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1"/>
  </p:notesMasterIdLst>
  <p:handoutMasterIdLst>
    <p:handoutMasterId r:id="rId142"/>
  </p:handoutMasterIdLst>
  <p:sldIdLst>
    <p:sldId id="881" r:id="rId2"/>
    <p:sldId id="882" r:id="rId3"/>
    <p:sldId id="883" r:id="rId4"/>
    <p:sldId id="590" r:id="rId5"/>
    <p:sldId id="746" r:id="rId6"/>
    <p:sldId id="747" r:id="rId7"/>
    <p:sldId id="748" r:id="rId8"/>
    <p:sldId id="749" r:id="rId9"/>
    <p:sldId id="750" r:id="rId10"/>
    <p:sldId id="751" r:id="rId11"/>
    <p:sldId id="752" r:id="rId12"/>
    <p:sldId id="753" r:id="rId13"/>
    <p:sldId id="754" r:id="rId14"/>
    <p:sldId id="755" r:id="rId15"/>
    <p:sldId id="756" r:id="rId16"/>
    <p:sldId id="757" r:id="rId17"/>
    <p:sldId id="758" r:id="rId18"/>
    <p:sldId id="759" r:id="rId19"/>
    <p:sldId id="760" r:id="rId20"/>
    <p:sldId id="761" r:id="rId21"/>
    <p:sldId id="762" r:id="rId22"/>
    <p:sldId id="763" r:id="rId23"/>
    <p:sldId id="764" r:id="rId24"/>
    <p:sldId id="765" r:id="rId25"/>
    <p:sldId id="766" r:id="rId26"/>
    <p:sldId id="767" r:id="rId27"/>
    <p:sldId id="768" r:id="rId28"/>
    <p:sldId id="769" r:id="rId29"/>
    <p:sldId id="770" r:id="rId30"/>
    <p:sldId id="771" r:id="rId31"/>
    <p:sldId id="772" r:id="rId32"/>
    <p:sldId id="773" r:id="rId33"/>
    <p:sldId id="774" r:id="rId34"/>
    <p:sldId id="775" r:id="rId35"/>
    <p:sldId id="776" r:id="rId36"/>
    <p:sldId id="777" r:id="rId37"/>
    <p:sldId id="778" r:id="rId38"/>
    <p:sldId id="779" r:id="rId39"/>
    <p:sldId id="780" r:id="rId40"/>
    <p:sldId id="781" r:id="rId41"/>
    <p:sldId id="782" r:id="rId42"/>
    <p:sldId id="783" r:id="rId43"/>
    <p:sldId id="784" r:id="rId44"/>
    <p:sldId id="785" r:id="rId45"/>
    <p:sldId id="786" r:id="rId46"/>
    <p:sldId id="787" r:id="rId47"/>
    <p:sldId id="788" r:id="rId48"/>
    <p:sldId id="789" r:id="rId49"/>
    <p:sldId id="790" r:id="rId50"/>
    <p:sldId id="791" r:id="rId51"/>
    <p:sldId id="792" r:id="rId52"/>
    <p:sldId id="793" r:id="rId53"/>
    <p:sldId id="794" r:id="rId54"/>
    <p:sldId id="795" r:id="rId55"/>
    <p:sldId id="796" r:id="rId56"/>
    <p:sldId id="797" r:id="rId57"/>
    <p:sldId id="798" r:id="rId58"/>
    <p:sldId id="799" r:id="rId59"/>
    <p:sldId id="800" r:id="rId60"/>
    <p:sldId id="801" r:id="rId61"/>
    <p:sldId id="802" r:id="rId62"/>
    <p:sldId id="803" r:id="rId63"/>
    <p:sldId id="804" r:id="rId64"/>
    <p:sldId id="805" r:id="rId65"/>
    <p:sldId id="806" r:id="rId66"/>
    <p:sldId id="807" r:id="rId67"/>
    <p:sldId id="808" r:id="rId68"/>
    <p:sldId id="809" r:id="rId69"/>
    <p:sldId id="810" r:id="rId70"/>
    <p:sldId id="811" r:id="rId71"/>
    <p:sldId id="812" r:id="rId72"/>
    <p:sldId id="813" r:id="rId73"/>
    <p:sldId id="814" r:id="rId74"/>
    <p:sldId id="815" r:id="rId75"/>
    <p:sldId id="816" r:id="rId76"/>
    <p:sldId id="817" r:id="rId77"/>
    <p:sldId id="818" r:id="rId78"/>
    <p:sldId id="819" r:id="rId79"/>
    <p:sldId id="820" r:id="rId80"/>
    <p:sldId id="821" r:id="rId81"/>
    <p:sldId id="822" r:id="rId82"/>
    <p:sldId id="823" r:id="rId83"/>
    <p:sldId id="824" r:id="rId84"/>
    <p:sldId id="825" r:id="rId85"/>
    <p:sldId id="826" r:id="rId86"/>
    <p:sldId id="827" r:id="rId87"/>
    <p:sldId id="828" r:id="rId88"/>
    <p:sldId id="829" r:id="rId89"/>
    <p:sldId id="830" r:id="rId90"/>
    <p:sldId id="831" r:id="rId91"/>
    <p:sldId id="832" r:id="rId92"/>
    <p:sldId id="833" r:id="rId93"/>
    <p:sldId id="834" r:id="rId94"/>
    <p:sldId id="835" r:id="rId95"/>
    <p:sldId id="836" r:id="rId96"/>
    <p:sldId id="837" r:id="rId97"/>
    <p:sldId id="838" r:id="rId98"/>
    <p:sldId id="839" r:id="rId99"/>
    <p:sldId id="840" r:id="rId100"/>
    <p:sldId id="841" r:id="rId101"/>
    <p:sldId id="842" r:id="rId102"/>
    <p:sldId id="843" r:id="rId103"/>
    <p:sldId id="844" r:id="rId104"/>
    <p:sldId id="845" r:id="rId105"/>
    <p:sldId id="846" r:id="rId106"/>
    <p:sldId id="847" r:id="rId107"/>
    <p:sldId id="848" r:id="rId108"/>
    <p:sldId id="849" r:id="rId109"/>
    <p:sldId id="850" r:id="rId110"/>
    <p:sldId id="851" r:id="rId111"/>
    <p:sldId id="852" r:id="rId112"/>
    <p:sldId id="853" r:id="rId113"/>
    <p:sldId id="854" r:id="rId114"/>
    <p:sldId id="855" r:id="rId115"/>
    <p:sldId id="856" r:id="rId116"/>
    <p:sldId id="857" r:id="rId117"/>
    <p:sldId id="858" r:id="rId118"/>
    <p:sldId id="859" r:id="rId119"/>
    <p:sldId id="860" r:id="rId120"/>
    <p:sldId id="861" r:id="rId121"/>
    <p:sldId id="862" r:id="rId122"/>
    <p:sldId id="863" r:id="rId123"/>
    <p:sldId id="864" r:id="rId124"/>
    <p:sldId id="865" r:id="rId125"/>
    <p:sldId id="866" r:id="rId126"/>
    <p:sldId id="867" r:id="rId127"/>
    <p:sldId id="868" r:id="rId128"/>
    <p:sldId id="869" r:id="rId129"/>
    <p:sldId id="870" r:id="rId130"/>
    <p:sldId id="871" r:id="rId131"/>
    <p:sldId id="872" r:id="rId132"/>
    <p:sldId id="873" r:id="rId133"/>
    <p:sldId id="874" r:id="rId134"/>
    <p:sldId id="875" r:id="rId135"/>
    <p:sldId id="876" r:id="rId136"/>
    <p:sldId id="877" r:id="rId137"/>
    <p:sldId id="878" r:id="rId138"/>
    <p:sldId id="879" r:id="rId139"/>
    <p:sldId id="880" r:id="rId140"/>
  </p:sldIdLst>
  <p:sldSz cx="9144000" cy="6858000" type="screen4x3"/>
  <p:notesSz cx="6877050" cy="9163050"/>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457200" rtl="0" eaLnBrk="1" latinLnBrk="0" hangingPunct="1">
      <a:defRPr sz="2400" kern="1200">
        <a:solidFill>
          <a:schemeClr val="tx1"/>
        </a:solidFill>
        <a:latin typeface="Times New Roman" charset="0"/>
        <a:ea typeface="+mn-ea"/>
        <a:cs typeface="+mn-cs"/>
      </a:defRPr>
    </a:lvl6pPr>
    <a:lvl7pPr marL="2743200" algn="l" defTabSz="457200" rtl="0" eaLnBrk="1" latinLnBrk="0" hangingPunct="1">
      <a:defRPr sz="2400" kern="1200">
        <a:solidFill>
          <a:schemeClr val="tx1"/>
        </a:solidFill>
        <a:latin typeface="Times New Roman" charset="0"/>
        <a:ea typeface="+mn-ea"/>
        <a:cs typeface="+mn-cs"/>
      </a:defRPr>
    </a:lvl7pPr>
    <a:lvl8pPr marL="3200400" algn="l" defTabSz="457200" rtl="0" eaLnBrk="1" latinLnBrk="0" hangingPunct="1">
      <a:defRPr sz="2400" kern="1200">
        <a:solidFill>
          <a:schemeClr val="tx1"/>
        </a:solidFill>
        <a:latin typeface="Times New Roman" charset="0"/>
        <a:ea typeface="+mn-ea"/>
        <a:cs typeface="+mn-cs"/>
      </a:defRPr>
    </a:lvl8pPr>
    <a:lvl9pPr marL="3657600" algn="l" defTabSz="4572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0033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99FFCC"/>
    <a:srgbClr val="FFFFCC"/>
    <a:srgbClr val="CC6600"/>
    <a:srgbClr val="FF0066"/>
    <a:srgbClr val="CC00CC"/>
    <a:srgbClr val="0033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57"/>
    <p:restoredTop sz="88130"/>
  </p:normalViewPr>
  <p:slideViewPr>
    <p:cSldViewPr>
      <p:cViewPr varScale="1">
        <p:scale>
          <a:sx n="90" d="100"/>
          <a:sy n="90" d="100"/>
        </p:scale>
        <p:origin x="208" y="2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58"/>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notesMaster" Target="notesMasters/notesMaster1.xml"/><Relationship Id="rId142" Type="http://schemas.openxmlformats.org/officeDocument/2006/relationships/handoutMaster" Target="handoutMasters/handoutMaster1.xml"/><Relationship Id="rId143" Type="http://schemas.openxmlformats.org/officeDocument/2006/relationships/presProps" Target="presProps.xml"/><Relationship Id="rId144" Type="http://schemas.openxmlformats.org/officeDocument/2006/relationships/viewProps" Target="viewProps.xml"/><Relationship Id="rId145" Type="http://schemas.openxmlformats.org/officeDocument/2006/relationships/theme" Target="theme/theme1.xml"/><Relationship Id="rId14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 Id="rId2"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2.wmf"/><Relationship Id="rId4" Type="http://schemas.openxmlformats.org/officeDocument/2006/relationships/image" Target="../media/image46.wmf"/><Relationship Id="rId5" Type="http://schemas.openxmlformats.org/officeDocument/2006/relationships/image" Target="../media/image47.wmf"/><Relationship Id="rId6" Type="http://schemas.openxmlformats.org/officeDocument/2006/relationships/image" Target="../media/image48.wmf"/><Relationship Id="rId7" Type="http://schemas.openxmlformats.org/officeDocument/2006/relationships/image" Target="../media/image49.wmf"/><Relationship Id="rId8" Type="http://schemas.openxmlformats.org/officeDocument/2006/relationships/image" Target="../media/image50.wmf"/><Relationship Id="rId9" Type="http://schemas.openxmlformats.org/officeDocument/2006/relationships/image" Target="../media/image51.emf"/><Relationship Id="rId10" Type="http://schemas.openxmlformats.org/officeDocument/2006/relationships/image" Target="../media/image42.wmf"/><Relationship Id="rId1" Type="http://schemas.openxmlformats.org/officeDocument/2006/relationships/image" Target="../media/image44.wmf"/><Relationship Id="rId2" Type="http://schemas.openxmlformats.org/officeDocument/2006/relationships/image" Target="../media/image45.w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2.wmf"/><Relationship Id="rId2" Type="http://schemas.openxmlformats.org/officeDocument/2006/relationships/image" Target="../media/image448.wmf"/><Relationship Id="rId3" Type="http://schemas.openxmlformats.org/officeDocument/2006/relationships/image" Target="../media/image449.w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2.vml.rels><?xml version="1.0" encoding="UTF-8" standalone="yes"?>
<Relationships xmlns="http://schemas.openxmlformats.org/package/2006/relationships"><Relationship Id="rId3" Type="http://schemas.openxmlformats.org/officeDocument/2006/relationships/image" Target="../media/image454.wmf"/><Relationship Id="rId4" Type="http://schemas.openxmlformats.org/officeDocument/2006/relationships/image" Target="../media/image455.wmf"/><Relationship Id="rId5" Type="http://schemas.openxmlformats.org/officeDocument/2006/relationships/image" Target="../media/image456.wmf"/><Relationship Id="rId6" Type="http://schemas.openxmlformats.org/officeDocument/2006/relationships/image" Target="../media/image457.wmf"/><Relationship Id="rId1" Type="http://schemas.openxmlformats.org/officeDocument/2006/relationships/image" Target="../media/image2.wmf"/><Relationship Id="rId2" Type="http://schemas.openxmlformats.org/officeDocument/2006/relationships/image" Target="../media/image453.wmf"/></Relationships>
</file>

<file path=ppt/drawings/_rels/vmlDrawing103.vml.rels><?xml version="1.0" encoding="UTF-8" standalone="yes"?>
<Relationships xmlns="http://schemas.openxmlformats.org/package/2006/relationships"><Relationship Id="rId3" Type="http://schemas.openxmlformats.org/officeDocument/2006/relationships/image" Target="../media/image459.wmf"/><Relationship Id="rId4" Type="http://schemas.openxmlformats.org/officeDocument/2006/relationships/image" Target="../media/image460.wmf"/><Relationship Id="rId5" Type="http://schemas.openxmlformats.org/officeDocument/2006/relationships/image" Target="../media/image461.wmf"/><Relationship Id="rId6" Type="http://schemas.openxmlformats.org/officeDocument/2006/relationships/image" Target="../media/image462.wmf"/><Relationship Id="rId7" Type="http://schemas.openxmlformats.org/officeDocument/2006/relationships/image" Target="../media/image463.wmf"/><Relationship Id="rId8" Type="http://schemas.openxmlformats.org/officeDocument/2006/relationships/image" Target="../media/image464.wmf"/><Relationship Id="rId1" Type="http://schemas.openxmlformats.org/officeDocument/2006/relationships/image" Target="../media/image2.wmf"/><Relationship Id="rId2" Type="http://schemas.openxmlformats.org/officeDocument/2006/relationships/image" Target="../media/image458.wmf"/></Relationships>
</file>

<file path=ppt/drawings/_rels/vmlDrawing104.vml.rels><?xml version="1.0" encoding="UTF-8" standalone="yes"?>
<Relationships xmlns="http://schemas.openxmlformats.org/package/2006/relationships"><Relationship Id="rId11" Type="http://schemas.openxmlformats.org/officeDocument/2006/relationships/image" Target="../media/image476.wmf"/><Relationship Id="rId12" Type="http://schemas.openxmlformats.org/officeDocument/2006/relationships/image" Target="../media/image477.wmf"/><Relationship Id="rId13" Type="http://schemas.openxmlformats.org/officeDocument/2006/relationships/image" Target="../media/image478.wmf"/><Relationship Id="rId14" Type="http://schemas.openxmlformats.org/officeDocument/2006/relationships/image" Target="../media/image479.wmf"/><Relationship Id="rId1" Type="http://schemas.openxmlformats.org/officeDocument/2006/relationships/image" Target="../media/image466.wmf"/><Relationship Id="rId2" Type="http://schemas.openxmlformats.org/officeDocument/2006/relationships/image" Target="../media/image467.wmf"/><Relationship Id="rId3" Type="http://schemas.openxmlformats.org/officeDocument/2006/relationships/image" Target="../media/image468.wmf"/><Relationship Id="rId4" Type="http://schemas.openxmlformats.org/officeDocument/2006/relationships/image" Target="../media/image469.wmf"/><Relationship Id="rId5" Type="http://schemas.openxmlformats.org/officeDocument/2006/relationships/image" Target="../media/image470.wmf"/><Relationship Id="rId6" Type="http://schemas.openxmlformats.org/officeDocument/2006/relationships/image" Target="../media/image471.wmf"/><Relationship Id="rId7" Type="http://schemas.openxmlformats.org/officeDocument/2006/relationships/image" Target="../media/image472.wmf"/><Relationship Id="rId8" Type="http://schemas.openxmlformats.org/officeDocument/2006/relationships/image" Target="../media/image473.wmf"/><Relationship Id="rId9" Type="http://schemas.openxmlformats.org/officeDocument/2006/relationships/image" Target="../media/image474.wmf"/><Relationship Id="rId10" Type="http://schemas.openxmlformats.org/officeDocument/2006/relationships/image" Target="../media/image475.wmf"/></Relationships>
</file>

<file path=ppt/drawings/_rels/vmlDrawing105.vml.rels><?xml version="1.0" encoding="UTF-8" standalone="yes"?>
<Relationships xmlns="http://schemas.openxmlformats.org/package/2006/relationships"><Relationship Id="rId11" Type="http://schemas.openxmlformats.org/officeDocument/2006/relationships/image" Target="../media/image490.wmf"/><Relationship Id="rId12" Type="http://schemas.openxmlformats.org/officeDocument/2006/relationships/image" Target="../media/image491.wmf"/><Relationship Id="rId13" Type="http://schemas.openxmlformats.org/officeDocument/2006/relationships/image" Target="../media/image492.wmf"/><Relationship Id="rId14" Type="http://schemas.openxmlformats.org/officeDocument/2006/relationships/image" Target="../media/image493.wmf"/><Relationship Id="rId15" Type="http://schemas.openxmlformats.org/officeDocument/2006/relationships/image" Target="../media/image494.wmf"/><Relationship Id="rId1" Type="http://schemas.openxmlformats.org/officeDocument/2006/relationships/image" Target="../media/image480.wmf"/><Relationship Id="rId2" Type="http://schemas.openxmlformats.org/officeDocument/2006/relationships/image" Target="../media/image481.wmf"/><Relationship Id="rId3" Type="http://schemas.openxmlformats.org/officeDocument/2006/relationships/image" Target="../media/image482.wmf"/><Relationship Id="rId4" Type="http://schemas.openxmlformats.org/officeDocument/2006/relationships/image" Target="../media/image483.wmf"/><Relationship Id="rId5" Type="http://schemas.openxmlformats.org/officeDocument/2006/relationships/image" Target="../media/image484.wmf"/><Relationship Id="rId6" Type="http://schemas.openxmlformats.org/officeDocument/2006/relationships/image" Target="../media/image485.wmf"/><Relationship Id="rId7" Type="http://schemas.openxmlformats.org/officeDocument/2006/relationships/image" Target="../media/image486.wmf"/><Relationship Id="rId8" Type="http://schemas.openxmlformats.org/officeDocument/2006/relationships/image" Target="../media/image487.wmf"/><Relationship Id="rId9" Type="http://schemas.openxmlformats.org/officeDocument/2006/relationships/image" Target="../media/image488.wmf"/><Relationship Id="rId10" Type="http://schemas.openxmlformats.org/officeDocument/2006/relationships/image" Target="../media/image489.w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2.wmf"/><Relationship Id="rId2" Type="http://schemas.openxmlformats.org/officeDocument/2006/relationships/image" Target="../media/image497.wmf"/><Relationship Id="rId3" Type="http://schemas.openxmlformats.org/officeDocument/2006/relationships/image" Target="../media/image498.w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2.wmf"/><Relationship Id="rId2" Type="http://schemas.openxmlformats.org/officeDocument/2006/relationships/image" Target="../media/image500.wmf"/><Relationship Id="rId3" Type="http://schemas.openxmlformats.org/officeDocument/2006/relationships/image" Target="../media/image501.w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4.wmf"/><Relationship Id="rId4" Type="http://schemas.openxmlformats.org/officeDocument/2006/relationships/image" Target="../media/image55.wmf"/><Relationship Id="rId1" Type="http://schemas.openxmlformats.org/officeDocument/2006/relationships/image" Target="../media/image52.wmf"/><Relationship Id="rId2" Type="http://schemas.openxmlformats.org/officeDocument/2006/relationships/image" Target="../media/image53.w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512.wmf"/><Relationship Id="rId2" Type="http://schemas.openxmlformats.org/officeDocument/2006/relationships/image" Target="../media/image2.w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18.vml.rels><?xml version="1.0" encoding="UTF-8" standalone="yes"?>
<Relationships xmlns="http://schemas.openxmlformats.org/package/2006/relationships"><Relationship Id="rId11" Type="http://schemas.openxmlformats.org/officeDocument/2006/relationships/image" Target="../media/image524.wmf"/><Relationship Id="rId12" Type="http://schemas.openxmlformats.org/officeDocument/2006/relationships/image" Target="../media/image525.wmf"/><Relationship Id="rId13" Type="http://schemas.openxmlformats.org/officeDocument/2006/relationships/image" Target="../media/image526.wmf"/><Relationship Id="rId14" Type="http://schemas.openxmlformats.org/officeDocument/2006/relationships/image" Target="../media/image527.wmf"/><Relationship Id="rId1" Type="http://schemas.openxmlformats.org/officeDocument/2006/relationships/image" Target="../media/image2.wmf"/><Relationship Id="rId2" Type="http://schemas.openxmlformats.org/officeDocument/2006/relationships/image" Target="../media/image515.wmf"/><Relationship Id="rId3" Type="http://schemas.openxmlformats.org/officeDocument/2006/relationships/image" Target="../media/image516.wmf"/><Relationship Id="rId4" Type="http://schemas.openxmlformats.org/officeDocument/2006/relationships/image" Target="../media/image517.wmf"/><Relationship Id="rId5" Type="http://schemas.openxmlformats.org/officeDocument/2006/relationships/image" Target="../media/image518.wmf"/><Relationship Id="rId6" Type="http://schemas.openxmlformats.org/officeDocument/2006/relationships/image" Target="../media/image519.wmf"/><Relationship Id="rId7" Type="http://schemas.openxmlformats.org/officeDocument/2006/relationships/image" Target="../media/image520.wmf"/><Relationship Id="rId8" Type="http://schemas.openxmlformats.org/officeDocument/2006/relationships/image" Target="../media/image521.wmf"/><Relationship Id="rId9" Type="http://schemas.openxmlformats.org/officeDocument/2006/relationships/image" Target="../media/image522.wmf"/><Relationship Id="rId10" Type="http://schemas.openxmlformats.org/officeDocument/2006/relationships/image" Target="../media/image523.wmf"/></Relationships>
</file>

<file path=ppt/drawings/_rels/vmlDrawing119.vml.rels><?xml version="1.0" encoding="UTF-8" standalone="yes"?>
<Relationships xmlns="http://schemas.openxmlformats.org/package/2006/relationships"><Relationship Id="rId11" Type="http://schemas.openxmlformats.org/officeDocument/2006/relationships/image" Target="../media/image537.wmf"/><Relationship Id="rId12" Type="http://schemas.openxmlformats.org/officeDocument/2006/relationships/image" Target="../media/image538.wmf"/><Relationship Id="rId13" Type="http://schemas.openxmlformats.org/officeDocument/2006/relationships/image" Target="../media/image539.wmf"/><Relationship Id="rId14" Type="http://schemas.openxmlformats.org/officeDocument/2006/relationships/image" Target="../media/image540.wmf"/><Relationship Id="rId15" Type="http://schemas.openxmlformats.org/officeDocument/2006/relationships/image" Target="../media/image541.wmf"/><Relationship Id="rId1" Type="http://schemas.openxmlformats.org/officeDocument/2006/relationships/image" Target="../media/image2.wmf"/><Relationship Id="rId2" Type="http://schemas.openxmlformats.org/officeDocument/2006/relationships/image" Target="../media/image528.wmf"/><Relationship Id="rId3" Type="http://schemas.openxmlformats.org/officeDocument/2006/relationships/image" Target="../media/image529.wmf"/><Relationship Id="rId4" Type="http://schemas.openxmlformats.org/officeDocument/2006/relationships/image" Target="../media/image530.wmf"/><Relationship Id="rId5" Type="http://schemas.openxmlformats.org/officeDocument/2006/relationships/image" Target="../media/image531.wmf"/><Relationship Id="rId6" Type="http://schemas.openxmlformats.org/officeDocument/2006/relationships/image" Target="../media/image532.wmf"/><Relationship Id="rId7" Type="http://schemas.openxmlformats.org/officeDocument/2006/relationships/image" Target="../media/image533.wmf"/><Relationship Id="rId8" Type="http://schemas.openxmlformats.org/officeDocument/2006/relationships/image" Target="../media/image534.wmf"/><Relationship Id="rId9" Type="http://schemas.openxmlformats.org/officeDocument/2006/relationships/image" Target="../media/image535.wmf"/><Relationship Id="rId10" Type="http://schemas.openxmlformats.org/officeDocument/2006/relationships/image" Target="../media/image53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20.vml.rels><?xml version="1.0" encoding="UTF-8" standalone="yes"?>
<Relationships xmlns="http://schemas.openxmlformats.org/package/2006/relationships"><Relationship Id="rId11" Type="http://schemas.openxmlformats.org/officeDocument/2006/relationships/image" Target="../media/image558.wmf"/><Relationship Id="rId12" Type="http://schemas.openxmlformats.org/officeDocument/2006/relationships/image" Target="../media/image559.wmf"/><Relationship Id="rId13" Type="http://schemas.openxmlformats.org/officeDocument/2006/relationships/image" Target="../media/image560.wmf"/><Relationship Id="rId1" Type="http://schemas.openxmlformats.org/officeDocument/2006/relationships/image" Target="../media/image2.wmf"/><Relationship Id="rId2" Type="http://schemas.openxmlformats.org/officeDocument/2006/relationships/image" Target="../media/image549.wmf"/><Relationship Id="rId3" Type="http://schemas.openxmlformats.org/officeDocument/2006/relationships/image" Target="../media/image550.wmf"/><Relationship Id="rId4" Type="http://schemas.openxmlformats.org/officeDocument/2006/relationships/image" Target="../media/image551.wmf"/><Relationship Id="rId5" Type="http://schemas.openxmlformats.org/officeDocument/2006/relationships/image" Target="../media/image552.wmf"/><Relationship Id="rId6" Type="http://schemas.openxmlformats.org/officeDocument/2006/relationships/image" Target="../media/image553.wmf"/><Relationship Id="rId7" Type="http://schemas.openxmlformats.org/officeDocument/2006/relationships/image" Target="../media/image554.png"/><Relationship Id="rId8" Type="http://schemas.openxmlformats.org/officeDocument/2006/relationships/image" Target="../media/image555.png"/><Relationship Id="rId9" Type="http://schemas.openxmlformats.org/officeDocument/2006/relationships/image" Target="../media/image556.png"/><Relationship Id="rId10" Type="http://schemas.openxmlformats.org/officeDocument/2006/relationships/image" Target="../media/image557.wmf"/></Relationships>
</file>

<file path=ppt/drawings/_rels/vmlDrawing121.vml.rels><?xml version="1.0" encoding="UTF-8" standalone="yes"?>
<Relationships xmlns="http://schemas.openxmlformats.org/package/2006/relationships"><Relationship Id="rId11" Type="http://schemas.openxmlformats.org/officeDocument/2006/relationships/image" Target="../media/image573.wmf"/><Relationship Id="rId12" Type="http://schemas.openxmlformats.org/officeDocument/2006/relationships/image" Target="../media/image574.wmf"/><Relationship Id="rId13" Type="http://schemas.openxmlformats.org/officeDocument/2006/relationships/image" Target="../media/image575.wmf"/><Relationship Id="rId14" Type="http://schemas.openxmlformats.org/officeDocument/2006/relationships/image" Target="../media/image576.wmf"/><Relationship Id="rId15" Type="http://schemas.openxmlformats.org/officeDocument/2006/relationships/image" Target="../media/image577.png"/><Relationship Id="rId1" Type="http://schemas.openxmlformats.org/officeDocument/2006/relationships/image" Target="../media/image2.wmf"/><Relationship Id="rId2" Type="http://schemas.openxmlformats.org/officeDocument/2006/relationships/image" Target="../media/image564.wmf"/><Relationship Id="rId3" Type="http://schemas.openxmlformats.org/officeDocument/2006/relationships/image" Target="../media/image565.wmf"/><Relationship Id="rId4" Type="http://schemas.openxmlformats.org/officeDocument/2006/relationships/image" Target="../media/image566.wmf"/><Relationship Id="rId5" Type="http://schemas.openxmlformats.org/officeDocument/2006/relationships/image" Target="../media/image567.wmf"/><Relationship Id="rId6" Type="http://schemas.openxmlformats.org/officeDocument/2006/relationships/image" Target="../media/image568.wmf"/><Relationship Id="rId7" Type="http://schemas.openxmlformats.org/officeDocument/2006/relationships/image" Target="../media/image569.png"/><Relationship Id="rId8" Type="http://schemas.openxmlformats.org/officeDocument/2006/relationships/image" Target="../media/image570.wmf"/><Relationship Id="rId9" Type="http://schemas.openxmlformats.org/officeDocument/2006/relationships/image" Target="../media/image571.wmf"/><Relationship Id="rId10" Type="http://schemas.openxmlformats.org/officeDocument/2006/relationships/image" Target="../media/image572.wmf"/></Relationships>
</file>

<file path=ppt/drawings/_rels/vmlDrawing122.vml.rels><?xml version="1.0" encoding="UTF-8" standalone="yes"?>
<Relationships xmlns="http://schemas.openxmlformats.org/package/2006/relationships"><Relationship Id="rId11" Type="http://schemas.openxmlformats.org/officeDocument/2006/relationships/image" Target="../media/image587.wmf"/><Relationship Id="rId12" Type="http://schemas.openxmlformats.org/officeDocument/2006/relationships/image" Target="../media/image588.wmf"/><Relationship Id="rId13" Type="http://schemas.openxmlformats.org/officeDocument/2006/relationships/image" Target="../media/image589.wmf"/><Relationship Id="rId14" Type="http://schemas.openxmlformats.org/officeDocument/2006/relationships/image" Target="../media/image590.wmf"/><Relationship Id="rId15" Type="http://schemas.openxmlformats.org/officeDocument/2006/relationships/image" Target="../media/image591.wmf"/><Relationship Id="rId16" Type="http://schemas.openxmlformats.org/officeDocument/2006/relationships/image" Target="../media/image592.wmf"/><Relationship Id="rId17" Type="http://schemas.openxmlformats.org/officeDocument/2006/relationships/image" Target="../media/image593.wmf"/><Relationship Id="rId18" Type="http://schemas.openxmlformats.org/officeDocument/2006/relationships/image" Target="../media/image594.png"/><Relationship Id="rId19" Type="http://schemas.openxmlformats.org/officeDocument/2006/relationships/image" Target="../media/image595.png"/><Relationship Id="rId1" Type="http://schemas.openxmlformats.org/officeDocument/2006/relationships/image" Target="../media/image2.wmf"/><Relationship Id="rId2" Type="http://schemas.openxmlformats.org/officeDocument/2006/relationships/image" Target="../media/image578.wmf"/><Relationship Id="rId3" Type="http://schemas.openxmlformats.org/officeDocument/2006/relationships/image" Target="../media/image579.wmf"/><Relationship Id="rId4" Type="http://schemas.openxmlformats.org/officeDocument/2006/relationships/image" Target="../media/image580.wmf"/><Relationship Id="rId5" Type="http://schemas.openxmlformats.org/officeDocument/2006/relationships/image" Target="../media/image581.wmf"/><Relationship Id="rId6" Type="http://schemas.openxmlformats.org/officeDocument/2006/relationships/image" Target="../media/image582.wmf"/><Relationship Id="rId7" Type="http://schemas.openxmlformats.org/officeDocument/2006/relationships/image" Target="../media/image583.png"/><Relationship Id="rId8" Type="http://schemas.openxmlformats.org/officeDocument/2006/relationships/image" Target="../media/image584.wmf"/><Relationship Id="rId9" Type="http://schemas.openxmlformats.org/officeDocument/2006/relationships/image" Target="../media/image585.png"/><Relationship Id="rId10" Type="http://schemas.openxmlformats.org/officeDocument/2006/relationships/image" Target="../media/image586.wmf"/></Relationships>
</file>

<file path=ppt/drawings/_rels/vmlDrawing123.vml.rels><?xml version="1.0" encoding="UTF-8" standalone="yes"?>
<Relationships xmlns="http://schemas.openxmlformats.org/package/2006/relationships"><Relationship Id="rId11" Type="http://schemas.openxmlformats.org/officeDocument/2006/relationships/image" Target="../media/image605.wmf"/><Relationship Id="rId12" Type="http://schemas.openxmlformats.org/officeDocument/2006/relationships/image" Target="../media/image606.wmf"/><Relationship Id="rId13" Type="http://schemas.openxmlformats.org/officeDocument/2006/relationships/image" Target="../media/image607.png"/><Relationship Id="rId14" Type="http://schemas.openxmlformats.org/officeDocument/2006/relationships/image" Target="../media/image608.wmf"/><Relationship Id="rId1" Type="http://schemas.openxmlformats.org/officeDocument/2006/relationships/image" Target="../media/image2.wmf"/><Relationship Id="rId2" Type="http://schemas.openxmlformats.org/officeDocument/2006/relationships/image" Target="../media/image596.wmf"/><Relationship Id="rId3" Type="http://schemas.openxmlformats.org/officeDocument/2006/relationships/image" Target="../media/image597.png"/><Relationship Id="rId4" Type="http://schemas.openxmlformats.org/officeDocument/2006/relationships/image" Target="../media/image598.wmf"/><Relationship Id="rId5" Type="http://schemas.openxmlformats.org/officeDocument/2006/relationships/image" Target="../media/image599.wmf"/><Relationship Id="rId6" Type="http://schemas.openxmlformats.org/officeDocument/2006/relationships/image" Target="../media/image600.wmf"/><Relationship Id="rId7" Type="http://schemas.openxmlformats.org/officeDocument/2006/relationships/image" Target="../media/image601.wmf"/><Relationship Id="rId8" Type="http://schemas.openxmlformats.org/officeDocument/2006/relationships/image" Target="../media/image602.png"/><Relationship Id="rId9" Type="http://schemas.openxmlformats.org/officeDocument/2006/relationships/image" Target="../media/image603.wmf"/><Relationship Id="rId10" Type="http://schemas.openxmlformats.org/officeDocument/2006/relationships/image" Target="../media/image604.w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27.vml.rels><?xml version="1.0" encoding="UTF-8" standalone="yes"?>
<Relationships xmlns="http://schemas.openxmlformats.org/package/2006/relationships"><Relationship Id="rId3" Type="http://schemas.openxmlformats.org/officeDocument/2006/relationships/image" Target="../media/image613.wmf"/><Relationship Id="rId4" Type="http://schemas.openxmlformats.org/officeDocument/2006/relationships/image" Target="../media/image614.wmf"/><Relationship Id="rId5" Type="http://schemas.openxmlformats.org/officeDocument/2006/relationships/image" Target="../media/image615.wmf"/><Relationship Id="rId6" Type="http://schemas.openxmlformats.org/officeDocument/2006/relationships/image" Target="../media/image616.wmf"/><Relationship Id="rId7" Type="http://schemas.openxmlformats.org/officeDocument/2006/relationships/image" Target="../media/image617.wmf"/><Relationship Id="rId1" Type="http://schemas.openxmlformats.org/officeDocument/2006/relationships/image" Target="../media/image611.wmf"/><Relationship Id="rId2" Type="http://schemas.openxmlformats.org/officeDocument/2006/relationships/image" Target="../media/image612.w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2.wmf"/><Relationship Id="rId2" Type="http://schemas.openxmlformats.org/officeDocument/2006/relationships/image" Target="../media/image618.wmf"/></Relationships>
</file>

<file path=ppt/drawings/_rels/vmlDrawing129.vml.rels><?xml version="1.0" encoding="UTF-8" standalone="yes"?>
<Relationships xmlns="http://schemas.openxmlformats.org/package/2006/relationships"><Relationship Id="rId3" Type="http://schemas.openxmlformats.org/officeDocument/2006/relationships/image" Target="../media/image622.png"/><Relationship Id="rId4" Type="http://schemas.openxmlformats.org/officeDocument/2006/relationships/image" Target="../media/image623.png"/><Relationship Id="rId1" Type="http://schemas.openxmlformats.org/officeDocument/2006/relationships/image" Target="../media/image620.png"/><Relationship Id="rId2" Type="http://schemas.openxmlformats.org/officeDocument/2006/relationships/image" Target="../media/image621.png"/></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59.wmf"/><Relationship Id="rId4" Type="http://schemas.openxmlformats.org/officeDocument/2006/relationships/image" Target="../media/image60.wmf"/><Relationship Id="rId5" Type="http://schemas.openxmlformats.org/officeDocument/2006/relationships/image" Target="../media/image61.png"/><Relationship Id="rId1" Type="http://schemas.openxmlformats.org/officeDocument/2006/relationships/image" Target="../media/image2.wmf"/><Relationship Id="rId2" Type="http://schemas.openxmlformats.org/officeDocument/2006/relationships/image" Target="../media/image58.wmf"/></Relationships>
</file>

<file path=ppt/drawings/_rels/vmlDrawing130.vml.rels><?xml version="1.0" encoding="UTF-8" standalone="yes"?>
<Relationships xmlns="http://schemas.openxmlformats.org/package/2006/relationships"><Relationship Id="rId9" Type="http://schemas.openxmlformats.org/officeDocument/2006/relationships/image" Target="../media/image631.png"/><Relationship Id="rId20" Type="http://schemas.openxmlformats.org/officeDocument/2006/relationships/image" Target="../media/image642.wmf"/><Relationship Id="rId21" Type="http://schemas.openxmlformats.org/officeDocument/2006/relationships/image" Target="../media/image643.png"/><Relationship Id="rId10" Type="http://schemas.openxmlformats.org/officeDocument/2006/relationships/image" Target="../media/image632.wmf"/><Relationship Id="rId11" Type="http://schemas.openxmlformats.org/officeDocument/2006/relationships/image" Target="../media/image633.wmf"/><Relationship Id="rId12" Type="http://schemas.openxmlformats.org/officeDocument/2006/relationships/image" Target="../media/image634.wmf"/><Relationship Id="rId13" Type="http://schemas.openxmlformats.org/officeDocument/2006/relationships/image" Target="../media/image635.wmf"/><Relationship Id="rId14" Type="http://schemas.openxmlformats.org/officeDocument/2006/relationships/image" Target="../media/image636.wmf"/><Relationship Id="rId15" Type="http://schemas.openxmlformats.org/officeDocument/2006/relationships/image" Target="../media/image637.wmf"/><Relationship Id="rId16" Type="http://schemas.openxmlformats.org/officeDocument/2006/relationships/image" Target="../media/image638.wmf"/><Relationship Id="rId17" Type="http://schemas.openxmlformats.org/officeDocument/2006/relationships/image" Target="../media/image639.wmf"/><Relationship Id="rId18" Type="http://schemas.openxmlformats.org/officeDocument/2006/relationships/image" Target="../media/image640.wmf"/><Relationship Id="rId19" Type="http://schemas.openxmlformats.org/officeDocument/2006/relationships/image" Target="../media/image641.wmf"/><Relationship Id="rId1" Type="http://schemas.openxmlformats.org/officeDocument/2006/relationships/image" Target="../media/image2.wmf"/><Relationship Id="rId2" Type="http://schemas.openxmlformats.org/officeDocument/2006/relationships/image" Target="../media/image624.wmf"/><Relationship Id="rId3" Type="http://schemas.openxmlformats.org/officeDocument/2006/relationships/image" Target="../media/image625.wmf"/><Relationship Id="rId4" Type="http://schemas.openxmlformats.org/officeDocument/2006/relationships/image" Target="../media/image626.wmf"/><Relationship Id="rId5" Type="http://schemas.openxmlformats.org/officeDocument/2006/relationships/image" Target="../media/image627.wmf"/><Relationship Id="rId6" Type="http://schemas.openxmlformats.org/officeDocument/2006/relationships/image" Target="../media/image628.wmf"/><Relationship Id="rId7" Type="http://schemas.openxmlformats.org/officeDocument/2006/relationships/image" Target="../media/image629.wmf"/><Relationship Id="rId8" Type="http://schemas.openxmlformats.org/officeDocument/2006/relationships/image" Target="../media/image630.wmf"/></Relationships>
</file>

<file path=ppt/drawings/_rels/vmlDrawing131.vml.rels><?xml version="1.0" encoding="UTF-8" standalone="yes"?>
<Relationships xmlns="http://schemas.openxmlformats.org/package/2006/relationships"><Relationship Id="rId3" Type="http://schemas.openxmlformats.org/officeDocument/2006/relationships/image" Target="../media/image645.wmf"/><Relationship Id="rId4" Type="http://schemas.openxmlformats.org/officeDocument/2006/relationships/image" Target="../media/image646.wmf"/><Relationship Id="rId5" Type="http://schemas.openxmlformats.org/officeDocument/2006/relationships/image" Target="../media/image647.wmf"/><Relationship Id="rId6" Type="http://schemas.openxmlformats.org/officeDocument/2006/relationships/image" Target="../media/image648.wmf"/><Relationship Id="rId7" Type="http://schemas.openxmlformats.org/officeDocument/2006/relationships/image" Target="../media/image649.wmf"/><Relationship Id="rId8" Type="http://schemas.openxmlformats.org/officeDocument/2006/relationships/image" Target="../media/image650.wmf"/><Relationship Id="rId9" Type="http://schemas.openxmlformats.org/officeDocument/2006/relationships/image" Target="../media/image651.wmf"/><Relationship Id="rId1" Type="http://schemas.openxmlformats.org/officeDocument/2006/relationships/image" Target="../media/image2.wmf"/><Relationship Id="rId2" Type="http://schemas.openxmlformats.org/officeDocument/2006/relationships/image" Target="../media/image644.wmf"/></Relationships>
</file>

<file path=ppt/drawings/_rels/vmlDrawing132.vml.rels><?xml version="1.0" encoding="UTF-8" standalone="yes"?>
<Relationships xmlns="http://schemas.openxmlformats.org/package/2006/relationships"><Relationship Id="rId3" Type="http://schemas.openxmlformats.org/officeDocument/2006/relationships/image" Target="../media/image625.wmf"/><Relationship Id="rId4" Type="http://schemas.openxmlformats.org/officeDocument/2006/relationships/image" Target="../media/image654.wmf"/><Relationship Id="rId1" Type="http://schemas.openxmlformats.org/officeDocument/2006/relationships/image" Target="../media/image2.wmf"/><Relationship Id="rId2" Type="http://schemas.openxmlformats.org/officeDocument/2006/relationships/image" Target="../media/image653.wmf"/></Relationships>
</file>

<file path=ppt/drawings/_rels/vmlDrawing133.vml.rels><?xml version="1.0" encoding="UTF-8" standalone="yes"?>
<Relationships xmlns="http://schemas.openxmlformats.org/package/2006/relationships"><Relationship Id="rId3" Type="http://schemas.openxmlformats.org/officeDocument/2006/relationships/image" Target="../media/image657.wmf"/><Relationship Id="rId4" Type="http://schemas.openxmlformats.org/officeDocument/2006/relationships/image" Target="../media/image658.wmf"/><Relationship Id="rId5" Type="http://schemas.openxmlformats.org/officeDocument/2006/relationships/image" Target="../media/image659.wmf"/><Relationship Id="rId6" Type="http://schemas.openxmlformats.org/officeDocument/2006/relationships/image" Target="../media/image660.wmf"/><Relationship Id="rId7" Type="http://schemas.openxmlformats.org/officeDocument/2006/relationships/image" Target="../media/image661.wmf"/><Relationship Id="rId1" Type="http://schemas.openxmlformats.org/officeDocument/2006/relationships/image" Target="../media/image2.wmf"/><Relationship Id="rId2" Type="http://schemas.openxmlformats.org/officeDocument/2006/relationships/image" Target="../media/image656.wmf"/></Relationships>
</file>

<file path=ppt/drawings/_rels/vmlDrawing134.vml.rels><?xml version="1.0" encoding="UTF-8" standalone="yes"?>
<Relationships xmlns="http://schemas.openxmlformats.org/package/2006/relationships"><Relationship Id="rId3" Type="http://schemas.openxmlformats.org/officeDocument/2006/relationships/image" Target="../media/image664.wmf"/><Relationship Id="rId4" Type="http://schemas.openxmlformats.org/officeDocument/2006/relationships/image" Target="../media/image665.wmf"/><Relationship Id="rId5" Type="http://schemas.openxmlformats.org/officeDocument/2006/relationships/image" Target="../media/image666.wmf"/><Relationship Id="rId6" Type="http://schemas.openxmlformats.org/officeDocument/2006/relationships/image" Target="../media/image667.wmf"/><Relationship Id="rId7" Type="http://schemas.openxmlformats.org/officeDocument/2006/relationships/image" Target="../media/image668.wmf"/><Relationship Id="rId8" Type="http://schemas.openxmlformats.org/officeDocument/2006/relationships/image" Target="../media/image669.wmf"/><Relationship Id="rId9" Type="http://schemas.openxmlformats.org/officeDocument/2006/relationships/image" Target="../media/image670.wmf"/><Relationship Id="rId10" Type="http://schemas.openxmlformats.org/officeDocument/2006/relationships/image" Target="../media/image671.wmf"/><Relationship Id="rId1" Type="http://schemas.openxmlformats.org/officeDocument/2006/relationships/image" Target="../media/image662.wmf"/><Relationship Id="rId2" Type="http://schemas.openxmlformats.org/officeDocument/2006/relationships/image" Target="../media/image663.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64.wmf"/><Relationship Id="rId4" Type="http://schemas.openxmlformats.org/officeDocument/2006/relationships/image" Target="../media/image65.wmf"/><Relationship Id="rId5" Type="http://schemas.openxmlformats.org/officeDocument/2006/relationships/image" Target="../media/image66.wmf"/><Relationship Id="rId6" Type="http://schemas.openxmlformats.org/officeDocument/2006/relationships/image" Target="../media/image67.wmf"/><Relationship Id="rId1" Type="http://schemas.openxmlformats.org/officeDocument/2006/relationships/image" Target="../media/image2.wmf"/><Relationship Id="rId2" Type="http://schemas.openxmlformats.org/officeDocument/2006/relationships/image" Target="../media/image63.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70.wmf"/><Relationship Id="rId4" Type="http://schemas.openxmlformats.org/officeDocument/2006/relationships/image" Target="../media/image71.wmf"/><Relationship Id="rId5" Type="http://schemas.openxmlformats.org/officeDocument/2006/relationships/image" Target="../media/image72.wmf"/><Relationship Id="rId1" Type="http://schemas.openxmlformats.org/officeDocument/2006/relationships/image" Target="../media/image68.wmf"/><Relationship Id="rId2" Type="http://schemas.openxmlformats.org/officeDocument/2006/relationships/image" Target="../media/image69.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wmf"/><Relationship Id="rId2" Type="http://schemas.openxmlformats.org/officeDocument/2006/relationships/image" Target="../media/image74.png"/></Relationships>
</file>

<file path=ppt/drawings/_rels/vmlDrawing17.vml.rels><?xml version="1.0" encoding="UTF-8" standalone="yes"?>
<Relationships xmlns="http://schemas.openxmlformats.org/package/2006/relationships"><Relationship Id="rId11" Type="http://schemas.openxmlformats.org/officeDocument/2006/relationships/image" Target="../media/image86.wmf"/><Relationship Id="rId12" Type="http://schemas.openxmlformats.org/officeDocument/2006/relationships/image" Target="../media/image87.wmf"/><Relationship Id="rId13" Type="http://schemas.openxmlformats.org/officeDocument/2006/relationships/image" Target="../media/image88.wmf"/><Relationship Id="rId1" Type="http://schemas.openxmlformats.org/officeDocument/2006/relationships/image" Target="../media/image76.wmf"/><Relationship Id="rId2" Type="http://schemas.openxmlformats.org/officeDocument/2006/relationships/image" Target="../media/image77.wmf"/><Relationship Id="rId3" Type="http://schemas.openxmlformats.org/officeDocument/2006/relationships/image" Target="../media/image78.wmf"/><Relationship Id="rId4" Type="http://schemas.openxmlformats.org/officeDocument/2006/relationships/image" Target="../media/image79.wmf"/><Relationship Id="rId5" Type="http://schemas.openxmlformats.org/officeDocument/2006/relationships/image" Target="../media/image80.wmf"/><Relationship Id="rId6" Type="http://schemas.openxmlformats.org/officeDocument/2006/relationships/image" Target="../media/image81.wmf"/><Relationship Id="rId7" Type="http://schemas.openxmlformats.org/officeDocument/2006/relationships/image" Target="../media/image82.wmf"/><Relationship Id="rId8" Type="http://schemas.openxmlformats.org/officeDocument/2006/relationships/image" Target="../media/image83.wmf"/><Relationship Id="rId9" Type="http://schemas.openxmlformats.org/officeDocument/2006/relationships/image" Target="../media/image84.wmf"/><Relationship Id="rId10" Type="http://schemas.openxmlformats.org/officeDocument/2006/relationships/image" Target="../media/image85.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wmf"/><Relationship Id="rId2" Type="http://schemas.openxmlformats.org/officeDocument/2006/relationships/image" Target="../media/image92.wmf"/><Relationship Id="rId3" Type="http://schemas.openxmlformats.org/officeDocument/2006/relationships/image" Target="../media/image9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wmf"/><Relationship Id="rId4" Type="http://schemas.openxmlformats.org/officeDocument/2006/relationships/image" Target="../media/image7.wmf"/><Relationship Id="rId5" Type="http://schemas.openxmlformats.org/officeDocument/2006/relationships/image" Target="../media/image8.wmf"/><Relationship Id="rId6" Type="http://schemas.openxmlformats.org/officeDocument/2006/relationships/image" Target="../media/image9.wmf"/><Relationship Id="rId7" Type="http://schemas.openxmlformats.org/officeDocument/2006/relationships/image" Target="../media/image10.wmf"/><Relationship Id="rId8" Type="http://schemas.openxmlformats.org/officeDocument/2006/relationships/image" Target="../media/image11.wmf"/><Relationship Id="rId1" Type="http://schemas.openxmlformats.org/officeDocument/2006/relationships/image" Target="../media/image2.wmf"/><Relationship Id="rId2" Type="http://schemas.openxmlformats.org/officeDocument/2006/relationships/image" Target="../media/image5.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95.wmf"/><Relationship Id="rId4" Type="http://schemas.openxmlformats.org/officeDocument/2006/relationships/image" Target="../media/image96.wmf"/><Relationship Id="rId5" Type="http://schemas.openxmlformats.org/officeDocument/2006/relationships/image" Target="../media/image97.wmf"/><Relationship Id="rId1" Type="http://schemas.openxmlformats.org/officeDocument/2006/relationships/image" Target="../media/image2.wmf"/><Relationship Id="rId2" Type="http://schemas.openxmlformats.org/officeDocument/2006/relationships/image" Target="../media/image94.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08.wmf"/><Relationship Id="rId4" Type="http://schemas.openxmlformats.org/officeDocument/2006/relationships/image" Target="../media/image109.wmf"/><Relationship Id="rId5" Type="http://schemas.openxmlformats.org/officeDocument/2006/relationships/image" Target="../media/image110.wmf"/><Relationship Id="rId1" Type="http://schemas.openxmlformats.org/officeDocument/2006/relationships/image" Target="../media/image2.wmf"/><Relationship Id="rId2" Type="http://schemas.openxmlformats.org/officeDocument/2006/relationships/image" Target="../media/image107.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wmf"/><Relationship Id="rId2" Type="http://schemas.openxmlformats.org/officeDocument/2006/relationships/image" Target="../media/image112.wmf"/><Relationship Id="rId3" Type="http://schemas.openxmlformats.org/officeDocument/2006/relationships/image" Target="../media/image113.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wmf"/><Relationship Id="rId4" Type="http://schemas.openxmlformats.org/officeDocument/2006/relationships/image" Target="../media/image16.wmf"/><Relationship Id="rId5" Type="http://schemas.openxmlformats.org/officeDocument/2006/relationships/image" Target="../media/image17.wmf"/><Relationship Id="rId6" Type="http://schemas.openxmlformats.org/officeDocument/2006/relationships/image" Target="../media/image18.wmf"/><Relationship Id="rId7" Type="http://schemas.openxmlformats.org/officeDocument/2006/relationships/image" Target="../media/image19.wmf"/><Relationship Id="rId1" Type="http://schemas.openxmlformats.org/officeDocument/2006/relationships/image" Target="../media/image13.wmf"/><Relationship Id="rId2" Type="http://schemas.openxmlformats.org/officeDocument/2006/relationships/image" Target="../media/image14.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2.wmf"/><Relationship Id="rId2" Type="http://schemas.openxmlformats.org/officeDocument/2006/relationships/image" Target="../media/image109.wmf"/><Relationship Id="rId3" Type="http://schemas.openxmlformats.org/officeDocument/2006/relationships/image" Target="../media/image110.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wmf"/><Relationship Id="rId2" Type="http://schemas.openxmlformats.org/officeDocument/2006/relationships/image" Target="../media/image112.wmf"/><Relationship Id="rId3" Type="http://schemas.openxmlformats.org/officeDocument/2006/relationships/image" Target="../media/image113.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wmf"/><Relationship Id="rId2" Type="http://schemas.openxmlformats.org/officeDocument/2006/relationships/image" Target="../media/image116.wmf"/><Relationship Id="rId3" Type="http://schemas.openxmlformats.org/officeDocument/2006/relationships/image" Target="../media/image117.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123.wmf"/><Relationship Id="rId4" Type="http://schemas.openxmlformats.org/officeDocument/2006/relationships/image" Target="../media/image124.wmf"/><Relationship Id="rId5" Type="http://schemas.openxmlformats.org/officeDocument/2006/relationships/image" Target="../media/image125.wmf"/><Relationship Id="rId6" Type="http://schemas.openxmlformats.org/officeDocument/2006/relationships/image" Target="../media/image126.wmf"/><Relationship Id="rId7" Type="http://schemas.openxmlformats.org/officeDocument/2006/relationships/image" Target="../media/image127.wmf"/><Relationship Id="rId8" Type="http://schemas.openxmlformats.org/officeDocument/2006/relationships/image" Target="../media/image128.wmf"/><Relationship Id="rId9" Type="http://schemas.openxmlformats.org/officeDocument/2006/relationships/image" Target="../media/image129.wmf"/><Relationship Id="rId1" Type="http://schemas.openxmlformats.org/officeDocument/2006/relationships/image" Target="../media/image121.wmf"/><Relationship Id="rId2" Type="http://schemas.openxmlformats.org/officeDocument/2006/relationships/image" Target="../media/image122.wmf"/></Relationships>
</file>

<file path=ppt/drawings/_rels/vmlDrawing38.vml.rels><?xml version="1.0" encoding="UTF-8" standalone="yes"?>
<Relationships xmlns="http://schemas.openxmlformats.org/package/2006/relationships"><Relationship Id="rId11" Type="http://schemas.openxmlformats.org/officeDocument/2006/relationships/image" Target="../media/image142.wmf"/><Relationship Id="rId12" Type="http://schemas.openxmlformats.org/officeDocument/2006/relationships/image" Target="../media/image143.wmf"/><Relationship Id="rId13" Type="http://schemas.openxmlformats.org/officeDocument/2006/relationships/image" Target="../media/image144.wmf"/><Relationship Id="rId1" Type="http://schemas.openxmlformats.org/officeDocument/2006/relationships/image" Target="../media/image132.wmf"/><Relationship Id="rId2" Type="http://schemas.openxmlformats.org/officeDocument/2006/relationships/image" Target="../media/image133.wmf"/><Relationship Id="rId3" Type="http://schemas.openxmlformats.org/officeDocument/2006/relationships/image" Target="../media/image134.wmf"/><Relationship Id="rId4" Type="http://schemas.openxmlformats.org/officeDocument/2006/relationships/image" Target="../media/image135.wmf"/><Relationship Id="rId5" Type="http://schemas.openxmlformats.org/officeDocument/2006/relationships/image" Target="../media/image136.wmf"/><Relationship Id="rId6" Type="http://schemas.openxmlformats.org/officeDocument/2006/relationships/image" Target="../media/image137.wmf"/><Relationship Id="rId7" Type="http://schemas.openxmlformats.org/officeDocument/2006/relationships/image" Target="../media/image138.wmf"/><Relationship Id="rId8" Type="http://schemas.openxmlformats.org/officeDocument/2006/relationships/image" Target="../media/image139.wmf"/><Relationship Id="rId9" Type="http://schemas.openxmlformats.org/officeDocument/2006/relationships/image" Target="../media/image140.wmf"/><Relationship Id="rId10" Type="http://schemas.openxmlformats.org/officeDocument/2006/relationships/image" Target="../media/image141.wmf"/></Relationships>
</file>

<file path=ppt/drawings/_rels/vmlDrawing39.vml.rels><?xml version="1.0" encoding="UTF-8" standalone="yes"?>
<Relationships xmlns="http://schemas.openxmlformats.org/package/2006/relationships"><Relationship Id="rId3" Type="http://schemas.openxmlformats.org/officeDocument/2006/relationships/image" Target="../media/image149.wmf"/><Relationship Id="rId4" Type="http://schemas.openxmlformats.org/officeDocument/2006/relationships/image" Target="../media/image150.wmf"/><Relationship Id="rId5" Type="http://schemas.openxmlformats.org/officeDocument/2006/relationships/image" Target="../media/image151.wmf"/><Relationship Id="rId6" Type="http://schemas.openxmlformats.org/officeDocument/2006/relationships/image" Target="../media/image152.wmf"/><Relationship Id="rId7" Type="http://schemas.openxmlformats.org/officeDocument/2006/relationships/image" Target="../media/image153.wmf"/><Relationship Id="rId1" Type="http://schemas.openxmlformats.org/officeDocument/2006/relationships/image" Target="../media/image2.wmf"/><Relationship Id="rId2" Type="http://schemas.openxmlformats.org/officeDocument/2006/relationships/image" Target="../media/image14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2.wmf"/><Relationship Id="rId4" Type="http://schemas.openxmlformats.org/officeDocument/2006/relationships/image" Target="../media/image23.wmf"/><Relationship Id="rId5" Type="http://schemas.openxmlformats.org/officeDocument/2006/relationships/image" Target="../media/image24.wmf"/><Relationship Id="rId6" Type="http://schemas.openxmlformats.org/officeDocument/2006/relationships/image" Target="../media/image25.wmf"/><Relationship Id="rId1" Type="http://schemas.openxmlformats.org/officeDocument/2006/relationships/image" Target="../media/image2.wmf"/><Relationship Id="rId2" Type="http://schemas.openxmlformats.org/officeDocument/2006/relationships/image" Target="../media/image21.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157.wmf"/><Relationship Id="rId4" Type="http://schemas.openxmlformats.org/officeDocument/2006/relationships/image" Target="../media/image158.wmf"/><Relationship Id="rId5" Type="http://schemas.openxmlformats.org/officeDocument/2006/relationships/image" Target="../media/image159.wmf"/><Relationship Id="rId6" Type="http://schemas.openxmlformats.org/officeDocument/2006/relationships/image" Target="../media/image160.wmf"/><Relationship Id="rId7" Type="http://schemas.openxmlformats.org/officeDocument/2006/relationships/image" Target="../media/image161.wmf"/><Relationship Id="rId8" Type="http://schemas.openxmlformats.org/officeDocument/2006/relationships/image" Target="../media/image162.png"/><Relationship Id="rId9" Type="http://schemas.openxmlformats.org/officeDocument/2006/relationships/image" Target="../media/image163.png"/><Relationship Id="rId10" Type="http://schemas.openxmlformats.org/officeDocument/2006/relationships/image" Target="../media/image164.png"/><Relationship Id="rId11" Type="http://schemas.openxmlformats.org/officeDocument/2006/relationships/image" Target="../media/image165.png"/><Relationship Id="rId1" Type="http://schemas.openxmlformats.org/officeDocument/2006/relationships/image" Target="../media/image2.wmf"/><Relationship Id="rId2" Type="http://schemas.openxmlformats.org/officeDocument/2006/relationships/image" Target="../media/image156.w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170.wmf"/><Relationship Id="rId4" Type="http://schemas.openxmlformats.org/officeDocument/2006/relationships/image" Target="../media/image171.wmf"/><Relationship Id="rId5" Type="http://schemas.openxmlformats.org/officeDocument/2006/relationships/image" Target="../media/image172.wmf"/><Relationship Id="rId6" Type="http://schemas.openxmlformats.org/officeDocument/2006/relationships/image" Target="../media/image173.wmf"/><Relationship Id="rId1" Type="http://schemas.openxmlformats.org/officeDocument/2006/relationships/image" Target="../media/image168.wmf"/><Relationship Id="rId2" Type="http://schemas.openxmlformats.org/officeDocument/2006/relationships/image" Target="../media/image169.w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182.wmf"/><Relationship Id="rId4" Type="http://schemas.openxmlformats.org/officeDocument/2006/relationships/image" Target="../media/image183.wmf"/><Relationship Id="rId5" Type="http://schemas.openxmlformats.org/officeDocument/2006/relationships/image" Target="../media/image184.wmf"/><Relationship Id="rId6" Type="http://schemas.openxmlformats.org/officeDocument/2006/relationships/image" Target="../media/image185.wmf"/><Relationship Id="rId1" Type="http://schemas.openxmlformats.org/officeDocument/2006/relationships/image" Target="../media/image2.wmf"/><Relationship Id="rId2" Type="http://schemas.openxmlformats.org/officeDocument/2006/relationships/image" Target="../media/image181.wmf"/></Relationships>
</file>

<file path=ppt/drawings/_rels/vmlDrawing49.vml.rels><?xml version="1.0" encoding="UTF-8" standalone="yes"?>
<Relationships xmlns="http://schemas.openxmlformats.org/package/2006/relationships"><Relationship Id="rId3" Type="http://schemas.openxmlformats.org/officeDocument/2006/relationships/image" Target="../media/image187.wmf"/><Relationship Id="rId4" Type="http://schemas.openxmlformats.org/officeDocument/2006/relationships/image" Target="../media/image188.wmf"/><Relationship Id="rId1" Type="http://schemas.openxmlformats.org/officeDocument/2006/relationships/image" Target="../media/image2.wmf"/><Relationship Id="rId2" Type="http://schemas.openxmlformats.org/officeDocument/2006/relationships/image" Target="../media/image18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wmf"/><Relationship Id="rId2" Type="http://schemas.openxmlformats.org/officeDocument/2006/relationships/image" Target="../media/image26.wmf"/></Relationships>
</file>

<file path=ppt/drawings/_rels/vmlDrawing50.vml.rels><?xml version="1.0" encoding="UTF-8" standalone="yes"?>
<Relationships xmlns="http://schemas.openxmlformats.org/package/2006/relationships"><Relationship Id="rId11" Type="http://schemas.openxmlformats.org/officeDocument/2006/relationships/image" Target="../media/image199.wmf"/><Relationship Id="rId12" Type="http://schemas.openxmlformats.org/officeDocument/2006/relationships/image" Target="../media/image200.wmf"/><Relationship Id="rId13" Type="http://schemas.openxmlformats.org/officeDocument/2006/relationships/image" Target="../media/image201.wmf"/><Relationship Id="rId1" Type="http://schemas.openxmlformats.org/officeDocument/2006/relationships/image" Target="../media/image189.wmf"/><Relationship Id="rId2" Type="http://schemas.openxmlformats.org/officeDocument/2006/relationships/image" Target="../media/image190.wmf"/><Relationship Id="rId3" Type="http://schemas.openxmlformats.org/officeDocument/2006/relationships/image" Target="../media/image191.wmf"/><Relationship Id="rId4" Type="http://schemas.openxmlformats.org/officeDocument/2006/relationships/image" Target="../media/image192.wmf"/><Relationship Id="rId5" Type="http://schemas.openxmlformats.org/officeDocument/2006/relationships/image" Target="../media/image193.wmf"/><Relationship Id="rId6" Type="http://schemas.openxmlformats.org/officeDocument/2006/relationships/image" Target="../media/image194.wmf"/><Relationship Id="rId7" Type="http://schemas.openxmlformats.org/officeDocument/2006/relationships/image" Target="../media/image195.wmf"/><Relationship Id="rId8" Type="http://schemas.openxmlformats.org/officeDocument/2006/relationships/image" Target="../media/image196.wmf"/><Relationship Id="rId9" Type="http://schemas.openxmlformats.org/officeDocument/2006/relationships/image" Target="../media/image197.wmf"/><Relationship Id="rId10" Type="http://schemas.openxmlformats.org/officeDocument/2006/relationships/image" Target="../media/image198.wmf"/></Relationships>
</file>

<file path=ppt/drawings/_rels/vmlDrawing51.vml.rels><?xml version="1.0" encoding="UTF-8" standalone="yes"?>
<Relationships xmlns="http://schemas.openxmlformats.org/package/2006/relationships"><Relationship Id="rId11" Type="http://schemas.openxmlformats.org/officeDocument/2006/relationships/image" Target="../media/image212.wmf"/><Relationship Id="rId12" Type="http://schemas.openxmlformats.org/officeDocument/2006/relationships/image" Target="../media/image213.wmf"/><Relationship Id="rId1" Type="http://schemas.openxmlformats.org/officeDocument/2006/relationships/image" Target="../media/image202.wmf"/><Relationship Id="rId2" Type="http://schemas.openxmlformats.org/officeDocument/2006/relationships/image" Target="../media/image203.wmf"/><Relationship Id="rId3" Type="http://schemas.openxmlformats.org/officeDocument/2006/relationships/image" Target="../media/image204.wmf"/><Relationship Id="rId4" Type="http://schemas.openxmlformats.org/officeDocument/2006/relationships/image" Target="../media/image205.wmf"/><Relationship Id="rId5" Type="http://schemas.openxmlformats.org/officeDocument/2006/relationships/image" Target="../media/image206.wmf"/><Relationship Id="rId6" Type="http://schemas.openxmlformats.org/officeDocument/2006/relationships/image" Target="../media/image207.wmf"/><Relationship Id="rId7" Type="http://schemas.openxmlformats.org/officeDocument/2006/relationships/image" Target="../media/image208.wmf"/><Relationship Id="rId8" Type="http://schemas.openxmlformats.org/officeDocument/2006/relationships/image" Target="../media/image209.wmf"/><Relationship Id="rId9" Type="http://schemas.openxmlformats.org/officeDocument/2006/relationships/image" Target="../media/image210.wmf"/><Relationship Id="rId10" Type="http://schemas.openxmlformats.org/officeDocument/2006/relationships/image" Target="../media/image211.w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53.vml.rels><?xml version="1.0" encoding="UTF-8" standalone="yes"?>
<Relationships xmlns="http://schemas.openxmlformats.org/package/2006/relationships"><Relationship Id="rId3" Type="http://schemas.openxmlformats.org/officeDocument/2006/relationships/image" Target="../media/image215.wmf"/><Relationship Id="rId4" Type="http://schemas.openxmlformats.org/officeDocument/2006/relationships/image" Target="../media/image216.wmf"/><Relationship Id="rId1" Type="http://schemas.openxmlformats.org/officeDocument/2006/relationships/image" Target="../media/image2.wmf"/><Relationship Id="rId2" Type="http://schemas.openxmlformats.org/officeDocument/2006/relationships/image" Target="../media/image214.w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55.vml.rels><?xml version="1.0" encoding="UTF-8" standalone="yes"?>
<Relationships xmlns="http://schemas.openxmlformats.org/package/2006/relationships"><Relationship Id="rId3" Type="http://schemas.openxmlformats.org/officeDocument/2006/relationships/image" Target="../media/image220.wmf"/><Relationship Id="rId4" Type="http://schemas.openxmlformats.org/officeDocument/2006/relationships/image" Target="../media/image221.wmf"/><Relationship Id="rId5" Type="http://schemas.openxmlformats.org/officeDocument/2006/relationships/image" Target="../media/image222.wmf"/><Relationship Id="rId6" Type="http://schemas.openxmlformats.org/officeDocument/2006/relationships/image" Target="../media/image223.wmf"/><Relationship Id="rId1" Type="http://schemas.openxmlformats.org/officeDocument/2006/relationships/image" Target="../media/image2.wmf"/><Relationship Id="rId2" Type="http://schemas.openxmlformats.org/officeDocument/2006/relationships/image" Target="../media/image219.wmf"/></Relationships>
</file>

<file path=ppt/drawings/_rels/vmlDrawing56.vml.rels><?xml version="1.0" encoding="UTF-8" standalone="yes"?>
<Relationships xmlns="http://schemas.openxmlformats.org/package/2006/relationships"><Relationship Id="rId3" Type="http://schemas.openxmlformats.org/officeDocument/2006/relationships/image" Target="../media/image226.wmf"/><Relationship Id="rId4" Type="http://schemas.openxmlformats.org/officeDocument/2006/relationships/image" Target="../media/image227.wmf"/><Relationship Id="rId5" Type="http://schemas.openxmlformats.org/officeDocument/2006/relationships/image" Target="../media/image228.wmf"/><Relationship Id="rId1" Type="http://schemas.openxmlformats.org/officeDocument/2006/relationships/image" Target="../media/image2.wmf"/><Relationship Id="rId2" Type="http://schemas.openxmlformats.org/officeDocument/2006/relationships/image" Target="../media/image225.wmf"/></Relationships>
</file>

<file path=ppt/drawings/_rels/vmlDrawing57.vml.rels><?xml version="1.0" encoding="UTF-8" standalone="yes"?>
<Relationships xmlns="http://schemas.openxmlformats.org/package/2006/relationships"><Relationship Id="rId3" Type="http://schemas.openxmlformats.org/officeDocument/2006/relationships/image" Target="../media/image231.wmf"/><Relationship Id="rId4" Type="http://schemas.openxmlformats.org/officeDocument/2006/relationships/image" Target="../media/image232.wmf"/><Relationship Id="rId5" Type="http://schemas.openxmlformats.org/officeDocument/2006/relationships/image" Target="../media/image233.wmf"/><Relationship Id="rId6" Type="http://schemas.openxmlformats.org/officeDocument/2006/relationships/image" Target="../media/image234.wmf"/><Relationship Id="rId7" Type="http://schemas.openxmlformats.org/officeDocument/2006/relationships/image" Target="../media/image235.wmf"/><Relationship Id="rId8" Type="http://schemas.openxmlformats.org/officeDocument/2006/relationships/image" Target="../media/image236.wmf"/><Relationship Id="rId9" Type="http://schemas.openxmlformats.org/officeDocument/2006/relationships/image" Target="../media/image237.wmf"/><Relationship Id="rId1" Type="http://schemas.openxmlformats.org/officeDocument/2006/relationships/image" Target="../media/image229.wmf"/><Relationship Id="rId2" Type="http://schemas.openxmlformats.org/officeDocument/2006/relationships/image" Target="../media/image230.w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59.vml.rels><?xml version="1.0" encoding="UTF-8" standalone="yes"?>
<Relationships xmlns="http://schemas.openxmlformats.org/package/2006/relationships"><Relationship Id="rId3" Type="http://schemas.openxmlformats.org/officeDocument/2006/relationships/image" Target="../media/image240.wmf"/><Relationship Id="rId4" Type="http://schemas.openxmlformats.org/officeDocument/2006/relationships/image" Target="../media/image241.wmf"/><Relationship Id="rId5" Type="http://schemas.openxmlformats.org/officeDocument/2006/relationships/image" Target="../media/image242.wmf"/><Relationship Id="rId6" Type="http://schemas.openxmlformats.org/officeDocument/2006/relationships/image" Target="../media/image243.wmf"/><Relationship Id="rId7" Type="http://schemas.openxmlformats.org/officeDocument/2006/relationships/image" Target="../media/image244.wmf"/><Relationship Id="rId8" Type="http://schemas.openxmlformats.org/officeDocument/2006/relationships/image" Target="../media/image245.wmf"/><Relationship Id="rId9" Type="http://schemas.openxmlformats.org/officeDocument/2006/relationships/image" Target="../media/image246.wmf"/><Relationship Id="rId10" Type="http://schemas.openxmlformats.org/officeDocument/2006/relationships/image" Target="../media/image247.wmf"/><Relationship Id="rId11" Type="http://schemas.openxmlformats.org/officeDocument/2006/relationships/image" Target="../media/image248.wmf"/><Relationship Id="rId1" Type="http://schemas.openxmlformats.org/officeDocument/2006/relationships/image" Target="../media/image2.wmf"/><Relationship Id="rId2" Type="http://schemas.openxmlformats.org/officeDocument/2006/relationships/image" Target="../media/image23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wmf"/><Relationship Id="rId2" Type="http://schemas.openxmlformats.org/officeDocument/2006/relationships/image" Target="../media/image27.w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62.vml.rels><?xml version="1.0" encoding="UTF-8" standalone="yes"?>
<Relationships xmlns="http://schemas.openxmlformats.org/package/2006/relationships"><Relationship Id="rId11" Type="http://schemas.openxmlformats.org/officeDocument/2006/relationships/image" Target="../media/image260.wmf"/><Relationship Id="rId12" Type="http://schemas.openxmlformats.org/officeDocument/2006/relationships/image" Target="../media/image261.png"/><Relationship Id="rId13" Type="http://schemas.openxmlformats.org/officeDocument/2006/relationships/image" Target="../media/image262.wmf"/><Relationship Id="rId14" Type="http://schemas.openxmlformats.org/officeDocument/2006/relationships/image" Target="../media/image263.png"/><Relationship Id="rId15" Type="http://schemas.openxmlformats.org/officeDocument/2006/relationships/image" Target="../media/image264.wmf"/><Relationship Id="rId16" Type="http://schemas.openxmlformats.org/officeDocument/2006/relationships/image" Target="../media/image265.wmf"/><Relationship Id="rId17" Type="http://schemas.openxmlformats.org/officeDocument/2006/relationships/image" Target="../media/image266.png"/><Relationship Id="rId18" Type="http://schemas.openxmlformats.org/officeDocument/2006/relationships/image" Target="../media/image267.png"/><Relationship Id="rId1" Type="http://schemas.openxmlformats.org/officeDocument/2006/relationships/image" Target="../media/image250.wmf"/><Relationship Id="rId2" Type="http://schemas.openxmlformats.org/officeDocument/2006/relationships/image" Target="../media/image251.wmf"/><Relationship Id="rId3" Type="http://schemas.openxmlformats.org/officeDocument/2006/relationships/image" Target="../media/image252.wmf"/><Relationship Id="rId4" Type="http://schemas.openxmlformats.org/officeDocument/2006/relationships/image" Target="../media/image253.wmf"/><Relationship Id="rId5" Type="http://schemas.openxmlformats.org/officeDocument/2006/relationships/image" Target="../media/image254.wmf"/><Relationship Id="rId6" Type="http://schemas.openxmlformats.org/officeDocument/2006/relationships/image" Target="../media/image255.wmf"/><Relationship Id="rId7" Type="http://schemas.openxmlformats.org/officeDocument/2006/relationships/image" Target="../media/image256.wmf"/><Relationship Id="rId8" Type="http://schemas.openxmlformats.org/officeDocument/2006/relationships/image" Target="../media/image257.wmf"/><Relationship Id="rId9" Type="http://schemas.openxmlformats.org/officeDocument/2006/relationships/image" Target="../media/image258.wmf"/><Relationship Id="rId10" Type="http://schemas.openxmlformats.org/officeDocument/2006/relationships/image" Target="../media/image259.png"/></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64.vml.rels><?xml version="1.0" encoding="UTF-8" standalone="yes"?>
<Relationships xmlns="http://schemas.openxmlformats.org/package/2006/relationships"><Relationship Id="rId3" Type="http://schemas.openxmlformats.org/officeDocument/2006/relationships/image" Target="../media/image215.wmf"/><Relationship Id="rId4" Type="http://schemas.openxmlformats.org/officeDocument/2006/relationships/image" Target="../media/image216.wmf"/><Relationship Id="rId1" Type="http://schemas.openxmlformats.org/officeDocument/2006/relationships/image" Target="../media/image2.wmf"/><Relationship Id="rId2" Type="http://schemas.openxmlformats.org/officeDocument/2006/relationships/image" Target="../media/image214.w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220.wmf"/><Relationship Id="rId4" Type="http://schemas.openxmlformats.org/officeDocument/2006/relationships/image" Target="../media/image221.wmf"/><Relationship Id="rId5" Type="http://schemas.openxmlformats.org/officeDocument/2006/relationships/image" Target="../media/image222.wmf"/><Relationship Id="rId6" Type="http://schemas.openxmlformats.org/officeDocument/2006/relationships/image" Target="../media/image223.wmf"/><Relationship Id="rId1" Type="http://schemas.openxmlformats.org/officeDocument/2006/relationships/image" Target="../media/image2.wmf"/><Relationship Id="rId2" Type="http://schemas.openxmlformats.org/officeDocument/2006/relationships/image" Target="../media/image219.wmf"/></Relationships>
</file>

<file path=ppt/drawings/_rels/vmlDrawing67.vml.rels><?xml version="1.0" encoding="UTF-8" standalone="yes"?>
<Relationships xmlns="http://schemas.openxmlformats.org/package/2006/relationships"><Relationship Id="rId3" Type="http://schemas.openxmlformats.org/officeDocument/2006/relationships/image" Target="../media/image226.wmf"/><Relationship Id="rId4" Type="http://schemas.openxmlformats.org/officeDocument/2006/relationships/image" Target="../media/image227.wmf"/><Relationship Id="rId5" Type="http://schemas.openxmlformats.org/officeDocument/2006/relationships/image" Target="../media/image228.wmf"/><Relationship Id="rId1" Type="http://schemas.openxmlformats.org/officeDocument/2006/relationships/image" Target="../media/image2.wmf"/><Relationship Id="rId2" Type="http://schemas.openxmlformats.org/officeDocument/2006/relationships/image" Target="../media/image225.wmf"/></Relationships>
</file>

<file path=ppt/drawings/_rels/vmlDrawing68.vml.rels><?xml version="1.0" encoding="UTF-8" standalone="yes"?>
<Relationships xmlns="http://schemas.openxmlformats.org/package/2006/relationships"><Relationship Id="rId3" Type="http://schemas.openxmlformats.org/officeDocument/2006/relationships/image" Target="../media/image231.wmf"/><Relationship Id="rId4" Type="http://schemas.openxmlformats.org/officeDocument/2006/relationships/image" Target="../media/image232.wmf"/><Relationship Id="rId5" Type="http://schemas.openxmlformats.org/officeDocument/2006/relationships/image" Target="../media/image233.wmf"/><Relationship Id="rId6" Type="http://schemas.openxmlformats.org/officeDocument/2006/relationships/image" Target="../media/image234.wmf"/><Relationship Id="rId7" Type="http://schemas.openxmlformats.org/officeDocument/2006/relationships/image" Target="../media/image235.wmf"/><Relationship Id="rId8" Type="http://schemas.openxmlformats.org/officeDocument/2006/relationships/image" Target="../media/image236.wmf"/><Relationship Id="rId9" Type="http://schemas.openxmlformats.org/officeDocument/2006/relationships/image" Target="../media/image237.wmf"/><Relationship Id="rId1" Type="http://schemas.openxmlformats.org/officeDocument/2006/relationships/image" Target="../media/image229.wmf"/><Relationship Id="rId2" Type="http://schemas.openxmlformats.org/officeDocument/2006/relationships/image" Target="../media/image230.w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1.wmf"/><Relationship Id="rId4" Type="http://schemas.openxmlformats.org/officeDocument/2006/relationships/image" Target="../media/image32.wmf"/><Relationship Id="rId5" Type="http://schemas.openxmlformats.org/officeDocument/2006/relationships/image" Target="../media/image33.wmf"/><Relationship Id="rId6" Type="http://schemas.openxmlformats.org/officeDocument/2006/relationships/image" Target="../media/image34.wmf"/><Relationship Id="rId1" Type="http://schemas.openxmlformats.org/officeDocument/2006/relationships/image" Target="../media/image2.wmf"/><Relationship Id="rId2" Type="http://schemas.openxmlformats.org/officeDocument/2006/relationships/image" Target="../media/image30.wmf"/></Relationships>
</file>

<file path=ppt/drawings/_rels/vmlDrawing70.vml.rels><?xml version="1.0" encoding="UTF-8" standalone="yes"?>
<Relationships xmlns="http://schemas.openxmlformats.org/package/2006/relationships"><Relationship Id="rId3" Type="http://schemas.openxmlformats.org/officeDocument/2006/relationships/image" Target="../media/image240.wmf"/><Relationship Id="rId4" Type="http://schemas.openxmlformats.org/officeDocument/2006/relationships/image" Target="../media/image241.wmf"/><Relationship Id="rId5" Type="http://schemas.openxmlformats.org/officeDocument/2006/relationships/image" Target="../media/image242.wmf"/><Relationship Id="rId6" Type="http://schemas.openxmlformats.org/officeDocument/2006/relationships/image" Target="../media/image243.wmf"/><Relationship Id="rId7" Type="http://schemas.openxmlformats.org/officeDocument/2006/relationships/image" Target="../media/image244.wmf"/><Relationship Id="rId8" Type="http://schemas.openxmlformats.org/officeDocument/2006/relationships/image" Target="../media/image245.wmf"/><Relationship Id="rId9" Type="http://schemas.openxmlformats.org/officeDocument/2006/relationships/image" Target="../media/image246.wmf"/><Relationship Id="rId10" Type="http://schemas.openxmlformats.org/officeDocument/2006/relationships/image" Target="../media/image247.wmf"/><Relationship Id="rId11" Type="http://schemas.openxmlformats.org/officeDocument/2006/relationships/image" Target="../media/image248.wmf"/><Relationship Id="rId1" Type="http://schemas.openxmlformats.org/officeDocument/2006/relationships/image" Target="../media/image2.wmf"/><Relationship Id="rId2" Type="http://schemas.openxmlformats.org/officeDocument/2006/relationships/image" Target="../media/image239.w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73.vml.rels><?xml version="1.0" encoding="UTF-8" standalone="yes"?>
<Relationships xmlns="http://schemas.openxmlformats.org/package/2006/relationships"><Relationship Id="rId3" Type="http://schemas.openxmlformats.org/officeDocument/2006/relationships/image" Target="../media/image240.wmf"/><Relationship Id="rId4" Type="http://schemas.openxmlformats.org/officeDocument/2006/relationships/image" Target="../media/image241.wmf"/><Relationship Id="rId5" Type="http://schemas.openxmlformats.org/officeDocument/2006/relationships/image" Target="../media/image242.wmf"/><Relationship Id="rId6" Type="http://schemas.openxmlformats.org/officeDocument/2006/relationships/image" Target="../media/image243.wmf"/><Relationship Id="rId7" Type="http://schemas.openxmlformats.org/officeDocument/2006/relationships/image" Target="../media/image244.wmf"/><Relationship Id="rId8" Type="http://schemas.openxmlformats.org/officeDocument/2006/relationships/image" Target="../media/image245.wmf"/><Relationship Id="rId9" Type="http://schemas.openxmlformats.org/officeDocument/2006/relationships/image" Target="../media/image246.wmf"/><Relationship Id="rId10" Type="http://schemas.openxmlformats.org/officeDocument/2006/relationships/image" Target="../media/image247.wmf"/><Relationship Id="rId11" Type="http://schemas.openxmlformats.org/officeDocument/2006/relationships/image" Target="../media/image248.wmf"/><Relationship Id="rId1" Type="http://schemas.openxmlformats.org/officeDocument/2006/relationships/image" Target="../media/image2.wmf"/><Relationship Id="rId2" Type="http://schemas.openxmlformats.org/officeDocument/2006/relationships/image" Target="../media/image239.w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76.vml.rels><?xml version="1.0" encoding="UTF-8" standalone="yes"?>
<Relationships xmlns="http://schemas.openxmlformats.org/package/2006/relationships"><Relationship Id="rId11" Type="http://schemas.openxmlformats.org/officeDocument/2006/relationships/image" Target="../media/image260.wmf"/><Relationship Id="rId12" Type="http://schemas.openxmlformats.org/officeDocument/2006/relationships/image" Target="../media/image261.png"/><Relationship Id="rId13" Type="http://schemas.openxmlformats.org/officeDocument/2006/relationships/image" Target="../media/image262.wmf"/><Relationship Id="rId14" Type="http://schemas.openxmlformats.org/officeDocument/2006/relationships/image" Target="../media/image263.png"/><Relationship Id="rId15" Type="http://schemas.openxmlformats.org/officeDocument/2006/relationships/image" Target="../media/image264.wmf"/><Relationship Id="rId16" Type="http://schemas.openxmlformats.org/officeDocument/2006/relationships/image" Target="../media/image265.wmf"/><Relationship Id="rId17" Type="http://schemas.openxmlformats.org/officeDocument/2006/relationships/image" Target="../media/image266.png"/><Relationship Id="rId18" Type="http://schemas.openxmlformats.org/officeDocument/2006/relationships/image" Target="../media/image267.png"/><Relationship Id="rId1" Type="http://schemas.openxmlformats.org/officeDocument/2006/relationships/image" Target="../media/image250.wmf"/><Relationship Id="rId2" Type="http://schemas.openxmlformats.org/officeDocument/2006/relationships/image" Target="../media/image251.wmf"/><Relationship Id="rId3" Type="http://schemas.openxmlformats.org/officeDocument/2006/relationships/image" Target="../media/image252.wmf"/><Relationship Id="rId4" Type="http://schemas.openxmlformats.org/officeDocument/2006/relationships/image" Target="../media/image253.wmf"/><Relationship Id="rId5" Type="http://schemas.openxmlformats.org/officeDocument/2006/relationships/image" Target="../media/image254.wmf"/><Relationship Id="rId6" Type="http://schemas.openxmlformats.org/officeDocument/2006/relationships/image" Target="../media/image255.wmf"/><Relationship Id="rId7" Type="http://schemas.openxmlformats.org/officeDocument/2006/relationships/image" Target="../media/image256.wmf"/><Relationship Id="rId8" Type="http://schemas.openxmlformats.org/officeDocument/2006/relationships/image" Target="../media/image257.wmf"/><Relationship Id="rId9" Type="http://schemas.openxmlformats.org/officeDocument/2006/relationships/image" Target="../media/image258.wmf"/><Relationship Id="rId10" Type="http://schemas.openxmlformats.org/officeDocument/2006/relationships/image" Target="../media/image259.png"/></Relationships>
</file>

<file path=ppt/drawings/_rels/vmlDrawing77.vml.rels><?xml version="1.0" encoding="UTF-8" standalone="yes"?>
<Relationships xmlns="http://schemas.openxmlformats.org/package/2006/relationships"><Relationship Id="rId11" Type="http://schemas.openxmlformats.org/officeDocument/2006/relationships/image" Target="../media/image277.wmf"/><Relationship Id="rId12" Type="http://schemas.openxmlformats.org/officeDocument/2006/relationships/image" Target="../media/image278.wmf"/><Relationship Id="rId1" Type="http://schemas.openxmlformats.org/officeDocument/2006/relationships/image" Target="../media/image2.wmf"/><Relationship Id="rId2" Type="http://schemas.openxmlformats.org/officeDocument/2006/relationships/image" Target="../media/image268.wmf"/><Relationship Id="rId3" Type="http://schemas.openxmlformats.org/officeDocument/2006/relationships/image" Target="../media/image269.wmf"/><Relationship Id="rId4" Type="http://schemas.openxmlformats.org/officeDocument/2006/relationships/image" Target="../media/image270.wmf"/><Relationship Id="rId5" Type="http://schemas.openxmlformats.org/officeDocument/2006/relationships/image" Target="../media/image271.wmf"/><Relationship Id="rId6" Type="http://schemas.openxmlformats.org/officeDocument/2006/relationships/image" Target="../media/image272.wmf"/><Relationship Id="rId7" Type="http://schemas.openxmlformats.org/officeDocument/2006/relationships/image" Target="../media/image273.wmf"/><Relationship Id="rId8" Type="http://schemas.openxmlformats.org/officeDocument/2006/relationships/image" Target="../media/image274.wmf"/><Relationship Id="rId9" Type="http://schemas.openxmlformats.org/officeDocument/2006/relationships/image" Target="../media/image275.wmf"/><Relationship Id="rId10" Type="http://schemas.openxmlformats.org/officeDocument/2006/relationships/image" Target="../media/image276.wmf"/></Relationships>
</file>

<file path=ppt/drawings/_rels/vmlDrawing78.vml.rels><?xml version="1.0" encoding="UTF-8" standalone="yes"?>
<Relationships xmlns="http://schemas.openxmlformats.org/package/2006/relationships"><Relationship Id="rId3" Type="http://schemas.openxmlformats.org/officeDocument/2006/relationships/image" Target="../media/image280.wmf"/><Relationship Id="rId4" Type="http://schemas.openxmlformats.org/officeDocument/2006/relationships/image" Target="../media/image281.wmf"/><Relationship Id="rId1" Type="http://schemas.openxmlformats.org/officeDocument/2006/relationships/image" Target="../media/image2.wmf"/><Relationship Id="rId2" Type="http://schemas.openxmlformats.org/officeDocument/2006/relationships/image" Target="../media/image279.wmf"/></Relationships>
</file>

<file path=ppt/drawings/_rels/vmlDrawing79.vml.rels><?xml version="1.0" encoding="UTF-8" standalone="yes"?>
<Relationships xmlns="http://schemas.openxmlformats.org/package/2006/relationships"><Relationship Id="rId11" Type="http://schemas.openxmlformats.org/officeDocument/2006/relationships/image" Target="../media/image291.wmf"/><Relationship Id="rId12" Type="http://schemas.openxmlformats.org/officeDocument/2006/relationships/image" Target="../media/image292.wmf"/><Relationship Id="rId13" Type="http://schemas.openxmlformats.org/officeDocument/2006/relationships/image" Target="../media/image293.wmf"/><Relationship Id="rId14" Type="http://schemas.openxmlformats.org/officeDocument/2006/relationships/image" Target="../media/image294.wmf"/><Relationship Id="rId15" Type="http://schemas.openxmlformats.org/officeDocument/2006/relationships/image" Target="../media/image295.wmf"/><Relationship Id="rId16" Type="http://schemas.openxmlformats.org/officeDocument/2006/relationships/image" Target="../media/image296.wmf"/><Relationship Id="rId1" Type="http://schemas.openxmlformats.org/officeDocument/2006/relationships/image" Target="../media/image2.wmf"/><Relationship Id="rId2" Type="http://schemas.openxmlformats.org/officeDocument/2006/relationships/image" Target="../media/image282.wmf"/><Relationship Id="rId3" Type="http://schemas.openxmlformats.org/officeDocument/2006/relationships/image" Target="../media/image283.wmf"/><Relationship Id="rId4" Type="http://schemas.openxmlformats.org/officeDocument/2006/relationships/image" Target="../media/image284.wmf"/><Relationship Id="rId5" Type="http://schemas.openxmlformats.org/officeDocument/2006/relationships/image" Target="../media/image285.wmf"/><Relationship Id="rId6" Type="http://schemas.openxmlformats.org/officeDocument/2006/relationships/image" Target="../media/image286.wmf"/><Relationship Id="rId7" Type="http://schemas.openxmlformats.org/officeDocument/2006/relationships/image" Target="../media/image287.wmf"/><Relationship Id="rId8" Type="http://schemas.openxmlformats.org/officeDocument/2006/relationships/image" Target="../media/image288.wmf"/><Relationship Id="rId9" Type="http://schemas.openxmlformats.org/officeDocument/2006/relationships/image" Target="../media/image289.wmf"/><Relationship Id="rId10" Type="http://schemas.openxmlformats.org/officeDocument/2006/relationships/image" Target="../media/image29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80.vml.rels><?xml version="1.0" encoding="UTF-8" standalone="yes"?>
<Relationships xmlns="http://schemas.openxmlformats.org/package/2006/relationships"><Relationship Id="rId11" Type="http://schemas.openxmlformats.org/officeDocument/2006/relationships/image" Target="../media/image307.png"/><Relationship Id="rId12" Type="http://schemas.openxmlformats.org/officeDocument/2006/relationships/image" Target="../media/image308.png"/><Relationship Id="rId13" Type="http://schemas.openxmlformats.org/officeDocument/2006/relationships/image" Target="../media/image309.png"/><Relationship Id="rId1" Type="http://schemas.openxmlformats.org/officeDocument/2006/relationships/image" Target="../media/image297.wmf"/><Relationship Id="rId2" Type="http://schemas.openxmlformats.org/officeDocument/2006/relationships/image" Target="../media/image298.wmf"/><Relationship Id="rId3" Type="http://schemas.openxmlformats.org/officeDocument/2006/relationships/image" Target="../media/image299.wmf"/><Relationship Id="rId4" Type="http://schemas.openxmlformats.org/officeDocument/2006/relationships/image" Target="../media/image300.wmf"/><Relationship Id="rId5" Type="http://schemas.openxmlformats.org/officeDocument/2006/relationships/image" Target="../media/image301.wmf"/><Relationship Id="rId6" Type="http://schemas.openxmlformats.org/officeDocument/2006/relationships/image" Target="../media/image302.wmf"/><Relationship Id="rId7" Type="http://schemas.openxmlformats.org/officeDocument/2006/relationships/image" Target="../media/image303.wmf"/><Relationship Id="rId8" Type="http://schemas.openxmlformats.org/officeDocument/2006/relationships/image" Target="../media/image304.wmf"/><Relationship Id="rId9" Type="http://schemas.openxmlformats.org/officeDocument/2006/relationships/image" Target="../media/image305.wmf"/><Relationship Id="rId10" Type="http://schemas.openxmlformats.org/officeDocument/2006/relationships/image" Target="../media/image306.png"/></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82.vml.rels><?xml version="1.0" encoding="UTF-8" standalone="yes"?>
<Relationships xmlns="http://schemas.openxmlformats.org/package/2006/relationships"><Relationship Id="rId3" Type="http://schemas.openxmlformats.org/officeDocument/2006/relationships/image" Target="../media/image313.wmf"/><Relationship Id="rId4" Type="http://schemas.openxmlformats.org/officeDocument/2006/relationships/image" Target="../media/image314.wmf"/><Relationship Id="rId5" Type="http://schemas.openxmlformats.org/officeDocument/2006/relationships/image" Target="../media/image315.wmf"/><Relationship Id="rId6" Type="http://schemas.openxmlformats.org/officeDocument/2006/relationships/image" Target="../media/image316.wmf"/><Relationship Id="rId7" Type="http://schemas.openxmlformats.org/officeDocument/2006/relationships/image" Target="../media/image317.wmf"/><Relationship Id="rId8" Type="http://schemas.openxmlformats.org/officeDocument/2006/relationships/image" Target="../media/image318.wmf"/><Relationship Id="rId9" Type="http://schemas.openxmlformats.org/officeDocument/2006/relationships/image" Target="../media/image319.wmf"/><Relationship Id="rId10" Type="http://schemas.openxmlformats.org/officeDocument/2006/relationships/image" Target="../media/image320.wmf"/><Relationship Id="rId11" Type="http://schemas.openxmlformats.org/officeDocument/2006/relationships/image" Target="../media/image321.wmf"/><Relationship Id="rId1" Type="http://schemas.openxmlformats.org/officeDocument/2006/relationships/image" Target="../media/image2.wmf"/><Relationship Id="rId2" Type="http://schemas.openxmlformats.org/officeDocument/2006/relationships/image" Target="../media/image312.wmf"/></Relationships>
</file>

<file path=ppt/drawings/_rels/vmlDrawing83.vml.rels><?xml version="1.0" encoding="UTF-8" standalone="yes"?>
<Relationships xmlns="http://schemas.openxmlformats.org/package/2006/relationships"><Relationship Id="rId3" Type="http://schemas.openxmlformats.org/officeDocument/2006/relationships/image" Target="../media/image323.png"/><Relationship Id="rId4" Type="http://schemas.openxmlformats.org/officeDocument/2006/relationships/image" Target="../media/image324.wmf"/><Relationship Id="rId5" Type="http://schemas.openxmlformats.org/officeDocument/2006/relationships/image" Target="../media/image325.wmf"/><Relationship Id="rId6" Type="http://schemas.openxmlformats.org/officeDocument/2006/relationships/image" Target="../media/image326.wmf"/><Relationship Id="rId7" Type="http://schemas.openxmlformats.org/officeDocument/2006/relationships/image" Target="../media/image327.wmf"/><Relationship Id="rId1" Type="http://schemas.openxmlformats.org/officeDocument/2006/relationships/image" Target="../media/image2.wmf"/><Relationship Id="rId2" Type="http://schemas.openxmlformats.org/officeDocument/2006/relationships/image" Target="../media/image322.wmf"/></Relationships>
</file>

<file path=ppt/drawings/_rels/vmlDrawing84.vml.rels><?xml version="1.0" encoding="UTF-8" standalone="yes"?>
<Relationships xmlns="http://schemas.openxmlformats.org/package/2006/relationships"><Relationship Id="rId3" Type="http://schemas.openxmlformats.org/officeDocument/2006/relationships/image" Target="../media/image331.wmf"/><Relationship Id="rId4" Type="http://schemas.openxmlformats.org/officeDocument/2006/relationships/image" Target="../media/image332.wmf"/><Relationship Id="rId5" Type="http://schemas.openxmlformats.org/officeDocument/2006/relationships/image" Target="../media/image333.wmf"/><Relationship Id="rId6" Type="http://schemas.openxmlformats.org/officeDocument/2006/relationships/image" Target="../media/image334.wmf"/><Relationship Id="rId7" Type="http://schemas.openxmlformats.org/officeDocument/2006/relationships/image" Target="../media/image335.wmf"/><Relationship Id="rId8" Type="http://schemas.openxmlformats.org/officeDocument/2006/relationships/image" Target="../media/image336.wmf"/><Relationship Id="rId9" Type="http://schemas.openxmlformats.org/officeDocument/2006/relationships/image" Target="../media/image337.wmf"/><Relationship Id="rId10" Type="http://schemas.openxmlformats.org/officeDocument/2006/relationships/image" Target="../media/image338.wmf"/><Relationship Id="rId11" Type="http://schemas.openxmlformats.org/officeDocument/2006/relationships/image" Target="../media/image339.wmf"/><Relationship Id="rId1" Type="http://schemas.openxmlformats.org/officeDocument/2006/relationships/image" Target="../media/image2.wmf"/><Relationship Id="rId2" Type="http://schemas.openxmlformats.org/officeDocument/2006/relationships/image" Target="../media/image330.png"/></Relationships>
</file>

<file path=ppt/drawings/_rels/vmlDrawing85.vml.rels><?xml version="1.0" encoding="UTF-8" standalone="yes"?>
<Relationships xmlns="http://schemas.openxmlformats.org/package/2006/relationships"><Relationship Id="rId11" Type="http://schemas.openxmlformats.org/officeDocument/2006/relationships/image" Target="../media/image349.wmf"/><Relationship Id="rId12" Type="http://schemas.openxmlformats.org/officeDocument/2006/relationships/image" Target="../media/image350.wmf"/><Relationship Id="rId13" Type="http://schemas.openxmlformats.org/officeDocument/2006/relationships/image" Target="../media/image351.wmf"/><Relationship Id="rId1" Type="http://schemas.openxmlformats.org/officeDocument/2006/relationships/image" Target="../media/image2.wmf"/><Relationship Id="rId2" Type="http://schemas.openxmlformats.org/officeDocument/2006/relationships/image" Target="../media/image341.wmf"/><Relationship Id="rId3" Type="http://schemas.openxmlformats.org/officeDocument/2006/relationships/image" Target="../media/image331.wmf"/><Relationship Id="rId4" Type="http://schemas.openxmlformats.org/officeDocument/2006/relationships/image" Target="../media/image342.wmf"/><Relationship Id="rId5" Type="http://schemas.openxmlformats.org/officeDocument/2006/relationships/image" Target="../media/image343.wmf"/><Relationship Id="rId6" Type="http://schemas.openxmlformats.org/officeDocument/2006/relationships/image" Target="../media/image344.wmf"/><Relationship Id="rId7" Type="http://schemas.openxmlformats.org/officeDocument/2006/relationships/image" Target="../media/image345.wmf"/><Relationship Id="rId8" Type="http://schemas.openxmlformats.org/officeDocument/2006/relationships/image" Target="../media/image346.wmf"/><Relationship Id="rId9" Type="http://schemas.openxmlformats.org/officeDocument/2006/relationships/image" Target="../media/image347.wmf"/><Relationship Id="rId10" Type="http://schemas.openxmlformats.org/officeDocument/2006/relationships/image" Target="../media/image348.wmf"/></Relationships>
</file>

<file path=ppt/drawings/_rels/vmlDrawing86.vml.rels><?xml version="1.0" encoding="UTF-8" standalone="yes"?>
<Relationships xmlns="http://schemas.openxmlformats.org/package/2006/relationships"><Relationship Id="rId3" Type="http://schemas.openxmlformats.org/officeDocument/2006/relationships/image" Target="../media/image354.wmf"/><Relationship Id="rId4" Type="http://schemas.openxmlformats.org/officeDocument/2006/relationships/image" Target="../media/image355.wmf"/><Relationship Id="rId5" Type="http://schemas.openxmlformats.org/officeDocument/2006/relationships/image" Target="../media/image356.wmf"/><Relationship Id="rId6" Type="http://schemas.openxmlformats.org/officeDocument/2006/relationships/image" Target="../media/image357.wmf"/><Relationship Id="rId7" Type="http://schemas.openxmlformats.org/officeDocument/2006/relationships/image" Target="../media/image358.wmf"/><Relationship Id="rId1" Type="http://schemas.openxmlformats.org/officeDocument/2006/relationships/image" Target="../media/image2.wmf"/><Relationship Id="rId2" Type="http://schemas.openxmlformats.org/officeDocument/2006/relationships/image" Target="../media/image353.wmf"/></Relationships>
</file>

<file path=ppt/drawings/_rels/vmlDrawing87.vml.rels><?xml version="1.0" encoding="UTF-8" standalone="yes"?>
<Relationships xmlns="http://schemas.openxmlformats.org/package/2006/relationships"><Relationship Id="rId11" Type="http://schemas.openxmlformats.org/officeDocument/2006/relationships/image" Target="../media/image369.wmf"/><Relationship Id="rId12" Type="http://schemas.openxmlformats.org/officeDocument/2006/relationships/image" Target="../media/image370.wmf"/><Relationship Id="rId13" Type="http://schemas.openxmlformats.org/officeDocument/2006/relationships/image" Target="../media/image371.wmf"/><Relationship Id="rId14" Type="http://schemas.openxmlformats.org/officeDocument/2006/relationships/image" Target="../media/image372.wmf"/><Relationship Id="rId1" Type="http://schemas.openxmlformats.org/officeDocument/2006/relationships/image" Target="../media/image359.wmf"/><Relationship Id="rId2" Type="http://schemas.openxmlformats.org/officeDocument/2006/relationships/image" Target="../media/image360.wmf"/><Relationship Id="rId3" Type="http://schemas.openxmlformats.org/officeDocument/2006/relationships/image" Target="../media/image361.wmf"/><Relationship Id="rId4" Type="http://schemas.openxmlformats.org/officeDocument/2006/relationships/image" Target="../media/image362.wmf"/><Relationship Id="rId5" Type="http://schemas.openxmlformats.org/officeDocument/2006/relationships/image" Target="../media/image363.wmf"/><Relationship Id="rId6" Type="http://schemas.openxmlformats.org/officeDocument/2006/relationships/image" Target="../media/image364.wmf"/><Relationship Id="rId7" Type="http://schemas.openxmlformats.org/officeDocument/2006/relationships/image" Target="../media/image365.wmf"/><Relationship Id="rId8" Type="http://schemas.openxmlformats.org/officeDocument/2006/relationships/image" Target="../media/image366.wmf"/><Relationship Id="rId9" Type="http://schemas.openxmlformats.org/officeDocument/2006/relationships/image" Target="../media/image367.wmf"/><Relationship Id="rId10" Type="http://schemas.openxmlformats.org/officeDocument/2006/relationships/image" Target="../media/image368.w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89.vml.rels><?xml version="1.0" encoding="UTF-8" standalone="yes"?>
<Relationships xmlns="http://schemas.openxmlformats.org/package/2006/relationships"><Relationship Id="rId9" Type="http://schemas.openxmlformats.org/officeDocument/2006/relationships/image" Target="../media/image380.wmf"/><Relationship Id="rId20" Type="http://schemas.openxmlformats.org/officeDocument/2006/relationships/image" Target="../media/image391.wmf"/><Relationship Id="rId10" Type="http://schemas.openxmlformats.org/officeDocument/2006/relationships/image" Target="../media/image381.wmf"/><Relationship Id="rId11" Type="http://schemas.openxmlformats.org/officeDocument/2006/relationships/image" Target="../media/image382.wmf"/><Relationship Id="rId12" Type="http://schemas.openxmlformats.org/officeDocument/2006/relationships/image" Target="../media/image383.wmf"/><Relationship Id="rId13" Type="http://schemas.openxmlformats.org/officeDocument/2006/relationships/image" Target="../media/image384.wmf"/><Relationship Id="rId14" Type="http://schemas.openxmlformats.org/officeDocument/2006/relationships/image" Target="../media/image385.wmf"/><Relationship Id="rId15" Type="http://schemas.openxmlformats.org/officeDocument/2006/relationships/image" Target="../media/image386.wmf"/><Relationship Id="rId16" Type="http://schemas.openxmlformats.org/officeDocument/2006/relationships/image" Target="../media/image387.wmf"/><Relationship Id="rId17" Type="http://schemas.openxmlformats.org/officeDocument/2006/relationships/image" Target="../media/image388.wmf"/><Relationship Id="rId18" Type="http://schemas.openxmlformats.org/officeDocument/2006/relationships/image" Target="../media/image389.wmf"/><Relationship Id="rId19" Type="http://schemas.openxmlformats.org/officeDocument/2006/relationships/image" Target="../media/image390.wmf"/><Relationship Id="rId1" Type="http://schemas.openxmlformats.org/officeDocument/2006/relationships/image" Target="../media/image2.wmf"/><Relationship Id="rId2" Type="http://schemas.openxmlformats.org/officeDocument/2006/relationships/image" Target="../media/image374.wmf"/><Relationship Id="rId3" Type="http://schemas.openxmlformats.org/officeDocument/2006/relationships/image" Target="../media/image343.wmf"/><Relationship Id="rId4" Type="http://schemas.openxmlformats.org/officeDocument/2006/relationships/image" Target="../media/image375.wmf"/><Relationship Id="rId5" Type="http://schemas.openxmlformats.org/officeDocument/2006/relationships/image" Target="../media/image376.wmf"/><Relationship Id="rId6" Type="http://schemas.openxmlformats.org/officeDocument/2006/relationships/image" Target="../media/image377.wmf"/><Relationship Id="rId7" Type="http://schemas.openxmlformats.org/officeDocument/2006/relationships/image" Target="../media/image378.wmf"/><Relationship Id="rId8" Type="http://schemas.openxmlformats.org/officeDocument/2006/relationships/image" Target="../media/image37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2.wmf"/><Relationship Id="rId4" Type="http://schemas.openxmlformats.org/officeDocument/2006/relationships/image" Target="../media/image42.wmf"/><Relationship Id="rId1" Type="http://schemas.openxmlformats.org/officeDocument/2006/relationships/image" Target="../media/image40.wmf"/><Relationship Id="rId2" Type="http://schemas.openxmlformats.org/officeDocument/2006/relationships/image" Target="../media/image41.wmf"/></Relationships>
</file>

<file path=ppt/drawings/_rels/vmlDrawing90.vml.rels><?xml version="1.0" encoding="UTF-8" standalone="yes"?>
<Relationships xmlns="http://schemas.openxmlformats.org/package/2006/relationships"><Relationship Id="rId3" Type="http://schemas.openxmlformats.org/officeDocument/2006/relationships/image" Target="../media/image393.wmf"/><Relationship Id="rId4" Type="http://schemas.openxmlformats.org/officeDocument/2006/relationships/image" Target="../media/image394.wmf"/><Relationship Id="rId5" Type="http://schemas.openxmlformats.org/officeDocument/2006/relationships/image" Target="../media/image395.wmf"/><Relationship Id="rId6" Type="http://schemas.openxmlformats.org/officeDocument/2006/relationships/image" Target="../media/image396.wmf"/><Relationship Id="rId1" Type="http://schemas.openxmlformats.org/officeDocument/2006/relationships/image" Target="../media/image2.wmf"/><Relationship Id="rId2" Type="http://schemas.openxmlformats.org/officeDocument/2006/relationships/image" Target="../media/image392.wmf"/></Relationships>
</file>

<file path=ppt/drawings/_rels/vmlDrawing91.vml.rels><?xml version="1.0" encoding="UTF-8" standalone="yes"?>
<Relationships xmlns="http://schemas.openxmlformats.org/package/2006/relationships"><Relationship Id="rId11" Type="http://schemas.openxmlformats.org/officeDocument/2006/relationships/image" Target="../media/image407.wmf"/><Relationship Id="rId12" Type="http://schemas.openxmlformats.org/officeDocument/2006/relationships/image" Target="../media/image408.wmf"/><Relationship Id="rId13" Type="http://schemas.openxmlformats.org/officeDocument/2006/relationships/image" Target="../media/image409.wmf"/><Relationship Id="rId1" Type="http://schemas.openxmlformats.org/officeDocument/2006/relationships/image" Target="../media/image397.wmf"/><Relationship Id="rId2" Type="http://schemas.openxmlformats.org/officeDocument/2006/relationships/image" Target="../media/image398.wmf"/><Relationship Id="rId3" Type="http://schemas.openxmlformats.org/officeDocument/2006/relationships/image" Target="../media/image399.wmf"/><Relationship Id="rId4" Type="http://schemas.openxmlformats.org/officeDocument/2006/relationships/image" Target="../media/image400.wmf"/><Relationship Id="rId5" Type="http://schemas.openxmlformats.org/officeDocument/2006/relationships/image" Target="../media/image401.wmf"/><Relationship Id="rId6" Type="http://schemas.openxmlformats.org/officeDocument/2006/relationships/image" Target="../media/image402.wmf"/><Relationship Id="rId7" Type="http://schemas.openxmlformats.org/officeDocument/2006/relationships/image" Target="../media/image403.wmf"/><Relationship Id="rId8" Type="http://schemas.openxmlformats.org/officeDocument/2006/relationships/image" Target="../media/image404.wmf"/><Relationship Id="rId9" Type="http://schemas.openxmlformats.org/officeDocument/2006/relationships/image" Target="../media/image405.wmf"/><Relationship Id="rId10" Type="http://schemas.openxmlformats.org/officeDocument/2006/relationships/image" Target="../media/image406.w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2.wmf"/><Relationship Id="rId2" Type="http://schemas.openxmlformats.org/officeDocument/2006/relationships/image" Target="../media/image411.wmf"/><Relationship Id="rId3" Type="http://schemas.openxmlformats.org/officeDocument/2006/relationships/image" Target="../media/image412.wmf"/></Relationships>
</file>

<file path=ppt/drawings/_rels/vmlDrawing94.vml.rels><?xml version="1.0" encoding="UTF-8" standalone="yes"?>
<Relationships xmlns="http://schemas.openxmlformats.org/package/2006/relationships"><Relationship Id="rId3" Type="http://schemas.openxmlformats.org/officeDocument/2006/relationships/image" Target="../media/image414.wmf"/><Relationship Id="rId4" Type="http://schemas.openxmlformats.org/officeDocument/2006/relationships/image" Target="../media/image415.wmf"/><Relationship Id="rId5" Type="http://schemas.openxmlformats.org/officeDocument/2006/relationships/image" Target="../media/image416.wmf"/><Relationship Id="rId6" Type="http://schemas.openxmlformats.org/officeDocument/2006/relationships/image" Target="../media/image417.wmf"/><Relationship Id="rId7" Type="http://schemas.openxmlformats.org/officeDocument/2006/relationships/image" Target="../media/image418.wmf"/><Relationship Id="rId8" Type="http://schemas.openxmlformats.org/officeDocument/2006/relationships/image" Target="../media/image419.wmf"/><Relationship Id="rId9" Type="http://schemas.openxmlformats.org/officeDocument/2006/relationships/image" Target="../media/image420.wmf"/><Relationship Id="rId10" Type="http://schemas.openxmlformats.org/officeDocument/2006/relationships/image" Target="../media/image421.wmf"/><Relationship Id="rId11" Type="http://schemas.openxmlformats.org/officeDocument/2006/relationships/image" Target="../media/image422.wmf"/><Relationship Id="rId1" Type="http://schemas.openxmlformats.org/officeDocument/2006/relationships/image" Target="../media/image2.wmf"/><Relationship Id="rId2" Type="http://schemas.openxmlformats.org/officeDocument/2006/relationships/image" Target="../media/image413.wmf"/></Relationships>
</file>

<file path=ppt/drawings/_rels/vmlDrawing95.vml.rels><?xml version="1.0" encoding="UTF-8" standalone="yes"?>
<Relationships xmlns="http://schemas.openxmlformats.org/package/2006/relationships"><Relationship Id="rId11" Type="http://schemas.openxmlformats.org/officeDocument/2006/relationships/image" Target="../media/image435.wmf"/><Relationship Id="rId12" Type="http://schemas.openxmlformats.org/officeDocument/2006/relationships/image" Target="../media/image436.wmf"/><Relationship Id="rId13" Type="http://schemas.openxmlformats.org/officeDocument/2006/relationships/image" Target="../media/image437.wmf"/><Relationship Id="rId1" Type="http://schemas.openxmlformats.org/officeDocument/2006/relationships/image" Target="../media/image2.wmf"/><Relationship Id="rId2" Type="http://schemas.openxmlformats.org/officeDocument/2006/relationships/image" Target="../media/image426.wmf"/><Relationship Id="rId3" Type="http://schemas.openxmlformats.org/officeDocument/2006/relationships/image" Target="../media/image427.wmf"/><Relationship Id="rId4" Type="http://schemas.openxmlformats.org/officeDocument/2006/relationships/image" Target="../media/image428.wmf"/><Relationship Id="rId5" Type="http://schemas.openxmlformats.org/officeDocument/2006/relationships/image" Target="../media/image429.wmf"/><Relationship Id="rId6" Type="http://schemas.openxmlformats.org/officeDocument/2006/relationships/image" Target="../media/image430.wmf"/><Relationship Id="rId7" Type="http://schemas.openxmlformats.org/officeDocument/2006/relationships/image" Target="../media/image431.wmf"/><Relationship Id="rId8" Type="http://schemas.openxmlformats.org/officeDocument/2006/relationships/image" Target="../media/image432.wmf"/><Relationship Id="rId9" Type="http://schemas.openxmlformats.org/officeDocument/2006/relationships/image" Target="../media/image433.wmf"/><Relationship Id="rId10" Type="http://schemas.openxmlformats.org/officeDocument/2006/relationships/image" Target="../media/image434.wmf"/></Relationships>
</file>

<file path=ppt/drawings/_rels/vmlDrawing96.vml.rels><?xml version="1.0" encoding="UTF-8" standalone="yes"?>
<Relationships xmlns="http://schemas.openxmlformats.org/package/2006/relationships"><Relationship Id="rId3" Type="http://schemas.openxmlformats.org/officeDocument/2006/relationships/image" Target="../media/image440.wmf"/><Relationship Id="rId4" Type="http://schemas.openxmlformats.org/officeDocument/2006/relationships/image" Target="../media/image441.wmf"/><Relationship Id="rId5" Type="http://schemas.openxmlformats.org/officeDocument/2006/relationships/image" Target="../media/image442.wmf"/><Relationship Id="rId6" Type="http://schemas.openxmlformats.org/officeDocument/2006/relationships/image" Target="../media/image443.wmf"/><Relationship Id="rId7" Type="http://schemas.openxmlformats.org/officeDocument/2006/relationships/image" Target="../media/image444.wmf"/><Relationship Id="rId8" Type="http://schemas.openxmlformats.org/officeDocument/2006/relationships/image" Target="../media/image445.wmf"/><Relationship Id="rId9" Type="http://schemas.openxmlformats.org/officeDocument/2006/relationships/image" Target="../media/image446.wmf"/><Relationship Id="rId10" Type="http://schemas.openxmlformats.org/officeDocument/2006/relationships/image" Target="../media/image447.wmf"/><Relationship Id="rId1" Type="http://schemas.openxmlformats.org/officeDocument/2006/relationships/image" Target="../media/image2.wmf"/><Relationship Id="rId2" Type="http://schemas.openxmlformats.org/officeDocument/2006/relationships/image" Target="../media/image439.wmf"/></Relationships>
</file>

<file path=ppt/drawings/_rels/vmlDrawing97.vml.rels><?xml version="1.0" encoding="UTF-8" standalone="yes"?>
<Relationships xmlns="http://schemas.openxmlformats.org/package/2006/relationships"><Relationship Id="rId11" Type="http://schemas.openxmlformats.org/officeDocument/2006/relationships/image" Target="../media/image435.wmf"/><Relationship Id="rId12" Type="http://schemas.openxmlformats.org/officeDocument/2006/relationships/image" Target="../media/image436.wmf"/><Relationship Id="rId13" Type="http://schemas.openxmlformats.org/officeDocument/2006/relationships/image" Target="../media/image437.wmf"/><Relationship Id="rId1" Type="http://schemas.openxmlformats.org/officeDocument/2006/relationships/image" Target="../media/image2.wmf"/><Relationship Id="rId2" Type="http://schemas.openxmlformats.org/officeDocument/2006/relationships/image" Target="../media/image426.wmf"/><Relationship Id="rId3" Type="http://schemas.openxmlformats.org/officeDocument/2006/relationships/image" Target="../media/image427.wmf"/><Relationship Id="rId4" Type="http://schemas.openxmlformats.org/officeDocument/2006/relationships/image" Target="../media/image428.wmf"/><Relationship Id="rId5" Type="http://schemas.openxmlformats.org/officeDocument/2006/relationships/image" Target="../media/image429.wmf"/><Relationship Id="rId6" Type="http://schemas.openxmlformats.org/officeDocument/2006/relationships/image" Target="../media/image430.wmf"/><Relationship Id="rId7" Type="http://schemas.openxmlformats.org/officeDocument/2006/relationships/image" Target="../media/image431.wmf"/><Relationship Id="rId8" Type="http://schemas.openxmlformats.org/officeDocument/2006/relationships/image" Target="../media/image432.wmf"/><Relationship Id="rId9" Type="http://schemas.openxmlformats.org/officeDocument/2006/relationships/image" Target="../media/image433.wmf"/><Relationship Id="rId10" Type="http://schemas.openxmlformats.org/officeDocument/2006/relationships/image" Target="../media/image434.wmf"/></Relationships>
</file>

<file path=ppt/drawings/_rels/vmlDrawing98.vml.rels><?xml version="1.0" encoding="UTF-8" standalone="yes"?>
<Relationships xmlns="http://schemas.openxmlformats.org/package/2006/relationships"><Relationship Id="rId3" Type="http://schemas.openxmlformats.org/officeDocument/2006/relationships/image" Target="../media/image440.wmf"/><Relationship Id="rId4" Type="http://schemas.openxmlformats.org/officeDocument/2006/relationships/image" Target="../media/image441.wmf"/><Relationship Id="rId5" Type="http://schemas.openxmlformats.org/officeDocument/2006/relationships/image" Target="../media/image442.wmf"/><Relationship Id="rId6" Type="http://schemas.openxmlformats.org/officeDocument/2006/relationships/image" Target="../media/image443.wmf"/><Relationship Id="rId7" Type="http://schemas.openxmlformats.org/officeDocument/2006/relationships/image" Target="../media/image444.wmf"/><Relationship Id="rId8" Type="http://schemas.openxmlformats.org/officeDocument/2006/relationships/image" Target="../media/image445.wmf"/><Relationship Id="rId9" Type="http://schemas.openxmlformats.org/officeDocument/2006/relationships/image" Target="../media/image446.wmf"/><Relationship Id="rId10" Type="http://schemas.openxmlformats.org/officeDocument/2006/relationships/image" Target="../media/image447.wmf"/><Relationship Id="rId1" Type="http://schemas.openxmlformats.org/officeDocument/2006/relationships/image" Target="../media/image2.wmf"/><Relationship Id="rId2" Type="http://schemas.openxmlformats.org/officeDocument/2006/relationships/image" Target="../media/image439.w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9738"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defTabSz="915988">
              <a:defRPr sz="1200"/>
            </a:lvl1pPr>
          </a:lstStyle>
          <a:p>
            <a:pPr>
              <a:defRPr/>
            </a:pPr>
            <a:endParaRPr lang="en-US"/>
          </a:p>
        </p:txBody>
      </p:sp>
      <p:sp>
        <p:nvSpPr>
          <p:cNvPr id="33795" name="Rectangle 3"/>
          <p:cNvSpPr>
            <a:spLocks noGrp="1" noChangeArrowheads="1"/>
          </p:cNvSpPr>
          <p:nvPr>
            <p:ph type="dt" sz="quarter" idx="1"/>
          </p:nvPr>
        </p:nvSpPr>
        <p:spPr bwMode="auto">
          <a:xfrm>
            <a:off x="3897313" y="0"/>
            <a:ext cx="2979737"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defTabSz="915988">
              <a:defRPr sz="1200"/>
            </a:lvl1pPr>
          </a:lstStyle>
          <a:p>
            <a:pPr>
              <a:defRPr/>
            </a:pPr>
            <a:endParaRPr lang="en-US"/>
          </a:p>
        </p:txBody>
      </p:sp>
      <p:sp>
        <p:nvSpPr>
          <p:cNvPr id="33796" name="Rectangle 4"/>
          <p:cNvSpPr>
            <a:spLocks noGrp="1" noChangeArrowheads="1"/>
          </p:cNvSpPr>
          <p:nvPr>
            <p:ph type="ftr" sz="quarter" idx="2"/>
          </p:nvPr>
        </p:nvSpPr>
        <p:spPr bwMode="auto">
          <a:xfrm>
            <a:off x="0" y="8704263"/>
            <a:ext cx="2979738"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defTabSz="915988">
              <a:defRPr sz="1200"/>
            </a:lvl1pPr>
          </a:lstStyle>
          <a:p>
            <a:pPr>
              <a:defRPr/>
            </a:pPr>
            <a:endParaRPr lang="en-US"/>
          </a:p>
        </p:txBody>
      </p:sp>
      <p:sp>
        <p:nvSpPr>
          <p:cNvPr id="33797" name="Rectangle 5"/>
          <p:cNvSpPr>
            <a:spLocks noGrp="1" noChangeArrowheads="1"/>
          </p:cNvSpPr>
          <p:nvPr>
            <p:ph type="sldNum" sz="quarter" idx="3"/>
          </p:nvPr>
        </p:nvSpPr>
        <p:spPr bwMode="auto">
          <a:xfrm>
            <a:off x="3897313" y="8704263"/>
            <a:ext cx="2979737"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defTabSz="915988">
              <a:defRPr sz="1200"/>
            </a:lvl1pPr>
          </a:lstStyle>
          <a:p>
            <a:pPr>
              <a:defRPr/>
            </a:pPr>
            <a:fld id="{EBEBBD9D-2B36-914F-A6CA-7434B00079ED}" type="slidenum">
              <a:rPr lang="en-US"/>
              <a:pPr>
                <a:defRPr/>
              </a:pPr>
              <a:t>‹#›</a:t>
            </a:fld>
            <a:endParaRPr lang="en-US"/>
          </a:p>
        </p:txBody>
      </p:sp>
    </p:spTree>
    <p:extLst>
      <p:ext uri="{BB962C8B-B14F-4D97-AF65-F5344CB8AC3E}">
        <p14:creationId xmlns:p14="http://schemas.microsoft.com/office/powerpoint/2010/main" val="6692236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9738"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defTabSz="915988">
              <a:defRPr sz="1200"/>
            </a:lvl1pPr>
          </a:lstStyle>
          <a:p>
            <a:pPr>
              <a:defRPr/>
            </a:pPr>
            <a:endParaRPr lang="en-US"/>
          </a:p>
        </p:txBody>
      </p:sp>
      <p:sp>
        <p:nvSpPr>
          <p:cNvPr id="6147" name="Rectangle 3"/>
          <p:cNvSpPr>
            <a:spLocks noGrp="1" noChangeArrowheads="1"/>
          </p:cNvSpPr>
          <p:nvPr>
            <p:ph type="dt" idx="1"/>
          </p:nvPr>
        </p:nvSpPr>
        <p:spPr bwMode="auto">
          <a:xfrm>
            <a:off x="3897313" y="0"/>
            <a:ext cx="2979737"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defTabSz="915988">
              <a:defRPr sz="1200"/>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9350" y="687388"/>
            <a:ext cx="4579938" cy="34353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7575" y="4352925"/>
            <a:ext cx="5041900" cy="412273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704263"/>
            <a:ext cx="2979738"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defTabSz="915988">
              <a:defRPr sz="1200"/>
            </a:lvl1pPr>
          </a:lstStyle>
          <a:p>
            <a:pPr>
              <a:defRPr/>
            </a:pPr>
            <a:endParaRPr lang="en-US"/>
          </a:p>
        </p:txBody>
      </p:sp>
      <p:sp>
        <p:nvSpPr>
          <p:cNvPr id="6151" name="Rectangle 7"/>
          <p:cNvSpPr>
            <a:spLocks noGrp="1" noChangeArrowheads="1"/>
          </p:cNvSpPr>
          <p:nvPr>
            <p:ph type="sldNum" sz="quarter" idx="5"/>
          </p:nvPr>
        </p:nvSpPr>
        <p:spPr bwMode="auto">
          <a:xfrm>
            <a:off x="3897313" y="8704263"/>
            <a:ext cx="2979737"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defTabSz="915988">
              <a:defRPr sz="1200"/>
            </a:lvl1pPr>
          </a:lstStyle>
          <a:p>
            <a:pPr>
              <a:defRPr/>
            </a:pPr>
            <a:fld id="{118042F0-41D0-5340-90E3-DBE3BE5AF95B}" type="slidenum">
              <a:rPr lang="en-US"/>
              <a:pPr>
                <a:defRPr/>
              </a:pPr>
              <a:t>‹#›</a:t>
            </a:fld>
            <a:endParaRPr lang="en-US"/>
          </a:p>
        </p:txBody>
      </p:sp>
    </p:spTree>
    <p:extLst>
      <p:ext uri="{BB962C8B-B14F-4D97-AF65-F5344CB8AC3E}">
        <p14:creationId xmlns:p14="http://schemas.microsoft.com/office/powerpoint/2010/main" val="332504955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8042F0-41D0-5340-90E3-DBE3BE5AF95B}" type="slidenum">
              <a:rPr lang="en-US" smtClean="0"/>
              <a:pPr>
                <a:defRPr/>
              </a:pPr>
              <a:t>1</a:t>
            </a:fld>
            <a:endParaRPr lang="en-US"/>
          </a:p>
        </p:txBody>
      </p:sp>
    </p:spTree>
    <p:extLst>
      <p:ext uri="{BB962C8B-B14F-4D97-AF65-F5344CB8AC3E}">
        <p14:creationId xmlns:p14="http://schemas.microsoft.com/office/powerpoint/2010/main" val="317650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8042F0-41D0-5340-90E3-DBE3BE5AF95B}" type="slidenum">
              <a:rPr lang="en-US" smtClean="0"/>
              <a:pPr>
                <a:defRPr/>
              </a:pPr>
              <a:t>47</a:t>
            </a:fld>
            <a:endParaRPr lang="en-US"/>
          </a:p>
        </p:txBody>
      </p:sp>
    </p:spTree>
    <p:extLst>
      <p:ext uri="{BB962C8B-B14F-4D97-AF65-F5344CB8AC3E}">
        <p14:creationId xmlns:p14="http://schemas.microsoft.com/office/powerpoint/2010/main" val="2036466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8042F0-41D0-5340-90E3-DBE3BE5AF95B}" type="slidenum">
              <a:rPr lang="en-US" smtClean="0"/>
              <a:pPr>
                <a:defRPr/>
              </a:pPr>
              <a:t>66</a:t>
            </a:fld>
            <a:endParaRPr lang="en-US"/>
          </a:p>
        </p:txBody>
      </p:sp>
    </p:spTree>
    <p:extLst>
      <p:ext uri="{BB962C8B-B14F-4D97-AF65-F5344CB8AC3E}">
        <p14:creationId xmlns:p14="http://schemas.microsoft.com/office/powerpoint/2010/main" val="316225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8042F0-41D0-5340-90E3-DBE3BE5AF95B}" type="slidenum">
              <a:rPr lang="en-US" smtClean="0"/>
              <a:pPr>
                <a:defRPr/>
              </a:pPr>
              <a:t>69</a:t>
            </a:fld>
            <a:endParaRPr lang="en-US"/>
          </a:p>
        </p:txBody>
      </p:sp>
    </p:spTree>
    <p:extLst>
      <p:ext uri="{BB962C8B-B14F-4D97-AF65-F5344CB8AC3E}">
        <p14:creationId xmlns:p14="http://schemas.microsoft.com/office/powerpoint/2010/main" val="51920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8042F0-41D0-5340-90E3-DBE3BE5AF95B}" type="slidenum">
              <a:rPr lang="en-US" smtClean="0"/>
              <a:pPr>
                <a:defRPr/>
              </a:pPr>
              <a:t>80</a:t>
            </a:fld>
            <a:endParaRPr lang="en-US"/>
          </a:p>
        </p:txBody>
      </p:sp>
    </p:spTree>
    <p:extLst>
      <p:ext uri="{BB962C8B-B14F-4D97-AF65-F5344CB8AC3E}">
        <p14:creationId xmlns:p14="http://schemas.microsoft.com/office/powerpoint/2010/main" val="1384056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8042F0-41D0-5340-90E3-DBE3BE5AF95B}" type="slidenum">
              <a:rPr lang="en-US" smtClean="0"/>
              <a:pPr>
                <a:defRPr/>
              </a:pPr>
              <a:t>88</a:t>
            </a:fld>
            <a:endParaRPr lang="en-US"/>
          </a:p>
        </p:txBody>
      </p:sp>
    </p:spTree>
    <p:extLst>
      <p:ext uri="{BB962C8B-B14F-4D97-AF65-F5344CB8AC3E}">
        <p14:creationId xmlns:p14="http://schemas.microsoft.com/office/powerpoint/2010/main" val="1268196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8042F0-41D0-5340-90E3-DBE3BE5AF95B}" type="slidenum">
              <a:rPr lang="en-US" smtClean="0"/>
              <a:pPr>
                <a:defRPr/>
              </a:pPr>
              <a:t>2</a:t>
            </a:fld>
            <a:endParaRPr lang="en-US"/>
          </a:p>
        </p:txBody>
      </p:sp>
    </p:spTree>
    <p:extLst>
      <p:ext uri="{BB962C8B-B14F-4D97-AF65-F5344CB8AC3E}">
        <p14:creationId xmlns:p14="http://schemas.microsoft.com/office/powerpoint/2010/main" val="632915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8042F0-41D0-5340-90E3-DBE3BE5AF95B}" type="slidenum">
              <a:rPr lang="en-US" smtClean="0"/>
              <a:pPr>
                <a:defRPr/>
              </a:pPr>
              <a:t>3</a:t>
            </a:fld>
            <a:endParaRPr lang="en-US"/>
          </a:p>
        </p:txBody>
      </p:sp>
    </p:spTree>
    <p:extLst>
      <p:ext uri="{BB962C8B-B14F-4D97-AF65-F5344CB8AC3E}">
        <p14:creationId xmlns:p14="http://schemas.microsoft.com/office/powerpoint/2010/main" val="219730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8042F0-41D0-5340-90E3-DBE3BE5AF95B}" type="slidenum">
              <a:rPr lang="en-US" smtClean="0"/>
              <a:pPr>
                <a:defRPr/>
              </a:pPr>
              <a:t>4</a:t>
            </a:fld>
            <a:endParaRPr lang="en-US"/>
          </a:p>
        </p:txBody>
      </p:sp>
    </p:spTree>
    <p:extLst>
      <p:ext uri="{BB962C8B-B14F-4D97-AF65-F5344CB8AC3E}">
        <p14:creationId xmlns:p14="http://schemas.microsoft.com/office/powerpoint/2010/main" val="1106408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8042F0-41D0-5340-90E3-DBE3BE5AF95B}" type="slidenum">
              <a:rPr lang="en-US" smtClean="0"/>
              <a:pPr>
                <a:defRPr/>
              </a:pPr>
              <a:t>5</a:t>
            </a:fld>
            <a:endParaRPr lang="en-US"/>
          </a:p>
        </p:txBody>
      </p:sp>
    </p:spTree>
    <p:extLst>
      <p:ext uri="{BB962C8B-B14F-4D97-AF65-F5344CB8AC3E}">
        <p14:creationId xmlns:p14="http://schemas.microsoft.com/office/powerpoint/2010/main" val="565640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8042F0-41D0-5340-90E3-DBE3BE5AF95B}" type="slidenum">
              <a:rPr lang="en-US" smtClean="0"/>
              <a:pPr>
                <a:defRPr/>
              </a:pPr>
              <a:t>10</a:t>
            </a:fld>
            <a:endParaRPr lang="en-US"/>
          </a:p>
        </p:txBody>
      </p:sp>
    </p:spTree>
    <p:extLst>
      <p:ext uri="{BB962C8B-B14F-4D97-AF65-F5344CB8AC3E}">
        <p14:creationId xmlns:p14="http://schemas.microsoft.com/office/powerpoint/2010/main" val="1139195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8042F0-41D0-5340-90E3-DBE3BE5AF95B}" type="slidenum">
              <a:rPr lang="en-US" smtClean="0"/>
              <a:pPr>
                <a:defRPr/>
              </a:pPr>
              <a:t>13</a:t>
            </a:fld>
            <a:endParaRPr lang="en-US"/>
          </a:p>
        </p:txBody>
      </p:sp>
    </p:spTree>
    <p:extLst>
      <p:ext uri="{BB962C8B-B14F-4D97-AF65-F5344CB8AC3E}">
        <p14:creationId xmlns:p14="http://schemas.microsoft.com/office/powerpoint/2010/main" val="690027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8042F0-41D0-5340-90E3-DBE3BE5AF95B}" type="slidenum">
              <a:rPr lang="en-US" smtClean="0"/>
              <a:pPr>
                <a:defRPr/>
              </a:pPr>
              <a:t>35</a:t>
            </a:fld>
            <a:endParaRPr lang="en-US"/>
          </a:p>
        </p:txBody>
      </p:sp>
    </p:spTree>
    <p:extLst>
      <p:ext uri="{BB962C8B-B14F-4D97-AF65-F5344CB8AC3E}">
        <p14:creationId xmlns:p14="http://schemas.microsoft.com/office/powerpoint/2010/main" val="119277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8042F0-41D0-5340-90E3-DBE3BE5AF95B}" type="slidenum">
              <a:rPr lang="en-US" smtClean="0"/>
              <a:pPr>
                <a:defRPr/>
              </a:pPr>
              <a:t>37</a:t>
            </a:fld>
            <a:endParaRPr lang="en-US"/>
          </a:p>
        </p:txBody>
      </p:sp>
    </p:spTree>
    <p:extLst>
      <p:ext uri="{BB962C8B-B14F-4D97-AF65-F5344CB8AC3E}">
        <p14:creationId xmlns:p14="http://schemas.microsoft.com/office/powerpoint/2010/main" val="1678931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1219200"/>
            <a:ext cx="7772400" cy="1143000"/>
          </a:xfrm>
        </p:spPr>
        <p:txBody>
          <a:bodyPr/>
          <a:lstStyle>
            <a:lvl1pPr>
              <a:defRPr/>
            </a:lvl1pPr>
          </a:lstStyle>
          <a:p>
            <a:r>
              <a:rPr lang="en-US"/>
              <a:t>Click to edit Master</a:t>
            </a:r>
          </a:p>
        </p:txBody>
      </p:sp>
      <p:sp>
        <p:nvSpPr>
          <p:cNvPr id="3075" name="Rectangle 3"/>
          <p:cNvSpPr>
            <a:spLocks noGrp="1" noChangeArrowheads="1"/>
          </p:cNvSpPr>
          <p:nvPr>
            <p:ph type="subTitle" idx="1"/>
          </p:nvPr>
        </p:nvSpPr>
        <p:spPr>
          <a:xfrm>
            <a:off x="1371600" y="2971800"/>
            <a:ext cx="6400800" cy="2590800"/>
          </a:xfrm>
        </p:spPr>
        <p:txBody>
          <a:bodyPr/>
          <a:lstStyle>
            <a:lvl1pPr marL="0" indent="0" algn="ctr">
              <a:defRPr/>
            </a:lvl1pPr>
          </a:lstStyle>
          <a:p>
            <a:r>
              <a:rPr lang="en-US"/>
              <a:t>Click to edit Master subtitle style</a:t>
            </a:r>
          </a:p>
        </p:txBody>
      </p:sp>
      <p:sp>
        <p:nvSpPr>
          <p:cNvPr id="5" name="Rectangle 4"/>
          <p:cNvSpPr>
            <a:spLocks noGrp="1" noChangeArrowheads="1"/>
          </p:cNvSpPr>
          <p:nvPr>
            <p:ph type="dt" sz="half" idx="10"/>
          </p:nvPr>
        </p:nvSpPr>
        <p:spPr/>
        <p:txBody>
          <a:bodyPr/>
          <a:lstStyle>
            <a:lvl1pPr>
              <a:defRPr smtClean="0"/>
            </a:lvl1pPr>
          </a:lstStyle>
          <a:p>
            <a:pPr>
              <a:defRPr/>
            </a:pPr>
            <a:r>
              <a:rPr lang="en-US" smtClean="0"/>
              <a:t>Thursday, July 5, 2018</a:t>
            </a:r>
            <a:endParaRPr lang="en-US"/>
          </a:p>
        </p:txBody>
      </p:sp>
      <p:sp>
        <p:nvSpPr>
          <p:cNvPr id="6" name="Rectangle 5"/>
          <p:cNvSpPr>
            <a:spLocks noGrp="1" noChangeArrowheads="1"/>
          </p:cNvSpPr>
          <p:nvPr>
            <p:ph type="ftr" sz="quarter" idx="11"/>
          </p:nvPr>
        </p:nvSpPr>
        <p:spPr/>
        <p:txBody>
          <a:bodyPr/>
          <a:lstStyle>
            <a:lvl1pPr>
              <a:defRPr smtClean="0"/>
            </a:lvl1pPr>
          </a:lstStyle>
          <a:p>
            <a:pPr>
              <a:defRPr/>
            </a:pPr>
            <a:r>
              <a:rPr lang="de-DE" smtClean="0"/>
              <a:t>PHYS 1444-001, Summer 2018               Dr. Jaehoon Yu</a:t>
            </a:r>
            <a:endParaRPr lang="en-US"/>
          </a:p>
        </p:txBody>
      </p:sp>
      <p:sp>
        <p:nvSpPr>
          <p:cNvPr id="7" name="Rectangle 6"/>
          <p:cNvSpPr>
            <a:spLocks noGrp="1" noChangeArrowheads="1"/>
          </p:cNvSpPr>
          <p:nvPr>
            <p:ph type="sldNum" sz="quarter" idx="12"/>
          </p:nvPr>
        </p:nvSpPr>
        <p:spPr/>
        <p:txBody>
          <a:bodyPr/>
          <a:lstStyle>
            <a:lvl1pPr>
              <a:defRPr/>
            </a:lvl1pPr>
          </a:lstStyle>
          <a:p>
            <a:pPr>
              <a:defRPr/>
            </a:pPr>
            <a:fld id="{32C2E354-380E-2541-86AC-273DB7135896}" type="slidenum">
              <a:rPr lang="en-US"/>
              <a:pPr>
                <a:defRPr/>
              </a:pPr>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1800" y="6315667"/>
            <a:ext cx="440436" cy="38880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r>
              <a:rPr lang="en-US" smtClean="0"/>
              <a:t>Thursday, July 5, 2018</a:t>
            </a:r>
            <a:endParaRPr lang="en-US"/>
          </a:p>
        </p:txBody>
      </p:sp>
      <p:sp>
        <p:nvSpPr>
          <p:cNvPr id="5" name="Footer Placeholder 4"/>
          <p:cNvSpPr>
            <a:spLocks noGrp="1"/>
          </p:cNvSpPr>
          <p:nvPr>
            <p:ph type="ftr" sz="quarter" idx="11"/>
          </p:nvPr>
        </p:nvSpPr>
        <p:spPr/>
        <p:txBody>
          <a:bodyPr/>
          <a:lstStyle>
            <a:lvl1pPr>
              <a:defRPr smtClean="0"/>
            </a:lvl1pPr>
          </a:lstStyle>
          <a:p>
            <a:pPr>
              <a:defRPr/>
            </a:pPr>
            <a:r>
              <a:rPr lang="de-DE" smtClean="0"/>
              <a:t>PHYS 1444-001, Summer 2018               Dr. Jaehoon Yu</a:t>
            </a: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11AF11F0-DDFA-B44C-AACA-04940859FE3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r>
              <a:rPr lang="en-US" smtClean="0"/>
              <a:t>Thursday, July 5, 2018</a:t>
            </a:r>
            <a:endParaRPr lang="en-US"/>
          </a:p>
        </p:txBody>
      </p:sp>
      <p:sp>
        <p:nvSpPr>
          <p:cNvPr id="5" name="Footer Placeholder 4"/>
          <p:cNvSpPr>
            <a:spLocks noGrp="1"/>
          </p:cNvSpPr>
          <p:nvPr>
            <p:ph type="ftr" sz="quarter" idx="11"/>
          </p:nvPr>
        </p:nvSpPr>
        <p:spPr/>
        <p:txBody>
          <a:bodyPr/>
          <a:lstStyle>
            <a:lvl1pPr>
              <a:defRPr smtClean="0"/>
            </a:lvl1pPr>
          </a:lstStyle>
          <a:p>
            <a:pPr>
              <a:defRPr/>
            </a:pPr>
            <a:r>
              <a:rPr lang="de-DE" smtClean="0"/>
              <a:t>PHYS 1444-001, Summer 2018               Dr. Jaehoon Yu</a:t>
            </a: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260B4D4B-3DEF-AE4B-B9BB-BFC0E5F2138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vl1pPr>
          </a:lstStyle>
          <a:p>
            <a:pPr>
              <a:defRPr/>
            </a:pPr>
            <a:r>
              <a:rPr lang="en-US" smtClean="0"/>
              <a:t>Thursday, July 5, 2018</a:t>
            </a:r>
            <a:endParaRPr lang="en-US"/>
          </a:p>
        </p:txBody>
      </p:sp>
      <p:sp>
        <p:nvSpPr>
          <p:cNvPr id="8" name="Footer Placeholder 7"/>
          <p:cNvSpPr>
            <a:spLocks noGrp="1"/>
          </p:cNvSpPr>
          <p:nvPr>
            <p:ph type="ftr" sz="quarter" idx="11"/>
          </p:nvPr>
        </p:nvSpPr>
        <p:spPr/>
        <p:txBody>
          <a:bodyPr/>
          <a:lstStyle>
            <a:lvl1pPr>
              <a:defRPr smtClean="0"/>
            </a:lvl1pPr>
          </a:lstStyle>
          <a:p>
            <a:pPr>
              <a:defRPr/>
            </a:pPr>
            <a:r>
              <a:rPr lang="de-DE" smtClean="0"/>
              <a:t>PHYS 1444-001, Summer 2018               Dr. Jaehoon Yu</a:t>
            </a: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68378816-F0BE-954B-ACE6-3B377C21A19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r>
              <a:rPr lang="en-US" smtClean="0"/>
              <a:t>Thursday, July 5, 2018</a:t>
            </a:r>
            <a:endParaRPr lang="en-US"/>
          </a:p>
        </p:txBody>
      </p:sp>
      <p:sp>
        <p:nvSpPr>
          <p:cNvPr id="5" name="Footer Placeholder 4"/>
          <p:cNvSpPr>
            <a:spLocks noGrp="1"/>
          </p:cNvSpPr>
          <p:nvPr>
            <p:ph type="ftr" sz="quarter" idx="11"/>
          </p:nvPr>
        </p:nvSpPr>
        <p:spPr/>
        <p:txBody>
          <a:bodyPr/>
          <a:lstStyle>
            <a:lvl1pPr>
              <a:defRPr smtClean="0"/>
            </a:lvl1pPr>
          </a:lstStyle>
          <a:p>
            <a:pPr>
              <a:defRPr/>
            </a:pPr>
            <a:r>
              <a:rPr lang="de-DE" smtClean="0"/>
              <a:t>PHYS 1444-001, Summer 2018               Dr. Jaehoon Yu</a:t>
            </a: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EF3D8A4-74EF-534D-976E-1FB9C4B7280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r>
              <a:rPr lang="en-US" smtClean="0"/>
              <a:t>Thursday, July 5, 2018</a:t>
            </a:r>
            <a:endParaRPr lang="en-US"/>
          </a:p>
        </p:txBody>
      </p:sp>
      <p:sp>
        <p:nvSpPr>
          <p:cNvPr id="5" name="Footer Placeholder 4"/>
          <p:cNvSpPr>
            <a:spLocks noGrp="1"/>
          </p:cNvSpPr>
          <p:nvPr>
            <p:ph type="ftr" sz="quarter" idx="11"/>
          </p:nvPr>
        </p:nvSpPr>
        <p:spPr/>
        <p:txBody>
          <a:bodyPr/>
          <a:lstStyle>
            <a:lvl1pPr>
              <a:defRPr smtClean="0"/>
            </a:lvl1pPr>
          </a:lstStyle>
          <a:p>
            <a:pPr>
              <a:defRPr/>
            </a:pPr>
            <a:r>
              <a:rPr lang="de-DE" smtClean="0"/>
              <a:t>PHYS 1444-001, Summer 2018               Dr. Jaehoon Yu</a:t>
            </a: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C1BF8B38-6A2B-A24F-8E1A-CFFE728496E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vl1pPr>
          </a:lstStyle>
          <a:p>
            <a:pPr>
              <a:defRPr/>
            </a:pPr>
            <a:r>
              <a:rPr lang="en-US" smtClean="0"/>
              <a:t>Thursday, July 5, 2018</a:t>
            </a:r>
            <a:endParaRPr lang="en-US"/>
          </a:p>
        </p:txBody>
      </p:sp>
      <p:sp>
        <p:nvSpPr>
          <p:cNvPr id="6" name="Footer Placeholder 5"/>
          <p:cNvSpPr>
            <a:spLocks noGrp="1"/>
          </p:cNvSpPr>
          <p:nvPr>
            <p:ph type="ftr" sz="quarter" idx="11"/>
          </p:nvPr>
        </p:nvSpPr>
        <p:spPr/>
        <p:txBody>
          <a:bodyPr/>
          <a:lstStyle>
            <a:lvl1pPr>
              <a:defRPr smtClean="0"/>
            </a:lvl1pPr>
          </a:lstStyle>
          <a:p>
            <a:pPr>
              <a:defRPr/>
            </a:pPr>
            <a:r>
              <a:rPr lang="de-DE" smtClean="0"/>
              <a:t>PHYS 1444-001, Summer 2018               Dr. Jaehoon Yu</a:t>
            </a: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AA743A56-7F86-D14E-A381-3C37627AF22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vl1pPr>
          </a:lstStyle>
          <a:p>
            <a:pPr>
              <a:defRPr/>
            </a:pPr>
            <a:r>
              <a:rPr lang="en-US" smtClean="0"/>
              <a:t>Thursday, July 5, 2018</a:t>
            </a:r>
            <a:endParaRPr lang="en-US"/>
          </a:p>
        </p:txBody>
      </p:sp>
      <p:sp>
        <p:nvSpPr>
          <p:cNvPr id="8" name="Footer Placeholder 7"/>
          <p:cNvSpPr>
            <a:spLocks noGrp="1"/>
          </p:cNvSpPr>
          <p:nvPr>
            <p:ph type="ftr" sz="quarter" idx="11"/>
          </p:nvPr>
        </p:nvSpPr>
        <p:spPr/>
        <p:txBody>
          <a:bodyPr/>
          <a:lstStyle>
            <a:lvl1pPr>
              <a:defRPr smtClean="0"/>
            </a:lvl1pPr>
          </a:lstStyle>
          <a:p>
            <a:pPr>
              <a:defRPr/>
            </a:pPr>
            <a:r>
              <a:rPr lang="de-DE" smtClean="0"/>
              <a:t>PHYS 1444-001, Summer 2018               Dr. Jaehoon Yu</a:t>
            </a: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CD4FE25A-1989-A448-A1B9-194EB93C7C3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pPr>
              <a:defRPr/>
            </a:pPr>
            <a:r>
              <a:rPr lang="en-US" smtClean="0"/>
              <a:t>Thursday, July 5, 2018</a:t>
            </a:r>
            <a:endParaRPr lang="en-US"/>
          </a:p>
        </p:txBody>
      </p:sp>
      <p:sp>
        <p:nvSpPr>
          <p:cNvPr id="4" name="Footer Placeholder 3"/>
          <p:cNvSpPr>
            <a:spLocks noGrp="1"/>
          </p:cNvSpPr>
          <p:nvPr>
            <p:ph type="ftr" sz="quarter" idx="11"/>
          </p:nvPr>
        </p:nvSpPr>
        <p:spPr/>
        <p:txBody>
          <a:bodyPr/>
          <a:lstStyle>
            <a:lvl1pPr>
              <a:defRPr smtClean="0"/>
            </a:lvl1pPr>
          </a:lstStyle>
          <a:p>
            <a:pPr>
              <a:defRPr/>
            </a:pPr>
            <a:r>
              <a:rPr lang="de-DE" smtClean="0"/>
              <a:t>PHYS 1444-001, Summer 2018               Dr. Jaehoon Yu</a:t>
            </a: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EEAF47E9-2323-F64D-AFF2-9AFE5BE481E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r>
              <a:rPr lang="en-US" smtClean="0"/>
              <a:t>Thursday, July 5, 2018</a:t>
            </a:r>
            <a:endParaRPr lang="en-US"/>
          </a:p>
        </p:txBody>
      </p:sp>
      <p:sp>
        <p:nvSpPr>
          <p:cNvPr id="3" name="Footer Placeholder 2"/>
          <p:cNvSpPr>
            <a:spLocks noGrp="1"/>
          </p:cNvSpPr>
          <p:nvPr>
            <p:ph type="ftr" sz="quarter" idx="11"/>
          </p:nvPr>
        </p:nvSpPr>
        <p:spPr/>
        <p:txBody>
          <a:bodyPr/>
          <a:lstStyle>
            <a:lvl1pPr>
              <a:defRPr smtClean="0"/>
            </a:lvl1pPr>
          </a:lstStyle>
          <a:p>
            <a:pPr>
              <a:defRPr/>
            </a:pPr>
            <a:r>
              <a:rPr lang="de-DE" smtClean="0"/>
              <a:t>PHYS 1444-001, Summer 2018               Dr. Jaehoon Yu</a:t>
            </a: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9690B60E-95F4-9C41-AEA5-2E2E6ABCCAA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r>
              <a:rPr lang="en-US" smtClean="0"/>
              <a:t>Thursday, July 5, 2018</a:t>
            </a:r>
            <a:endParaRPr lang="en-US"/>
          </a:p>
        </p:txBody>
      </p:sp>
      <p:sp>
        <p:nvSpPr>
          <p:cNvPr id="6" name="Footer Placeholder 5"/>
          <p:cNvSpPr>
            <a:spLocks noGrp="1"/>
          </p:cNvSpPr>
          <p:nvPr>
            <p:ph type="ftr" sz="quarter" idx="11"/>
          </p:nvPr>
        </p:nvSpPr>
        <p:spPr/>
        <p:txBody>
          <a:bodyPr/>
          <a:lstStyle>
            <a:lvl1pPr>
              <a:defRPr smtClean="0"/>
            </a:lvl1pPr>
          </a:lstStyle>
          <a:p>
            <a:pPr>
              <a:defRPr/>
            </a:pPr>
            <a:r>
              <a:rPr lang="de-DE" smtClean="0"/>
              <a:t>PHYS 1444-001, Summer 2018               Dr. Jaehoon Yu</a:t>
            </a: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BB327105-656C-8345-B353-0B5F787303F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r>
              <a:rPr lang="en-US" smtClean="0"/>
              <a:t>Thursday, July 5, 2018</a:t>
            </a:r>
            <a:endParaRPr lang="en-US"/>
          </a:p>
        </p:txBody>
      </p:sp>
      <p:sp>
        <p:nvSpPr>
          <p:cNvPr id="6" name="Footer Placeholder 5"/>
          <p:cNvSpPr>
            <a:spLocks noGrp="1"/>
          </p:cNvSpPr>
          <p:nvPr>
            <p:ph type="ftr" sz="quarter" idx="11"/>
          </p:nvPr>
        </p:nvSpPr>
        <p:spPr/>
        <p:txBody>
          <a:bodyPr/>
          <a:lstStyle>
            <a:lvl1pPr>
              <a:defRPr smtClean="0"/>
            </a:lvl1pPr>
          </a:lstStyle>
          <a:p>
            <a:pPr>
              <a:defRPr/>
            </a:pPr>
            <a:r>
              <a:rPr lang="de-DE" smtClean="0"/>
              <a:t>PHYS 1444-001, Summer 2018               Dr. Jaehoon Yu</a:t>
            </a: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33F747FB-9F93-7A4A-823E-4285093B0C6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FF0066"/>
                </a:solidFill>
                <a:latin typeface="+mn-lt"/>
              </a:defRPr>
            </a:lvl1pPr>
          </a:lstStyle>
          <a:p>
            <a:pPr>
              <a:defRPr/>
            </a:pPr>
            <a:r>
              <a:rPr lang="en-US" smtClean="0"/>
              <a:t>Thursday, July 5, 2018</a:t>
            </a: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3300"/>
                </a:solidFill>
                <a:latin typeface="+mn-lt"/>
              </a:defRPr>
            </a:lvl1pPr>
          </a:lstStyle>
          <a:p>
            <a:pPr>
              <a:defRPr/>
            </a:pPr>
            <a:r>
              <a:rPr lang="de-DE" smtClean="0"/>
              <a:t>PHYS 1444-001, Summer 2018               Dr. Jaehoon Yu</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A50021"/>
                </a:solidFill>
                <a:latin typeface="+mn-lt"/>
              </a:defRPr>
            </a:lvl1pPr>
          </a:lstStyle>
          <a:p>
            <a:pPr>
              <a:defRPr/>
            </a:pPr>
            <a:fld id="{48A22D27-E16E-9440-8890-E1A3510F7726}" type="slidenum">
              <a:rPr lang="en-US"/>
              <a:pPr>
                <a:defRPr/>
              </a:pPr>
              <a:t>‹#›</a:t>
            </a:fld>
            <a:endParaRPr lang="en-US"/>
          </a:p>
        </p:txBody>
      </p:sp>
      <p:pic>
        <p:nvPicPr>
          <p:cNvPr id="9" name="Picture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971800" y="6315667"/>
            <a:ext cx="440436" cy="388804"/>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iming>
    <p:tnLst>
      <p:par>
        <p:cTn id="1" dur="indefinite" restart="never" nodeType="tmRoot"/>
      </p:par>
    </p:tnLst>
  </p:timing>
  <p:hf hdr="0"/>
  <p:txStyles>
    <p:titleStyle>
      <a:lvl1pPr algn="ctr" rtl="0" eaLnBrk="0" fontAlgn="base" hangingPunct="0">
        <a:spcBef>
          <a:spcPct val="0"/>
        </a:spcBef>
        <a:spcAft>
          <a:spcPct val="0"/>
        </a:spcAft>
        <a:defRPr sz="4400">
          <a:solidFill>
            <a:srgbClr val="A5002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A50021"/>
          </a:solidFill>
          <a:latin typeface="Arial Narrow" charset="0"/>
          <a:ea typeface="ＭＳ Ｐゴシック" charset="-128"/>
          <a:cs typeface="ＭＳ Ｐゴシック" charset="-128"/>
        </a:defRPr>
      </a:lvl2pPr>
      <a:lvl3pPr algn="ctr" rtl="0" eaLnBrk="0" fontAlgn="base" hangingPunct="0">
        <a:spcBef>
          <a:spcPct val="0"/>
        </a:spcBef>
        <a:spcAft>
          <a:spcPct val="0"/>
        </a:spcAft>
        <a:defRPr sz="4400">
          <a:solidFill>
            <a:srgbClr val="A50021"/>
          </a:solidFill>
          <a:latin typeface="Arial Narrow" charset="0"/>
          <a:ea typeface="ＭＳ Ｐゴシック" charset="-128"/>
          <a:cs typeface="ＭＳ Ｐゴシック" charset="-128"/>
        </a:defRPr>
      </a:lvl3pPr>
      <a:lvl4pPr algn="ctr" rtl="0" eaLnBrk="0" fontAlgn="base" hangingPunct="0">
        <a:spcBef>
          <a:spcPct val="0"/>
        </a:spcBef>
        <a:spcAft>
          <a:spcPct val="0"/>
        </a:spcAft>
        <a:defRPr sz="4400">
          <a:solidFill>
            <a:srgbClr val="A50021"/>
          </a:solidFill>
          <a:latin typeface="Arial Narrow" charset="0"/>
          <a:ea typeface="ＭＳ Ｐゴシック" charset="-128"/>
          <a:cs typeface="ＭＳ Ｐゴシック" charset="-128"/>
        </a:defRPr>
      </a:lvl4pPr>
      <a:lvl5pPr algn="ctr" rtl="0" eaLnBrk="0" fontAlgn="base" hangingPunct="0">
        <a:spcBef>
          <a:spcPct val="0"/>
        </a:spcBef>
        <a:spcAft>
          <a:spcPct val="0"/>
        </a:spcAft>
        <a:defRPr sz="4400">
          <a:solidFill>
            <a:srgbClr val="A50021"/>
          </a:solidFill>
          <a:latin typeface="Arial Narrow" charset="0"/>
          <a:ea typeface="ＭＳ Ｐゴシック" charset="-128"/>
          <a:cs typeface="ＭＳ Ｐゴシック" charset="-128"/>
        </a:defRPr>
      </a:lvl5pPr>
      <a:lvl6pPr marL="457200" algn="ctr" rtl="0" fontAlgn="base">
        <a:spcBef>
          <a:spcPct val="0"/>
        </a:spcBef>
        <a:spcAft>
          <a:spcPct val="0"/>
        </a:spcAft>
        <a:defRPr sz="4400">
          <a:solidFill>
            <a:srgbClr val="A50021"/>
          </a:solidFill>
          <a:latin typeface="Arial Narrow" charset="0"/>
        </a:defRPr>
      </a:lvl6pPr>
      <a:lvl7pPr marL="914400" algn="ctr" rtl="0" fontAlgn="base">
        <a:spcBef>
          <a:spcPct val="0"/>
        </a:spcBef>
        <a:spcAft>
          <a:spcPct val="0"/>
        </a:spcAft>
        <a:defRPr sz="4400">
          <a:solidFill>
            <a:srgbClr val="A50021"/>
          </a:solidFill>
          <a:latin typeface="Arial Narrow" charset="0"/>
        </a:defRPr>
      </a:lvl7pPr>
      <a:lvl8pPr marL="1371600" algn="ctr" rtl="0" fontAlgn="base">
        <a:spcBef>
          <a:spcPct val="0"/>
        </a:spcBef>
        <a:spcAft>
          <a:spcPct val="0"/>
        </a:spcAft>
        <a:defRPr sz="4400">
          <a:solidFill>
            <a:srgbClr val="A50021"/>
          </a:solidFill>
          <a:latin typeface="Arial Narrow" charset="0"/>
        </a:defRPr>
      </a:lvl8pPr>
      <a:lvl9pPr marL="1828800" algn="ctr" rtl="0" fontAlgn="base">
        <a:spcBef>
          <a:spcPct val="0"/>
        </a:spcBef>
        <a:spcAft>
          <a:spcPct val="0"/>
        </a:spcAft>
        <a:defRPr sz="4400">
          <a:solidFill>
            <a:srgbClr val="A50021"/>
          </a:solidFill>
          <a:latin typeface="Arial Narrow"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ea typeface="ＭＳ Ｐゴシック" charset="-128"/>
        </a:defRPr>
      </a:lvl6pPr>
      <a:lvl7pPr marL="2971800" indent="-228600" algn="l" rtl="0" fontAlgn="base">
        <a:spcBef>
          <a:spcPct val="20000"/>
        </a:spcBef>
        <a:spcAft>
          <a:spcPct val="0"/>
        </a:spcAft>
        <a:buChar char="»"/>
        <a:defRPr sz="2000">
          <a:solidFill>
            <a:srgbClr val="FF0066"/>
          </a:solidFill>
          <a:latin typeface="+mn-lt"/>
          <a:ea typeface="ＭＳ Ｐゴシック" charset="-128"/>
        </a:defRPr>
      </a:lvl7pPr>
      <a:lvl8pPr marL="3429000" indent="-228600" algn="l" rtl="0" fontAlgn="base">
        <a:spcBef>
          <a:spcPct val="20000"/>
        </a:spcBef>
        <a:spcAft>
          <a:spcPct val="0"/>
        </a:spcAft>
        <a:buChar char="»"/>
        <a:defRPr sz="2000">
          <a:solidFill>
            <a:srgbClr val="FF0066"/>
          </a:solidFill>
          <a:latin typeface="+mn-lt"/>
          <a:ea typeface="ＭＳ Ｐゴシック" charset="-128"/>
        </a:defRPr>
      </a:lvl8pPr>
      <a:lvl9pPr marL="3886200" indent="-228600" algn="l" rtl="0" fontAlgn="base">
        <a:spcBef>
          <a:spcPct val="20000"/>
        </a:spcBef>
        <a:spcAft>
          <a:spcPct val="0"/>
        </a:spcAft>
        <a:buChar char="»"/>
        <a:defRPr sz="2000">
          <a:solidFill>
            <a:srgbClr val="FF0066"/>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27.wmf"/><Relationship Id="rId12" Type="http://schemas.openxmlformats.org/officeDocument/2006/relationships/image" Target="../media/image29.emf"/><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notesSlide" Target="../notesSlides/notesSlide6.xml"/><Relationship Id="rId4" Type="http://schemas.openxmlformats.org/officeDocument/2006/relationships/oleObject" Target="../embeddings/oleObject38.bin"/><Relationship Id="rId5" Type="http://schemas.openxmlformats.org/officeDocument/2006/relationships/image" Target="../media/image2.wmf"/><Relationship Id="rId6" Type="http://schemas.openxmlformats.org/officeDocument/2006/relationships/oleObject" Target="../embeddings/oleObject39.bin"/><Relationship Id="rId7" Type="http://schemas.openxmlformats.org/officeDocument/2006/relationships/oleObject" Target="../embeddings/oleObject40.bin"/><Relationship Id="rId8" Type="http://schemas.openxmlformats.org/officeDocument/2006/relationships/oleObject" Target="../embeddings/oleObject41.bin"/><Relationship Id="rId9" Type="http://schemas.openxmlformats.org/officeDocument/2006/relationships/image" Target="../media/image28.jpeg"/><Relationship Id="rId10" Type="http://schemas.openxmlformats.org/officeDocument/2006/relationships/oleObject" Target="../embeddings/oleObject42.bin"/></Relationships>
</file>

<file path=ppt/slides/_rels/slide100.xml.rels><?xml version="1.0" encoding="UTF-8" standalone="yes"?>
<Relationships xmlns="http://schemas.openxmlformats.org/package/2006/relationships"><Relationship Id="rId9" Type="http://schemas.openxmlformats.org/officeDocument/2006/relationships/oleObject" Target="../embeddings/oleObject734.bin"/><Relationship Id="rId20" Type="http://schemas.openxmlformats.org/officeDocument/2006/relationships/image" Target="../media/image431.wmf"/><Relationship Id="rId21" Type="http://schemas.openxmlformats.org/officeDocument/2006/relationships/oleObject" Target="../embeddings/oleObject740.bin"/><Relationship Id="rId22" Type="http://schemas.openxmlformats.org/officeDocument/2006/relationships/image" Target="../media/image432.wmf"/><Relationship Id="rId23" Type="http://schemas.openxmlformats.org/officeDocument/2006/relationships/oleObject" Target="../embeddings/oleObject741.bin"/><Relationship Id="rId24" Type="http://schemas.openxmlformats.org/officeDocument/2006/relationships/image" Target="../media/image433.wmf"/><Relationship Id="rId25" Type="http://schemas.openxmlformats.org/officeDocument/2006/relationships/oleObject" Target="../embeddings/oleObject742.bin"/><Relationship Id="rId26" Type="http://schemas.openxmlformats.org/officeDocument/2006/relationships/image" Target="../media/image434.wmf"/><Relationship Id="rId27" Type="http://schemas.openxmlformats.org/officeDocument/2006/relationships/oleObject" Target="../embeddings/oleObject743.bin"/><Relationship Id="rId28" Type="http://schemas.openxmlformats.org/officeDocument/2006/relationships/image" Target="../media/image435.wmf"/><Relationship Id="rId29" Type="http://schemas.openxmlformats.org/officeDocument/2006/relationships/oleObject" Target="../embeddings/oleObject744.bin"/><Relationship Id="rId30" Type="http://schemas.openxmlformats.org/officeDocument/2006/relationships/image" Target="../media/image436.wmf"/><Relationship Id="rId31" Type="http://schemas.openxmlformats.org/officeDocument/2006/relationships/oleObject" Target="../embeddings/oleObject745.bin"/><Relationship Id="rId32" Type="http://schemas.openxmlformats.org/officeDocument/2006/relationships/image" Target="../media/image437.wmf"/><Relationship Id="rId10" Type="http://schemas.openxmlformats.org/officeDocument/2006/relationships/image" Target="../media/image426.wmf"/><Relationship Id="rId11" Type="http://schemas.openxmlformats.org/officeDocument/2006/relationships/oleObject" Target="../embeddings/oleObject735.bin"/><Relationship Id="rId12" Type="http://schemas.openxmlformats.org/officeDocument/2006/relationships/image" Target="../media/image427.wmf"/><Relationship Id="rId13" Type="http://schemas.openxmlformats.org/officeDocument/2006/relationships/oleObject" Target="../embeddings/oleObject736.bin"/><Relationship Id="rId14" Type="http://schemas.openxmlformats.org/officeDocument/2006/relationships/image" Target="../media/image428.wmf"/><Relationship Id="rId15" Type="http://schemas.openxmlformats.org/officeDocument/2006/relationships/oleObject" Target="../embeddings/oleObject737.bin"/><Relationship Id="rId16" Type="http://schemas.openxmlformats.org/officeDocument/2006/relationships/image" Target="../media/image429.wmf"/><Relationship Id="rId17" Type="http://schemas.openxmlformats.org/officeDocument/2006/relationships/oleObject" Target="../embeddings/oleObject738.bin"/><Relationship Id="rId18" Type="http://schemas.openxmlformats.org/officeDocument/2006/relationships/image" Target="../media/image430.wmf"/><Relationship Id="rId19" Type="http://schemas.openxmlformats.org/officeDocument/2006/relationships/oleObject" Target="../embeddings/oleObject739.bin"/><Relationship Id="rId1" Type="http://schemas.openxmlformats.org/officeDocument/2006/relationships/vmlDrawing" Target="../drawings/vmlDrawing95.vml"/><Relationship Id="rId2" Type="http://schemas.openxmlformats.org/officeDocument/2006/relationships/slideLayout" Target="../slideLayouts/slideLayout2.xml"/><Relationship Id="rId3" Type="http://schemas.openxmlformats.org/officeDocument/2006/relationships/image" Target="../media/image438.jpeg"/><Relationship Id="rId4" Type="http://schemas.openxmlformats.org/officeDocument/2006/relationships/oleObject" Target="../embeddings/oleObject730.bin"/><Relationship Id="rId5" Type="http://schemas.openxmlformats.org/officeDocument/2006/relationships/image" Target="../media/image2.wmf"/><Relationship Id="rId6" Type="http://schemas.openxmlformats.org/officeDocument/2006/relationships/oleObject" Target="../embeddings/oleObject731.bin"/><Relationship Id="rId7" Type="http://schemas.openxmlformats.org/officeDocument/2006/relationships/oleObject" Target="../embeddings/oleObject732.bin"/><Relationship Id="rId8" Type="http://schemas.openxmlformats.org/officeDocument/2006/relationships/oleObject" Target="../embeddings/oleObject733.bin"/></Relationships>
</file>

<file path=ppt/slides/_rels/slide101.xml.rels><?xml version="1.0" encoding="UTF-8" standalone="yes"?>
<Relationships xmlns="http://schemas.openxmlformats.org/package/2006/relationships"><Relationship Id="rId9" Type="http://schemas.openxmlformats.org/officeDocument/2006/relationships/oleObject" Target="../embeddings/oleObject750.bin"/><Relationship Id="rId20" Type="http://schemas.openxmlformats.org/officeDocument/2006/relationships/image" Target="../media/image444.wmf"/><Relationship Id="rId21" Type="http://schemas.openxmlformats.org/officeDocument/2006/relationships/oleObject" Target="../embeddings/oleObject756.bin"/><Relationship Id="rId22" Type="http://schemas.openxmlformats.org/officeDocument/2006/relationships/image" Target="../media/image445.wmf"/><Relationship Id="rId23" Type="http://schemas.openxmlformats.org/officeDocument/2006/relationships/oleObject" Target="../embeddings/oleObject757.bin"/><Relationship Id="rId24" Type="http://schemas.openxmlformats.org/officeDocument/2006/relationships/image" Target="../media/image446.wmf"/><Relationship Id="rId25" Type="http://schemas.openxmlformats.org/officeDocument/2006/relationships/oleObject" Target="../embeddings/oleObject758.bin"/><Relationship Id="rId26" Type="http://schemas.openxmlformats.org/officeDocument/2006/relationships/image" Target="../media/image447.wmf"/><Relationship Id="rId10" Type="http://schemas.openxmlformats.org/officeDocument/2006/relationships/image" Target="../media/image439.wmf"/><Relationship Id="rId11" Type="http://schemas.openxmlformats.org/officeDocument/2006/relationships/oleObject" Target="../embeddings/oleObject751.bin"/><Relationship Id="rId12" Type="http://schemas.openxmlformats.org/officeDocument/2006/relationships/image" Target="../media/image440.wmf"/><Relationship Id="rId13" Type="http://schemas.openxmlformats.org/officeDocument/2006/relationships/oleObject" Target="../embeddings/oleObject752.bin"/><Relationship Id="rId14" Type="http://schemas.openxmlformats.org/officeDocument/2006/relationships/image" Target="../media/image441.wmf"/><Relationship Id="rId15" Type="http://schemas.openxmlformats.org/officeDocument/2006/relationships/oleObject" Target="../embeddings/oleObject753.bin"/><Relationship Id="rId16" Type="http://schemas.openxmlformats.org/officeDocument/2006/relationships/image" Target="../media/image442.wmf"/><Relationship Id="rId17" Type="http://schemas.openxmlformats.org/officeDocument/2006/relationships/oleObject" Target="../embeddings/oleObject754.bin"/><Relationship Id="rId18" Type="http://schemas.openxmlformats.org/officeDocument/2006/relationships/image" Target="../media/image443.wmf"/><Relationship Id="rId19" Type="http://schemas.openxmlformats.org/officeDocument/2006/relationships/oleObject" Target="../embeddings/oleObject755.bin"/><Relationship Id="rId1" Type="http://schemas.openxmlformats.org/officeDocument/2006/relationships/vmlDrawing" Target="../drawings/vmlDrawing96.vml"/><Relationship Id="rId2" Type="http://schemas.openxmlformats.org/officeDocument/2006/relationships/slideLayout" Target="../slideLayouts/slideLayout2.xml"/><Relationship Id="rId3" Type="http://schemas.openxmlformats.org/officeDocument/2006/relationships/image" Target="../media/image438.jpeg"/><Relationship Id="rId4" Type="http://schemas.openxmlformats.org/officeDocument/2006/relationships/oleObject" Target="../embeddings/oleObject746.bin"/><Relationship Id="rId5" Type="http://schemas.openxmlformats.org/officeDocument/2006/relationships/image" Target="../media/image2.wmf"/><Relationship Id="rId6" Type="http://schemas.openxmlformats.org/officeDocument/2006/relationships/oleObject" Target="../embeddings/oleObject747.bin"/><Relationship Id="rId7" Type="http://schemas.openxmlformats.org/officeDocument/2006/relationships/oleObject" Target="../embeddings/oleObject748.bin"/><Relationship Id="rId8" Type="http://schemas.openxmlformats.org/officeDocument/2006/relationships/oleObject" Target="../embeddings/oleObject749.bin"/></Relationships>
</file>

<file path=ppt/slides/_rels/slide102.xml.rels><?xml version="1.0" encoding="UTF-8" standalone="yes"?>
<Relationships xmlns="http://schemas.openxmlformats.org/package/2006/relationships"><Relationship Id="rId9" Type="http://schemas.openxmlformats.org/officeDocument/2006/relationships/oleObject" Target="../embeddings/oleObject763.bin"/><Relationship Id="rId20" Type="http://schemas.openxmlformats.org/officeDocument/2006/relationships/image" Target="../media/image431.wmf"/><Relationship Id="rId21" Type="http://schemas.openxmlformats.org/officeDocument/2006/relationships/oleObject" Target="../embeddings/oleObject769.bin"/><Relationship Id="rId22" Type="http://schemas.openxmlformats.org/officeDocument/2006/relationships/image" Target="../media/image432.wmf"/><Relationship Id="rId23" Type="http://schemas.openxmlformats.org/officeDocument/2006/relationships/oleObject" Target="../embeddings/oleObject770.bin"/><Relationship Id="rId24" Type="http://schemas.openxmlformats.org/officeDocument/2006/relationships/image" Target="../media/image433.wmf"/><Relationship Id="rId25" Type="http://schemas.openxmlformats.org/officeDocument/2006/relationships/oleObject" Target="../embeddings/oleObject771.bin"/><Relationship Id="rId26" Type="http://schemas.openxmlformats.org/officeDocument/2006/relationships/image" Target="../media/image434.wmf"/><Relationship Id="rId27" Type="http://schemas.openxmlformats.org/officeDocument/2006/relationships/oleObject" Target="../embeddings/oleObject772.bin"/><Relationship Id="rId28" Type="http://schemas.openxmlformats.org/officeDocument/2006/relationships/image" Target="../media/image435.wmf"/><Relationship Id="rId29" Type="http://schemas.openxmlformats.org/officeDocument/2006/relationships/oleObject" Target="../embeddings/oleObject773.bin"/><Relationship Id="rId30" Type="http://schemas.openxmlformats.org/officeDocument/2006/relationships/image" Target="../media/image436.wmf"/><Relationship Id="rId31" Type="http://schemas.openxmlformats.org/officeDocument/2006/relationships/oleObject" Target="../embeddings/oleObject774.bin"/><Relationship Id="rId32" Type="http://schemas.openxmlformats.org/officeDocument/2006/relationships/image" Target="../media/image437.wmf"/><Relationship Id="rId10" Type="http://schemas.openxmlformats.org/officeDocument/2006/relationships/image" Target="../media/image426.wmf"/><Relationship Id="rId11" Type="http://schemas.openxmlformats.org/officeDocument/2006/relationships/oleObject" Target="../embeddings/oleObject764.bin"/><Relationship Id="rId12" Type="http://schemas.openxmlformats.org/officeDocument/2006/relationships/image" Target="../media/image427.wmf"/><Relationship Id="rId13" Type="http://schemas.openxmlformats.org/officeDocument/2006/relationships/oleObject" Target="../embeddings/oleObject765.bin"/><Relationship Id="rId14" Type="http://schemas.openxmlformats.org/officeDocument/2006/relationships/image" Target="../media/image428.wmf"/><Relationship Id="rId15" Type="http://schemas.openxmlformats.org/officeDocument/2006/relationships/oleObject" Target="../embeddings/oleObject766.bin"/><Relationship Id="rId16" Type="http://schemas.openxmlformats.org/officeDocument/2006/relationships/image" Target="../media/image429.wmf"/><Relationship Id="rId17" Type="http://schemas.openxmlformats.org/officeDocument/2006/relationships/oleObject" Target="../embeddings/oleObject767.bin"/><Relationship Id="rId18" Type="http://schemas.openxmlformats.org/officeDocument/2006/relationships/image" Target="../media/image430.wmf"/><Relationship Id="rId19" Type="http://schemas.openxmlformats.org/officeDocument/2006/relationships/oleObject" Target="../embeddings/oleObject768.bin"/><Relationship Id="rId1" Type="http://schemas.openxmlformats.org/officeDocument/2006/relationships/vmlDrawing" Target="../drawings/vmlDrawing97.vml"/><Relationship Id="rId2" Type="http://schemas.openxmlformats.org/officeDocument/2006/relationships/slideLayout" Target="../slideLayouts/slideLayout2.xml"/><Relationship Id="rId3" Type="http://schemas.openxmlformats.org/officeDocument/2006/relationships/image" Target="../media/image438.jpeg"/><Relationship Id="rId4" Type="http://schemas.openxmlformats.org/officeDocument/2006/relationships/oleObject" Target="../embeddings/oleObject759.bin"/><Relationship Id="rId5" Type="http://schemas.openxmlformats.org/officeDocument/2006/relationships/image" Target="../media/image2.wmf"/><Relationship Id="rId6" Type="http://schemas.openxmlformats.org/officeDocument/2006/relationships/oleObject" Target="../embeddings/oleObject760.bin"/><Relationship Id="rId7" Type="http://schemas.openxmlformats.org/officeDocument/2006/relationships/oleObject" Target="../embeddings/oleObject761.bin"/><Relationship Id="rId8" Type="http://schemas.openxmlformats.org/officeDocument/2006/relationships/oleObject" Target="../embeddings/oleObject762.bin"/></Relationships>
</file>

<file path=ppt/slides/_rels/slide103.xml.rels><?xml version="1.0" encoding="UTF-8" standalone="yes"?>
<Relationships xmlns="http://schemas.openxmlformats.org/package/2006/relationships"><Relationship Id="rId9" Type="http://schemas.openxmlformats.org/officeDocument/2006/relationships/oleObject" Target="../embeddings/oleObject779.bin"/><Relationship Id="rId20" Type="http://schemas.openxmlformats.org/officeDocument/2006/relationships/image" Target="../media/image444.wmf"/><Relationship Id="rId21" Type="http://schemas.openxmlformats.org/officeDocument/2006/relationships/oleObject" Target="../embeddings/oleObject785.bin"/><Relationship Id="rId22" Type="http://schemas.openxmlformats.org/officeDocument/2006/relationships/image" Target="../media/image445.wmf"/><Relationship Id="rId23" Type="http://schemas.openxmlformats.org/officeDocument/2006/relationships/oleObject" Target="../embeddings/oleObject786.bin"/><Relationship Id="rId24" Type="http://schemas.openxmlformats.org/officeDocument/2006/relationships/image" Target="../media/image446.wmf"/><Relationship Id="rId25" Type="http://schemas.openxmlformats.org/officeDocument/2006/relationships/oleObject" Target="../embeddings/oleObject787.bin"/><Relationship Id="rId26" Type="http://schemas.openxmlformats.org/officeDocument/2006/relationships/image" Target="../media/image447.wmf"/><Relationship Id="rId10" Type="http://schemas.openxmlformats.org/officeDocument/2006/relationships/image" Target="../media/image439.wmf"/><Relationship Id="rId11" Type="http://schemas.openxmlformats.org/officeDocument/2006/relationships/oleObject" Target="../embeddings/oleObject780.bin"/><Relationship Id="rId12" Type="http://schemas.openxmlformats.org/officeDocument/2006/relationships/image" Target="../media/image440.wmf"/><Relationship Id="rId13" Type="http://schemas.openxmlformats.org/officeDocument/2006/relationships/oleObject" Target="../embeddings/oleObject781.bin"/><Relationship Id="rId14" Type="http://schemas.openxmlformats.org/officeDocument/2006/relationships/image" Target="../media/image441.wmf"/><Relationship Id="rId15" Type="http://schemas.openxmlformats.org/officeDocument/2006/relationships/oleObject" Target="../embeddings/oleObject782.bin"/><Relationship Id="rId16" Type="http://schemas.openxmlformats.org/officeDocument/2006/relationships/image" Target="../media/image442.wmf"/><Relationship Id="rId17" Type="http://schemas.openxmlformats.org/officeDocument/2006/relationships/oleObject" Target="../embeddings/oleObject783.bin"/><Relationship Id="rId18" Type="http://schemas.openxmlformats.org/officeDocument/2006/relationships/image" Target="../media/image443.wmf"/><Relationship Id="rId19" Type="http://schemas.openxmlformats.org/officeDocument/2006/relationships/oleObject" Target="../embeddings/oleObject784.bin"/><Relationship Id="rId1" Type="http://schemas.openxmlformats.org/officeDocument/2006/relationships/vmlDrawing" Target="../drawings/vmlDrawing98.vml"/><Relationship Id="rId2" Type="http://schemas.openxmlformats.org/officeDocument/2006/relationships/slideLayout" Target="../slideLayouts/slideLayout2.xml"/><Relationship Id="rId3" Type="http://schemas.openxmlformats.org/officeDocument/2006/relationships/image" Target="../media/image438.jpeg"/><Relationship Id="rId4" Type="http://schemas.openxmlformats.org/officeDocument/2006/relationships/oleObject" Target="../embeddings/oleObject775.bin"/><Relationship Id="rId5" Type="http://schemas.openxmlformats.org/officeDocument/2006/relationships/image" Target="../media/image2.wmf"/><Relationship Id="rId6" Type="http://schemas.openxmlformats.org/officeDocument/2006/relationships/oleObject" Target="../embeddings/oleObject776.bin"/><Relationship Id="rId7" Type="http://schemas.openxmlformats.org/officeDocument/2006/relationships/oleObject" Target="../embeddings/oleObject777.bin"/><Relationship Id="rId8" Type="http://schemas.openxmlformats.org/officeDocument/2006/relationships/oleObject" Target="../embeddings/oleObject778.bin"/></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788.bin"/><Relationship Id="rId4" Type="http://schemas.openxmlformats.org/officeDocument/2006/relationships/image" Target="../media/image2.wmf"/><Relationship Id="rId5" Type="http://schemas.openxmlformats.org/officeDocument/2006/relationships/oleObject" Target="../embeddings/oleObject789.bin"/><Relationship Id="rId6" Type="http://schemas.openxmlformats.org/officeDocument/2006/relationships/oleObject" Target="../embeddings/oleObject790.bin"/><Relationship Id="rId7" Type="http://schemas.openxmlformats.org/officeDocument/2006/relationships/oleObject" Target="../embeddings/oleObject791.bin"/><Relationship Id="rId1" Type="http://schemas.openxmlformats.org/officeDocument/2006/relationships/vmlDrawing" Target="../drawings/vmlDrawing99.vml"/><Relationship Id="rId2"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1" Type="http://schemas.openxmlformats.org/officeDocument/2006/relationships/image" Target="../media/image449.wmf"/><Relationship Id="rId12" Type="http://schemas.openxmlformats.org/officeDocument/2006/relationships/image" Target="../media/image450.emf"/><Relationship Id="rId1" Type="http://schemas.openxmlformats.org/officeDocument/2006/relationships/vmlDrawing" Target="../drawings/vmlDrawing100.vml"/><Relationship Id="rId2" Type="http://schemas.openxmlformats.org/officeDocument/2006/relationships/slideLayout" Target="../slideLayouts/slideLayout2.xml"/><Relationship Id="rId3" Type="http://schemas.openxmlformats.org/officeDocument/2006/relationships/oleObject" Target="../embeddings/oleObject792.bin"/><Relationship Id="rId4" Type="http://schemas.openxmlformats.org/officeDocument/2006/relationships/image" Target="../media/image2.wmf"/><Relationship Id="rId5" Type="http://schemas.openxmlformats.org/officeDocument/2006/relationships/oleObject" Target="../embeddings/oleObject793.bin"/><Relationship Id="rId6" Type="http://schemas.openxmlformats.org/officeDocument/2006/relationships/oleObject" Target="../embeddings/oleObject794.bin"/><Relationship Id="rId7" Type="http://schemas.openxmlformats.org/officeDocument/2006/relationships/oleObject" Target="../embeddings/oleObject795.bin"/><Relationship Id="rId8" Type="http://schemas.openxmlformats.org/officeDocument/2006/relationships/oleObject" Target="../embeddings/oleObject796.bin"/><Relationship Id="rId9" Type="http://schemas.openxmlformats.org/officeDocument/2006/relationships/image" Target="../media/image448.wmf"/><Relationship Id="rId10" Type="http://schemas.openxmlformats.org/officeDocument/2006/relationships/oleObject" Target="../embeddings/oleObject797.bin"/></Relationships>
</file>

<file path=ppt/slides/_rels/slide106.xml.rels><?xml version="1.0" encoding="UTF-8" standalone="yes"?>
<Relationships xmlns="http://schemas.openxmlformats.org/package/2006/relationships"><Relationship Id="rId3" Type="http://schemas.openxmlformats.org/officeDocument/2006/relationships/image" Target="../media/image451.jpeg"/><Relationship Id="rId4" Type="http://schemas.openxmlformats.org/officeDocument/2006/relationships/image" Target="../media/image452.jpeg"/><Relationship Id="rId5" Type="http://schemas.openxmlformats.org/officeDocument/2006/relationships/oleObject" Target="../embeddings/oleObject798.bin"/><Relationship Id="rId6" Type="http://schemas.openxmlformats.org/officeDocument/2006/relationships/image" Target="../media/image2.wmf"/><Relationship Id="rId7" Type="http://schemas.openxmlformats.org/officeDocument/2006/relationships/oleObject" Target="../embeddings/oleObject799.bin"/><Relationship Id="rId8" Type="http://schemas.openxmlformats.org/officeDocument/2006/relationships/oleObject" Target="../embeddings/oleObject800.bin"/><Relationship Id="rId9" Type="http://schemas.openxmlformats.org/officeDocument/2006/relationships/oleObject" Target="../embeddings/oleObject801.bin"/><Relationship Id="rId1" Type="http://schemas.openxmlformats.org/officeDocument/2006/relationships/vmlDrawing" Target="../drawings/vmlDrawing101.vml"/><Relationship Id="rId2"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1" Type="http://schemas.openxmlformats.org/officeDocument/2006/relationships/image" Target="../media/image454.wmf"/><Relationship Id="rId12" Type="http://schemas.openxmlformats.org/officeDocument/2006/relationships/oleObject" Target="../embeddings/oleObject808.bin"/><Relationship Id="rId13" Type="http://schemas.openxmlformats.org/officeDocument/2006/relationships/image" Target="../media/image455.wmf"/><Relationship Id="rId14" Type="http://schemas.openxmlformats.org/officeDocument/2006/relationships/oleObject" Target="../embeddings/oleObject809.bin"/><Relationship Id="rId15" Type="http://schemas.openxmlformats.org/officeDocument/2006/relationships/image" Target="../media/image456.wmf"/><Relationship Id="rId16" Type="http://schemas.openxmlformats.org/officeDocument/2006/relationships/oleObject" Target="../embeddings/oleObject810.bin"/><Relationship Id="rId17" Type="http://schemas.openxmlformats.org/officeDocument/2006/relationships/image" Target="../media/image457.wmf"/><Relationship Id="rId1" Type="http://schemas.openxmlformats.org/officeDocument/2006/relationships/vmlDrawing" Target="../drawings/vmlDrawing102.vml"/><Relationship Id="rId2" Type="http://schemas.openxmlformats.org/officeDocument/2006/relationships/slideLayout" Target="../slideLayouts/slideLayout2.xml"/><Relationship Id="rId3" Type="http://schemas.openxmlformats.org/officeDocument/2006/relationships/oleObject" Target="../embeddings/oleObject802.bin"/><Relationship Id="rId4" Type="http://schemas.openxmlformats.org/officeDocument/2006/relationships/image" Target="../media/image2.wmf"/><Relationship Id="rId5" Type="http://schemas.openxmlformats.org/officeDocument/2006/relationships/oleObject" Target="../embeddings/oleObject803.bin"/><Relationship Id="rId6" Type="http://schemas.openxmlformats.org/officeDocument/2006/relationships/oleObject" Target="../embeddings/oleObject804.bin"/><Relationship Id="rId7" Type="http://schemas.openxmlformats.org/officeDocument/2006/relationships/oleObject" Target="../embeddings/oleObject805.bin"/><Relationship Id="rId8" Type="http://schemas.openxmlformats.org/officeDocument/2006/relationships/oleObject" Target="../embeddings/oleObject806.bin"/><Relationship Id="rId9" Type="http://schemas.openxmlformats.org/officeDocument/2006/relationships/image" Target="../media/image453.wmf"/><Relationship Id="rId10" Type="http://schemas.openxmlformats.org/officeDocument/2006/relationships/oleObject" Target="../embeddings/oleObject807.bin"/></Relationships>
</file>

<file path=ppt/slides/_rels/slide108.xml.rels><?xml version="1.0" encoding="UTF-8" standalone="yes"?>
<Relationships xmlns="http://schemas.openxmlformats.org/package/2006/relationships"><Relationship Id="rId9" Type="http://schemas.openxmlformats.org/officeDocument/2006/relationships/oleObject" Target="../embeddings/oleObject815.bin"/><Relationship Id="rId20" Type="http://schemas.openxmlformats.org/officeDocument/2006/relationships/image" Target="../media/image463.wmf"/><Relationship Id="rId21" Type="http://schemas.openxmlformats.org/officeDocument/2006/relationships/oleObject" Target="../embeddings/oleObject821.bin"/><Relationship Id="rId22" Type="http://schemas.openxmlformats.org/officeDocument/2006/relationships/image" Target="../media/image464.wmf"/><Relationship Id="rId10" Type="http://schemas.openxmlformats.org/officeDocument/2006/relationships/image" Target="../media/image458.wmf"/><Relationship Id="rId11" Type="http://schemas.openxmlformats.org/officeDocument/2006/relationships/oleObject" Target="../embeddings/oleObject816.bin"/><Relationship Id="rId12" Type="http://schemas.openxmlformats.org/officeDocument/2006/relationships/image" Target="../media/image459.wmf"/><Relationship Id="rId13" Type="http://schemas.openxmlformats.org/officeDocument/2006/relationships/oleObject" Target="../embeddings/oleObject817.bin"/><Relationship Id="rId14" Type="http://schemas.openxmlformats.org/officeDocument/2006/relationships/image" Target="../media/image460.wmf"/><Relationship Id="rId15" Type="http://schemas.openxmlformats.org/officeDocument/2006/relationships/oleObject" Target="../embeddings/oleObject818.bin"/><Relationship Id="rId16" Type="http://schemas.openxmlformats.org/officeDocument/2006/relationships/image" Target="../media/image461.wmf"/><Relationship Id="rId17" Type="http://schemas.openxmlformats.org/officeDocument/2006/relationships/oleObject" Target="../embeddings/oleObject819.bin"/><Relationship Id="rId18" Type="http://schemas.openxmlformats.org/officeDocument/2006/relationships/image" Target="../media/image462.wmf"/><Relationship Id="rId19" Type="http://schemas.openxmlformats.org/officeDocument/2006/relationships/oleObject" Target="../embeddings/oleObject820.bin"/><Relationship Id="rId1" Type="http://schemas.openxmlformats.org/officeDocument/2006/relationships/vmlDrawing" Target="../drawings/vmlDrawing103.vml"/><Relationship Id="rId2" Type="http://schemas.openxmlformats.org/officeDocument/2006/relationships/slideLayout" Target="../slideLayouts/slideLayout2.xml"/><Relationship Id="rId3" Type="http://schemas.openxmlformats.org/officeDocument/2006/relationships/image" Target="../media/image465.emf"/><Relationship Id="rId4" Type="http://schemas.openxmlformats.org/officeDocument/2006/relationships/oleObject" Target="../embeddings/oleObject811.bin"/><Relationship Id="rId5" Type="http://schemas.openxmlformats.org/officeDocument/2006/relationships/image" Target="../media/image2.wmf"/><Relationship Id="rId6" Type="http://schemas.openxmlformats.org/officeDocument/2006/relationships/oleObject" Target="../embeddings/oleObject812.bin"/><Relationship Id="rId7" Type="http://schemas.openxmlformats.org/officeDocument/2006/relationships/oleObject" Target="../embeddings/oleObject813.bin"/><Relationship Id="rId8" Type="http://schemas.openxmlformats.org/officeDocument/2006/relationships/oleObject" Target="../embeddings/oleObject814.bin"/></Relationships>
</file>

<file path=ppt/slides/_rels/slide109.xml.rels><?xml version="1.0" encoding="UTF-8" standalone="yes"?>
<Relationships xmlns="http://schemas.openxmlformats.org/package/2006/relationships"><Relationship Id="rId9" Type="http://schemas.openxmlformats.org/officeDocument/2006/relationships/oleObject" Target="../embeddings/oleObject825.bin"/><Relationship Id="rId20" Type="http://schemas.openxmlformats.org/officeDocument/2006/relationships/image" Target="../media/image474.wmf"/><Relationship Id="rId21" Type="http://schemas.openxmlformats.org/officeDocument/2006/relationships/oleObject" Target="../embeddings/oleObject831.bin"/><Relationship Id="rId22" Type="http://schemas.openxmlformats.org/officeDocument/2006/relationships/image" Target="../media/image475.wmf"/><Relationship Id="rId23" Type="http://schemas.openxmlformats.org/officeDocument/2006/relationships/oleObject" Target="../embeddings/oleObject832.bin"/><Relationship Id="rId24" Type="http://schemas.openxmlformats.org/officeDocument/2006/relationships/image" Target="../media/image476.wmf"/><Relationship Id="rId25" Type="http://schemas.openxmlformats.org/officeDocument/2006/relationships/oleObject" Target="../embeddings/oleObject833.bin"/><Relationship Id="rId26" Type="http://schemas.openxmlformats.org/officeDocument/2006/relationships/image" Target="../media/image477.wmf"/><Relationship Id="rId27" Type="http://schemas.openxmlformats.org/officeDocument/2006/relationships/oleObject" Target="../embeddings/oleObject834.bin"/><Relationship Id="rId28" Type="http://schemas.openxmlformats.org/officeDocument/2006/relationships/image" Target="../media/image478.wmf"/><Relationship Id="rId29" Type="http://schemas.openxmlformats.org/officeDocument/2006/relationships/oleObject" Target="../embeddings/oleObject835.bin"/><Relationship Id="rId30" Type="http://schemas.openxmlformats.org/officeDocument/2006/relationships/image" Target="../media/image479.wmf"/><Relationship Id="rId10" Type="http://schemas.openxmlformats.org/officeDocument/2006/relationships/image" Target="../media/image469.wmf"/><Relationship Id="rId11" Type="http://schemas.openxmlformats.org/officeDocument/2006/relationships/oleObject" Target="../embeddings/oleObject826.bin"/><Relationship Id="rId12" Type="http://schemas.openxmlformats.org/officeDocument/2006/relationships/image" Target="../media/image470.wmf"/><Relationship Id="rId13" Type="http://schemas.openxmlformats.org/officeDocument/2006/relationships/oleObject" Target="../embeddings/oleObject827.bin"/><Relationship Id="rId14" Type="http://schemas.openxmlformats.org/officeDocument/2006/relationships/image" Target="../media/image471.wmf"/><Relationship Id="rId15" Type="http://schemas.openxmlformats.org/officeDocument/2006/relationships/oleObject" Target="../embeddings/oleObject828.bin"/><Relationship Id="rId16" Type="http://schemas.openxmlformats.org/officeDocument/2006/relationships/image" Target="../media/image472.wmf"/><Relationship Id="rId17" Type="http://schemas.openxmlformats.org/officeDocument/2006/relationships/oleObject" Target="../embeddings/oleObject829.bin"/><Relationship Id="rId18" Type="http://schemas.openxmlformats.org/officeDocument/2006/relationships/image" Target="../media/image473.wmf"/><Relationship Id="rId19" Type="http://schemas.openxmlformats.org/officeDocument/2006/relationships/oleObject" Target="../embeddings/oleObject830.bin"/><Relationship Id="rId1" Type="http://schemas.openxmlformats.org/officeDocument/2006/relationships/vmlDrawing" Target="../drawings/vmlDrawing104.vml"/><Relationship Id="rId2" Type="http://schemas.openxmlformats.org/officeDocument/2006/relationships/slideLayout" Target="../slideLayouts/slideLayout2.xml"/><Relationship Id="rId3" Type="http://schemas.openxmlformats.org/officeDocument/2006/relationships/oleObject" Target="../embeddings/oleObject822.bin"/><Relationship Id="rId4" Type="http://schemas.openxmlformats.org/officeDocument/2006/relationships/image" Target="../media/image466.wmf"/><Relationship Id="rId5" Type="http://schemas.openxmlformats.org/officeDocument/2006/relationships/oleObject" Target="../embeddings/oleObject823.bin"/><Relationship Id="rId6" Type="http://schemas.openxmlformats.org/officeDocument/2006/relationships/image" Target="../media/image467.wmf"/><Relationship Id="rId7" Type="http://schemas.openxmlformats.org/officeDocument/2006/relationships/oleObject" Target="../embeddings/oleObject824.bin"/><Relationship Id="rId8" Type="http://schemas.openxmlformats.org/officeDocument/2006/relationships/image" Target="../media/image468.wmf"/></Relationships>
</file>

<file path=ppt/slides/_rels/slide11.xml.rels><?xml version="1.0" encoding="UTF-8" standalone="yes"?>
<Relationships xmlns="http://schemas.openxmlformats.org/package/2006/relationships"><Relationship Id="rId9" Type="http://schemas.openxmlformats.org/officeDocument/2006/relationships/oleObject" Target="../embeddings/oleObject47.bin"/><Relationship Id="rId20" Type="http://schemas.openxmlformats.org/officeDocument/2006/relationships/image" Target="../media/image37.emf"/><Relationship Id="rId21" Type="http://schemas.openxmlformats.org/officeDocument/2006/relationships/image" Target="../media/image38.emf"/><Relationship Id="rId10" Type="http://schemas.openxmlformats.org/officeDocument/2006/relationships/image" Target="../media/image30.wmf"/><Relationship Id="rId11" Type="http://schemas.openxmlformats.org/officeDocument/2006/relationships/oleObject" Target="../embeddings/oleObject48.bin"/><Relationship Id="rId12" Type="http://schemas.openxmlformats.org/officeDocument/2006/relationships/image" Target="../media/image31.wmf"/><Relationship Id="rId13" Type="http://schemas.openxmlformats.org/officeDocument/2006/relationships/oleObject" Target="../embeddings/oleObject49.bin"/><Relationship Id="rId14" Type="http://schemas.openxmlformats.org/officeDocument/2006/relationships/image" Target="../media/image32.wmf"/><Relationship Id="rId15" Type="http://schemas.openxmlformats.org/officeDocument/2006/relationships/oleObject" Target="../embeddings/oleObject50.bin"/><Relationship Id="rId16" Type="http://schemas.openxmlformats.org/officeDocument/2006/relationships/image" Target="../media/image33.wmf"/><Relationship Id="rId17" Type="http://schemas.openxmlformats.org/officeDocument/2006/relationships/oleObject" Target="../embeddings/oleObject51.bin"/><Relationship Id="rId18" Type="http://schemas.openxmlformats.org/officeDocument/2006/relationships/image" Target="../media/image34.wmf"/><Relationship Id="rId19" Type="http://schemas.openxmlformats.org/officeDocument/2006/relationships/image" Target="../media/image36.emf"/><Relationship Id="rId1" Type="http://schemas.openxmlformats.org/officeDocument/2006/relationships/vmlDrawing" Target="../drawings/vmlDrawing7.vml"/><Relationship Id="rId2" Type="http://schemas.openxmlformats.org/officeDocument/2006/relationships/slideLayout" Target="../slideLayouts/slideLayout2.xml"/><Relationship Id="rId3" Type="http://schemas.openxmlformats.org/officeDocument/2006/relationships/image" Target="../media/image35.jpeg"/><Relationship Id="rId4" Type="http://schemas.openxmlformats.org/officeDocument/2006/relationships/oleObject" Target="../embeddings/oleObject43.bin"/><Relationship Id="rId5" Type="http://schemas.openxmlformats.org/officeDocument/2006/relationships/image" Target="../media/image2.wmf"/><Relationship Id="rId6" Type="http://schemas.openxmlformats.org/officeDocument/2006/relationships/oleObject" Target="../embeddings/oleObject44.bin"/><Relationship Id="rId7" Type="http://schemas.openxmlformats.org/officeDocument/2006/relationships/oleObject" Target="../embeddings/oleObject45.bin"/><Relationship Id="rId8" Type="http://schemas.openxmlformats.org/officeDocument/2006/relationships/oleObject" Target="../embeddings/oleObject46.bin"/></Relationships>
</file>

<file path=ppt/slides/_rels/slide110.xml.rels><?xml version="1.0" encoding="UTF-8" standalone="yes"?>
<Relationships xmlns="http://schemas.openxmlformats.org/package/2006/relationships"><Relationship Id="rId20" Type="http://schemas.openxmlformats.org/officeDocument/2006/relationships/oleObject" Target="../embeddings/oleObject844.bin"/><Relationship Id="rId21" Type="http://schemas.openxmlformats.org/officeDocument/2006/relationships/image" Target="../media/image488.wmf"/><Relationship Id="rId22" Type="http://schemas.openxmlformats.org/officeDocument/2006/relationships/oleObject" Target="../embeddings/oleObject845.bin"/><Relationship Id="rId23" Type="http://schemas.openxmlformats.org/officeDocument/2006/relationships/image" Target="../media/image489.wmf"/><Relationship Id="rId24" Type="http://schemas.openxmlformats.org/officeDocument/2006/relationships/oleObject" Target="../embeddings/oleObject846.bin"/><Relationship Id="rId25" Type="http://schemas.openxmlformats.org/officeDocument/2006/relationships/image" Target="../media/image490.wmf"/><Relationship Id="rId26" Type="http://schemas.openxmlformats.org/officeDocument/2006/relationships/oleObject" Target="../embeddings/oleObject847.bin"/><Relationship Id="rId27" Type="http://schemas.openxmlformats.org/officeDocument/2006/relationships/image" Target="../media/image491.wmf"/><Relationship Id="rId28" Type="http://schemas.openxmlformats.org/officeDocument/2006/relationships/oleObject" Target="../embeddings/oleObject848.bin"/><Relationship Id="rId29" Type="http://schemas.openxmlformats.org/officeDocument/2006/relationships/image" Target="../media/image492.wmf"/><Relationship Id="rId1" Type="http://schemas.openxmlformats.org/officeDocument/2006/relationships/vmlDrawing" Target="../drawings/vmlDrawing105.vml"/><Relationship Id="rId2" Type="http://schemas.openxmlformats.org/officeDocument/2006/relationships/slideLayout" Target="../slideLayouts/slideLayout2.xml"/><Relationship Id="rId3" Type="http://schemas.openxmlformats.org/officeDocument/2006/relationships/oleObject" Target="../embeddings/oleObject836.bin"/><Relationship Id="rId4" Type="http://schemas.openxmlformats.org/officeDocument/2006/relationships/image" Target="../media/image480.wmf"/><Relationship Id="rId5" Type="http://schemas.openxmlformats.org/officeDocument/2006/relationships/image" Target="../media/image495.jpeg"/><Relationship Id="rId30" Type="http://schemas.openxmlformats.org/officeDocument/2006/relationships/oleObject" Target="../embeddings/oleObject849.bin"/><Relationship Id="rId31" Type="http://schemas.openxmlformats.org/officeDocument/2006/relationships/image" Target="../media/image493.wmf"/><Relationship Id="rId32" Type="http://schemas.openxmlformats.org/officeDocument/2006/relationships/oleObject" Target="../embeddings/oleObject850.bin"/><Relationship Id="rId9" Type="http://schemas.openxmlformats.org/officeDocument/2006/relationships/image" Target="../media/image482.wmf"/><Relationship Id="rId6" Type="http://schemas.openxmlformats.org/officeDocument/2006/relationships/oleObject" Target="../embeddings/oleObject837.bin"/><Relationship Id="rId7" Type="http://schemas.openxmlformats.org/officeDocument/2006/relationships/image" Target="../media/image481.wmf"/><Relationship Id="rId8" Type="http://schemas.openxmlformats.org/officeDocument/2006/relationships/oleObject" Target="../embeddings/oleObject838.bin"/><Relationship Id="rId33" Type="http://schemas.openxmlformats.org/officeDocument/2006/relationships/image" Target="../media/image494.wmf"/><Relationship Id="rId34" Type="http://schemas.openxmlformats.org/officeDocument/2006/relationships/image" Target="../media/image496.emf"/><Relationship Id="rId10" Type="http://schemas.openxmlformats.org/officeDocument/2006/relationships/oleObject" Target="../embeddings/oleObject839.bin"/><Relationship Id="rId11" Type="http://schemas.openxmlformats.org/officeDocument/2006/relationships/image" Target="../media/image483.wmf"/><Relationship Id="rId12" Type="http://schemas.openxmlformats.org/officeDocument/2006/relationships/oleObject" Target="../embeddings/oleObject840.bin"/><Relationship Id="rId13" Type="http://schemas.openxmlformats.org/officeDocument/2006/relationships/image" Target="../media/image484.wmf"/><Relationship Id="rId14" Type="http://schemas.openxmlformats.org/officeDocument/2006/relationships/oleObject" Target="../embeddings/oleObject841.bin"/><Relationship Id="rId15" Type="http://schemas.openxmlformats.org/officeDocument/2006/relationships/image" Target="../media/image485.wmf"/><Relationship Id="rId16" Type="http://schemas.openxmlformats.org/officeDocument/2006/relationships/oleObject" Target="../embeddings/oleObject842.bin"/><Relationship Id="rId17" Type="http://schemas.openxmlformats.org/officeDocument/2006/relationships/image" Target="../media/image486.wmf"/><Relationship Id="rId18" Type="http://schemas.openxmlformats.org/officeDocument/2006/relationships/oleObject" Target="../embeddings/oleObject843.bin"/><Relationship Id="rId19" Type="http://schemas.openxmlformats.org/officeDocument/2006/relationships/image" Target="../media/image487.wmf"/></Relationships>
</file>

<file path=ppt/slides/_rels/slide111.xml.rels><?xml version="1.0" encoding="UTF-8" standalone="yes"?>
<Relationships xmlns="http://schemas.openxmlformats.org/package/2006/relationships"><Relationship Id="rId11" Type="http://schemas.openxmlformats.org/officeDocument/2006/relationships/image" Target="../media/image498.wmf"/><Relationship Id="rId12" Type="http://schemas.openxmlformats.org/officeDocument/2006/relationships/image" Target="../media/image499.emf"/><Relationship Id="rId1" Type="http://schemas.openxmlformats.org/officeDocument/2006/relationships/vmlDrawing" Target="../drawings/vmlDrawing106.vml"/><Relationship Id="rId2" Type="http://schemas.openxmlformats.org/officeDocument/2006/relationships/slideLayout" Target="../slideLayouts/slideLayout2.xml"/><Relationship Id="rId3" Type="http://schemas.openxmlformats.org/officeDocument/2006/relationships/oleObject" Target="../embeddings/oleObject851.bin"/><Relationship Id="rId4" Type="http://schemas.openxmlformats.org/officeDocument/2006/relationships/image" Target="../media/image2.wmf"/><Relationship Id="rId5" Type="http://schemas.openxmlformats.org/officeDocument/2006/relationships/oleObject" Target="../embeddings/oleObject852.bin"/><Relationship Id="rId6" Type="http://schemas.openxmlformats.org/officeDocument/2006/relationships/oleObject" Target="../embeddings/oleObject853.bin"/><Relationship Id="rId7" Type="http://schemas.openxmlformats.org/officeDocument/2006/relationships/oleObject" Target="../embeddings/oleObject854.bin"/><Relationship Id="rId8" Type="http://schemas.openxmlformats.org/officeDocument/2006/relationships/oleObject" Target="../embeddings/oleObject855.bin"/><Relationship Id="rId9" Type="http://schemas.openxmlformats.org/officeDocument/2006/relationships/image" Target="../media/image497.wmf"/><Relationship Id="rId10" Type="http://schemas.openxmlformats.org/officeDocument/2006/relationships/oleObject" Target="../embeddings/oleObject856.bin"/></Relationships>
</file>

<file path=ppt/slides/_rels/slide112.xml.rels><?xml version="1.0" encoding="UTF-8" standalone="yes"?>
<Relationships xmlns="http://schemas.openxmlformats.org/package/2006/relationships"><Relationship Id="rId11" Type="http://schemas.openxmlformats.org/officeDocument/2006/relationships/image" Target="../media/image502.emf"/><Relationship Id="rId12" Type="http://schemas.openxmlformats.org/officeDocument/2006/relationships/image" Target="../media/image503.emf"/><Relationship Id="rId13" Type="http://schemas.openxmlformats.org/officeDocument/2006/relationships/image" Target="../media/image504.emf"/><Relationship Id="rId14" Type="http://schemas.openxmlformats.org/officeDocument/2006/relationships/image" Target="../media/image505.emf"/><Relationship Id="rId1" Type="http://schemas.openxmlformats.org/officeDocument/2006/relationships/vmlDrawing" Target="../drawings/vmlDrawing107.vml"/><Relationship Id="rId2" Type="http://schemas.openxmlformats.org/officeDocument/2006/relationships/slideLayout" Target="../slideLayouts/slideLayout2.xml"/><Relationship Id="rId3" Type="http://schemas.openxmlformats.org/officeDocument/2006/relationships/oleObject" Target="../embeddings/oleObject857.bin"/><Relationship Id="rId4" Type="http://schemas.openxmlformats.org/officeDocument/2006/relationships/image" Target="../media/image2.wmf"/><Relationship Id="rId5" Type="http://schemas.openxmlformats.org/officeDocument/2006/relationships/oleObject" Target="../embeddings/oleObject858.bin"/><Relationship Id="rId6" Type="http://schemas.openxmlformats.org/officeDocument/2006/relationships/oleObject" Target="../embeddings/oleObject859.bin"/><Relationship Id="rId7" Type="http://schemas.openxmlformats.org/officeDocument/2006/relationships/oleObject" Target="../embeddings/oleObject860.bin"/><Relationship Id="rId8" Type="http://schemas.openxmlformats.org/officeDocument/2006/relationships/image" Target="../media/image500.wmf"/><Relationship Id="rId9" Type="http://schemas.openxmlformats.org/officeDocument/2006/relationships/oleObject" Target="../embeddings/oleObject861.bin"/><Relationship Id="rId10" Type="http://schemas.openxmlformats.org/officeDocument/2006/relationships/image" Target="../media/image501.wmf"/></Relationships>
</file>

<file path=ppt/slides/_rels/slide113.xml.rels><?xml version="1.0" encoding="UTF-8" standalone="yes"?>
<Relationships xmlns="http://schemas.openxmlformats.org/package/2006/relationships"><Relationship Id="rId3" Type="http://schemas.openxmlformats.org/officeDocument/2006/relationships/image" Target="../media/image506.jpeg"/><Relationship Id="rId4" Type="http://schemas.openxmlformats.org/officeDocument/2006/relationships/oleObject" Target="../embeddings/oleObject862.bin"/><Relationship Id="rId5" Type="http://schemas.openxmlformats.org/officeDocument/2006/relationships/image" Target="../media/image2.wmf"/><Relationship Id="rId6" Type="http://schemas.openxmlformats.org/officeDocument/2006/relationships/oleObject" Target="../embeddings/oleObject863.bin"/><Relationship Id="rId7" Type="http://schemas.openxmlformats.org/officeDocument/2006/relationships/oleObject" Target="../embeddings/oleObject864.bin"/><Relationship Id="rId8" Type="http://schemas.openxmlformats.org/officeDocument/2006/relationships/image" Target="../media/image505.emf"/><Relationship Id="rId1" Type="http://schemas.openxmlformats.org/officeDocument/2006/relationships/vmlDrawing" Target="../drawings/vmlDrawing108.vml"/><Relationship Id="rId2"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865.bin"/><Relationship Id="rId4" Type="http://schemas.openxmlformats.org/officeDocument/2006/relationships/image" Target="../media/image2.wmf"/><Relationship Id="rId5" Type="http://schemas.openxmlformats.org/officeDocument/2006/relationships/oleObject" Target="../embeddings/oleObject866.bin"/><Relationship Id="rId6" Type="http://schemas.openxmlformats.org/officeDocument/2006/relationships/oleObject" Target="../embeddings/oleObject867.bin"/><Relationship Id="rId7" Type="http://schemas.openxmlformats.org/officeDocument/2006/relationships/oleObject" Target="../embeddings/oleObject868.bin"/><Relationship Id="rId8" Type="http://schemas.openxmlformats.org/officeDocument/2006/relationships/image" Target="../media/image504.emf"/><Relationship Id="rId9" Type="http://schemas.openxmlformats.org/officeDocument/2006/relationships/image" Target="../media/image505.emf"/><Relationship Id="rId10" Type="http://schemas.openxmlformats.org/officeDocument/2006/relationships/image" Target="../media/image507.emf"/><Relationship Id="rId11" Type="http://schemas.openxmlformats.org/officeDocument/2006/relationships/image" Target="../media/image508.emf"/><Relationship Id="rId1" Type="http://schemas.openxmlformats.org/officeDocument/2006/relationships/vmlDrawing" Target="../drawings/vmlDrawing109.vml"/><Relationship Id="rId2"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869.bin"/><Relationship Id="rId4" Type="http://schemas.openxmlformats.org/officeDocument/2006/relationships/image" Target="../media/image2.wmf"/><Relationship Id="rId5" Type="http://schemas.openxmlformats.org/officeDocument/2006/relationships/oleObject" Target="../embeddings/oleObject870.bin"/><Relationship Id="rId6" Type="http://schemas.openxmlformats.org/officeDocument/2006/relationships/oleObject" Target="../embeddings/oleObject871.bin"/><Relationship Id="rId7" Type="http://schemas.openxmlformats.org/officeDocument/2006/relationships/oleObject" Target="../embeddings/oleObject872.bin"/><Relationship Id="rId1" Type="http://schemas.openxmlformats.org/officeDocument/2006/relationships/vmlDrawing" Target="../drawings/vmlDrawing110.vml"/><Relationship Id="rId2"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09.jpeg"/><Relationship Id="rId4" Type="http://schemas.openxmlformats.org/officeDocument/2006/relationships/oleObject" Target="../embeddings/oleObject873.bin"/><Relationship Id="rId5" Type="http://schemas.openxmlformats.org/officeDocument/2006/relationships/image" Target="../media/image2.wmf"/><Relationship Id="rId6" Type="http://schemas.openxmlformats.org/officeDocument/2006/relationships/oleObject" Target="../embeddings/oleObject874.bin"/><Relationship Id="rId7" Type="http://schemas.openxmlformats.org/officeDocument/2006/relationships/oleObject" Target="../embeddings/oleObject875.bin"/><Relationship Id="rId8" Type="http://schemas.openxmlformats.org/officeDocument/2006/relationships/oleObject" Target="../embeddings/oleObject876.bin"/><Relationship Id="rId1" Type="http://schemas.openxmlformats.org/officeDocument/2006/relationships/vmlDrawing" Target="../drawings/vmlDrawing111.vml"/><Relationship Id="rId2"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10.jpeg"/><Relationship Id="rId4" Type="http://schemas.openxmlformats.org/officeDocument/2006/relationships/oleObject" Target="../embeddings/oleObject877.bin"/><Relationship Id="rId5" Type="http://schemas.openxmlformats.org/officeDocument/2006/relationships/image" Target="../media/image2.wmf"/><Relationship Id="rId6" Type="http://schemas.openxmlformats.org/officeDocument/2006/relationships/oleObject" Target="../embeddings/oleObject878.bin"/><Relationship Id="rId7" Type="http://schemas.openxmlformats.org/officeDocument/2006/relationships/oleObject" Target="../embeddings/oleObject879.bin"/><Relationship Id="rId8" Type="http://schemas.openxmlformats.org/officeDocument/2006/relationships/oleObject" Target="../embeddings/oleObject880.bin"/><Relationship Id="rId1" Type="http://schemas.openxmlformats.org/officeDocument/2006/relationships/vmlDrawing" Target="../drawings/vmlDrawing112.vml"/><Relationship Id="rId2"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881.bin"/><Relationship Id="rId4" Type="http://schemas.openxmlformats.org/officeDocument/2006/relationships/image" Target="../media/image2.wmf"/><Relationship Id="rId5" Type="http://schemas.openxmlformats.org/officeDocument/2006/relationships/oleObject" Target="../embeddings/oleObject882.bin"/><Relationship Id="rId6" Type="http://schemas.openxmlformats.org/officeDocument/2006/relationships/oleObject" Target="../embeddings/oleObject883.bin"/><Relationship Id="rId7" Type="http://schemas.openxmlformats.org/officeDocument/2006/relationships/oleObject" Target="../embeddings/oleObject884.bin"/><Relationship Id="rId1" Type="http://schemas.openxmlformats.org/officeDocument/2006/relationships/vmlDrawing" Target="../drawings/vmlDrawing113.vml"/><Relationship Id="rId2"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885.bin"/><Relationship Id="rId4" Type="http://schemas.openxmlformats.org/officeDocument/2006/relationships/image" Target="../media/image2.wmf"/><Relationship Id="rId5" Type="http://schemas.openxmlformats.org/officeDocument/2006/relationships/oleObject" Target="../embeddings/oleObject886.bin"/><Relationship Id="rId6" Type="http://schemas.openxmlformats.org/officeDocument/2006/relationships/oleObject" Target="../embeddings/oleObject887.bin"/><Relationship Id="rId7" Type="http://schemas.openxmlformats.org/officeDocument/2006/relationships/oleObject" Target="../embeddings/oleObject888.bin"/><Relationship Id="rId1" Type="http://schemas.openxmlformats.org/officeDocument/2006/relationships/vmlDrawing" Target="../drawings/vmlDrawing114.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oleObject" Target="../embeddings/oleObject52.bin"/><Relationship Id="rId5" Type="http://schemas.openxmlformats.org/officeDocument/2006/relationships/image" Target="../media/image2.wmf"/><Relationship Id="rId6" Type="http://schemas.openxmlformats.org/officeDocument/2006/relationships/oleObject" Target="../embeddings/oleObject53.bin"/><Relationship Id="rId7" Type="http://schemas.openxmlformats.org/officeDocument/2006/relationships/oleObject" Target="../embeddings/oleObject54.bin"/><Relationship Id="rId8" Type="http://schemas.openxmlformats.org/officeDocument/2006/relationships/oleObject" Target="../embeddings/oleObject55.bin"/><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511.jpeg"/><Relationship Id="rId4" Type="http://schemas.openxmlformats.org/officeDocument/2006/relationships/oleObject" Target="../embeddings/oleObject889.bin"/><Relationship Id="rId5" Type="http://schemas.openxmlformats.org/officeDocument/2006/relationships/image" Target="../media/image2.wmf"/><Relationship Id="rId6" Type="http://schemas.openxmlformats.org/officeDocument/2006/relationships/oleObject" Target="../embeddings/oleObject890.bin"/><Relationship Id="rId7" Type="http://schemas.openxmlformats.org/officeDocument/2006/relationships/oleObject" Target="../embeddings/oleObject891.bin"/><Relationship Id="rId8" Type="http://schemas.openxmlformats.org/officeDocument/2006/relationships/oleObject" Target="../embeddings/oleObject892.bin"/><Relationship Id="rId1" Type="http://schemas.openxmlformats.org/officeDocument/2006/relationships/vmlDrawing" Target="../drawings/vmlDrawing115.vml"/><Relationship Id="rId2"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511.jpeg"/><Relationship Id="rId4" Type="http://schemas.openxmlformats.org/officeDocument/2006/relationships/oleObject" Target="../embeddings/oleObject893.bin"/><Relationship Id="rId5" Type="http://schemas.openxmlformats.org/officeDocument/2006/relationships/image" Target="../media/image512.wmf"/><Relationship Id="rId6" Type="http://schemas.openxmlformats.org/officeDocument/2006/relationships/oleObject" Target="../embeddings/oleObject894.bin"/><Relationship Id="rId7" Type="http://schemas.openxmlformats.org/officeDocument/2006/relationships/image" Target="../media/image2.wmf"/><Relationship Id="rId8" Type="http://schemas.openxmlformats.org/officeDocument/2006/relationships/oleObject" Target="../embeddings/oleObject895.bin"/><Relationship Id="rId9" Type="http://schemas.openxmlformats.org/officeDocument/2006/relationships/oleObject" Target="../embeddings/oleObject896.bin"/><Relationship Id="rId10" Type="http://schemas.openxmlformats.org/officeDocument/2006/relationships/oleObject" Target="../embeddings/oleObject897.bin"/><Relationship Id="rId1" Type="http://schemas.openxmlformats.org/officeDocument/2006/relationships/vmlDrawing" Target="../drawings/vmlDrawing116.vml"/><Relationship Id="rId2"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1" Type="http://schemas.openxmlformats.org/officeDocument/2006/relationships/image" Target="../media/image508.emf"/><Relationship Id="rId12" Type="http://schemas.openxmlformats.org/officeDocument/2006/relationships/image" Target="../media/image513.emf"/><Relationship Id="rId13" Type="http://schemas.openxmlformats.org/officeDocument/2006/relationships/image" Target="../media/image514.emf"/><Relationship Id="rId1" Type="http://schemas.openxmlformats.org/officeDocument/2006/relationships/vmlDrawing" Target="../drawings/vmlDrawing117.vml"/><Relationship Id="rId2" Type="http://schemas.openxmlformats.org/officeDocument/2006/relationships/slideLayout" Target="../slideLayouts/slideLayout2.xml"/><Relationship Id="rId3" Type="http://schemas.openxmlformats.org/officeDocument/2006/relationships/oleObject" Target="../embeddings/oleObject898.bin"/><Relationship Id="rId4" Type="http://schemas.openxmlformats.org/officeDocument/2006/relationships/image" Target="../media/image2.wmf"/><Relationship Id="rId5" Type="http://schemas.openxmlformats.org/officeDocument/2006/relationships/oleObject" Target="../embeddings/oleObject899.bin"/><Relationship Id="rId6" Type="http://schemas.openxmlformats.org/officeDocument/2006/relationships/oleObject" Target="../embeddings/oleObject900.bin"/><Relationship Id="rId7" Type="http://schemas.openxmlformats.org/officeDocument/2006/relationships/oleObject" Target="../embeddings/oleObject901.bin"/><Relationship Id="rId8" Type="http://schemas.openxmlformats.org/officeDocument/2006/relationships/image" Target="../media/image504.emf"/><Relationship Id="rId9" Type="http://schemas.openxmlformats.org/officeDocument/2006/relationships/image" Target="../media/image505.emf"/><Relationship Id="rId10" Type="http://schemas.openxmlformats.org/officeDocument/2006/relationships/image" Target="../media/image507.emf"/></Relationships>
</file>

<file path=ppt/slides/_rels/slide123.xml.rels><?xml version="1.0" encoding="UTF-8" standalone="yes"?>
<Relationships xmlns="http://schemas.openxmlformats.org/package/2006/relationships"><Relationship Id="rId20" Type="http://schemas.openxmlformats.org/officeDocument/2006/relationships/oleObject" Target="../embeddings/oleObject912.bin"/><Relationship Id="rId21" Type="http://schemas.openxmlformats.org/officeDocument/2006/relationships/image" Target="../media/image521.wmf"/><Relationship Id="rId22" Type="http://schemas.openxmlformats.org/officeDocument/2006/relationships/oleObject" Target="../embeddings/oleObject913.bin"/><Relationship Id="rId23" Type="http://schemas.openxmlformats.org/officeDocument/2006/relationships/image" Target="../media/image522.wmf"/><Relationship Id="rId24" Type="http://schemas.openxmlformats.org/officeDocument/2006/relationships/oleObject" Target="../embeddings/oleObject914.bin"/><Relationship Id="rId25" Type="http://schemas.openxmlformats.org/officeDocument/2006/relationships/image" Target="../media/image523.wmf"/><Relationship Id="rId26" Type="http://schemas.openxmlformats.org/officeDocument/2006/relationships/oleObject" Target="../embeddings/oleObject915.bin"/><Relationship Id="rId27" Type="http://schemas.openxmlformats.org/officeDocument/2006/relationships/image" Target="../media/image524.wmf"/><Relationship Id="rId28" Type="http://schemas.openxmlformats.org/officeDocument/2006/relationships/oleObject" Target="../embeddings/oleObject916.bin"/><Relationship Id="rId29" Type="http://schemas.openxmlformats.org/officeDocument/2006/relationships/image" Target="../media/image525.wmf"/><Relationship Id="rId1" Type="http://schemas.openxmlformats.org/officeDocument/2006/relationships/vmlDrawing" Target="../drawings/vmlDrawing118.vml"/><Relationship Id="rId2" Type="http://schemas.openxmlformats.org/officeDocument/2006/relationships/slideLayout" Target="../slideLayouts/slideLayout2.xml"/><Relationship Id="rId3" Type="http://schemas.openxmlformats.org/officeDocument/2006/relationships/oleObject" Target="../embeddings/oleObject902.bin"/><Relationship Id="rId4" Type="http://schemas.openxmlformats.org/officeDocument/2006/relationships/image" Target="../media/image2.wmf"/><Relationship Id="rId5" Type="http://schemas.openxmlformats.org/officeDocument/2006/relationships/oleObject" Target="../embeddings/oleObject903.bin"/><Relationship Id="rId30" Type="http://schemas.openxmlformats.org/officeDocument/2006/relationships/oleObject" Target="../embeddings/oleObject917.bin"/><Relationship Id="rId31" Type="http://schemas.openxmlformats.org/officeDocument/2006/relationships/image" Target="../media/image526.wmf"/><Relationship Id="rId32" Type="http://schemas.openxmlformats.org/officeDocument/2006/relationships/oleObject" Target="../embeddings/oleObject918.bin"/><Relationship Id="rId9" Type="http://schemas.openxmlformats.org/officeDocument/2006/relationships/image" Target="../media/image515.wmf"/><Relationship Id="rId6" Type="http://schemas.openxmlformats.org/officeDocument/2006/relationships/oleObject" Target="../embeddings/oleObject904.bin"/><Relationship Id="rId7" Type="http://schemas.openxmlformats.org/officeDocument/2006/relationships/oleObject" Target="../embeddings/oleObject905.bin"/><Relationship Id="rId8" Type="http://schemas.openxmlformats.org/officeDocument/2006/relationships/oleObject" Target="../embeddings/oleObject906.bin"/><Relationship Id="rId33" Type="http://schemas.openxmlformats.org/officeDocument/2006/relationships/image" Target="../media/image527.wmf"/><Relationship Id="rId10" Type="http://schemas.openxmlformats.org/officeDocument/2006/relationships/oleObject" Target="../embeddings/oleObject907.bin"/><Relationship Id="rId11" Type="http://schemas.openxmlformats.org/officeDocument/2006/relationships/image" Target="../media/image516.wmf"/><Relationship Id="rId12" Type="http://schemas.openxmlformats.org/officeDocument/2006/relationships/oleObject" Target="../embeddings/oleObject908.bin"/><Relationship Id="rId13" Type="http://schemas.openxmlformats.org/officeDocument/2006/relationships/image" Target="../media/image517.wmf"/><Relationship Id="rId14" Type="http://schemas.openxmlformats.org/officeDocument/2006/relationships/oleObject" Target="../embeddings/oleObject909.bin"/><Relationship Id="rId15" Type="http://schemas.openxmlformats.org/officeDocument/2006/relationships/image" Target="../media/image518.wmf"/><Relationship Id="rId16" Type="http://schemas.openxmlformats.org/officeDocument/2006/relationships/oleObject" Target="../embeddings/oleObject910.bin"/><Relationship Id="rId17" Type="http://schemas.openxmlformats.org/officeDocument/2006/relationships/image" Target="../media/image519.wmf"/><Relationship Id="rId18" Type="http://schemas.openxmlformats.org/officeDocument/2006/relationships/oleObject" Target="../embeddings/oleObject911.bin"/><Relationship Id="rId19" Type="http://schemas.openxmlformats.org/officeDocument/2006/relationships/image" Target="../media/image520.wmf"/></Relationships>
</file>

<file path=ppt/slides/_rels/slide124.xml.rels><?xml version="1.0" encoding="UTF-8" standalone="yes"?>
<Relationships xmlns="http://schemas.openxmlformats.org/package/2006/relationships"><Relationship Id="rId20" Type="http://schemas.openxmlformats.org/officeDocument/2006/relationships/image" Target="../media/image533.wmf"/><Relationship Id="rId21" Type="http://schemas.openxmlformats.org/officeDocument/2006/relationships/oleObject" Target="../embeddings/oleObject929.bin"/><Relationship Id="rId22" Type="http://schemas.openxmlformats.org/officeDocument/2006/relationships/image" Target="../media/image534.wmf"/><Relationship Id="rId23" Type="http://schemas.openxmlformats.org/officeDocument/2006/relationships/oleObject" Target="../embeddings/oleObject930.bin"/><Relationship Id="rId24" Type="http://schemas.openxmlformats.org/officeDocument/2006/relationships/image" Target="../media/image535.wmf"/><Relationship Id="rId25" Type="http://schemas.openxmlformats.org/officeDocument/2006/relationships/oleObject" Target="../embeddings/oleObject931.bin"/><Relationship Id="rId26" Type="http://schemas.openxmlformats.org/officeDocument/2006/relationships/image" Target="../media/image536.wmf"/><Relationship Id="rId27" Type="http://schemas.openxmlformats.org/officeDocument/2006/relationships/oleObject" Target="../embeddings/oleObject932.bin"/><Relationship Id="rId28" Type="http://schemas.openxmlformats.org/officeDocument/2006/relationships/image" Target="../media/image537.wmf"/><Relationship Id="rId29" Type="http://schemas.openxmlformats.org/officeDocument/2006/relationships/oleObject" Target="../embeddings/oleObject933.bin"/><Relationship Id="rId1" Type="http://schemas.openxmlformats.org/officeDocument/2006/relationships/vmlDrawing" Target="../drawings/vmlDrawing119.vml"/><Relationship Id="rId2" Type="http://schemas.openxmlformats.org/officeDocument/2006/relationships/slideLayout" Target="../slideLayouts/slideLayout2.xml"/><Relationship Id="rId3" Type="http://schemas.openxmlformats.org/officeDocument/2006/relationships/image" Target="../media/image542.jpeg"/><Relationship Id="rId4" Type="http://schemas.openxmlformats.org/officeDocument/2006/relationships/oleObject" Target="../embeddings/oleObject919.bin"/><Relationship Id="rId5" Type="http://schemas.openxmlformats.org/officeDocument/2006/relationships/image" Target="../media/image2.wmf"/><Relationship Id="rId30" Type="http://schemas.openxmlformats.org/officeDocument/2006/relationships/image" Target="../media/image538.wmf"/><Relationship Id="rId31" Type="http://schemas.openxmlformats.org/officeDocument/2006/relationships/oleObject" Target="../embeddings/oleObject934.bin"/><Relationship Id="rId32" Type="http://schemas.openxmlformats.org/officeDocument/2006/relationships/image" Target="../media/image539.wmf"/><Relationship Id="rId9" Type="http://schemas.openxmlformats.org/officeDocument/2006/relationships/oleObject" Target="../embeddings/oleObject923.bin"/><Relationship Id="rId6" Type="http://schemas.openxmlformats.org/officeDocument/2006/relationships/oleObject" Target="../embeddings/oleObject920.bin"/><Relationship Id="rId7" Type="http://schemas.openxmlformats.org/officeDocument/2006/relationships/oleObject" Target="../embeddings/oleObject921.bin"/><Relationship Id="rId8" Type="http://schemas.openxmlformats.org/officeDocument/2006/relationships/oleObject" Target="../embeddings/oleObject922.bin"/><Relationship Id="rId33" Type="http://schemas.openxmlformats.org/officeDocument/2006/relationships/oleObject" Target="../embeddings/oleObject935.bin"/><Relationship Id="rId34" Type="http://schemas.openxmlformats.org/officeDocument/2006/relationships/image" Target="../media/image540.wmf"/><Relationship Id="rId35" Type="http://schemas.openxmlformats.org/officeDocument/2006/relationships/oleObject" Target="../embeddings/oleObject936.bin"/><Relationship Id="rId36" Type="http://schemas.openxmlformats.org/officeDocument/2006/relationships/image" Target="../media/image541.wmf"/><Relationship Id="rId10" Type="http://schemas.openxmlformats.org/officeDocument/2006/relationships/image" Target="../media/image528.wmf"/><Relationship Id="rId11" Type="http://schemas.openxmlformats.org/officeDocument/2006/relationships/oleObject" Target="../embeddings/oleObject924.bin"/><Relationship Id="rId12" Type="http://schemas.openxmlformats.org/officeDocument/2006/relationships/image" Target="../media/image529.wmf"/><Relationship Id="rId13" Type="http://schemas.openxmlformats.org/officeDocument/2006/relationships/oleObject" Target="../embeddings/oleObject925.bin"/><Relationship Id="rId14" Type="http://schemas.openxmlformats.org/officeDocument/2006/relationships/image" Target="../media/image530.wmf"/><Relationship Id="rId15" Type="http://schemas.openxmlformats.org/officeDocument/2006/relationships/oleObject" Target="../embeddings/oleObject926.bin"/><Relationship Id="rId16" Type="http://schemas.openxmlformats.org/officeDocument/2006/relationships/image" Target="../media/image531.wmf"/><Relationship Id="rId17" Type="http://schemas.openxmlformats.org/officeDocument/2006/relationships/oleObject" Target="../embeddings/oleObject927.bin"/><Relationship Id="rId18" Type="http://schemas.openxmlformats.org/officeDocument/2006/relationships/image" Target="../media/image532.wmf"/><Relationship Id="rId19" Type="http://schemas.openxmlformats.org/officeDocument/2006/relationships/oleObject" Target="../embeddings/oleObject928.bin"/><Relationship Id="rId37" Type="http://schemas.openxmlformats.org/officeDocument/2006/relationships/image" Target="../media/image543.emf"/><Relationship Id="rId38" Type="http://schemas.openxmlformats.org/officeDocument/2006/relationships/image" Target="../media/image544.emf"/><Relationship Id="rId39" Type="http://schemas.openxmlformats.org/officeDocument/2006/relationships/image" Target="../media/image545.emf"/><Relationship Id="rId40" Type="http://schemas.openxmlformats.org/officeDocument/2006/relationships/image" Target="../media/image546.emf"/><Relationship Id="rId41" Type="http://schemas.openxmlformats.org/officeDocument/2006/relationships/image" Target="../media/image547.emf"/><Relationship Id="rId42" Type="http://schemas.openxmlformats.org/officeDocument/2006/relationships/image" Target="../media/image548.emf"/></Relationships>
</file>

<file path=ppt/slides/_rels/slide125.xml.rels><?xml version="1.0" encoding="UTF-8" standalone="yes"?>
<Relationships xmlns="http://schemas.openxmlformats.org/package/2006/relationships"><Relationship Id="rId20" Type="http://schemas.openxmlformats.org/officeDocument/2006/relationships/image" Target="../media/image554.png"/><Relationship Id="rId21" Type="http://schemas.openxmlformats.org/officeDocument/2006/relationships/oleObject" Target="../embeddings/oleObject947.bin"/><Relationship Id="rId22" Type="http://schemas.openxmlformats.org/officeDocument/2006/relationships/image" Target="../media/image555.png"/><Relationship Id="rId23" Type="http://schemas.openxmlformats.org/officeDocument/2006/relationships/oleObject" Target="../embeddings/oleObject948.bin"/><Relationship Id="rId24" Type="http://schemas.openxmlformats.org/officeDocument/2006/relationships/image" Target="../media/image556.png"/><Relationship Id="rId25" Type="http://schemas.openxmlformats.org/officeDocument/2006/relationships/oleObject" Target="../embeddings/oleObject949.bin"/><Relationship Id="rId26" Type="http://schemas.openxmlformats.org/officeDocument/2006/relationships/image" Target="../media/image557.wmf"/><Relationship Id="rId27" Type="http://schemas.openxmlformats.org/officeDocument/2006/relationships/oleObject" Target="../embeddings/oleObject950.bin"/><Relationship Id="rId28" Type="http://schemas.openxmlformats.org/officeDocument/2006/relationships/image" Target="../media/image558.wmf"/><Relationship Id="rId29" Type="http://schemas.openxmlformats.org/officeDocument/2006/relationships/oleObject" Target="../embeddings/oleObject951.bin"/><Relationship Id="rId1" Type="http://schemas.openxmlformats.org/officeDocument/2006/relationships/vmlDrawing" Target="../drawings/vmlDrawing120.vml"/><Relationship Id="rId2" Type="http://schemas.openxmlformats.org/officeDocument/2006/relationships/slideLayout" Target="../slideLayouts/slideLayout2.xml"/><Relationship Id="rId3" Type="http://schemas.openxmlformats.org/officeDocument/2006/relationships/image" Target="../media/image561.jpeg"/><Relationship Id="rId4" Type="http://schemas.openxmlformats.org/officeDocument/2006/relationships/oleObject" Target="../embeddings/oleObject937.bin"/><Relationship Id="rId5" Type="http://schemas.openxmlformats.org/officeDocument/2006/relationships/image" Target="../media/image2.wmf"/><Relationship Id="rId30" Type="http://schemas.openxmlformats.org/officeDocument/2006/relationships/image" Target="../media/image559.wmf"/><Relationship Id="rId31" Type="http://schemas.openxmlformats.org/officeDocument/2006/relationships/oleObject" Target="../embeddings/oleObject952.bin"/><Relationship Id="rId32" Type="http://schemas.openxmlformats.org/officeDocument/2006/relationships/image" Target="../media/image560.wmf"/><Relationship Id="rId9" Type="http://schemas.openxmlformats.org/officeDocument/2006/relationships/oleObject" Target="../embeddings/oleObject941.bin"/><Relationship Id="rId6" Type="http://schemas.openxmlformats.org/officeDocument/2006/relationships/oleObject" Target="../embeddings/oleObject938.bin"/><Relationship Id="rId7" Type="http://schemas.openxmlformats.org/officeDocument/2006/relationships/oleObject" Target="../embeddings/oleObject939.bin"/><Relationship Id="rId8" Type="http://schemas.openxmlformats.org/officeDocument/2006/relationships/oleObject" Target="../embeddings/oleObject940.bin"/><Relationship Id="rId33" Type="http://schemas.openxmlformats.org/officeDocument/2006/relationships/image" Target="../media/image562.emf"/><Relationship Id="rId34" Type="http://schemas.openxmlformats.org/officeDocument/2006/relationships/image" Target="../media/image563.emf"/><Relationship Id="rId10" Type="http://schemas.openxmlformats.org/officeDocument/2006/relationships/image" Target="../media/image549.wmf"/><Relationship Id="rId11" Type="http://schemas.openxmlformats.org/officeDocument/2006/relationships/oleObject" Target="../embeddings/oleObject942.bin"/><Relationship Id="rId12" Type="http://schemas.openxmlformats.org/officeDocument/2006/relationships/image" Target="../media/image550.wmf"/><Relationship Id="rId13" Type="http://schemas.openxmlformats.org/officeDocument/2006/relationships/oleObject" Target="../embeddings/oleObject943.bin"/><Relationship Id="rId14" Type="http://schemas.openxmlformats.org/officeDocument/2006/relationships/image" Target="../media/image551.wmf"/><Relationship Id="rId15" Type="http://schemas.openxmlformats.org/officeDocument/2006/relationships/oleObject" Target="../embeddings/oleObject944.bin"/><Relationship Id="rId16" Type="http://schemas.openxmlformats.org/officeDocument/2006/relationships/image" Target="../media/image552.wmf"/><Relationship Id="rId17" Type="http://schemas.openxmlformats.org/officeDocument/2006/relationships/oleObject" Target="../embeddings/oleObject945.bin"/><Relationship Id="rId18" Type="http://schemas.openxmlformats.org/officeDocument/2006/relationships/image" Target="../media/image553.wmf"/><Relationship Id="rId19" Type="http://schemas.openxmlformats.org/officeDocument/2006/relationships/oleObject" Target="../embeddings/oleObject946.bin"/></Relationships>
</file>

<file path=ppt/slides/_rels/slide126.xml.rels><?xml version="1.0" encoding="UTF-8" standalone="yes"?>
<Relationships xmlns="http://schemas.openxmlformats.org/package/2006/relationships"><Relationship Id="rId20" Type="http://schemas.openxmlformats.org/officeDocument/2006/relationships/oleObject" Target="../embeddings/oleObject963.bin"/><Relationship Id="rId21" Type="http://schemas.openxmlformats.org/officeDocument/2006/relationships/image" Target="../media/image570.wmf"/><Relationship Id="rId22" Type="http://schemas.openxmlformats.org/officeDocument/2006/relationships/oleObject" Target="../embeddings/oleObject964.bin"/><Relationship Id="rId23" Type="http://schemas.openxmlformats.org/officeDocument/2006/relationships/image" Target="../media/image571.wmf"/><Relationship Id="rId24" Type="http://schemas.openxmlformats.org/officeDocument/2006/relationships/oleObject" Target="../embeddings/oleObject965.bin"/><Relationship Id="rId25" Type="http://schemas.openxmlformats.org/officeDocument/2006/relationships/image" Target="../media/image572.wmf"/><Relationship Id="rId26" Type="http://schemas.openxmlformats.org/officeDocument/2006/relationships/oleObject" Target="../embeddings/oleObject966.bin"/><Relationship Id="rId27" Type="http://schemas.openxmlformats.org/officeDocument/2006/relationships/image" Target="../media/image573.wmf"/><Relationship Id="rId28" Type="http://schemas.openxmlformats.org/officeDocument/2006/relationships/oleObject" Target="../embeddings/oleObject967.bin"/><Relationship Id="rId29" Type="http://schemas.openxmlformats.org/officeDocument/2006/relationships/image" Target="../media/image574.wmf"/><Relationship Id="rId1" Type="http://schemas.openxmlformats.org/officeDocument/2006/relationships/vmlDrawing" Target="../drawings/vmlDrawing121.vml"/><Relationship Id="rId2" Type="http://schemas.openxmlformats.org/officeDocument/2006/relationships/slideLayout" Target="../slideLayouts/slideLayout2.xml"/><Relationship Id="rId3" Type="http://schemas.openxmlformats.org/officeDocument/2006/relationships/oleObject" Target="../embeddings/oleObject953.bin"/><Relationship Id="rId4" Type="http://schemas.openxmlformats.org/officeDocument/2006/relationships/image" Target="../media/image2.wmf"/><Relationship Id="rId5" Type="http://schemas.openxmlformats.org/officeDocument/2006/relationships/oleObject" Target="../embeddings/oleObject954.bin"/><Relationship Id="rId30" Type="http://schemas.openxmlformats.org/officeDocument/2006/relationships/oleObject" Target="../embeddings/oleObject968.bin"/><Relationship Id="rId31" Type="http://schemas.openxmlformats.org/officeDocument/2006/relationships/image" Target="../media/image575.wmf"/><Relationship Id="rId32" Type="http://schemas.openxmlformats.org/officeDocument/2006/relationships/oleObject" Target="../embeddings/oleObject969.bin"/><Relationship Id="rId9" Type="http://schemas.openxmlformats.org/officeDocument/2006/relationships/image" Target="../media/image564.wmf"/><Relationship Id="rId6" Type="http://schemas.openxmlformats.org/officeDocument/2006/relationships/oleObject" Target="../embeddings/oleObject955.bin"/><Relationship Id="rId7" Type="http://schemas.openxmlformats.org/officeDocument/2006/relationships/oleObject" Target="../embeddings/oleObject956.bin"/><Relationship Id="rId8" Type="http://schemas.openxmlformats.org/officeDocument/2006/relationships/oleObject" Target="../embeddings/oleObject957.bin"/><Relationship Id="rId33" Type="http://schemas.openxmlformats.org/officeDocument/2006/relationships/oleObject" Target="../embeddings/oleObject970.bin"/><Relationship Id="rId34" Type="http://schemas.openxmlformats.org/officeDocument/2006/relationships/oleObject" Target="../embeddings/oleObject971.bin"/><Relationship Id="rId35" Type="http://schemas.openxmlformats.org/officeDocument/2006/relationships/image" Target="../media/image576.wmf"/><Relationship Id="rId36" Type="http://schemas.openxmlformats.org/officeDocument/2006/relationships/oleObject" Target="../embeddings/oleObject972.bin"/><Relationship Id="rId10" Type="http://schemas.openxmlformats.org/officeDocument/2006/relationships/oleObject" Target="../embeddings/oleObject958.bin"/><Relationship Id="rId11" Type="http://schemas.openxmlformats.org/officeDocument/2006/relationships/image" Target="../media/image565.wmf"/><Relationship Id="rId12" Type="http://schemas.openxmlformats.org/officeDocument/2006/relationships/oleObject" Target="../embeddings/oleObject959.bin"/><Relationship Id="rId13" Type="http://schemas.openxmlformats.org/officeDocument/2006/relationships/image" Target="../media/image566.wmf"/><Relationship Id="rId14" Type="http://schemas.openxmlformats.org/officeDocument/2006/relationships/oleObject" Target="../embeddings/oleObject960.bin"/><Relationship Id="rId15" Type="http://schemas.openxmlformats.org/officeDocument/2006/relationships/image" Target="../media/image567.wmf"/><Relationship Id="rId16" Type="http://schemas.openxmlformats.org/officeDocument/2006/relationships/oleObject" Target="../embeddings/oleObject961.bin"/><Relationship Id="rId17" Type="http://schemas.openxmlformats.org/officeDocument/2006/relationships/image" Target="../media/image568.wmf"/><Relationship Id="rId18" Type="http://schemas.openxmlformats.org/officeDocument/2006/relationships/oleObject" Target="../embeddings/oleObject962.bin"/><Relationship Id="rId19" Type="http://schemas.openxmlformats.org/officeDocument/2006/relationships/image" Target="../media/image569.png"/><Relationship Id="rId37" Type="http://schemas.openxmlformats.org/officeDocument/2006/relationships/image" Target="../media/image577.png"/></Relationships>
</file>

<file path=ppt/slides/_rels/slide127.xml.rels><?xml version="1.0" encoding="UTF-8" standalone="yes"?>
<Relationships xmlns="http://schemas.openxmlformats.org/package/2006/relationships"><Relationship Id="rId20" Type="http://schemas.openxmlformats.org/officeDocument/2006/relationships/oleObject" Target="../embeddings/oleObject983.bin"/><Relationship Id="rId21" Type="http://schemas.openxmlformats.org/officeDocument/2006/relationships/image" Target="../media/image584.wmf"/><Relationship Id="rId22" Type="http://schemas.openxmlformats.org/officeDocument/2006/relationships/oleObject" Target="../embeddings/oleObject984.bin"/><Relationship Id="rId23" Type="http://schemas.openxmlformats.org/officeDocument/2006/relationships/image" Target="../media/image585.png"/><Relationship Id="rId24" Type="http://schemas.openxmlformats.org/officeDocument/2006/relationships/oleObject" Target="../embeddings/oleObject985.bin"/><Relationship Id="rId25" Type="http://schemas.openxmlformats.org/officeDocument/2006/relationships/image" Target="../media/image586.wmf"/><Relationship Id="rId26" Type="http://schemas.openxmlformats.org/officeDocument/2006/relationships/oleObject" Target="../embeddings/oleObject986.bin"/><Relationship Id="rId27" Type="http://schemas.openxmlformats.org/officeDocument/2006/relationships/image" Target="../media/image587.wmf"/><Relationship Id="rId28" Type="http://schemas.openxmlformats.org/officeDocument/2006/relationships/oleObject" Target="../embeddings/oleObject987.bin"/><Relationship Id="rId29" Type="http://schemas.openxmlformats.org/officeDocument/2006/relationships/image" Target="../media/image588.wmf"/><Relationship Id="rId1" Type="http://schemas.openxmlformats.org/officeDocument/2006/relationships/vmlDrawing" Target="../drawings/vmlDrawing122.vml"/><Relationship Id="rId2" Type="http://schemas.openxmlformats.org/officeDocument/2006/relationships/slideLayout" Target="../slideLayouts/slideLayout2.xml"/><Relationship Id="rId3" Type="http://schemas.openxmlformats.org/officeDocument/2006/relationships/oleObject" Target="../embeddings/oleObject973.bin"/><Relationship Id="rId4" Type="http://schemas.openxmlformats.org/officeDocument/2006/relationships/image" Target="../media/image2.wmf"/><Relationship Id="rId5" Type="http://schemas.openxmlformats.org/officeDocument/2006/relationships/oleObject" Target="../embeddings/oleObject974.bin"/><Relationship Id="rId30" Type="http://schemas.openxmlformats.org/officeDocument/2006/relationships/oleObject" Target="../embeddings/oleObject988.bin"/><Relationship Id="rId31" Type="http://schemas.openxmlformats.org/officeDocument/2006/relationships/image" Target="../media/image589.wmf"/><Relationship Id="rId32" Type="http://schemas.openxmlformats.org/officeDocument/2006/relationships/oleObject" Target="../embeddings/oleObject989.bin"/><Relationship Id="rId9" Type="http://schemas.openxmlformats.org/officeDocument/2006/relationships/image" Target="../media/image578.wmf"/><Relationship Id="rId6" Type="http://schemas.openxmlformats.org/officeDocument/2006/relationships/oleObject" Target="../embeddings/oleObject975.bin"/><Relationship Id="rId7" Type="http://schemas.openxmlformats.org/officeDocument/2006/relationships/oleObject" Target="../embeddings/oleObject976.bin"/><Relationship Id="rId8" Type="http://schemas.openxmlformats.org/officeDocument/2006/relationships/oleObject" Target="../embeddings/oleObject977.bin"/><Relationship Id="rId33" Type="http://schemas.openxmlformats.org/officeDocument/2006/relationships/image" Target="../media/image590.wmf"/><Relationship Id="rId34" Type="http://schemas.openxmlformats.org/officeDocument/2006/relationships/oleObject" Target="../embeddings/oleObject990.bin"/><Relationship Id="rId35" Type="http://schemas.openxmlformats.org/officeDocument/2006/relationships/oleObject" Target="../embeddings/oleObject991.bin"/><Relationship Id="rId36" Type="http://schemas.openxmlformats.org/officeDocument/2006/relationships/oleObject" Target="../embeddings/oleObject992.bin"/><Relationship Id="rId10" Type="http://schemas.openxmlformats.org/officeDocument/2006/relationships/oleObject" Target="../embeddings/oleObject978.bin"/><Relationship Id="rId11" Type="http://schemas.openxmlformats.org/officeDocument/2006/relationships/image" Target="../media/image579.wmf"/><Relationship Id="rId12" Type="http://schemas.openxmlformats.org/officeDocument/2006/relationships/oleObject" Target="../embeddings/oleObject979.bin"/><Relationship Id="rId13" Type="http://schemas.openxmlformats.org/officeDocument/2006/relationships/image" Target="../media/image580.wmf"/><Relationship Id="rId14" Type="http://schemas.openxmlformats.org/officeDocument/2006/relationships/oleObject" Target="../embeddings/oleObject980.bin"/><Relationship Id="rId15" Type="http://schemas.openxmlformats.org/officeDocument/2006/relationships/image" Target="../media/image581.wmf"/><Relationship Id="rId16" Type="http://schemas.openxmlformats.org/officeDocument/2006/relationships/oleObject" Target="../embeddings/oleObject981.bin"/><Relationship Id="rId17" Type="http://schemas.openxmlformats.org/officeDocument/2006/relationships/image" Target="../media/image582.wmf"/><Relationship Id="rId18" Type="http://schemas.openxmlformats.org/officeDocument/2006/relationships/oleObject" Target="../embeddings/oleObject982.bin"/><Relationship Id="rId19" Type="http://schemas.openxmlformats.org/officeDocument/2006/relationships/image" Target="../media/image583.png"/><Relationship Id="rId37" Type="http://schemas.openxmlformats.org/officeDocument/2006/relationships/image" Target="../media/image591.wmf"/><Relationship Id="rId38" Type="http://schemas.openxmlformats.org/officeDocument/2006/relationships/oleObject" Target="../embeddings/oleObject993.bin"/><Relationship Id="rId39" Type="http://schemas.openxmlformats.org/officeDocument/2006/relationships/image" Target="../media/image592.wmf"/><Relationship Id="rId40" Type="http://schemas.openxmlformats.org/officeDocument/2006/relationships/oleObject" Target="../embeddings/oleObject994.bin"/><Relationship Id="rId41" Type="http://schemas.openxmlformats.org/officeDocument/2006/relationships/image" Target="../media/image593.wmf"/><Relationship Id="rId42" Type="http://schemas.openxmlformats.org/officeDocument/2006/relationships/oleObject" Target="../embeddings/oleObject995.bin"/><Relationship Id="rId43" Type="http://schemas.openxmlformats.org/officeDocument/2006/relationships/image" Target="../media/image594.png"/><Relationship Id="rId44" Type="http://schemas.openxmlformats.org/officeDocument/2006/relationships/oleObject" Target="../embeddings/oleObject996.bin"/><Relationship Id="rId45" Type="http://schemas.openxmlformats.org/officeDocument/2006/relationships/image" Target="../media/image595.png"/></Relationships>
</file>

<file path=ppt/slides/_rels/slide128.xml.rels><?xml version="1.0" encoding="UTF-8" standalone="yes"?>
<Relationships xmlns="http://schemas.openxmlformats.org/package/2006/relationships"><Relationship Id="rId20" Type="http://schemas.openxmlformats.org/officeDocument/2006/relationships/oleObject" Target="../embeddings/oleObject1007.bin"/><Relationship Id="rId21" Type="http://schemas.openxmlformats.org/officeDocument/2006/relationships/image" Target="../media/image602.png"/><Relationship Id="rId22" Type="http://schemas.openxmlformats.org/officeDocument/2006/relationships/oleObject" Target="../embeddings/oleObject1008.bin"/><Relationship Id="rId23" Type="http://schemas.openxmlformats.org/officeDocument/2006/relationships/image" Target="../media/image603.wmf"/><Relationship Id="rId24" Type="http://schemas.openxmlformats.org/officeDocument/2006/relationships/oleObject" Target="../embeddings/oleObject1009.bin"/><Relationship Id="rId25" Type="http://schemas.openxmlformats.org/officeDocument/2006/relationships/image" Target="../media/image604.wmf"/><Relationship Id="rId26" Type="http://schemas.openxmlformats.org/officeDocument/2006/relationships/oleObject" Target="../embeddings/oleObject1010.bin"/><Relationship Id="rId27" Type="http://schemas.openxmlformats.org/officeDocument/2006/relationships/image" Target="../media/image605.wmf"/><Relationship Id="rId28" Type="http://schemas.openxmlformats.org/officeDocument/2006/relationships/oleObject" Target="../embeddings/oleObject1011.bin"/><Relationship Id="rId29" Type="http://schemas.openxmlformats.org/officeDocument/2006/relationships/image" Target="../media/image606.wmf"/><Relationship Id="rId1" Type="http://schemas.openxmlformats.org/officeDocument/2006/relationships/vmlDrawing" Target="../drawings/vmlDrawing123.vml"/><Relationship Id="rId2" Type="http://schemas.openxmlformats.org/officeDocument/2006/relationships/slideLayout" Target="../slideLayouts/slideLayout2.xml"/><Relationship Id="rId3" Type="http://schemas.openxmlformats.org/officeDocument/2006/relationships/oleObject" Target="../embeddings/oleObject997.bin"/><Relationship Id="rId4" Type="http://schemas.openxmlformats.org/officeDocument/2006/relationships/image" Target="../media/image2.wmf"/><Relationship Id="rId5" Type="http://schemas.openxmlformats.org/officeDocument/2006/relationships/oleObject" Target="../embeddings/oleObject998.bin"/><Relationship Id="rId30" Type="http://schemas.openxmlformats.org/officeDocument/2006/relationships/oleObject" Target="../embeddings/oleObject1012.bin"/><Relationship Id="rId31" Type="http://schemas.openxmlformats.org/officeDocument/2006/relationships/image" Target="../media/image607.png"/><Relationship Id="rId32" Type="http://schemas.openxmlformats.org/officeDocument/2006/relationships/oleObject" Target="../embeddings/oleObject1013.bin"/><Relationship Id="rId9" Type="http://schemas.openxmlformats.org/officeDocument/2006/relationships/image" Target="../media/image596.wmf"/><Relationship Id="rId6" Type="http://schemas.openxmlformats.org/officeDocument/2006/relationships/oleObject" Target="../embeddings/oleObject999.bin"/><Relationship Id="rId7" Type="http://schemas.openxmlformats.org/officeDocument/2006/relationships/oleObject" Target="../embeddings/oleObject1000.bin"/><Relationship Id="rId8" Type="http://schemas.openxmlformats.org/officeDocument/2006/relationships/oleObject" Target="../embeddings/oleObject1001.bin"/><Relationship Id="rId33" Type="http://schemas.openxmlformats.org/officeDocument/2006/relationships/image" Target="../media/image608.wmf"/><Relationship Id="rId10" Type="http://schemas.openxmlformats.org/officeDocument/2006/relationships/oleObject" Target="../embeddings/oleObject1002.bin"/><Relationship Id="rId11" Type="http://schemas.openxmlformats.org/officeDocument/2006/relationships/image" Target="../media/image597.png"/><Relationship Id="rId12" Type="http://schemas.openxmlformats.org/officeDocument/2006/relationships/oleObject" Target="../embeddings/oleObject1003.bin"/><Relationship Id="rId13" Type="http://schemas.openxmlformats.org/officeDocument/2006/relationships/image" Target="../media/image598.wmf"/><Relationship Id="rId14" Type="http://schemas.openxmlformats.org/officeDocument/2006/relationships/oleObject" Target="../embeddings/oleObject1004.bin"/><Relationship Id="rId15" Type="http://schemas.openxmlformats.org/officeDocument/2006/relationships/image" Target="../media/image599.wmf"/><Relationship Id="rId16" Type="http://schemas.openxmlformats.org/officeDocument/2006/relationships/oleObject" Target="../embeddings/oleObject1005.bin"/><Relationship Id="rId17" Type="http://schemas.openxmlformats.org/officeDocument/2006/relationships/image" Target="../media/image600.wmf"/><Relationship Id="rId18" Type="http://schemas.openxmlformats.org/officeDocument/2006/relationships/oleObject" Target="../embeddings/oleObject1006.bin"/><Relationship Id="rId19" Type="http://schemas.openxmlformats.org/officeDocument/2006/relationships/image" Target="../media/image601.wmf"/></Relationships>
</file>

<file path=ppt/slides/_rels/slide129.xml.rels><?xml version="1.0" encoding="UTF-8" standalone="yes"?>
<Relationships xmlns="http://schemas.openxmlformats.org/package/2006/relationships"><Relationship Id="rId3" Type="http://schemas.openxmlformats.org/officeDocument/2006/relationships/image" Target="../media/image609.png"/><Relationship Id="rId4" Type="http://schemas.openxmlformats.org/officeDocument/2006/relationships/oleObject" Target="../embeddings/oleObject1014.bin"/><Relationship Id="rId5" Type="http://schemas.openxmlformats.org/officeDocument/2006/relationships/image" Target="../media/image2.wmf"/><Relationship Id="rId6" Type="http://schemas.openxmlformats.org/officeDocument/2006/relationships/oleObject" Target="../embeddings/oleObject1015.bin"/><Relationship Id="rId7" Type="http://schemas.openxmlformats.org/officeDocument/2006/relationships/oleObject" Target="../embeddings/oleObject1016.bin"/><Relationship Id="rId8" Type="http://schemas.openxmlformats.org/officeDocument/2006/relationships/oleObject" Target="../embeddings/oleObject1017.bin"/><Relationship Id="rId1" Type="http://schemas.openxmlformats.org/officeDocument/2006/relationships/vmlDrawing" Target="../drawings/vmlDrawing124.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1" Type="http://schemas.openxmlformats.org/officeDocument/2006/relationships/oleObject" Target="../embeddings/oleObject59.bin"/><Relationship Id="rId12" Type="http://schemas.openxmlformats.org/officeDocument/2006/relationships/image" Target="../media/image42.wmf"/><Relationship Id="rId13" Type="http://schemas.openxmlformats.org/officeDocument/2006/relationships/image" Target="../media/image36.emf"/><Relationship Id="rId1" Type="http://schemas.openxmlformats.org/officeDocument/2006/relationships/vmlDrawing" Target="../drawings/vmlDrawing9.vml"/><Relationship Id="rId2" Type="http://schemas.openxmlformats.org/officeDocument/2006/relationships/slideLayout" Target="../slideLayouts/slideLayout2.xml"/><Relationship Id="rId3" Type="http://schemas.openxmlformats.org/officeDocument/2006/relationships/notesSlide" Target="../notesSlides/notesSlide7.xml"/><Relationship Id="rId4" Type="http://schemas.openxmlformats.org/officeDocument/2006/relationships/image" Target="../media/image43.jpeg"/><Relationship Id="rId5" Type="http://schemas.openxmlformats.org/officeDocument/2006/relationships/oleObject" Target="../embeddings/oleObject56.bin"/><Relationship Id="rId6" Type="http://schemas.openxmlformats.org/officeDocument/2006/relationships/image" Target="../media/image40.wmf"/><Relationship Id="rId7" Type="http://schemas.openxmlformats.org/officeDocument/2006/relationships/oleObject" Target="../embeddings/oleObject57.bin"/><Relationship Id="rId8" Type="http://schemas.openxmlformats.org/officeDocument/2006/relationships/image" Target="../media/image41.wmf"/><Relationship Id="rId9" Type="http://schemas.openxmlformats.org/officeDocument/2006/relationships/oleObject" Target="../embeddings/oleObject58.bin"/><Relationship Id="rId10" Type="http://schemas.openxmlformats.org/officeDocument/2006/relationships/image" Target="../media/image32.wmf"/></Relationships>
</file>

<file path=ppt/slides/_rels/slide130.xml.rels><?xml version="1.0" encoding="UTF-8" standalone="yes"?>
<Relationships xmlns="http://schemas.openxmlformats.org/package/2006/relationships"><Relationship Id="rId3" Type="http://schemas.openxmlformats.org/officeDocument/2006/relationships/oleObject" Target="../embeddings/oleObject1018.bin"/><Relationship Id="rId4" Type="http://schemas.openxmlformats.org/officeDocument/2006/relationships/image" Target="../media/image2.wmf"/><Relationship Id="rId5" Type="http://schemas.openxmlformats.org/officeDocument/2006/relationships/oleObject" Target="../embeddings/oleObject1019.bin"/><Relationship Id="rId6" Type="http://schemas.openxmlformats.org/officeDocument/2006/relationships/oleObject" Target="../embeddings/oleObject1020.bin"/><Relationship Id="rId7" Type="http://schemas.openxmlformats.org/officeDocument/2006/relationships/oleObject" Target="../embeddings/oleObject1021.bin"/><Relationship Id="rId1" Type="http://schemas.openxmlformats.org/officeDocument/2006/relationships/vmlDrawing" Target="../drawings/vmlDrawing125.vml"/><Relationship Id="rId2"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610.jpeg"/><Relationship Id="rId4" Type="http://schemas.openxmlformats.org/officeDocument/2006/relationships/oleObject" Target="../embeddings/oleObject1022.bin"/><Relationship Id="rId5" Type="http://schemas.openxmlformats.org/officeDocument/2006/relationships/image" Target="../media/image2.wmf"/><Relationship Id="rId6" Type="http://schemas.openxmlformats.org/officeDocument/2006/relationships/oleObject" Target="../embeddings/oleObject1023.bin"/><Relationship Id="rId7" Type="http://schemas.openxmlformats.org/officeDocument/2006/relationships/oleObject" Target="../embeddings/oleObject1024.bin"/><Relationship Id="rId8" Type="http://schemas.openxmlformats.org/officeDocument/2006/relationships/oleObject" Target="../embeddings/oleObject1025.bin"/><Relationship Id="rId1" Type="http://schemas.openxmlformats.org/officeDocument/2006/relationships/vmlDrawing" Target="../drawings/vmlDrawing126.vml"/><Relationship Id="rId2"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1" Type="http://schemas.openxmlformats.org/officeDocument/2006/relationships/oleObject" Target="../embeddings/oleObject1030.bin"/><Relationship Id="rId12" Type="http://schemas.openxmlformats.org/officeDocument/2006/relationships/image" Target="../media/image615.wmf"/><Relationship Id="rId13" Type="http://schemas.openxmlformats.org/officeDocument/2006/relationships/oleObject" Target="../embeddings/oleObject1031.bin"/><Relationship Id="rId14" Type="http://schemas.openxmlformats.org/officeDocument/2006/relationships/image" Target="../media/image616.wmf"/><Relationship Id="rId15" Type="http://schemas.openxmlformats.org/officeDocument/2006/relationships/oleObject" Target="../embeddings/oleObject1032.bin"/><Relationship Id="rId16" Type="http://schemas.openxmlformats.org/officeDocument/2006/relationships/image" Target="../media/image617.wmf"/><Relationship Id="rId1" Type="http://schemas.openxmlformats.org/officeDocument/2006/relationships/vmlDrawing" Target="../drawings/vmlDrawing127.vml"/><Relationship Id="rId2" Type="http://schemas.openxmlformats.org/officeDocument/2006/relationships/slideLayout" Target="../slideLayouts/slideLayout2.xml"/><Relationship Id="rId3" Type="http://schemas.openxmlformats.org/officeDocument/2006/relationships/oleObject" Target="../embeddings/oleObject1026.bin"/><Relationship Id="rId4" Type="http://schemas.openxmlformats.org/officeDocument/2006/relationships/image" Target="../media/image611.wmf"/><Relationship Id="rId5" Type="http://schemas.openxmlformats.org/officeDocument/2006/relationships/oleObject" Target="../embeddings/oleObject1027.bin"/><Relationship Id="rId6" Type="http://schemas.openxmlformats.org/officeDocument/2006/relationships/image" Target="../media/image612.wmf"/><Relationship Id="rId7" Type="http://schemas.openxmlformats.org/officeDocument/2006/relationships/oleObject" Target="../embeddings/oleObject1028.bin"/><Relationship Id="rId8" Type="http://schemas.openxmlformats.org/officeDocument/2006/relationships/image" Target="../media/image613.wmf"/><Relationship Id="rId9" Type="http://schemas.openxmlformats.org/officeDocument/2006/relationships/oleObject" Target="../embeddings/oleObject1029.bin"/><Relationship Id="rId10" Type="http://schemas.openxmlformats.org/officeDocument/2006/relationships/image" Target="../media/image614.wmf"/></Relationships>
</file>

<file path=ppt/slides/_rels/slide133.xml.rels><?xml version="1.0" encoding="UTF-8" standalone="yes"?>
<Relationships xmlns="http://schemas.openxmlformats.org/package/2006/relationships"><Relationship Id="rId3" Type="http://schemas.openxmlformats.org/officeDocument/2006/relationships/oleObject" Target="../embeddings/oleObject1033.bin"/><Relationship Id="rId4" Type="http://schemas.openxmlformats.org/officeDocument/2006/relationships/image" Target="../media/image2.wmf"/><Relationship Id="rId5" Type="http://schemas.openxmlformats.org/officeDocument/2006/relationships/oleObject" Target="../embeddings/oleObject1034.bin"/><Relationship Id="rId6" Type="http://schemas.openxmlformats.org/officeDocument/2006/relationships/oleObject" Target="../embeddings/oleObject1035.bin"/><Relationship Id="rId7" Type="http://schemas.openxmlformats.org/officeDocument/2006/relationships/oleObject" Target="../embeddings/oleObject1036.bin"/><Relationship Id="rId8" Type="http://schemas.openxmlformats.org/officeDocument/2006/relationships/oleObject" Target="../embeddings/oleObject1037.bin"/><Relationship Id="rId9" Type="http://schemas.openxmlformats.org/officeDocument/2006/relationships/image" Target="../media/image618.wmf"/><Relationship Id="rId10" Type="http://schemas.openxmlformats.org/officeDocument/2006/relationships/image" Target="../media/image619.emf"/><Relationship Id="rId1" Type="http://schemas.openxmlformats.org/officeDocument/2006/relationships/vmlDrawing" Target="../drawings/vmlDrawing128.vml"/><Relationship Id="rId2"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oleObject" Target="../embeddings/oleObject1038.bin"/><Relationship Id="rId4" Type="http://schemas.openxmlformats.org/officeDocument/2006/relationships/image" Target="../media/image620.png"/><Relationship Id="rId5" Type="http://schemas.openxmlformats.org/officeDocument/2006/relationships/oleObject" Target="../embeddings/oleObject1039.bin"/><Relationship Id="rId6" Type="http://schemas.openxmlformats.org/officeDocument/2006/relationships/image" Target="../media/image621.png"/><Relationship Id="rId7" Type="http://schemas.openxmlformats.org/officeDocument/2006/relationships/oleObject" Target="../embeddings/oleObject1040.bin"/><Relationship Id="rId8" Type="http://schemas.openxmlformats.org/officeDocument/2006/relationships/image" Target="../media/image622.png"/><Relationship Id="rId9" Type="http://schemas.openxmlformats.org/officeDocument/2006/relationships/oleObject" Target="../embeddings/oleObject1041.bin"/><Relationship Id="rId10" Type="http://schemas.openxmlformats.org/officeDocument/2006/relationships/image" Target="../media/image623.png"/><Relationship Id="rId1" Type="http://schemas.openxmlformats.org/officeDocument/2006/relationships/vmlDrawing" Target="../drawings/vmlDrawing129.vml"/><Relationship Id="rId2"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46" Type="http://schemas.openxmlformats.org/officeDocument/2006/relationships/oleObject" Target="../embeddings/oleObject1065.bin"/><Relationship Id="rId47" Type="http://schemas.openxmlformats.org/officeDocument/2006/relationships/image" Target="../media/image643.png"/><Relationship Id="rId20" Type="http://schemas.openxmlformats.org/officeDocument/2006/relationships/oleObject" Target="../embeddings/oleObject1052.bin"/><Relationship Id="rId21" Type="http://schemas.openxmlformats.org/officeDocument/2006/relationships/image" Target="../media/image630.wmf"/><Relationship Id="rId22" Type="http://schemas.openxmlformats.org/officeDocument/2006/relationships/oleObject" Target="../embeddings/oleObject1053.bin"/><Relationship Id="rId23" Type="http://schemas.openxmlformats.org/officeDocument/2006/relationships/image" Target="../media/image631.png"/><Relationship Id="rId24" Type="http://schemas.openxmlformats.org/officeDocument/2006/relationships/oleObject" Target="../embeddings/oleObject1054.bin"/><Relationship Id="rId25" Type="http://schemas.openxmlformats.org/officeDocument/2006/relationships/image" Target="../media/image632.wmf"/><Relationship Id="rId26" Type="http://schemas.openxmlformats.org/officeDocument/2006/relationships/oleObject" Target="../embeddings/oleObject1055.bin"/><Relationship Id="rId27" Type="http://schemas.openxmlformats.org/officeDocument/2006/relationships/image" Target="../media/image633.wmf"/><Relationship Id="rId28" Type="http://schemas.openxmlformats.org/officeDocument/2006/relationships/oleObject" Target="../embeddings/oleObject1056.bin"/><Relationship Id="rId29" Type="http://schemas.openxmlformats.org/officeDocument/2006/relationships/image" Target="../media/image634.wmf"/><Relationship Id="rId1" Type="http://schemas.openxmlformats.org/officeDocument/2006/relationships/vmlDrawing" Target="../drawings/vmlDrawing130.vml"/><Relationship Id="rId2" Type="http://schemas.openxmlformats.org/officeDocument/2006/relationships/slideLayout" Target="../slideLayouts/slideLayout2.xml"/><Relationship Id="rId3" Type="http://schemas.openxmlformats.org/officeDocument/2006/relationships/oleObject" Target="../embeddings/oleObject1042.bin"/><Relationship Id="rId4" Type="http://schemas.openxmlformats.org/officeDocument/2006/relationships/image" Target="../media/image2.wmf"/><Relationship Id="rId5" Type="http://schemas.openxmlformats.org/officeDocument/2006/relationships/oleObject" Target="../embeddings/oleObject1043.bin"/><Relationship Id="rId30" Type="http://schemas.openxmlformats.org/officeDocument/2006/relationships/oleObject" Target="../embeddings/oleObject1057.bin"/><Relationship Id="rId31" Type="http://schemas.openxmlformats.org/officeDocument/2006/relationships/image" Target="../media/image635.wmf"/><Relationship Id="rId32" Type="http://schemas.openxmlformats.org/officeDocument/2006/relationships/oleObject" Target="../embeddings/oleObject1058.bin"/><Relationship Id="rId9" Type="http://schemas.openxmlformats.org/officeDocument/2006/relationships/image" Target="../media/image624.wmf"/><Relationship Id="rId6" Type="http://schemas.openxmlformats.org/officeDocument/2006/relationships/oleObject" Target="../embeddings/oleObject1044.bin"/><Relationship Id="rId7" Type="http://schemas.openxmlformats.org/officeDocument/2006/relationships/oleObject" Target="../embeddings/oleObject1045.bin"/><Relationship Id="rId8" Type="http://schemas.openxmlformats.org/officeDocument/2006/relationships/oleObject" Target="../embeddings/oleObject1046.bin"/><Relationship Id="rId33" Type="http://schemas.openxmlformats.org/officeDocument/2006/relationships/image" Target="../media/image636.wmf"/><Relationship Id="rId34" Type="http://schemas.openxmlformats.org/officeDocument/2006/relationships/oleObject" Target="../embeddings/oleObject1059.bin"/><Relationship Id="rId35" Type="http://schemas.openxmlformats.org/officeDocument/2006/relationships/image" Target="../media/image637.wmf"/><Relationship Id="rId36" Type="http://schemas.openxmlformats.org/officeDocument/2006/relationships/oleObject" Target="../embeddings/oleObject1060.bin"/><Relationship Id="rId10" Type="http://schemas.openxmlformats.org/officeDocument/2006/relationships/oleObject" Target="../embeddings/oleObject1047.bin"/><Relationship Id="rId11" Type="http://schemas.openxmlformats.org/officeDocument/2006/relationships/image" Target="../media/image625.wmf"/><Relationship Id="rId12" Type="http://schemas.openxmlformats.org/officeDocument/2006/relationships/oleObject" Target="../embeddings/oleObject1048.bin"/><Relationship Id="rId13" Type="http://schemas.openxmlformats.org/officeDocument/2006/relationships/image" Target="../media/image626.wmf"/><Relationship Id="rId14" Type="http://schemas.openxmlformats.org/officeDocument/2006/relationships/oleObject" Target="../embeddings/oleObject1049.bin"/><Relationship Id="rId15" Type="http://schemas.openxmlformats.org/officeDocument/2006/relationships/image" Target="../media/image627.wmf"/><Relationship Id="rId16" Type="http://schemas.openxmlformats.org/officeDocument/2006/relationships/oleObject" Target="../embeddings/oleObject1050.bin"/><Relationship Id="rId17" Type="http://schemas.openxmlformats.org/officeDocument/2006/relationships/image" Target="../media/image628.wmf"/><Relationship Id="rId18" Type="http://schemas.openxmlformats.org/officeDocument/2006/relationships/oleObject" Target="../embeddings/oleObject1051.bin"/><Relationship Id="rId19" Type="http://schemas.openxmlformats.org/officeDocument/2006/relationships/image" Target="../media/image629.wmf"/><Relationship Id="rId37" Type="http://schemas.openxmlformats.org/officeDocument/2006/relationships/image" Target="../media/image638.wmf"/><Relationship Id="rId38" Type="http://schemas.openxmlformats.org/officeDocument/2006/relationships/oleObject" Target="../embeddings/oleObject1061.bin"/><Relationship Id="rId39" Type="http://schemas.openxmlformats.org/officeDocument/2006/relationships/image" Target="../media/image639.wmf"/><Relationship Id="rId40" Type="http://schemas.openxmlformats.org/officeDocument/2006/relationships/oleObject" Target="../embeddings/oleObject1062.bin"/><Relationship Id="rId41" Type="http://schemas.openxmlformats.org/officeDocument/2006/relationships/image" Target="../media/image640.wmf"/><Relationship Id="rId42" Type="http://schemas.openxmlformats.org/officeDocument/2006/relationships/oleObject" Target="../embeddings/oleObject1063.bin"/><Relationship Id="rId43" Type="http://schemas.openxmlformats.org/officeDocument/2006/relationships/image" Target="../media/image641.wmf"/><Relationship Id="rId44" Type="http://schemas.openxmlformats.org/officeDocument/2006/relationships/oleObject" Target="../embeddings/oleObject1064.bin"/><Relationship Id="rId45" Type="http://schemas.openxmlformats.org/officeDocument/2006/relationships/image" Target="../media/image642.wmf"/></Relationships>
</file>

<file path=ppt/slides/_rels/slide136.xml.rels><?xml version="1.0" encoding="UTF-8" standalone="yes"?>
<Relationships xmlns="http://schemas.openxmlformats.org/package/2006/relationships"><Relationship Id="rId9" Type="http://schemas.openxmlformats.org/officeDocument/2006/relationships/oleObject" Target="../embeddings/oleObject1070.bin"/><Relationship Id="rId20" Type="http://schemas.openxmlformats.org/officeDocument/2006/relationships/image" Target="../media/image649.wmf"/><Relationship Id="rId21" Type="http://schemas.openxmlformats.org/officeDocument/2006/relationships/oleObject" Target="../embeddings/oleObject1076.bin"/><Relationship Id="rId22" Type="http://schemas.openxmlformats.org/officeDocument/2006/relationships/image" Target="../media/image650.wmf"/><Relationship Id="rId23" Type="http://schemas.openxmlformats.org/officeDocument/2006/relationships/oleObject" Target="../embeddings/oleObject1077.bin"/><Relationship Id="rId24" Type="http://schemas.openxmlformats.org/officeDocument/2006/relationships/image" Target="../media/image651.wmf"/><Relationship Id="rId10" Type="http://schemas.openxmlformats.org/officeDocument/2006/relationships/image" Target="../media/image644.wmf"/><Relationship Id="rId11" Type="http://schemas.openxmlformats.org/officeDocument/2006/relationships/oleObject" Target="../embeddings/oleObject1071.bin"/><Relationship Id="rId12" Type="http://schemas.openxmlformats.org/officeDocument/2006/relationships/image" Target="../media/image645.wmf"/><Relationship Id="rId13" Type="http://schemas.openxmlformats.org/officeDocument/2006/relationships/oleObject" Target="../embeddings/oleObject1072.bin"/><Relationship Id="rId14" Type="http://schemas.openxmlformats.org/officeDocument/2006/relationships/image" Target="../media/image646.wmf"/><Relationship Id="rId15" Type="http://schemas.openxmlformats.org/officeDocument/2006/relationships/oleObject" Target="../embeddings/oleObject1073.bin"/><Relationship Id="rId16" Type="http://schemas.openxmlformats.org/officeDocument/2006/relationships/image" Target="../media/image647.wmf"/><Relationship Id="rId17" Type="http://schemas.openxmlformats.org/officeDocument/2006/relationships/oleObject" Target="../embeddings/oleObject1074.bin"/><Relationship Id="rId18" Type="http://schemas.openxmlformats.org/officeDocument/2006/relationships/image" Target="../media/image648.wmf"/><Relationship Id="rId19" Type="http://schemas.openxmlformats.org/officeDocument/2006/relationships/oleObject" Target="../embeddings/oleObject1075.bin"/><Relationship Id="rId1" Type="http://schemas.openxmlformats.org/officeDocument/2006/relationships/vmlDrawing" Target="../drawings/vmlDrawing131.vml"/><Relationship Id="rId2" Type="http://schemas.openxmlformats.org/officeDocument/2006/relationships/slideLayout" Target="../slideLayouts/slideLayout2.xml"/><Relationship Id="rId3" Type="http://schemas.openxmlformats.org/officeDocument/2006/relationships/image" Target="../media/image652.jpeg"/><Relationship Id="rId4" Type="http://schemas.openxmlformats.org/officeDocument/2006/relationships/oleObject" Target="../embeddings/oleObject1066.bin"/><Relationship Id="rId5" Type="http://schemas.openxmlformats.org/officeDocument/2006/relationships/image" Target="../media/image2.wmf"/><Relationship Id="rId6" Type="http://schemas.openxmlformats.org/officeDocument/2006/relationships/oleObject" Target="../embeddings/oleObject1067.bin"/><Relationship Id="rId7" Type="http://schemas.openxmlformats.org/officeDocument/2006/relationships/oleObject" Target="../embeddings/oleObject1068.bin"/><Relationship Id="rId8" Type="http://schemas.openxmlformats.org/officeDocument/2006/relationships/oleObject" Target="../embeddings/oleObject1069.bin"/></Relationships>
</file>

<file path=ppt/slides/_rels/slide137.xml.rels><?xml version="1.0" encoding="UTF-8" standalone="yes"?>
<Relationships xmlns="http://schemas.openxmlformats.org/package/2006/relationships"><Relationship Id="rId11" Type="http://schemas.openxmlformats.org/officeDocument/2006/relationships/image" Target="../media/image625.wmf"/><Relationship Id="rId12" Type="http://schemas.openxmlformats.org/officeDocument/2006/relationships/oleObject" Target="../embeddings/oleObject1084.bin"/><Relationship Id="rId13" Type="http://schemas.openxmlformats.org/officeDocument/2006/relationships/image" Target="../media/image654.wmf"/><Relationship Id="rId14" Type="http://schemas.openxmlformats.org/officeDocument/2006/relationships/image" Target="../media/image655.emf"/><Relationship Id="rId1" Type="http://schemas.openxmlformats.org/officeDocument/2006/relationships/vmlDrawing" Target="../drawings/vmlDrawing132.vml"/><Relationship Id="rId2" Type="http://schemas.openxmlformats.org/officeDocument/2006/relationships/slideLayout" Target="../slideLayouts/slideLayout2.xml"/><Relationship Id="rId3" Type="http://schemas.openxmlformats.org/officeDocument/2006/relationships/oleObject" Target="../embeddings/oleObject1078.bin"/><Relationship Id="rId4" Type="http://schemas.openxmlformats.org/officeDocument/2006/relationships/image" Target="../media/image2.wmf"/><Relationship Id="rId5" Type="http://schemas.openxmlformats.org/officeDocument/2006/relationships/oleObject" Target="../embeddings/oleObject1079.bin"/><Relationship Id="rId6" Type="http://schemas.openxmlformats.org/officeDocument/2006/relationships/oleObject" Target="../embeddings/oleObject1080.bin"/><Relationship Id="rId7" Type="http://schemas.openxmlformats.org/officeDocument/2006/relationships/oleObject" Target="../embeddings/oleObject1081.bin"/><Relationship Id="rId8" Type="http://schemas.openxmlformats.org/officeDocument/2006/relationships/oleObject" Target="../embeddings/oleObject1082.bin"/><Relationship Id="rId9" Type="http://schemas.openxmlformats.org/officeDocument/2006/relationships/image" Target="../media/image653.wmf"/><Relationship Id="rId10" Type="http://schemas.openxmlformats.org/officeDocument/2006/relationships/oleObject" Target="../embeddings/oleObject1083.bin"/></Relationships>
</file>

<file path=ppt/slides/_rels/slide138.xml.rels><?xml version="1.0" encoding="UTF-8" standalone="yes"?>
<Relationships xmlns="http://schemas.openxmlformats.org/package/2006/relationships"><Relationship Id="rId11" Type="http://schemas.openxmlformats.org/officeDocument/2006/relationships/image" Target="../media/image657.wmf"/><Relationship Id="rId12" Type="http://schemas.openxmlformats.org/officeDocument/2006/relationships/oleObject" Target="../embeddings/oleObject1091.bin"/><Relationship Id="rId13" Type="http://schemas.openxmlformats.org/officeDocument/2006/relationships/image" Target="../media/image658.wmf"/><Relationship Id="rId14" Type="http://schemas.openxmlformats.org/officeDocument/2006/relationships/oleObject" Target="../embeddings/oleObject1092.bin"/><Relationship Id="rId15" Type="http://schemas.openxmlformats.org/officeDocument/2006/relationships/image" Target="../media/image659.wmf"/><Relationship Id="rId16" Type="http://schemas.openxmlformats.org/officeDocument/2006/relationships/oleObject" Target="../embeddings/oleObject1093.bin"/><Relationship Id="rId17" Type="http://schemas.openxmlformats.org/officeDocument/2006/relationships/image" Target="../media/image660.wmf"/><Relationship Id="rId18" Type="http://schemas.openxmlformats.org/officeDocument/2006/relationships/oleObject" Target="../embeddings/oleObject1094.bin"/><Relationship Id="rId19" Type="http://schemas.openxmlformats.org/officeDocument/2006/relationships/image" Target="../media/image661.wmf"/><Relationship Id="rId1" Type="http://schemas.openxmlformats.org/officeDocument/2006/relationships/vmlDrawing" Target="../drawings/vmlDrawing133.vml"/><Relationship Id="rId2" Type="http://schemas.openxmlformats.org/officeDocument/2006/relationships/slideLayout" Target="../slideLayouts/slideLayout2.xml"/><Relationship Id="rId3" Type="http://schemas.openxmlformats.org/officeDocument/2006/relationships/oleObject" Target="../embeddings/oleObject1085.bin"/><Relationship Id="rId4" Type="http://schemas.openxmlformats.org/officeDocument/2006/relationships/image" Target="../media/image2.wmf"/><Relationship Id="rId5" Type="http://schemas.openxmlformats.org/officeDocument/2006/relationships/oleObject" Target="../embeddings/oleObject1086.bin"/><Relationship Id="rId6" Type="http://schemas.openxmlformats.org/officeDocument/2006/relationships/oleObject" Target="../embeddings/oleObject1087.bin"/><Relationship Id="rId7" Type="http://schemas.openxmlformats.org/officeDocument/2006/relationships/oleObject" Target="../embeddings/oleObject1088.bin"/><Relationship Id="rId8" Type="http://schemas.openxmlformats.org/officeDocument/2006/relationships/oleObject" Target="../embeddings/oleObject1089.bin"/><Relationship Id="rId9" Type="http://schemas.openxmlformats.org/officeDocument/2006/relationships/image" Target="../media/image656.wmf"/><Relationship Id="rId10" Type="http://schemas.openxmlformats.org/officeDocument/2006/relationships/oleObject" Target="../embeddings/oleObject1090.bin"/></Relationships>
</file>

<file path=ppt/slides/_rels/slide139.xml.rels><?xml version="1.0" encoding="UTF-8" standalone="yes"?>
<Relationships xmlns="http://schemas.openxmlformats.org/package/2006/relationships"><Relationship Id="rId9" Type="http://schemas.openxmlformats.org/officeDocument/2006/relationships/oleObject" Target="../embeddings/oleObject1098.bin"/><Relationship Id="rId20" Type="http://schemas.openxmlformats.org/officeDocument/2006/relationships/image" Target="../media/image670.wmf"/><Relationship Id="rId21" Type="http://schemas.openxmlformats.org/officeDocument/2006/relationships/oleObject" Target="../embeddings/oleObject1104.bin"/><Relationship Id="rId22" Type="http://schemas.openxmlformats.org/officeDocument/2006/relationships/image" Target="../media/image671.wmf"/><Relationship Id="rId10" Type="http://schemas.openxmlformats.org/officeDocument/2006/relationships/image" Target="../media/image665.wmf"/><Relationship Id="rId11" Type="http://schemas.openxmlformats.org/officeDocument/2006/relationships/oleObject" Target="../embeddings/oleObject1099.bin"/><Relationship Id="rId12" Type="http://schemas.openxmlformats.org/officeDocument/2006/relationships/image" Target="../media/image666.wmf"/><Relationship Id="rId13" Type="http://schemas.openxmlformats.org/officeDocument/2006/relationships/oleObject" Target="../embeddings/oleObject1100.bin"/><Relationship Id="rId14" Type="http://schemas.openxmlformats.org/officeDocument/2006/relationships/image" Target="../media/image667.wmf"/><Relationship Id="rId15" Type="http://schemas.openxmlformats.org/officeDocument/2006/relationships/oleObject" Target="../embeddings/oleObject1101.bin"/><Relationship Id="rId16" Type="http://schemas.openxmlformats.org/officeDocument/2006/relationships/image" Target="../media/image668.wmf"/><Relationship Id="rId17" Type="http://schemas.openxmlformats.org/officeDocument/2006/relationships/oleObject" Target="../embeddings/oleObject1102.bin"/><Relationship Id="rId18" Type="http://schemas.openxmlformats.org/officeDocument/2006/relationships/image" Target="../media/image669.wmf"/><Relationship Id="rId19" Type="http://schemas.openxmlformats.org/officeDocument/2006/relationships/oleObject" Target="../embeddings/oleObject1103.bin"/><Relationship Id="rId1" Type="http://schemas.openxmlformats.org/officeDocument/2006/relationships/vmlDrawing" Target="../drawings/vmlDrawing134.vml"/><Relationship Id="rId2" Type="http://schemas.openxmlformats.org/officeDocument/2006/relationships/slideLayout" Target="../slideLayouts/slideLayout2.xml"/><Relationship Id="rId3" Type="http://schemas.openxmlformats.org/officeDocument/2006/relationships/oleObject" Target="../embeddings/oleObject1095.bin"/><Relationship Id="rId4" Type="http://schemas.openxmlformats.org/officeDocument/2006/relationships/image" Target="../media/image662.wmf"/><Relationship Id="rId5" Type="http://schemas.openxmlformats.org/officeDocument/2006/relationships/oleObject" Target="../embeddings/oleObject1096.bin"/><Relationship Id="rId6" Type="http://schemas.openxmlformats.org/officeDocument/2006/relationships/image" Target="../media/image663.wmf"/><Relationship Id="rId7" Type="http://schemas.openxmlformats.org/officeDocument/2006/relationships/oleObject" Target="../embeddings/oleObject1097.bin"/><Relationship Id="rId8" Type="http://schemas.openxmlformats.org/officeDocument/2006/relationships/image" Target="../media/image664.wmf"/></Relationships>
</file>

<file path=ppt/slides/_rels/slide14.xml.rels><?xml version="1.0" encoding="UTF-8" standalone="yes"?>
<Relationships xmlns="http://schemas.openxmlformats.org/package/2006/relationships"><Relationship Id="rId9" Type="http://schemas.openxmlformats.org/officeDocument/2006/relationships/image" Target="../media/image32.wmf"/><Relationship Id="rId20" Type="http://schemas.openxmlformats.org/officeDocument/2006/relationships/oleObject" Target="../embeddings/oleObject68.bin"/><Relationship Id="rId21" Type="http://schemas.openxmlformats.org/officeDocument/2006/relationships/image" Target="../media/image51.emf"/><Relationship Id="rId22" Type="http://schemas.openxmlformats.org/officeDocument/2006/relationships/oleObject" Target="../embeddings/oleObject69.bin"/><Relationship Id="rId23" Type="http://schemas.openxmlformats.org/officeDocument/2006/relationships/image" Target="../media/image42.wmf"/><Relationship Id="rId24" Type="http://schemas.openxmlformats.org/officeDocument/2006/relationships/image" Target="../media/image36.emf"/><Relationship Id="rId10" Type="http://schemas.openxmlformats.org/officeDocument/2006/relationships/oleObject" Target="../embeddings/oleObject63.bin"/><Relationship Id="rId11" Type="http://schemas.openxmlformats.org/officeDocument/2006/relationships/image" Target="../media/image46.wmf"/><Relationship Id="rId12" Type="http://schemas.openxmlformats.org/officeDocument/2006/relationships/oleObject" Target="../embeddings/oleObject64.bin"/><Relationship Id="rId13" Type="http://schemas.openxmlformats.org/officeDocument/2006/relationships/image" Target="../media/image47.wmf"/><Relationship Id="rId14" Type="http://schemas.openxmlformats.org/officeDocument/2006/relationships/oleObject" Target="../embeddings/oleObject65.bin"/><Relationship Id="rId15" Type="http://schemas.openxmlformats.org/officeDocument/2006/relationships/image" Target="../media/image48.wmf"/><Relationship Id="rId16" Type="http://schemas.openxmlformats.org/officeDocument/2006/relationships/oleObject" Target="../embeddings/oleObject66.bin"/><Relationship Id="rId17" Type="http://schemas.openxmlformats.org/officeDocument/2006/relationships/image" Target="../media/image49.wmf"/><Relationship Id="rId18" Type="http://schemas.openxmlformats.org/officeDocument/2006/relationships/oleObject" Target="../embeddings/oleObject67.bin"/><Relationship Id="rId19" Type="http://schemas.openxmlformats.org/officeDocument/2006/relationships/image" Target="../media/image50.wmf"/><Relationship Id="rId1" Type="http://schemas.openxmlformats.org/officeDocument/2006/relationships/vmlDrawing" Target="../drawings/vmlDrawing10.vml"/><Relationship Id="rId2" Type="http://schemas.openxmlformats.org/officeDocument/2006/relationships/slideLayout" Target="../slideLayouts/slideLayout2.xml"/><Relationship Id="rId3" Type="http://schemas.openxmlformats.org/officeDocument/2006/relationships/image" Target="../media/image43.jpeg"/><Relationship Id="rId4" Type="http://schemas.openxmlformats.org/officeDocument/2006/relationships/oleObject" Target="../embeddings/oleObject60.bin"/><Relationship Id="rId5" Type="http://schemas.openxmlformats.org/officeDocument/2006/relationships/image" Target="../media/image44.wmf"/><Relationship Id="rId6" Type="http://schemas.openxmlformats.org/officeDocument/2006/relationships/oleObject" Target="../embeddings/oleObject61.bin"/><Relationship Id="rId7" Type="http://schemas.openxmlformats.org/officeDocument/2006/relationships/image" Target="../media/image45.wmf"/><Relationship Id="rId8" Type="http://schemas.openxmlformats.org/officeDocument/2006/relationships/oleObject" Target="../embeddings/oleObject62.bin"/></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oleObject" Target="../embeddings/oleObject70.bin"/><Relationship Id="rId5" Type="http://schemas.openxmlformats.org/officeDocument/2006/relationships/image" Target="../media/image52.wmf"/><Relationship Id="rId6" Type="http://schemas.openxmlformats.org/officeDocument/2006/relationships/oleObject" Target="../embeddings/oleObject71.bin"/><Relationship Id="rId7" Type="http://schemas.openxmlformats.org/officeDocument/2006/relationships/image" Target="../media/image53.wmf"/><Relationship Id="rId8" Type="http://schemas.openxmlformats.org/officeDocument/2006/relationships/oleObject" Target="../embeddings/oleObject72.bin"/><Relationship Id="rId9" Type="http://schemas.openxmlformats.org/officeDocument/2006/relationships/image" Target="../media/image54.wmf"/><Relationship Id="rId10" Type="http://schemas.openxmlformats.org/officeDocument/2006/relationships/oleObject" Target="../embeddings/oleObject73.bin"/><Relationship Id="rId11" Type="http://schemas.openxmlformats.org/officeDocument/2006/relationships/image" Target="../media/image55.w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oleObject" Target="../embeddings/oleObject74.bin"/><Relationship Id="rId5" Type="http://schemas.openxmlformats.org/officeDocument/2006/relationships/image" Target="../media/image2.wmf"/><Relationship Id="rId6" Type="http://schemas.openxmlformats.org/officeDocument/2006/relationships/oleObject" Target="../embeddings/oleObject75.bin"/><Relationship Id="rId7" Type="http://schemas.openxmlformats.org/officeDocument/2006/relationships/oleObject" Target="../embeddings/oleObject76.bin"/><Relationship Id="rId8" Type="http://schemas.openxmlformats.org/officeDocument/2006/relationships/oleObject" Target="../embeddings/oleObject77.bin"/><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1" Type="http://schemas.openxmlformats.org/officeDocument/2006/relationships/oleObject" Target="../embeddings/oleObject83.bin"/><Relationship Id="rId12" Type="http://schemas.openxmlformats.org/officeDocument/2006/relationships/image" Target="../media/image59.wmf"/><Relationship Id="rId13" Type="http://schemas.openxmlformats.org/officeDocument/2006/relationships/oleObject" Target="../embeddings/oleObject84.bin"/><Relationship Id="rId14" Type="http://schemas.openxmlformats.org/officeDocument/2006/relationships/image" Target="../media/image60.wmf"/><Relationship Id="rId15" Type="http://schemas.openxmlformats.org/officeDocument/2006/relationships/oleObject" Target="../embeddings/oleObject85.bin"/><Relationship Id="rId16" Type="http://schemas.openxmlformats.org/officeDocument/2006/relationships/image" Target="../media/image61.png"/><Relationship Id="rId17" Type="http://schemas.openxmlformats.org/officeDocument/2006/relationships/image" Target="../media/image36.emf"/><Relationship Id="rId1" Type="http://schemas.openxmlformats.org/officeDocument/2006/relationships/vmlDrawing" Target="../drawings/vmlDrawing13.vml"/><Relationship Id="rId2" Type="http://schemas.openxmlformats.org/officeDocument/2006/relationships/slideLayout" Target="../slideLayouts/slideLayout2.xml"/><Relationship Id="rId3" Type="http://schemas.openxmlformats.org/officeDocument/2006/relationships/image" Target="../media/image62.jpeg"/><Relationship Id="rId4" Type="http://schemas.openxmlformats.org/officeDocument/2006/relationships/oleObject" Target="../embeddings/oleObject78.bin"/><Relationship Id="rId5" Type="http://schemas.openxmlformats.org/officeDocument/2006/relationships/image" Target="../media/image2.wmf"/><Relationship Id="rId6" Type="http://schemas.openxmlformats.org/officeDocument/2006/relationships/oleObject" Target="../embeddings/oleObject79.bin"/><Relationship Id="rId7" Type="http://schemas.openxmlformats.org/officeDocument/2006/relationships/oleObject" Target="../embeddings/oleObject80.bin"/><Relationship Id="rId8" Type="http://schemas.openxmlformats.org/officeDocument/2006/relationships/oleObject" Target="../embeddings/oleObject81.bin"/><Relationship Id="rId9" Type="http://schemas.openxmlformats.org/officeDocument/2006/relationships/oleObject" Target="../embeddings/oleObject82.bin"/><Relationship Id="rId10" Type="http://schemas.openxmlformats.org/officeDocument/2006/relationships/image" Target="../media/image58.wmf"/></Relationships>
</file>

<file path=ppt/slides/_rels/slide18.xml.rels><?xml version="1.0" encoding="UTF-8" standalone="yes"?>
<Relationships xmlns="http://schemas.openxmlformats.org/package/2006/relationships"><Relationship Id="rId11" Type="http://schemas.openxmlformats.org/officeDocument/2006/relationships/image" Target="../media/image64.wmf"/><Relationship Id="rId12" Type="http://schemas.openxmlformats.org/officeDocument/2006/relationships/oleObject" Target="../embeddings/oleObject92.bin"/><Relationship Id="rId13" Type="http://schemas.openxmlformats.org/officeDocument/2006/relationships/image" Target="../media/image65.wmf"/><Relationship Id="rId14" Type="http://schemas.openxmlformats.org/officeDocument/2006/relationships/oleObject" Target="../embeddings/oleObject93.bin"/><Relationship Id="rId15" Type="http://schemas.openxmlformats.org/officeDocument/2006/relationships/image" Target="../media/image66.wmf"/><Relationship Id="rId16" Type="http://schemas.openxmlformats.org/officeDocument/2006/relationships/oleObject" Target="../embeddings/oleObject94.bin"/><Relationship Id="rId17" Type="http://schemas.openxmlformats.org/officeDocument/2006/relationships/image" Target="../media/image67.wmf"/><Relationship Id="rId18" Type="http://schemas.openxmlformats.org/officeDocument/2006/relationships/image" Target="../media/image36.emf"/><Relationship Id="rId1" Type="http://schemas.openxmlformats.org/officeDocument/2006/relationships/vmlDrawing" Target="../drawings/vmlDrawing14.vml"/><Relationship Id="rId2" Type="http://schemas.openxmlformats.org/officeDocument/2006/relationships/slideLayout" Target="../slideLayouts/slideLayout2.xml"/><Relationship Id="rId3" Type="http://schemas.openxmlformats.org/officeDocument/2006/relationships/oleObject" Target="../embeddings/oleObject86.bin"/><Relationship Id="rId4" Type="http://schemas.openxmlformats.org/officeDocument/2006/relationships/image" Target="../media/image2.wmf"/><Relationship Id="rId5" Type="http://schemas.openxmlformats.org/officeDocument/2006/relationships/oleObject" Target="../embeddings/oleObject87.bin"/><Relationship Id="rId6" Type="http://schemas.openxmlformats.org/officeDocument/2006/relationships/oleObject" Target="../embeddings/oleObject88.bin"/><Relationship Id="rId7" Type="http://schemas.openxmlformats.org/officeDocument/2006/relationships/oleObject" Target="../embeddings/oleObject89.bin"/><Relationship Id="rId8" Type="http://schemas.openxmlformats.org/officeDocument/2006/relationships/oleObject" Target="../embeddings/oleObject90.bin"/><Relationship Id="rId9" Type="http://schemas.openxmlformats.org/officeDocument/2006/relationships/image" Target="../media/image63.wmf"/><Relationship Id="rId10" Type="http://schemas.openxmlformats.org/officeDocument/2006/relationships/oleObject" Target="../embeddings/oleObject91.bin"/></Relationships>
</file>

<file path=ppt/slides/_rels/slide19.xml.rels><?xml version="1.0" encoding="UTF-8" standalone="yes"?>
<Relationships xmlns="http://schemas.openxmlformats.org/package/2006/relationships"><Relationship Id="rId11" Type="http://schemas.openxmlformats.org/officeDocument/2006/relationships/image" Target="../media/image71.wmf"/><Relationship Id="rId12" Type="http://schemas.openxmlformats.org/officeDocument/2006/relationships/oleObject" Target="../embeddings/oleObject99.bin"/><Relationship Id="rId13" Type="http://schemas.openxmlformats.org/officeDocument/2006/relationships/image" Target="../media/image72.wmf"/><Relationship Id="rId14" Type="http://schemas.openxmlformats.org/officeDocument/2006/relationships/image" Target="../media/image36.emf"/><Relationship Id="rId1" Type="http://schemas.openxmlformats.org/officeDocument/2006/relationships/vmlDrawing" Target="../drawings/vmlDrawing15.vml"/><Relationship Id="rId2" Type="http://schemas.openxmlformats.org/officeDocument/2006/relationships/slideLayout" Target="../slideLayouts/slideLayout2.xml"/><Relationship Id="rId3" Type="http://schemas.openxmlformats.org/officeDocument/2006/relationships/image" Target="../media/image73.jpeg"/><Relationship Id="rId4" Type="http://schemas.openxmlformats.org/officeDocument/2006/relationships/oleObject" Target="../embeddings/oleObject95.bin"/><Relationship Id="rId5" Type="http://schemas.openxmlformats.org/officeDocument/2006/relationships/image" Target="../media/image68.wmf"/><Relationship Id="rId6" Type="http://schemas.openxmlformats.org/officeDocument/2006/relationships/oleObject" Target="../embeddings/oleObject96.bin"/><Relationship Id="rId7" Type="http://schemas.openxmlformats.org/officeDocument/2006/relationships/image" Target="../media/image69.wmf"/><Relationship Id="rId8" Type="http://schemas.openxmlformats.org/officeDocument/2006/relationships/oleObject" Target="../embeddings/oleObject97.bin"/><Relationship Id="rId9" Type="http://schemas.openxmlformats.org/officeDocument/2006/relationships/image" Target="../media/image70.wmf"/><Relationship Id="rId10" Type="http://schemas.openxmlformats.org/officeDocument/2006/relationships/oleObject" Target="../embeddings/oleObject98.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oleObject" Target="../embeddings/oleObject100.bin"/><Relationship Id="rId5" Type="http://schemas.openxmlformats.org/officeDocument/2006/relationships/image" Target="../media/image2.wmf"/><Relationship Id="rId6" Type="http://schemas.openxmlformats.org/officeDocument/2006/relationships/oleObject" Target="../embeddings/oleObject101.bin"/><Relationship Id="rId7" Type="http://schemas.openxmlformats.org/officeDocument/2006/relationships/oleObject" Target="../embeddings/oleObject102.bin"/><Relationship Id="rId8" Type="http://schemas.openxmlformats.org/officeDocument/2006/relationships/oleObject" Target="../embeddings/oleObject103.bin"/><Relationship Id="rId9" Type="http://schemas.openxmlformats.org/officeDocument/2006/relationships/oleObject" Target="../embeddings/oleObject104.bin"/><Relationship Id="rId10" Type="http://schemas.openxmlformats.org/officeDocument/2006/relationships/image" Target="../media/image74.png"/><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9" Type="http://schemas.openxmlformats.org/officeDocument/2006/relationships/image" Target="../media/image78.wmf"/><Relationship Id="rId20" Type="http://schemas.openxmlformats.org/officeDocument/2006/relationships/oleObject" Target="../embeddings/oleObject113.bin"/><Relationship Id="rId21" Type="http://schemas.openxmlformats.org/officeDocument/2006/relationships/image" Target="../media/image84.wmf"/><Relationship Id="rId22" Type="http://schemas.openxmlformats.org/officeDocument/2006/relationships/oleObject" Target="../embeddings/oleObject114.bin"/><Relationship Id="rId23" Type="http://schemas.openxmlformats.org/officeDocument/2006/relationships/image" Target="../media/image85.wmf"/><Relationship Id="rId24" Type="http://schemas.openxmlformats.org/officeDocument/2006/relationships/oleObject" Target="../embeddings/oleObject115.bin"/><Relationship Id="rId25" Type="http://schemas.openxmlformats.org/officeDocument/2006/relationships/image" Target="../media/image86.wmf"/><Relationship Id="rId26" Type="http://schemas.openxmlformats.org/officeDocument/2006/relationships/oleObject" Target="../embeddings/oleObject116.bin"/><Relationship Id="rId27" Type="http://schemas.openxmlformats.org/officeDocument/2006/relationships/image" Target="../media/image87.wmf"/><Relationship Id="rId28" Type="http://schemas.openxmlformats.org/officeDocument/2006/relationships/oleObject" Target="../embeddings/oleObject117.bin"/><Relationship Id="rId29" Type="http://schemas.openxmlformats.org/officeDocument/2006/relationships/image" Target="../media/image88.wmf"/><Relationship Id="rId30" Type="http://schemas.openxmlformats.org/officeDocument/2006/relationships/image" Target="../media/image90.emf"/><Relationship Id="rId10" Type="http://schemas.openxmlformats.org/officeDocument/2006/relationships/oleObject" Target="../embeddings/oleObject108.bin"/><Relationship Id="rId11" Type="http://schemas.openxmlformats.org/officeDocument/2006/relationships/image" Target="../media/image79.wmf"/><Relationship Id="rId12" Type="http://schemas.openxmlformats.org/officeDocument/2006/relationships/oleObject" Target="../embeddings/oleObject109.bin"/><Relationship Id="rId13" Type="http://schemas.openxmlformats.org/officeDocument/2006/relationships/image" Target="../media/image80.wmf"/><Relationship Id="rId14" Type="http://schemas.openxmlformats.org/officeDocument/2006/relationships/oleObject" Target="../embeddings/oleObject110.bin"/><Relationship Id="rId15" Type="http://schemas.openxmlformats.org/officeDocument/2006/relationships/image" Target="../media/image81.wmf"/><Relationship Id="rId16" Type="http://schemas.openxmlformats.org/officeDocument/2006/relationships/oleObject" Target="../embeddings/oleObject111.bin"/><Relationship Id="rId17" Type="http://schemas.openxmlformats.org/officeDocument/2006/relationships/image" Target="../media/image82.wmf"/><Relationship Id="rId18" Type="http://schemas.openxmlformats.org/officeDocument/2006/relationships/oleObject" Target="../embeddings/oleObject112.bin"/><Relationship Id="rId19" Type="http://schemas.openxmlformats.org/officeDocument/2006/relationships/image" Target="../media/image83.wmf"/><Relationship Id="rId1" Type="http://schemas.openxmlformats.org/officeDocument/2006/relationships/vmlDrawing" Target="../drawings/vmlDrawing17.vml"/><Relationship Id="rId2" Type="http://schemas.openxmlformats.org/officeDocument/2006/relationships/slideLayout" Target="../slideLayouts/slideLayout2.xml"/><Relationship Id="rId3" Type="http://schemas.openxmlformats.org/officeDocument/2006/relationships/image" Target="../media/image89.jpeg"/><Relationship Id="rId4" Type="http://schemas.openxmlformats.org/officeDocument/2006/relationships/oleObject" Target="../embeddings/oleObject105.bin"/><Relationship Id="rId5" Type="http://schemas.openxmlformats.org/officeDocument/2006/relationships/image" Target="../media/image76.wmf"/><Relationship Id="rId6" Type="http://schemas.openxmlformats.org/officeDocument/2006/relationships/oleObject" Target="../embeddings/oleObject106.bin"/><Relationship Id="rId7" Type="http://schemas.openxmlformats.org/officeDocument/2006/relationships/image" Target="../media/image77.wmf"/><Relationship Id="rId8" Type="http://schemas.openxmlformats.org/officeDocument/2006/relationships/oleObject" Target="../embeddings/oleObject107.bin"/></Relationships>
</file>

<file path=ppt/slides/_rels/slide22.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oleObject" Target="../embeddings/oleObject118.bin"/><Relationship Id="rId5" Type="http://schemas.openxmlformats.org/officeDocument/2006/relationships/image" Target="../media/image2.wmf"/><Relationship Id="rId6" Type="http://schemas.openxmlformats.org/officeDocument/2006/relationships/oleObject" Target="../embeddings/oleObject119.bin"/><Relationship Id="rId7" Type="http://schemas.openxmlformats.org/officeDocument/2006/relationships/oleObject" Target="../embeddings/oleObject120.bin"/><Relationship Id="rId8" Type="http://schemas.openxmlformats.org/officeDocument/2006/relationships/oleObject" Target="../embeddings/oleObject121.bin"/><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22.bin"/><Relationship Id="rId4" Type="http://schemas.openxmlformats.org/officeDocument/2006/relationships/image" Target="../media/image2.wmf"/><Relationship Id="rId5" Type="http://schemas.openxmlformats.org/officeDocument/2006/relationships/oleObject" Target="../embeddings/oleObject123.bin"/><Relationship Id="rId6" Type="http://schemas.openxmlformats.org/officeDocument/2006/relationships/oleObject" Target="../embeddings/oleObject124.bin"/><Relationship Id="rId7" Type="http://schemas.openxmlformats.org/officeDocument/2006/relationships/oleObject" Target="../embeddings/oleObject125.bin"/><Relationship Id="rId8" Type="http://schemas.openxmlformats.org/officeDocument/2006/relationships/oleObject" Target="../embeddings/oleObject126.bin"/><Relationship Id="rId9" Type="http://schemas.openxmlformats.org/officeDocument/2006/relationships/image" Target="../media/image92.wmf"/><Relationship Id="rId10" Type="http://schemas.openxmlformats.org/officeDocument/2006/relationships/oleObject" Target="../embeddings/oleObject127.bin"/><Relationship Id="rId11" Type="http://schemas.openxmlformats.org/officeDocument/2006/relationships/image" Target="../media/image93.wmf"/><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1" Type="http://schemas.openxmlformats.org/officeDocument/2006/relationships/image" Target="../media/image95.wmf"/><Relationship Id="rId12" Type="http://schemas.openxmlformats.org/officeDocument/2006/relationships/oleObject" Target="../embeddings/oleObject134.bin"/><Relationship Id="rId13" Type="http://schemas.openxmlformats.org/officeDocument/2006/relationships/image" Target="../media/image96.wmf"/><Relationship Id="rId14" Type="http://schemas.openxmlformats.org/officeDocument/2006/relationships/oleObject" Target="../embeddings/oleObject135.bin"/><Relationship Id="rId15" Type="http://schemas.openxmlformats.org/officeDocument/2006/relationships/image" Target="../media/image97.wmf"/><Relationship Id="rId1" Type="http://schemas.openxmlformats.org/officeDocument/2006/relationships/vmlDrawing" Target="../drawings/vmlDrawing20.vml"/><Relationship Id="rId2" Type="http://schemas.openxmlformats.org/officeDocument/2006/relationships/slideLayout" Target="../slideLayouts/slideLayout2.xml"/><Relationship Id="rId3" Type="http://schemas.openxmlformats.org/officeDocument/2006/relationships/oleObject" Target="../embeddings/oleObject128.bin"/><Relationship Id="rId4" Type="http://schemas.openxmlformats.org/officeDocument/2006/relationships/image" Target="../media/image2.wmf"/><Relationship Id="rId5" Type="http://schemas.openxmlformats.org/officeDocument/2006/relationships/oleObject" Target="../embeddings/oleObject129.bin"/><Relationship Id="rId6" Type="http://schemas.openxmlformats.org/officeDocument/2006/relationships/oleObject" Target="../embeddings/oleObject130.bin"/><Relationship Id="rId7" Type="http://schemas.openxmlformats.org/officeDocument/2006/relationships/oleObject" Target="../embeddings/oleObject131.bin"/><Relationship Id="rId8" Type="http://schemas.openxmlformats.org/officeDocument/2006/relationships/oleObject" Target="../embeddings/oleObject132.bin"/><Relationship Id="rId9" Type="http://schemas.openxmlformats.org/officeDocument/2006/relationships/image" Target="../media/image94.wmf"/><Relationship Id="rId10" Type="http://schemas.openxmlformats.org/officeDocument/2006/relationships/oleObject" Target="../embeddings/oleObject133.bin"/></Relationships>
</file>

<file path=ppt/slides/_rels/slide25.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jpeg"/><Relationship Id="rId5" Type="http://schemas.openxmlformats.org/officeDocument/2006/relationships/oleObject" Target="../embeddings/oleObject136.bin"/><Relationship Id="rId6" Type="http://schemas.openxmlformats.org/officeDocument/2006/relationships/image" Target="../media/image2.wmf"/><Relationship Id="rId7" Type="http://schemas.openxmlformats.org/officeDocument/2006/relationships/oleObject" Target="../embeddings/oleObject137.bin"/><Relationship Id="rId8" Type="http://schemas.openxmlformats.org/officeDocument/2006/relationships/oleObject" Target="../embeddings/oleObject138.bin"/><Relationship Id="rId9" Type="http://schemas.openxmlformats.org/officeDocument/2006/relationships/oleObject" Target="../embeddings/oleObject139.bin"/><Relationship Id="rId1" Type="http://schemas.openxmlformats.org/officeDocument/2006/relationships/vmlDrawing" Target="../drawings/vmlDrawing21.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oleObject" Target="../embeddings/oleObject140.bin"/><Relationship Id="rId5" Type="http://schemas.openxmlformats.org/officeDocument/2006/relationships/image" Target="../media/image2.wmf"/><Relationship Id="rId6" Type="http://schemas.openxmlformats.org/officeDocument/2006/relationships/oleObject" Target="../embeddings/oleObject141.bin"/><Relationship Id="rId7" Type="http://schemas.openxmlformats.org/officeDocument/2006/relationships/oleObject" Target="../embeddings/oleObject142.bin"/><Relationship Id="rId8" Type="http://schemas.openxmlformats.org/officeDocument/2006/relationships/oleObject" Target="../embeddings/oleObject143.bin"/><Relationship Id="rId1" Type="http://schemas.openxmlformats.org/officeDocument/2006/relationships/vmlDrawing" Target="../drawings/vmlDrawing22.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jpeg"/><Relationship Id="rId5" Type="http://schemas.openxmlformats.org/officeDocument/2006/relationships/oleObject" Target="../embeddings/oleObject144.bin"/><Relationship Id="rId6" Type="http://schemas.openxmlformats.org/officeDocument/2006/relationships/image" Target="../media/image2.wmf"/><Relationship Id="rId7" Type="http://schemas.openxmlformats.org/officeDocument/2006/relationships/oleObject" Target="../embeddings/oleObject145.bin"/><Relationship Id="rId8" Type="http://schemas.openxmlformats.org/officeDocument/2006/relationships/oleObject" Target="../embeddings/oleObject146.bin"/><Relationship Id="rId9" Type="http://schemas.openxmlformats.org/officeDocument/2006/relationships/oleObject" Target="../embeddings/oleObject147.bin"/><Relationship Id="rId1" Type="http://schemas.openxmlformats.org/officeDocument/2006/relationships/vmlDrawing" Target="../drawings/vmlDrawing23.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48.bin"/><Relationship Id="rId4" Type="http://schemas.openxmlformats.org/officeDocument/2006/relationships/image" Target="../media/image2.wmf"/><Relationship Id="rId5" Type="http://schemas.openxmlformats.org/officeDocument/2006/relationships/oleObject" Target="../embeddings/oleObject149.bin"/><Relationship Id="rId6" Type="http://schemas.openxmlformats.org/officeDocument/2006/relationships/oleObject" Target="../embeddings/oleObject150.bin"/><Relationship Id="rId7" Type="http://schemas.openxmlformats.org/officeDocument/2006/relationships/oleObject" Target="../embeddings/oleObject151.bin"/><Relationship Id="rId1" Type="http://schemas.openxmlformats.org/officeDocument/2006/relationships/vmlDrawing" Target="../drawings/vmlDrawing24.v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oleObject" Target="../embeddings/oleObject152.bin"/><Relationship Id="rId5" Type="http://schemas.openxmlformats.org/officeDocument/2006/relationships/image" Target="../media/image2.wmf"/><Relationship Id="rId6" Type="http://schemas.openxmlformats.org/officeDocument/2006/relationships/oleObject" Target="../embeddings/oleObject153.bin"/><Relationship Id="rId7" Type="http://schemas.openxmlformats.org/officeDocument/2006/relationships/oleObject" Target="../embeddings/oleObject154.bin"/><Relationship Id="rId8" Type="http://schemas.openxmlformats.org/officeDocument/2006/relationships/oleObject" Target="../embeddings/oleObject155.bin"/><Relationship Id="rId1" Type="http://schemas.openxmlformats.org/officeDocument/2006/relationships/vmlDrawing" Target="../drawings/vmlDrawing25.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56.bin"/><Relationship Id="rId4" Type="http://schemas.openxmlformats.org/officeDocument/2006/relationships/image" Target="../media/image2.wmf"/><Relationship Id="rId5" Type="http://schemas.openxmlformats.org/officeDocument/2006/relationships/oleObject" Target="../embeddings/oleObject157.bin"/><Relationship Id="rId6" Type="http://schemas.openxmlformats.org/officeDocument/2006/relationships/oleObject" Target="../embeddings/oleObject158.bin"/><Relationship Id="rId7" Type="http://schemas.openxmlformats.org/officeDocument/2006/relationships/oleObject" Target="../embeddings/oleObject159.bin"/><Relationship Id="rId8" Type="http://schemas.openxmlformats.org/officeDocument/2006/relationships/image" Target="../media/image104.jpeg"/><Relationship Id="rId9" Type="http://schemas.openxmlformats.org/officeDocument/2006/relationships/image" Target="../media/image105.jpeg"/><Relationship Id="rId10" Type="http://schemas.openxmlformats.org/officeDocument/2006/relationships/image" Target="../media/image106.jpeg"/><Relationship Id="rId1" Type="http://schemas.openxmlformats.org/officeDocument/2006/relationships/vmlDrawing" Target="../drawings/vmlDrawing26.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1" Type="http://schemas.openxmlformats.org/officeDocument/2006/relationships/oleObject" Target="../embeddings/oleObject165.bin"/><Relationship Id="rId12" Type="http://schemas.openxmlformats.org/officeDocument/2006/relationships/image" Target="../media/image108.wmf"/><Relationship Id="rId13" Type="http://schemas.openxmlformats.org/officeDocument/2006/relationships/oleObject" Target="../embeddings/oleObject166.bin"/><Relationship Id="rId14" Type="http://schemas.openxmlformats.org/officeDocument/2006/relationships/image" Target="../media/image109.wmf"/><Relationship Id="rId15" Type="http://schemas.openxmlformats.org/officeDocument/2006/relationships/oleObject" Target="../embeddings/oleObject167.bin"/><Relationship Id="rId16" Type="http://schemas.openxmlformats.org/officeDocument/2006/relationships/image" Target="../media/image110.wmf"/><Relationship Id="rId1" Type="http://schemas.openxmlformats.org/officeDocument/2006/relationships/vmlDrawing" Target="../drawings/vmlDrawing27.vml"/><Relationship Id="rId2" Type="http://schemas.openxmlformats.org/officeDocument/2006/relationships/slideLayout" Target="../slideLayouts/slideLayout2.xml"/><Relationship Id="rId3" Type="http://schemas.openxmlformats.org/officeDocument/2006/relationships/image" Target="../media/image111.jpeg"/><Relationship Id="rId4" Type="http://schemas.openxmlformats.org/officeDocument/2006/relationships/oleObject" Target="../embeddings/oleObject160.bin"/><Relationship Id="rId5" Type="http://schemas.openxmlformats.org/officeDocument/2006/relationships/image" Target="../media/image2.wmf"/><Relationship Id="rId6" Type="http://schemas.openxmlformats.org/officeDocument/2006/relationships/oleObject" Target="../embeddings/oleObject161.bin"/><Relationship Id="rId7" Type="http://schemas.openxmlformats.org/officeDocument/2006/relationships/oleObject" Target="../embeddings/oleObject162.bin"/><Relationship Id="rId8" Type="http://schemas.openxmlformats.org/officeDocument/2006/relationships/oleObject" Target="../embeddings/oleObject163.bin"/><Relationship Id="rId9" Type="http://schemas.openxmlformats.org/officeDocument/2006/relationships/oleObject" Target="../embeddings/oleObject164.bin"/><Relationship Id="rId10" Type="http://schemas.openxmlformats.org/officeDocument/2006/relationships/image" Target="../media/image107.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68.bin"/><Relationship Id="rId4" Type="http://schemas.openxmlformats.org/officeDocument/2006/relationships/image" Target="../media/image2.wmf"/><Relationship Id="rId5" Type="http://schemas.openxmlformats.org/officeDocument/2006/relationships/oleObject" Target="../embeddings/oleObject169.bin"/><Relationship Id="rId6" Type="http://schemas.openxmlformats.org/officeDocument/2006/relationships/oleObject" Target="../embeddings/oleObject170.bin"/><Relationship Id="rId7" Type="http://schemas.openxmlformats.org/officeDocument/2006/relationships/oleObject" Target="../embeddings/oleObject171.bin"/><Relationship Id="rId8" Type="http://schemas.openxmlformats.org/officeDocument/2006/relationships/oleObject" Target="../embeddings/oleObject172.bin"/><Relationship Id="rId9" Type="http://schemas.openxmlformats.org/officeDocument/2006/relationships/image" Target="../media/image112.wmf"/><Relationship Id="rId10" Type="http://schemas.openxmlformats.org/officeDocument/2006/relationships/oleObject" Target="../embeddings/oleObject173.bin"/><Relationship Id="rId11" Type="http://schemas.openxmlformats.org/officeDocument/2006/relationships/image" Target="../media/image113.wmf"/><Relationship Id="rId1" Type="http://schemas.openxmlformats.org/officeDocument/2006/relationships/vmlDrawing" Target="../drawings/vmlDrawing28.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oleObject" Target="../embeddings/oleObject174.bin"/><Relationship Id="rId5" Type="http://schemas.openxmlformats.org/officeDocument/2006/relationships/image" Target="../media/image2.wmf"/><Relationship Id="rId6" Type="http://schemas.openxmlformats.org/officeDocument/2006/relationships/oleObject" Target="../embeddings/oleObject175.bin"/><Relationship Id="rId7" Type="http://schemas.openxmlformats.org/officeDocument/2006/relationships/oleObject" Target="../embeddings/oleObject176.bin"/><Relationship Id="rId8" Type="http://schemas.openxmlformats.org/officeDocument/2006/relationships/oleObject" Target="../embeddings/oleObject177.bin"/><Relationship Id="rId9" Type="http://schemas.openxmlformats.org/officeDocument/2006/relationships/image" Target="../media/image105.jpeg"/><Relationship Id="rId1" Type="http://schemas.openxmlformats.org/officeDocument/2006/relationships/vmlDrawing" Target="../drawings/vmlDrawing29.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78.bin"/><Relationship Id="rId4" Type="http://schemas.openxmlformats.org/officeDocument/2006/relationships/image" Target="../media/image2.wmf"/><Relationship Id="rId5" Type="http://schemas.openxmlformats.org/officeDocument/2006/relationships/oleObject" Target="../embeddings/oleObject179.bin"/><Relationship Id="rId6" Type="http://schemas.openxmlformats.org/officeDocument/2006/relationships/oleObject" Target="../embeddings/oleObject180.bin"/><Relationship Id="rId7" Type="http://schemas.openxmlformats.org/officeDocument/2006/relationships/oleObject" Target="../embeddings/oleObject181.bin"/><Relationship Id="rId1" Type="http://schemas.openxmlformats.org/officeDocument/2006/relationships/vmlDrawing" Target="../drawings/vmlDrawing30.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03.jpeg"/><Relationship Id="rId5" Type="http://schemas.openxmlformats.org/officeDocument/2006/relationships/oleObject" Target="../embeddings/oleObject182.bin"/><Relationship Id="rId6" Type="http://schemas.openxmlformats.org/officeDocument/2006/relationships/image" Target="../media/image2.wmf"/><Relationship Id="rId7" Type="http://schemas.openxmlformats.org/officeDocument/2006/relationships/oleObject" Target="../embeddings/oleObject183.bin"/><Relationship Id="rId8" Type="http://schemas.openxmlformats.org/officeDocument/2006/relationships/oleObject" Target="../embeddings/oleObject184.bin"/><Relationship Id="rId9" Type="http://schemas.openxmlformats.org/officeDocument/2006/relationships/oleObject" Target="../embeddings/oleObject185.bin"/><Relationship Id="rId1" Type="http://schemas.openxmlformats.org/officeDocument/2006/relationships/vmlDrawing" Target="../drawings/vmlDrawing31.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86.bin"/><Relationship Id="rId4" Type="http://schemas.openxmlformats.org/officeDocument/2006/relationships/image" Target="../media/image2.wmf"/><Relationship Id="rId5" Type="http://schemas.openxmlformats.org/officeDocument/2006/relationships/oleObject" Target="../embeddings/oleObject187.bin"/><Relationship Id="rId6" Type="http://schemas.openxmlformats.org/officeDocument/2006/relationships/oleObject" Target="../embeddings/oleObject188.bin"/><Relationship Id="rId7" Type="http://schemas.openxmlformats.org/officeDocument/2006/relationships/oleObject" Target="../embeddings/oleObject189.bin"/><Relationship Id="rId8" Type="http://schemas.openxmlformats.org/officeDocument/2006/relationships/image" Target="../media/image104.jpeg"/><Relationship Id="rId9" Type="http://schemas.openxmlformats.org/officeDocument/2006/relationships/image" Target="../media/image105.jpeg"/><Relationship Id="rId10" Type="http://schemas.openxmlformats.org/officeDocument/2006/relationships/image" Target="../media/image106.jpeg"/><Relationship Id="rId1" Type="http://schemas.openxmlformats.org/officeDocument/2006/relationships/vmlDrawing" Target="../drawings/vmlDrawing32.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1" Type="http://schemas.openxmlformats.org/officeDocument/2006/relationships/image" Target="../media/image109.wmf"/><Relationship Id="rId12" Type="http://schemas.openxmlformats.org/officeDocument/2006/relationships/oleObject" Target="../embeddings/oleObject195.bin"/><Relationship Id="rId13" Type="http://schemas.openxmlformats.org/officeDocument/2006/relationships/image" Target="../media/image110.wmf"/><Relationship Id="rId14" Type="http://schemas.openxmlformats.org/officeDocument/2006/relationships/image" Target="../media/image114.emf"/><Relationship Id="rId15" Type="http://schemas.openxmlformats.org/officeDocument/2006/relationships/image" Target="../media/image115.emf"/><Relationship Id="rId1" Type="http://schemas.openxmlformats.org/officeDocument/2006/relationships/vmlDrawing" Target="../drawings/vmlDrawing33.vml"/><Relationship Id="rId2" Type="http://schemas.openxmlformats.org/officeDocument/2006/relationships/slideLayout" Target="../slideLayouts/slideLayout2.xml"/><Relationship Id="rId3" Type="http://schemas.openxmlformats.org/officeDocument/2006/relationships/notesSlide" Target="../notesSlides/notesSlide9.xml"/><Relationship Id="rId4" Type="http://schemas.openxmlformats.org/officeDocument/2006/relationships/image" Target="../media/image111.jpeg"/><Relationship Id="rId5" Type="http://schemas.openxmlformats.org/officeDocument/2006/relationships/oleObject" Target="../embeddings/oleObject190.bin"/><Relationship Id="rId6" Type="http://schemas.openxmlformats.org/officeDocument/2006/relationships/image" Target="../media/image2.wmf"/><Relationship Id="rId7" Type="http://schemas.openxmlformats.org/officeDocument/2006/relationships/oleObject" Target="../embeddings/oleObject191.bin"/><Relationship Id="rId8" Type="http://schemas.openxmlformats.org/officeDocument/2006/relationships/oleObject" Target="../embeddings/oleObject192.bin"/><Relationship Id="rId9" Type="http://schemas.openxmlformats.org/officeDocument/2006/relationships/oleObject" Target="../embeddings/oleObject193.bin"/><Relationship Id="rId10" Type="http://schemas.openxmlformats.org/officeDocument/2006/relationships/oleObject" Target="../embeddings/oleObject194.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96.bin"/><Relationship Id="rId4" Type="http://schemas.openxmlformats.org/officeDocument/2006/relationships/image" Target="../media/image2.wmf"/><Relationship Id="rId5" Type="http://schemas.openxmlformats.org/officeDocument/2006/relationships/oleObject" Target="../embeddings/oleObject197.bin"/><Relationship Id="rId6" Type="http://schemas.openxmlformats.org/officeDocument/2006/relationships/oleObject" Target="../embeddings/oleObject198.bin"/><Relationship Id="rId7" Type="http://schemas.openxmlformats.org/officeDocument/2006/relationships/oleObject" Target="../embeddings/oleObject199.bin"/><Relationship Id="rId8" Type="http://schemas.openxmlformats.org/officeDocument/2006/relationships/oleObject" Target="../embeddings/oleObject200.bin"/><Relationship Id="rId9" Type="http://schemas.openxmlformats.org/officeDocument/2006/relationships/image" Target="../media/image112.wmf"/><Relationship Id="rId10" Type="http://schemas.openxmlformats.org/officeDocument/2006/relationships/oleObject" Target="../embeddings/oleObject201.bin"/><Relationship Id="rId11" Type="http://schemas.openxmlformats.org/officeDocument/2006/relationships/image" Target="../media/image113.wmf"/><Relationship Id="rId1" Type="http://schemas.openxmlformats.org/officeDocument/2006/relationships/vmlDrawing" Target="../drawings/vmlDrawing34.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oleObject" Target="../embeddings/oleObject202.bin"/><Relationship Id="rId5" Type="http://schemas.openxmlformats.org/officeDocument/2006/relationships/image" Target="../media/image2.wmf"/><Relationship Id="rId6" Type="http://schemas.openxmlformats.org/officeDocument/2006/relationships/oleObject" Target="../embeddings/oleObject203.bin"/><Relationship Id="rId7" Type="http://schemas.openxmlformats.org/officeDocument/2006/relationships/oleObject" Target="../embeddings/oleObject204.bin"/><Relationship Id="rId8" Type="http://schemas.openxmlformats.org/officeDocument/2006/relationships/oleObject" Target="../embeddings/oleObject205.bin"/><Relationship Id="rId9" Type="http://schemas.openxmlformats.org/officeDocument/2006/relationships/image" Target="../media/image105.jpeg"/><Relationship Id="rId1" Type="http://schemas.openxmlformats.org/officeDocument/2006/relationships/vmlDrawing" Target="../drawings/vmlDrawing35.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1" Type="http://schemas.openxmlformats.org/officeDocument/2006/relationships/image" Target="../media/image104.jpeg"/><Relationship Id="rId12" Type="http://schemas.openxmlformats.org/officeDocument/2006/relationships/image" Target="../media/image105.jpeg"/><Relationship Id="rId13" Type="http://schemas.openxmlformats.org/officeDocument/2006/relationships/image" Target="../media/image119.jpeg"/><Relationship Id="rId14" Type="http://schemas.openxmlformats.org/officeDocument/2006/relationships/oleObject" Target="../embeddings/oleObject211.bin"/><Relationship Id="rId15" Type="http://schemas.openxmlformats.org/officeDocument/2006/relationships/image" Target="../media/image117.wmf"/><Relationship Id="rId16" Type="http://schemas.openxmlformats.org/officeDocument/2006/relationships/image" Target="../media/image120.emf"/><Relationship Id="rId1" Type="http://schemas.openxmlformats.org/officeDocument/2006/relationships/vmlDrawing" Target="../drawings/vmlDrawing36.vml"/><Relationship Id="rId2" Type="http://schemas.openxmlformats.org/officeDocument/2006/relationships/slideLayout" Target="../slideLayouts/slideLayout2.xml"/><Relationship Id="rId3" Type="http://schemas.openxmlformats.org/officeDocument/2006/relationships/image" Target="../media/image118.jpeg"/><Relationship Id="rId4" Type="http://schemas.openxmlformats.org/officeDocument/2006/relationships/oleObject" Target="../embeddings/oleObject206.bin"/><Relationship Id="rId5" Type="http://schemas.openxmlformats.org/officeDocument/2006/relationships/image" Target="../media/image2.wmf"/><Relationship Id="rId6" Type="http://schemas.openxmlformats.org/officeDocument/2006/relationships/oleObject" Target="../embeddings/oleObject207.bin"/><Relationship Id="rId7" Type="http://schemas.openxmlformats.org/officeDocument/2006/relationships/oleObject" Target="../embeddings/oleObject208.bin"/><Relationship Id="rId8" Type="http://schemas.openxmlformats.org/officeDocument/2006/relationships/oleObject" Target="../embeddings/oleObject209.bin"/><Relationship Id="rId9" Type="http://schemas.openxmlformats.org/officeDocument/2006/relationships/oleObject" Target="../embeddings/oleObject210.bin"/><Relationship Id="rId10" Type="http://schemas.openxmlformats.org/officeDocument/2006/relationships/image" Target="../media/image116.wmf"/></Relationships>
</file>

<file path=ppt/slides/_rels/slide41.xml.rels><?xml version="1.0" encoding="UTF-8" standalone="yes"?>
<Relationships xmlns="http://schemas.openxmlformats.org/package/2006/relationships"><Relationship Id="rId9" Type="http://schemas.openxmlformats.org/officeDocument/2006/relationships/image" Target="../media/image123.wmf"/><Relationship Id="rId20" Type="http://schemas.openxmlformats.org/officeDocument/2006/relationships/oleObject" Target="../embeddings/oleObject220.bin"/><Relationship Id="rId21" Type="http://schemas.openxmlformats.org/officeDocument/2006/relationships/image" Target="../media/image129.wmf"/><Relationship Id="rId22" Type="http://schemas.openxmlformats.org/officeDocument/2006/relationships/image" Target="../media/image131.emf"/><Relationship Id="rId10" Type="http://schemas.openxmlformats.org/officeDocument/2006/relationships/oleObject" Target="../embeddings/oleObject215.bin"/><Relationship Id="rId11" Type="http://schemas.openxmlformats.org/officeDocument/2006/relationships/image" Target="../media/image124.wmf"/><Relationship Id="rId12" Type="http://schemas.openxmlformats.org/officeDocument/2006/relationships/oleObject" Target="../embeddings/oleObject216.bin"/><Relationship Id="rId13" Type="http://schemas.openxmlformats.org/officeDocument/2006/relationships/image" Target="../media/image125.wmf"/><Relationship Id="rId14" Type="http://schemas.openxmlformats.org/officeDocument/2006/relationships/oleObject" Target="../embeddings/oleObject217.bin"/><Relationship Id="rId15" Type="http://schemas.openxmlformats.org/officeDocument/2006/relationships/image" Target="../media/image126.wmf"/><Relationship Id="rId16" Type="http://schemas.openxmlformats.org/officeDocument/2006/relationships/oleObject" Target="../embeddings/oleObject218.bin"/><Relationship Id="rId17" Type="http://schemas.openxmlformats.org/officeDocument/2006/relationships/image" Target="../media/image127.wmf"/><Relationship Id="rId18" Type="http://schemas.openxmlformats.org/officeDocument/2006/relationships/oleObject" Target="../embeddings/oleObject219.bin"/><Relationship Id="rId19" Type="http://schemas.openxmlformats.org/officeDocument/2006/relationships/image" Target="../media/image128.wmf"/><Relationship Id="rId1" Type="http://schemas.openxmlformats.org/officeDocument/2006/relationships/vmlDrawing" Target="../drawings/vmlDrawing37.vml"/><Relationship Id="rId2" Type="http://schemas.openxmlformats.org/officeDocument/2006/relationships/slideLayout" Target="../slideLayouts/slideLayout2.xml"/><Relationship Id="rId3" Type="http://schemas.openxmlformats.org/officeDocument/2006/relationships/image" Target="../media/image130.jpeg"/><Relationship Id="rId4" Type="http://schemas.openxmlformats.org/officeDocument/2006/relationships/oleObject" Target="../embeddings/oleObject212.bin"/><Relationship Id="rId5" Type="http://schemas.openxmlformats.org/officeDocument/2006/relationships/image" Target="../media/image121.wmf"/><Relationship Id="rId6" Type="http://schemas.openxmlformats.org/officeDocument/2006/relationships/oleObject" Target="../embeddings/oleObject213.bin"/><Relationship Id="rId7" Type="http://schemas.openxmlformats.org/officeDocument/2006/relationships/image" Target="../media/image122.wmf"/><Relationship Id="rId8" Type="http://schemas.openxmlformats.org/officeDocument/2006/relationships/oleObject" Target="../embeddings/oleObject214.bin"/></Relationships>
</file>

<file path=ppt/slides/_rels/slide42.xml.rels><?xml version="1.0" encoding="UTF-8" standalone="yes"?>
<Relationships xmlns="http://schemas.openxmlformats.org/package/2006/relationships"><Relationship Id="rId9" Type="http://schemas.openxmlformats.org/officeDocument/2006/relationships/oleObject" Target="../embeddings/oleObject224.bin"/><Relationship Id="rId20" Type="http://schemas.openxmlformats.org/officeDocument/2006/relationships/image" Target="../media/image140.wmf"/><Relationship Id="rId21" Type="http://schemas.openxmlformats.org/officeDocument/2006/relationships/oleObject" Target="../embeddings/oleObject230.bin"/><Relationship Id="rId22" Type="http://schemas.openxmlformats.org/officeDocument/2006/relationships/image" Target="../media/image141.wmf"/><Relationship Id="rId23" Type="http://schemas.openxmlformats.org/officeDocument/2006/relationships/oleObject" Target="../embeddings/oleObject231.bin"/><Relationship Id="rId24" Type="http://schemas.openxmlformats.org/officeDocument/2006/relationships/image" Target="../media/image142.wmf"/><Relationship Id="rId25" Type="http://schemas.openxmlformats.org/officeDocument/2006/relationships/oleObject" Target="../embeddings/oleObject232.bin"/><Relationship Id="rId26" Type="http://schemas.openxmlformats.org/officeDocument/2006/relationships/image" Target="../media/image143.wmf"/><Relationship Id="rId27" Type="http://schemas.openxmlformats.org/officeDocument/2006/relationships/oleObject" Target="../embeddings/oleObject233.bin"/><Relationship Id="rId28" Type="http://schemas.openxmlformats.org/officeDocument/2006/relationships/image" Target="../media/image144.wmf"/><Relationship Id="rId29" Type="http://schemas.openxmlformats.org/officeDocument/2006/relationships/image" Target="../media/image145.emf"/><Relationship Id="rId30" Type="http://schemas.openxmlformats.org/officeDocument/2006/relationships/image" Target="../media/image146.emf"/><Relationship Id="rId31" Type="http://schemas.openxmlformats.org/officeDocument/2006/relationships/image" Target="../media/image147.emf"/><Relationship Id="rId10" Type="http://schemas.openxmlformats.org/officeDocument/2006/relationships/image" Target="../media/image135.wmf"/><Relationship Id="rId11" Type="http://schemas.openxmlformats.org/officeDocument/2006/relationships/oleObject" Target="../embeddings/oleObject225.bin"/><Relationship Id="rId12" Type="http://schemas.openxmlformats.org/officeDocument/2006/relationships/image" Target="../media/image136.wmf"/><Relationship Id="rId13" Type="http://schemas.openxmlformats.org/officeDocument/2006/relationships/oleObject" Target="../embeddings/oleObject226.bin"/><Relationship Id="rId14" Type="http://schemas.openxmlformats.org/officeDocument/2006/relationships/image" Target="../media/image137.wmf"/><Relationship Id="rId15" Type="http://schemas.openxmlformats.org/officeDocument/2006/relationships/oleObject" Target="../embeddings/oleObject227.bin"/><Relationship Id="rId16" Type="http://schemas.openxmlformats.org/officeDocument/2006/relationships/image" Target="../media/image138.wmf"/><Relationship Id="rId17" Type="http://schemas.openxmlformats.org/officeDocument/2006/relationships/oleObject" Target="../embeddings/oleObject228.bin"/><Relationship Id="rId18" Type="http://schemas.openxmlformats.org/officeDocument/2006/relationships/image" Target="../media/image139.wmf"/><Relationship Id="rId19" Type="http://schemas.openxmlformats.org/officeDocument/2006/relationships/oleObject" Target="../embeddings/oleObject229.bin"/><Relationship Id="rId1" Type="http://schemas.openxmlformats.org/officeDocument/2006/relationships/vmlDrawing" Target="../drawings/vmlDrawing38.vml"/><Relationship Id="rId2" Type="http://schemas.openxmlformats.org/officeDocument/2006/relationships/slideLayout" Target="../slideLayouts/slideLayout2.xml"/><Relationship Id="rId3" Type="http://schemas.openxmlformats.org/officeDocument/2006/relationships/oleObject" Target="../embeddings/oleObject221.bin"/><Relationship Id="rId4" Type="http://schemas.openxmlformats.org/officeDocument/2006/relationships/image" Target="../media/image132.wmf"/><Relationship Id="rId5" Type="http://schemas.openxmlformats.org/officeDocument/2006/relationships/oleObject" Target="../embeddings/oleObject222.bin"/><Relationship Id="rId6" Type="http://schemas.openxmlformats.org/officeDocument/2006/relationships/image" Target="../media/image133.wmf"/><Relationship Id="rId7" Type="http://schemas.openxmlformats.org/officeDocument/2006/relationships/oleObject" Target="../embeddings/oleObject223.bin"/><Relationship Id="rId8" Type="http://schemas.openxmlformats.org/officeDocument/2006/relationships/image" Target="../media/image134.wmf"/></Relationships>
</file>

<file path=ppt/slides/_rels/slide43.xml.rels><?xml version="1.0" encoding="UTF-8" standalone="yes"?>
<Relationships xmlns="http://schemas.openxmlformats.org/package/2006/relationships"><Relationship Id="rId9" Type="http://schemas.openxmlformats.org/officeDocument/2006/relationships/oleObject" Target="../embeddings/oleObject238.bin"/><Relationship Id="rId20" Type="http://schemas.openxmlformats.org/officeDocument/2006/relationships/image" Target="../media/image153.wmf"/><Relationship Id="rId10" Type="http://schemas.openxmlformats.org/officeDocument/2006/relationships/image" Target="../media/image148.wmf"/><Relationship Id="rId11" Type="http://schemas.openxmlformats.org/officeDocument/2006/relationships/oleObject" Target="../embeddings/oleObject239.bin"/><Relationship Id="rId12" Type="http://schemas.openxmlformats.org/officeDocument/2006/relationships/image" Target="../media/image149.wmf"/><Relationship Id="rId13" Type="http://schemas.openxmlformats.org/officeDocument/2006/relationships/oleObject" Target="../embeddings/oleObject240.bin"/><Relationship Id="rId14" Type="http://schemas.openxmlformats.org/officeDocument/2006/relationships/image" Target="../media/image150.wmf"/><Relationship Id="rId15" Type="http://schemas.openxmlformats.org/officeDocument/2006/relationships/oleObject" Target="../embeddings/oleObject241.bin"/><Relationship Id="rId16" Type="http://schemas.openxmlformats.org/officeDocument/2006/relationships/image" Target="../media/image151.wmf"/><Relationship Id="rId17" Type="http://schemas.openxmlformats.org/officeDocument/2006/relationships/oleObject" Target="../embeddings/oleObject242.bin"/><Relationship Id="rId18" Type="http://schemas.openxmlformats.org/officeDocument/2006/relationships/image" Target="../media/image152.wmf"/><Relationship Id="rId19" Type="http://schemas.openxmlformats.org/officeDocument/2006/relationships/oleObject" Target="../embeddings/oleObject243.bin"/><Relationship Id="rId1" Type="http://schemas.openxmlformats.org/officeDocument/2006/relationships/vmlDrawing" Target="../drawings/vmlDrawing39.vml"/><Relationship Id="rId2" Type="http://schemas.openxmlformats.org/officeDocument/2006/relationships/slideLayout" Target="../slideLayouts/slideLayout2.xml"/><Relationship Id="rId3" Type="http://schemas.openxmlformats.org/officeDocument/2006/relationships/image" Target="../media/image154.jpeg"/><Relationship Id="rId4" Type="http://schemas.openxmlformats.org/officeDocument/2006/relationships/oleObject" Target="../embeddings/oleObject234.bin"/><Relationship Id="rId5" Type="http://schemas.openxmlformats.org/officeDocument/2006/relationships/image" Target="../media/image2.wmf"/><Relationship Id="rId6" Type="http://schemas.openxmlformats.org/officeDocument/2006/relationships/oleObject" Target="../embeddings/oleObject235.bin"/><Relationship Id="rId7" Type="http://schemas.openxmlformats.org/officeDocument/2006/relationships/oleObject" Target="../embeddings/oleObject236.bin"/><Relationship Id="rId8" Type="http://schemas.openxmlformats.org/officeDocument/2006/relationships/oleObject" Target="../embeddings/oleObject237.bin"/></Relationships>
</file>

<file path=ppt/slides/_rels/slide44.xml.rels><?xml version="1.0" encoding="UTF-8" standalone="yes"?>
<Relationships xmlns="http://schemas.openxmlformats.org/package/2006/relationships"><Relationship Id="rId3" Type="http://schemas.openxmlformats.org/officeDocument/2006/relationships/image" Target="../media/image155.jpeg"/><Relationship Id="rId4" Type="http://schemas.openxmlformats.org/officeDocument/2006/relationships/oleObject" Target="../embeddings/oleObject244.bin"/><Relationship Id="rId5" Type="http://schemas.openxmlformats.org/officeDocument/2006/relationships/image" Target="../media/image2.wmf"/><Relationship Id="rId6" Type="http://schemas.openxmlformats.org/officeDocument/2006/relationships/oleObject" Target="../embeddings/oleObject245.bin"/><Relationship Id="rId7" Type="http://schemas.openxmlformats.org/officeDocument/2006/relationships/oleObject" Target="../embeddings/oleObject246.bin"/><Relationship Id="rId8" Type="http://schemas.openxmlformats.org/officeDocument/2006/relationships/oleObject" Target="../embeddings/oleObject247.bin"/><Relationship Id="rId1" Type="http://schemas.openxmlformats.org/officeDocument/2006/relationships/vmlDrawing" Target="../drawings/vmlDrawing40.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5.jpeg"/><Relationship Id="rId4" Type="http://schemas.openxmlformats.org/officeDocument/2006/relationships/oleObject" Target="../embeddings/oleObject248.bin"/><Relationship Id="rId5" Type="http://schemas.openxmlformats.org/officeDocument/2006/relationships/image" Target="../media/image2.wmf"/><Relationship Id="rId6" Type="http://schemas.openxmlformats.org/officeDocument/2006/relationships/oleObject" Target="../embeddings/oleObject249.bin"/><Relationship Id="rId7" Type="http://schemas.openxmlformats.org/officeDocument/2006/relationships/oleObject" Target="../embeddings/oleObject250.bin"/><Relationship Id="rId8" Type="http://schemas.openxmlformats.org/officeDocument/2006/relationships/oleObject" Target="../embeddings/oleObject251.bin"/><Relationship Id="rId1" Type="http://schemas.openxmlformats.org/officeDocument/2006/relationships/vmlDrawing" Target="../drawings/vmlDrawing41.v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9" Type="http://schemas.openxmlformats.org/officeDocument/2006/relationships/oleObject" Target="../embeddings/oleObject256.bin"/><Relationship Id="rId20" Type="http://schemas.openxmlformats.org/officeDocument/2006/relationships/image" Target="../media/image161.wmf"/><Relationship Id="rId21" Type="http://schemas.openxmlformats.org/officeDocument/2006/relationships/oleObject" Target="../embeddings/oleObject262.bin"/><Relationship Id="rId22" Type="http://schemas.openxmlformats.org/officeDocument/2006/relationships/image" Target="../media/image162.png"/><Relationship Id="rId23" Type="http://schemas.openxmlformats.org/officeDocument/2006/relationships/oleObject" Target="../embeddings/oleObject263.bin"/><Relationship Id="rId24" Type="http://schemas.openxmlformats.org/officeDocument/2006/relationships/image" Target="../media/image163.png"/><Relationship Id="rId25" Type="http://schemas.openxmlformats.org/officeDocument/2006/relationships/oleObject" Target="../embeddings/oleObject264.bin"/><Relationship Id="rId26" Type="http://schemas.openxmlformats.org/officeDocument/2006/relationships/image" Target="../media/image164.png"/><Relationship Id="rId27" Type="http://schemas.openxmlformats.org/officeDocument/2006/relationships/oleObject" Target="../embeddings/oleObject265.bin"/><Relationship Id="rId28" Type="http://schemas.openxmlformats.org/officeDocument/2006/relationships/image" Target="../media/image165.png"/><Relationship Id="rId29" Type="http://schemas.openxmlformats.org/officeDocument/2006/relationships/image" Target="../media/image167.emf"/><Relationship Id="rId10" Type="http://schemas.openxmlformats.org/officeDocument/2006/relationships/image" Target="../media/image156.wmf"/><Relationship Id="rId11" Type="http://schemas.openxmlformats.org/officeDocument/2006/relationships/oleObject" Target="../embeddings/oleObject257.bin"/><Relationship Id="rId12" Type="http://schemas.openxmlformats.org/officeDocument/2006/relationships/image" Target="../media/image157.wmf"/><Relationship Id="rId13" Type="http://schemas.openxmlformats.org/officeDocument/2006/relationships/oleObject" Target="../embeddings/oleObject258.bin"/><Relationship Id="rId14" Type="http://schemas.openxmlformats.org/officeDocument/2006/relationships/image" Target="../media/image158.wmf"/><Relationship Id="rId15" Type="http://schemas.openxmlformats.org/officeDocument/2006/relationships/oleObject" Target="../embeddings/oleObject259.bin"/><Relationship Id="rId16" Type="http://schemas.openxmlformats.org/officeDocument/2006/relationships/image" Target="../media/image159.wmf"/><Relationship Id="rId17" Type="http://schemas.openxmlformats.org/officeDocument/2006/relationships/oleObject" Target="../embeddings/oleObject260.bin"/><Relationship Id="rId18" Type="http://schemas.openxmlformats.org/officeDocument/2006/relationships/image" Target="../media/image160.wmf"/><Relationship Id="rId19" Type="http://schemas.openxmlformats.org/officeDocument/2006/relationships/oleObject" Target="../embeddings/oleObject261.bin"/><Relationship Id="rId1" Type="http://schemas.openxmlformats.org/officeDocument/2006/relationships/vmlDrawing" Target="../drawings/vmlDrawing42.vml"/><Relationship Id="rId2" Type="http://schemas.openxmlformats.org/officeDocument/2006/relationships/slideLayout" Target="../slideLayouts/slideLayout2.xml"/><Relationship Id="rId3" Type="http://schemas.openxmlformats.org/officeDocument/2006/relationships/image" Target="../media/image166.jpeg"/><Relationship Id="rId4" Type="http://schemas.openxmlformats.org/officeDocument/2006/relationships/oleObject" Target="../embeddings/oleObject252.bin"/><Relationship Id="rId5" Type="http://schemas.openxmlformats.org/officeDocument/2006/relationships/image" Target="../media/image2.wmf"/><Relationship Id="rId6" Type="http://schemas.openxmlformats.org/officeDocument/2006/relationships/oleObject" Target="../embeddings/oleObject253.bin"/><Relationship Id="rId7" Type="http://schemas.openxmlformats.org/officeDocument/2006/relationships/oleObject" Target="../embeddings/oleObject254.bin"/><Relationship Id="rId8" Type="http://schemas.openxmlformats.org/officeDocument/2006/relationships/oleObject" Target="../embeddings/oleObject255.bin"/></Relationships>
</file>

<file path=ppt/slides/_rels/slide47.xml.rels><?xml version="1.0" encoding="UTF-8" standalone="yes"?>
<Relationships xmlns="http://schemas.openxmlformats.org/package/2006/relationships"><Relationship Id="rId11" Type="http://schemas.openxmlformats.org/officeDocument/2006/relationships/image" Target="../media/image171.wmf"/><Relationship Id="rId12" Type="http://schemas.openxmlformats.org/officeDocument/2006/relationships/oleObject" Target="../embeddings/oleObject270.bin"/><Relationship Id="rId13" Type="http://schemas.openxmlformats.org/officeDocument/2006/relationships/image" Target="../media/image172.wmf"/><Relationship Id="rId14" Type="http://schemas.openxmlformats.org/officeDocument/2006/relationships/oleObject" Target="../embeddings/oleObject271.bin"/><Relationship Id="rId15" Type="http://schemas.openxmlformats.org/officeDocument/2006/relationships/image" Target="../media/image173.wmf"/><Relationship Id="rId1" Type="http://schemas.openxmlformats.org/officeDocument/2006/relationships/vmlDrawing" Target="../drawings/vmlDrawing43.vml"/><Relationship Id="rId2" Type="http://schemas.openxmlformats.org/officeDocument/2006/relationships/slideLayout" Target="../slideLayouts/slideLayout2.xml"/><Relationship Id="rId3" Type="http://schemas.openxmlformats.org/officeDocument/2006/relationships/notesSlide" Target="../notesSlides/notesSlide10.xml"/><Relationship Id="rId4" Type="http://schemas.openxmlformats.org/officeDocument/2006/relationships/oleObject" Target="../embeddings/oleObject266.bin"/><Relationship Id="rId5" Type="http://schemas.openxmlformats.org/officeDocument/2006/relationships/image" Target="../media/image168.wmf"/><Relationship Id="rId6" Type="http://schemas.openxmlformats.org/officeDocument/2006/relationships/oleObject" Target="../embeddings/oleObject267.bin"/><Relationship Id="rId7" Type="http://schemas.openxmlformats.org/officeDocument/2006/relationships/image" Target="../media/image169.wmf"/><Relationship Id="rId8" Type="http://schemas.openxmlformats.org/officeDocument/2006/relationships/oleObject" Target="../embeddings/oleObject268.bin"/><Relationship Id="rId9" Type="http://schemas.openxmlformats.org/officeDocument/2006/relationships/image" Target="../media/image170.wmf"/><Relationship Id="rId10" Type="http://schemas.openxmlformats.org/officeDocument/2006/relationships/oleObject" Target="../embeddings/oleObject269.bin"/></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72.bin"/><Relationship Id="rId4" Type="http://schemas.openxmlformats.org/officeDocument/2006/relationships/image" Target="../media/image2.wmf"/><Relationship Id="rId5" Type="http://schemas.openxmlformats.org/officeDocument/2006/relationships/oleObject" Target="../embeddings/oleObject273.bin"/><Relationship Id="rId6" Type="http://schemas.openxmlformats.org/officeDocument/2006/relationships/oleObject" Target="../embeddings/oleObject274.bin"/><Relationship Id="rId7" Type="http://schemas.openxmlformats.org/officeDocument/2006/relationships/oleObject" Target="../embeddings/oleObject275.bin"/><Relationship Id="rId8" Type="http://schemas.openxmlformats.org/officeDocument/2006/relationships/image" Target="../media/image174.tiff"/><Relationship Id="rId9" Type="http://schemas.openxmlformats.org/officeDocument/2006/relationships/image" Target="../media/image175.tiff"/><Relationship Id="rId1" Type="http://schemas.openxmlformats.org/officeDocument/2006/relationships/vmlDrawing" Target="../drawings/vmlDrawing44.v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6.tif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4.jpeg"/><Relationship Id="rId5" Type="http://schemas.openxmlformats.org/officeDocument/2006/relationships/oleObject" Target="../embeddings/oleObject1.bin"/><Relationship Id="rId6" Type="http://schemas.openxmlformats.org/officeDocument/2006/relationships/image" Target="../media/image2.wmf"/><Relationship Id="rId7" Type="http://schemas.openxmlformats.org/officeDocument/2006/relationships/oleObject" Target="../embeddings/oleObject2.bin"/><Relationship Id="rId8" Type="http://schemas.openxmlformats.org/officeDocument/2006/relationships/oleObject" Target="../embeddings/oleObject3.bin"/><Relationship Id="rId9" Type="http://schemas.openxmlformats.org/officeDocument/2006/relationships/oleObject" Target="../embeddings/oleObject4.bin"/><Relationship Id="rId10" Type="http://schemas.openxmlformats.org/officeDocument/2006/relationships/oleObject" Target="../embeddings/oleObject5.bin"/><Relationship Id="rId11" Type="http://schemas.openxmlformats.org/officeDocument/2006/relationships/image" Target="../media/image3.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76.bin"/><Relationship Id="rId4" Type="http://schemas.openxmlformats.org/officeDocument/2006/relationships/image" Target="../media/image2.wmf"/><Relationship Id="rId5" Type="http://schemas.openxmlformats.org/officeDocument/2006/relationships/oleObject" Target="../embeddings/oleObject277.bin"/><Relationship Id="rId6" Type="http://schemas.openxmlformats.org/officeDocument/2006/relationships/oleObject" Target="../embeddings/oleObject278.bin"/><Relationship Id="rId7" Type="http://schemas.openxmlformats.org/officeDocument/2006/relationships/hyperlink" Target="https://ac.els-cdn.com/S1364032111003984/1-s2.0-S1364032111003984-main.pdf?_tid=0f3bcc60-d3a3-11e7-ab97-00000aab0f01&amp;acdnat=1511808483_dbcd35344af3f7200820eca84b6aff1d" TargetMode="External"/><Relationship Id="rId8" Type="http://schemas.openxmlformats.org/officeDocument/2006/relationships/oleObject" Target="../embeddings/oleObject279.bin"/><Relationship Id="rId1" Type="http://schemas.openxmlformats.org/officeDocument/2006/relationships/vmlDrawing" Target="../drawings/vmlDrawing45.v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280.bin"/><Relationship Id="rId4" Type="http://schemas.openxmlformats.org/officeDocument/2006/relationships/image" Target="../media/image2.wmf"/><Relationship Id="rId5" Type="http://schemas.openxmlformats.org/officeDocument/2006/relationships/oleObject" Target="../embeddings/oleObject281.bin"/><Relationship Id="rId6" Type="http://schemas.openxmlformats.org/officeDocument/2006/relationships/oleObject" Target="../embeddings/oleObject282.bin"/><Relationship Id="rId7" Type="http://schemas.openxmlformats.org/officeDocument/2006/relationships/oleObject" Target="../embeddings/oleObject283.bin"/><Relationship Id="rId8" Type="http://schemas.openxmlformats.org/officeDocument/2006/relationships/image" Target="../media/image177.jpeg"/><Relationship Id="rId9" Type="http://schemas.openxmlformats.org/officeDocument/2006/relationships/image" Target="../media/image178.jpeg"/><Relationship Id="rId1" Type="http://schemas.openxmlformats.org/officeDocument/2006/relationships/vmlDrawing" Target="../drawings/vmlDrawing46.v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79.jpeg"/><Relationship Id="rId4" Type="http://schemas.openxmlformats.org/officeDocument/2006/relationships/oleObject" Target="../embeddings/oleObject284.bin"/><Relationship Id="rId5" Type="http://schemas.openxmlformats.org/officeDocument/2006/relationships/image" Target="../media/image2.wmf"/><Relationship Id="rId6" Type="http://schemas.openxmlformats.org/officeDocument/2006/relationships/oleObject" Target="../embeddings/oleObject285.bin"/><Relationship Id="rId7" Type="http://schemas.openxmlformats.org/officeDocument/2006/relationships/oleObject" Target="../embeddings/oleObject286.bin"/><Relationship Id="rId8" Type="http://schemas.openxmlformats.org/officeDocument/2006/relationships/oleObject" Target="../embeddings/oleObject287.bin"/><Relationship Id="rId9" Type="http://schemas.openxmlformats.org/officeDocument/2006/relationships/image" Target="../media/image180.tiff"/><Relationship Id="rId1" Type="http://schemas.openxmlformats.org/officeDocument/2006/relationships/vmlDrawing" Target="../drawings/vmlDrawing47.vml"/><Relationship Id="rId2"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1" Type="http://schemas.openxmlformats.org/officeDocument/2006/relationships/oleObject" Target="../embeddings/oleObject293.bin"/><Relationship Id="rId12" Type="http://schemas.openxmlformats.org/officeDocument/2006/relationships/image" Target="../media/image182.wmf"/><Relationship Id="rId13" Type="http://schemas.openxmlformats.org/officeDocument/2006/relationships/oleObject" Target="../embeddings/oleObject294.bin"/><Relationship Id="rId14" Type="http://schemas.openxmlformats.org/officeDocument/2006/relationships/image" Target="../media/image183.wmf"/><Relationship Id="rId15" Type="http://schemas.openxmlformats.org/officeDocument/2006/relationships/oleObject" Target="../embeddings/oleObject295.bin"/><Relationship Id="rId16" Type="http://schemas.openxmlformats.org/officeDocument/2006/relationships/image" Target="../media/image184.wmf"/><Relationship Id="rId17" Type="http://schemas.openxmlformats.org/officeDocument/2006/relationships/oleObject" Target="../embeddings/oleObject296.bin"/><Relationship Id="rId18" Type="http://schemas.openxmlformats.org/officeDocument/2006/relationships/image" Target="../media/image185.wmf"/><Relationship Id="rId1" Type="http://schemas.openxmlformats.org/officeDocument/2006/relationships/vmlDrawing" Target="../drawings/vmlDrawing48.vml"/><Relationship Id="rId2" Type="http://schemas.openxmlformats.org/officeDocument/2006/relationships/slideLayout" Target="../slideLayouts/slideLayout2.xml"/><Relationship Id="rId3" Type="http://schemas.openxmlformats.org/officeDocument/2006/relationships/image" Target="../media/image179.jpeg"/><Relationship Id="rId4" Type="http://schemas.openxmlformats.org/officeDocument/2006/relationships/oleObject" Target="../embeddings/oleObject288.bin"/><Relationship Id="rId5" Type="http://schemas.openxmlformats.org/officeDocument/2006/relationships/image" Target="../media/image2.wmf"/><Relationship Id="rId6" Type="http://schemas.openxmlformats.org/officeDocument/2006/relationships/oleObject" Target="../embeddings/oleObject289.bin"/><Relationship Id="rId7" Type="http://schemas.openxmlformats.org/officeDocument/2006/relationships/oleObject" Target="../embeddings/oleObject290.bin"/><Relationship Id="rId8" Type="http://schemas.openxmlformats.org/officeDocument/2006/relationships/oleObject" Target="../embeddings/oleObject291.bin"/><Relationship Id="rId9" Type="http://schemas.openxmlformats.org/officeDocument/2006/relationships/oleObject" Target="../embeddings/oleObject292.bin"/><Relationship Id="rId10" Type="http://schemas.openxmlformats.org/officeDocument/2006/relationships/image" Target="../media/image181.wmf"/></Relationships>
</file>

<file path=ppt/slides/_rels/slide54.xml.rels><?xml version="1.0" encoding="UTF-8" standalone="yes"?>
<Relationships xmlns="http://schemas.openxmlformats.org/package/2006/relationships"><Relationship Id="rId11" Type="http://schemas.openxmlformats.org/officeDocument/2006/relationships/image" Target="../media/image187.wmf"/><Relationship Id="rId12" Type="http://schemas.openxmlformats.org/officeDocument/2006/relationships/oleObject" Target="../embeddings/oleObject303.bin"/><Relationship Id="rId13" Type="http://schemas.openxmlformats.org/officeDocument/2006/relationships/image" Target="../media/image188.wmf"/><Relationship Id="rId1" Type="http://schemas.openxmlformats.org/officeDocument/2006/relationships/vmlDrawing" Target="../drawings/vmlDrawing49.vml"/><Relationship Id="rId2" Type="http://schemas.openxmlformats.org/officeDocument/2006/relationships/slideLayout" Target="../slideLayouts/slideLayout2.xml"/><Relationship Id="rId3" Type="http://schemas.openxmlformats.org/officeDocument/2006/relationships/oleObject" Target="../embeddings/oleObject297.bin"/><Relationship Id="rId4" Type="http://schemas.openxmlformats.org/officeDocument/2006/relationships/image" Target="../media/image2.wmf"/><Relationship Id="rId5" Type="http://schemas.openxmlformats.org/officeDocument/2006/relationships/oleObject" Target="../embeddings/oleObject298.bin"/><Relationship Id="rId6" Type="http://schemas.openxmlformats.org/officeDocument/2006/relationships/oleObject" Target="../embeddings/oleObject299.bin"/><Relationship Id="rId7" Type="http://schemas.openxmlformats.org/officeDocument/2006/relationships/oleObject" Target="../embeddings/oleObject300.bin"/><Relationship Id="rId8" Type="http://schemas.openxmlformats.org/officeDocument/2006/relationships/oleObject" Target="../embeddings/oleObject301.bin"/><Relationship Id="rId9" Type="http://schemas.openxmlformats.org/officeDocument/2006/relationships/image" Target="../media/image186.wmf"/><Relationship Id="rId10" Type="http://schemas.openxmlformats.org/officeDocument/2006/relationships/oleObject" Target="../embeddings/oleObject302.bin"/></Relationships>
</file>

<file path=ppt/slides/_rels/slide55.xml.rels><?xml version="1.0" encoding="UTF-8" standalone="yes"?>
<Relationships xmlns="http://schemas.openxmlformats.org/package/2006/relationships"><Relationship Id="rId9" Type="http://schemas.openxmlformats.org/officeDocument/2006/relationships/oleObject" Target="../embeddings/oleObject307.bin"/><Relationship Id="rId20" Type="http://schemas.openxmlformats.org/officeDocument/2006/relationships/image" Target="../media/image197.wmf"/><Relationship Id="rId21" Type="http://schemas.openxmlformats.org/officeDocument/2006/relationships/oleObject" Target="../embeddings/oleObject313.bin"/><Relationship Id="rId22" Type="http://schemas.openxmlformats.org/officeDocument/2006/relationships/image" Target="../media/image198.wmf"/><Relationship Id="rId23" Type="http://schemas.openxmlformats.org/officeDocument/2006/relationships/oleObject" Target="../embeddings/oleObject314.bin"/><Relationship Id="rId24" Type="http://schemas.openxmlformats.org/officeDocument/2006/relationships/image" Target="../media/image199.wmf"/><Relationship Id="rId25" Type="http://schemas.openxmlformats.org/officeDocument/2006/relationships/oleObject" Target="../embeddings/oleObject315.bin"/><Relationship Id="rId26" Type="http://schemas.openxmlformats.org/officeDocument/2006/relationships/image" Target="../media/image200.wmf"/><Relationship Id="rId27" Type="http://schemas.openxmlformats.org/officeDocument/2006/relationships/oleObject" Target="../embeddings/oleObject316.bin"/><Relationship Id="rId28" Type="http://schemas.openxmlformats.org/officeDocument/2006/relationships/image" Target="../media/image201.wmf"/><Relationship Id="rId10" Type="http://schemas.openxmlformats.org/officeDocument/2006/relationships/image" Target="../media/image192.wmf"/><Relationship Id="rId11" Type="http://schemas.openxmlformats.org/officeDocument/2006/relationships/oleObject" Target="../embeddings/oleObject308.bin"/><Relationship Id="rId12" Type="http://schemas.openxmlformats.org/officeDocument/2006/relationships/image" Target="../media/image193.wmf"/><Relationship Id="rId13" Type="http://schemas.openxmlformats.org/officeDocument/2006/relationships/oleObject" Target="../embeddings/oleObject309.bin"/><Relationship Id="rId14" Type="http://schemas.openxmlformats.org/officeDocument/2006/relationships/image" Target="../media/image194.wmf"/><Relationship Id="rId15" Type="http://schemas.openxmlformats.org/officeDocument/2006/relationships/oleObject" Target="../embeddings/oleObject310.bin"/><Relationship Id="rId16" Type="http://schemas.openxmlformats.org/officeDocument/2006/relationships/image" Target="../media/image195.wmf"/><Relationship Id="rId17" Type="http://schemas.openxmlformats.org/officeDocument/2006/relationships/oleObject" Target="../embeddings/oleObject311.bin"/><Relationship Id="rId18" Type="http://schemas.openxmlformats.org/officeDocument/2006/relationships/image" Target="../media/image196.wmf"/><Relationship Id="rId19" Type="http://schemas.openxmlformats.org/officeDocument/2006/relationships/oleObject" Target="../embeddings/oleObject312.bin"/><Relationship Id="rId1" Type="http://schemas.openxmlformats.org/officeDocument/2006/relationships/vmlDrawing" Target="../drawings/vmlDrawing50.vml"/><Relationship Id="rId2" Type="http://schemas.openxmlformats.org/officeDocument/2006/relationships/slideLayout" Target="../slideLayouts/slideLayout2.xml"/><Relationship Id="rId3" Type="http://schemas.openxmlformats.org/officeDocument/2006/relationships/oleObject" Target="../embeddings/oleObject304.bin"/><Relationship Id="rId4" Type="http://schemas.openxmlformats.org/officeDocument/2006/relationships/image" Target="../media/image189.wmf"/><Relationship Id="rId5" Type="http://schemas.openxmlformats.org/officeDocument/2006/relationships/oleObject" Target="../embeddings/oleObject305.bin"/><Relationship Id="rId6" Type="http://schemas.openxmlformats.org/officeDocument/2006/relationships/image" Target="../media/image190.wmf"/><Relationship Id="rId7" Type="http://schemas.openxmlformats.org/officeDocument/2006/relationships/oleObject" Target="../embeddings/oleObject306.bin"/><Relationship Id="rId8" Type="http://schemas.openxmlformats.org/officeDocument/2006/relationships/image" Target="../media/image191.wmf"/></Relationships>
</file>

<file path=ppt/slides/_rels/slide56.xml.rels><?xml version="1.0" encoding="UTF-8" standalone="yes"?>
<Relationships xmlns="http://schemas.openxmlformats.org/package/2006/relationships"><Relationship Id="rId9" Type="http://schemas.openxmlformats.org/officeDocument/2006/relationships/oleObject" Target="../embeddings/oleObject320.bin"/><Relationship Id="rId20" Type="http://schemas.openxmlformats.org/officeDocument/2006/relationships/image" Target="../media/image210.wmf"/><Relationship Id="rId21" Type="http://schemas.openxmlformats.org/officeDocument/2006/relationships/oleObject" Target="../embeddings/oleObject326.bin"/><Relationship Id="rId22" Type="http://schemas.openxmlformats.org/officeDocument/2006/relationships/image" Target="../media/image211.wmf"/><Relationship Id="rId23" Type="http://schemas.openxmlformats.org/officeDocument/2006/relationships/oleObject" Target="../embeddings/oleObject327.bin"/><Relationship Id="rId24" Type="http://schemas.openxmlformats.org/officeDocument/2006/relationships/image" Target="../media/image212.wmf"/><Relationship Id="rId25" Type="http://schemas.openxmlformats.org/officeDocument/2006/relationships/oleObject" Target="../embeddings/oleObject328.bin"/><Relationship Id="rId26" Type="http://schemas.openxmlformats.org/officeDocument/2006/relationships/image" Target="../media/image213.wmf"/><Relationship Id="rId10" Type="http://schemas.openxmlformats.org/officeDocument/2006/relationships/image" Target="../media/image205.wmf"/><Relationship Id="rId11" Type="http://schemas.openxmlformats.org/officeDocument/2006/relationships/oleObject" Target="../embeddings/oleObject321.bin"/><Relationship Id="rId12" Type="http://schemas.openxmlformats.org/officeDocument/2006/relationships/image" Target="../media/image206.wmf"/><Relationship Id="rId13" Type="http://schemas.openxmlformats.org/officeDocument/2006/relationships/oleObject" Target="../embeddings/oleObject322.bin"/><Relationship Id="rId14" Type="http://schemas.openxmlformats.org/officeDocument/2006/relationships/image" Target="../media/image207.wmf"/><Relationship Id="rId15" Type="http://schemas.openxmlformats.org/officeDocument/2006/relationships/oleObject" Target="../embeddings/oleObject323.bin"/><Relationship Id="rId16" Type="http://schemas.openxmlformats.org/officeDocument/2006/relationships/image" Target="../media/image208.wmf"/><Relationship Id="rId17" Type="http://schemas.openxmlformats.org/officeDocument/2006/relationships/oleObject" Target="../embeddings/oleObject324.bin"/><Relationship Id="rId18" Type="http://schemas.openxmlformats.org/officeDocument/2006/relationships/image" Target="../media/image209.wmf"/><Relationship Id="rId19" Type="http://schemas.openxmlformats.org/officeDocument/2006/relationships/oleObject" Target="../embeddings/oleObject325.bin"/><Relationship Id="rId1" Type="http://schemas.openxmlformats.org/officeDocument/2006/relationships/vmlDrawing" Target="../drawings/vmlDrawing51.vml"/><Relationship Id="rId2" Type="http://schemas.openxmlformats.org/officeDocument/2006/relationships/slideLayout" Target="../slideLayouts/slideLayout2.xml"/><Relationship Id="rId3" Type="http://schemas.openxmlformats.org/officeDocument/2006/relationships/oleObject" Target="../embeddings/oleObject317.bin"/><Relationship Id="rId4" Type="http://schemas.openxmlformats.org/officeDocument/2006/relationships/image" Target="../media/image202.wmf"/><Relationship Id="rId5" Type="http://schemas.openxmlformats.org/officeDocument/2006/relationships/oleObject" Target="../embeddings/oleObject318.bin"/><Relationship Id="rId6" Type="http://schemas.openxmlformats.org/officeDocument/2006/relationships/image" Target="../media/image203.wmf"/><Relationship Id="rId7" Type="http://schemas.openxmlformats.org/officeDocument/2006/relationships/oleObject" Target="../embeddings/oleObject319.bin"/><Relationship Id="rId8" Type="http://schemas.openxmlformats.org/officeDocument/2006/relationships/image" Target="../media/image204.w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329.bin"/><Relationship Id="rId4" Type="http://schemas.openxmlformats.org/officeDocument/2006/relationships/image" Target="../media/image2.wmf"/><Relationship Id="rId5" Type="http://schemas.openxmlformats.org/officeDocument/2006/relationships/oleObject" Target="../embeddings/oleObject330.bin"/><Relationship Id="rId6" Type="http://schemas.openxmlformats.org/officeDocument/2006/relationships/oleObject" Target="../embeddings/oleObject331.bin"/><Relationship Id="rId7" Type="http://schemas.openxmlformats.org/officeDocument/2006/relationships/oleObject" Target="../embeddings/oleObject332.bin"/><Relationship Id="rId1" Type="http://schemas.openxmlformats.org/officeDocument/2006/relationships/vmlDrawing" Target="../drawings/vmlDrawing52.v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1" Type="http://schemas.openxmlformats.org/officeDocument/2006/relationships/image" Target="../media/image215.wmf"/><Relationship Id="rId12" Type="http://schemas.openxmlformats.org/officeDocument/2006/relationships/oleObject" Target="../embeddings/oleObject339.bin"/><Relationship Id="rId13" Type="http://schemas.openxmlformats.org/officeDocument/2006/relationships/image" Target="../media/image216.wmf"/><Relationship Id="rId14" Type="http://schemas.openxmlformats.org/officeDocument/2006/relationships/image" Target="../media/image217.emf"/><Relationship Id="rId15" Type="http://schemas.openxmlformats.org/officeDocument/2006/relationships/image" Target="../media/image218.emf"/><Relationship Id="rId1" Type="http://schemas.openxmlformats.org/officeDocument/2006/relationships/vmlDrawing" Target="../drawings/vmlDrawing53.vml"/><Relationship Id="rId2" Type="http://schemas.openxmlformats.org/officeDocument/2006/relationships/slideLayout" Target="../slideLayouts/slideLayout2.xml"/><Relationship Id="rId3" Type="http://schemas.openxmlformats.org/officeDocument/2006/relationships/oleObject" Target="../embeddings/oleObject333.bin"/><Relationship Id="rId4" Type="http://schemas.openxmlformats.org/officeDocument/2006/relationships/image" Target="../media/image2.wmf"/><Relationship Id="rId5" Type="http://schemas.openxmlformats.org/officeDocument/2006/relationships/oleObject" Target="../embeddings/oleObject334.bin"/><Relationship Id="rId6" Type="http://schemas.openxmlformats.org/officeDocument/2006/relationships/oleObject" Target="../embeddings/oleObject335.bin"/><Relationship Id="rId7" Type="http://schemas.openxmlformats.org/officeDocument/2006/relationships/oleObject" Target="../embeddings/oleObject336.bin"/><Relationship Id="rId8" Type="http://schemas.openxmlformats.org/officeDocument/2006/relationships/oleObject" Target="../embeddings/oleObject337.bin"/><Relationship Id="rId9" Type="http://schemas.openxmlformats.org/officeDocument/2006/relationships/image" Target="../media/image214.wmf"/><Relationship Id="rId10" Type="http://schemas.openxmlformats.org/officeDocument/2006/relationships/oleObject" Target="../embeddings/oleObject338.bin"/></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340.bin"/><Relationship Id="rId4" Type="http://schemas.openxmlformats.org/officeDocument/2006/relationships/image" Target="../media/image2.wmf"/><Relationship Id="rId5" Type="http://schemas.openxmlformats.org/officeDocument/2006/relationships/oleObject" Target="../embeddings/oleObject341.bin"/><Relationship Id="rId6" Type="http://schemas.openxmlformats.org/officeDocument/2006/relationships/oleObject" Target="../embeddings/oleObject342.bin"/><Relationship Id="rId7" Type="http://schemas.openxmlformats.org/officeDocument/2006/relationships/oleObject" Target="../embeddings/oleObject343.bin"/><Relationship Id="rId1" Type="http://schemas.openxmlformats.org/officeDocument/2006/relationships/vmlDrawing" Target="../drawings/vmlDrawing54.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9" Type="http://schemas.openxmlformats.org/officeDocument/2006/relationships/oleObject" Target="../embeddings/oleObject10.bin"/><Relationship Id="rId20" Type="http://schemas.openxmlformats.org/officeDocument/2006/relationships/image" Target="../media/image10.wmf"/><Relationship Id="rId21" Type="http://schemas.openxmlformats.org/officeDocument/2006/relationships/oleObject" Target="../embeddings/oleObject16.bin"/><Relationship Id="rId22" Type="http://schemas.openxmlformats.org/officeDocument/2006/relationships/image" Target="../media/image11.wmf"/><Relationship Id="rId10" Type="http://schemas.openxmlformats.org/officeDocument/2006/relationships/image" Target="../media/image5.wmf"/><Relationship Id="rId11" Type="http://schemas.openxmlformats.org/officeDocument/2006/relationships/oleObject" Target="../embeddings/oleObject11.bin"/><Relationship Id="rId12" Type="http://schemas.openxmlformats.org/officeDocument/2006/relationships/image" Target="../media/image6.wmf"/><Relationship Id="rId13" Type="http://schemas.openxmlformats.org/officeDocument/2006/relationships/oleObject" Target="../embeddings/oleObject12.bin"/><Relationship Id="rId14" Type="http://schemas.openxmlformats.org/officeDocument/2006/relationships/image" Target="../media/image7.wmf"/><Relationship Id="rId15" Type="http://schemas.openxmlformats.org/officeDocument/2006/relationships/oleObject" Target="../embeddings/oleObject13.bin"/><Relationship Id="rId16" Type="http://schemas.openxmlformats.org/officeDocument/2006/relationships/image" Target="../media/image8.wmf"/><Relationship Id="rId17" Type="http://schemas.openxmlformats.org/officeDocument/2006/relationships/oleObject" Target="../embeddings/oleObject14.bin"/><Relationship Id="rId18" Type="http://schemas.openxmlformats.org/officeDocument/2006/relationships/image" Target="../media/image9.wmf"/><Relationship Id="rId19" Type="http://schemas.openxmlformats.org/officeDocument/2006/relationships/oleObject" Target="../embeddings/oleObject15.bin"/><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image" Target="../media/image12.jpeg"/><Relationship Id="rId4" Type="http://schemas.openxmlformats.org/officeDocument/2006/relationships/oleObject" Target="../embeddings/oleObject6.bin"/><Relationship Id="rId5" Type="http://schemas.openxmlformats.org/officeDocument/2006/relationships/image" Target="../media/image2.wmf"/><Relationship Id="rId6" Type="http://schemas.openxmlformats.org/officeDocument/2006/relationships/oleObject" Target="../embeddings/oleObject7.bin"/><Relationship Id="rId7" Type="http://schemas.openxmlformats.org/officeDocument/2006/relationships/oleObject" Target="../embeddings/oleObject8.bin"/><Relationship Id="rId8" Type="http://schemas.openxmlformats.org/officeDocument/2006/relationships/oleObject" Target="../embeddings/oleObject9.bin"/></Relationships>
</file>

<file path=ppt/slides/_rels/slide60.xml.rels><?xml version="1.0" encoding="UTF-8" standalone="yes"?>
<Relationships xmlns="http://schemas.openxmlformats.org/package/2006/relationships"><Relationship Id="rId11" Type="http://schemas.openxmlformats.org/officeDocument/2006/relationships/oleObject" Target="../embeddings/oleObject349.bin"/><Relationship Id="rId12" Type="http://schemas.openxmlformats.org/officeDocument/2006/relationships/image" Target="../media/image220.wmf"/><Relationship Id="rId13" Type="http://schemas.openxmlformats.org/officeDocument/2006/relationships/oleObject" Target="../embeddings/oleObject350.bin"/><Relationship Id="rId14" Type="http://schemas.openxmlformats.org/officeDocument/2006/relationships/image" Target="../media/image221.wmf"/><Relationship Id="rId15" Type="http://schemas.openxmlformats.org/officeDocument/2006/relationships/oleObject" Target="../embeddings/oleObject351.bin"/><Relationship Id="rId16" Type="http://schemas.openxmlformats.org/officeDocument/2006/relationships/image" Target="../media/image222.wmf"/><Relationship Id="rId17" Type="http://schemas.openxmlformats.org/officeDocument/2006/relationships/oleObject" Target="../embeddings/oleObject352.bin"/><Relationship Id="rId18" Type="http://schemas.openxmlformats.org/officeDocument/2006/relationships/image" Target="../media/image223.wmf"/><Relationship Id="rId1" Type="http://schemas.openxmlformats.org/officeDocument/2006/relationships/vmlDrawing" Target="../drawings/vmlDrawing55.vml"/><Relationship Id="rId2" Type="http://schemas.openxmlformats.org/officeDocument/2006/relationships/slideLayout" Target="../slideLayouts/slideLayout2.xml"/><Relationship Id="rId3" Type="http://schemas.openxmlformats.org/officeDocument/2006/relationships/image" Target="../media/image224.jpeg"/><Relationship Id="rId4" Type="http://schemas.openxmlformats.org/officeDocument/2006/relationships/oleObject" Target="../embeddings/oleObject344.bin"/><Relationship Id="rId5" Type="http://schemas.openxmlformats.org/officeDocument/2006/relationships/image" Target="../media/image2.wmf"/><Relationship Id="rId6" Type="http://schemas.openxmlformats.org/officeDocument/2006/relationships/oleObject" Target="../embeddings/oleObject345.bin"/><Relationship Id="rId7" Type="http://schemas.openxmlformats.org/officeDocument/2006/relationships/oleObject" Target="../embeddings/oleObject346.bin"/><Relationship Id="rId8" Type="http://schemas.openxmlformats.org/officeDocument/2006/relationships/oleObject" Target="../embeddings/oleObject347.bin"/><Relationship Id="rId9" Type="http://schemas.openxmlformats.org/officeDocument/2006/relationships/oleObject" Target="../embeddings/oleObject348.bin"/><Relationship Id="rId10" Type="http://schemas.openxmlformats.org/officeDocument/2006/relationships/image" Target="../media/image219.wmf"/></Relationships>
</file>

<file path=ppt/slides/_rels/slide61.xml.rels><?xml version="1.0" encoding="UTF-8" standalone="yes"?>
<Relationships xmlns="http://schemas.openxmlformats.org/package/2006/relationships"><Relationship Id="rId11" Type="http://schemas.openxmlformats.org/officeDocument/2006/relationships/image" Target="../media/image226.wmf"/><Relationship Id="rId12" Type="http://schemas.openxmlformats.org/officeDocument/2006/relationships/oleObject" Target="../embeddings/oleObject359.bin"/><Relationship Id="rId13" Type="http://schemas.openxmlformats.org/officeDocument/2006/relationships/image" Target="../media/image227.wmf"/><Relationship Id="rId14" Type="http://schemas.openxmlformats.org/officeDocument/2006/relationships/oleObject" Target="../embeddings/oleObject360.bin"/><Relationship Id="rId15" Type="http://schemas.openxmlformats.org/officeDocument/2006/relationships/image" Target="../media/image228.wmf"/><Relationship Id="rId1" Type="http://schemas.openxmlformats.org/officeDocument/2006/relationships/vmlDrawing" Target="../drawings/vmlDrawing56.vml"/><Relationship Id="rId2" Type="http://schemas.openxmlformats.org/officeDocument/2006/relationships/slideLayout" Target="../slideLayouts/slideLayout2.xml"/><Relationship Id="rId3" Type="http://schemas.openxmlformats.org/officeDocument/2006/relationships/oleObject" Target="../embeddings/oleObject353.bin"/><Relationship Id="rId4" Type="http://schemas.openxmlformats.org/officeDocument/2006/relationships/image" Target="../media/image2.wmf"/><Relationship Id="rId5" Type="http://schemas.openxmlformats.org/officeDocument/2006/relationships/oleObject" Target="../embeddings/oleObject354.bin"/><Relationship Id="rId6" Type="http://schemas.openxmlformats.org/officeDocument/2006/relationships/oleObject" Target="../embeddings/oleObject355.bin"/><Relationship Id="rId7" Type="http://schemas.openxmlformats.org/officeDocument/2006/relationships/oleObject" Target="../embeddings/oleObject356.bin"/><Relationship Id="rId8" Type="http://schemas.openxmlformats.org/officeDocument/2006/relationships/oleObject" Target="../embeddings/oleObject357.bin"/><Relationship Id="rId9" Type="http://schemas.openxmlformats.org/officeDocument/2006/relationships/image" Target="../media/image225.wmf"/><Relationship Id="rId10" Type="http://schemas.openxmlformats.org/officeDocument/2006/relationships/oleObject" Target="../embeddings/oleObject358.bin"/></Relationships>
</file>

<file path=ppt/slides/_rels/slide62.xml.rels><?xml version="1.0" encoding="UTF-8" standalone="yes"?>
<Relationships xmlns="http://schemas.openxmlformats.org/package/2006/relationships"><Relationship Id="rId9" Type="http://schemas.openxmlformats.org/officeDocument/2006/relationships/image" Target="../media/image231.wmf"/><Relationship Id="rId20" Type="http://schemas.openxmlformats.org/officeDocument/2006/relationships/oleObject" Target="../embeddings/oleObject369.bin"/><Relationship Id="rId21" Type="http://schemas.openxmlformats.org/officeDocument/2006/relationships/image" Target="../media/image237.wmf"/><Relationship Id="rId10" Type="http://schemas.openxmlformats.org/officeDocument/2006/relationships/oleObject" Target="../embeddings/oleObject364.bin"/><Relationship Id="rId11" Type="http://schemas.openxmlformats.org/officeDocument/2006/relationships/image" Target="../media/image232.wmf"/><Relationship Id="rId12" Type="http://schemas.openxmlformats.org/officeDocument/2006/relationships/oleObject" Target="../embeddings/oleObject365.bin"/><Relationship Id="rId13" Type="http://schemas.openxmlformats.org/officeDocument/2006/relationships/image" Target="../media/image233.wmf"/><Relationship Id="rId14" Type="http://schemas.openxmlformats.org/officeDocument/2006/relationships/oleObject" Target="../embeddings/oleObject366.bin"/><Relationship Id="rId15" Type="http://schemas.openxmlformats.org/officeDocument/2006/relationships/image" Target="../media/image234.wmf"/><Relationship Id="rId16" Type="http://schemas.openxmlformats.org/officeDocument/2006/relationships/oleObject" Target="../embeddings/oleObject367.bin"/><Relationship Id="rId17" Type="http://schemas.openxmlformats.org/officeDocument/2006/relationships/image" Target="../media/image235.wmf"/><Relationship Id="rId18" Type="http://schemas.openxmlformats.org/officeDocument/2006/relationships/oleObject" Target="../embeddings/oleObject368.bin"/><Relationship Id="rId19" Type="http://schemas.openxmlformats.org/officeDocument/2006/relationships/image" Target="../media/image236.wmf"/><Relationship Id="rId1" Type="http://schemas.openxmlformats.org/officeDocument/2006/relationships/vmlDrawing" Target="../drawings/vmlDrawing57.vml"/><Relationship Id="rId2" Type="http://schemas.openxmlformats.org/officeDocument/2006/relationships/slideLayout" Target="../slideLayouts/slideLayout2.xml"/><Relationship Id="rId3" Type="http://schemas.openxmlformats.org/officeDocument/2006/relationships/image" Target="../media/image238.jpeg"/><Relationship Id="rId4" Type="http://schemas.openxmlformats.org/officeDocument/2006/relationships/oleObject" Target="../embeddings/oleObject361.bin"/><Relationship Id="rId5" Type="http://schemas.openxmlformats.org/officeDocument/2006/relationships/image" Target="../media/image229.wmf"/><Relationship Id="rId6" Type="http://schemas.openxmlformats.org/officeDocument/2006/relationships/oleObject" Target="../embeddings/oleObject362.bin"/><Relationship Id="rId7" Type="http://schemas.openxmlformats.org/officeDocument/2006/relationships/image" Target="../media/image230.wmf"/><Relationship Id="rId8" Type="http://schemas.openxmlformats.org/officeDocument/2006/relationships/oleObject" Target="../embeddings/oleObject363.bin"/></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370.bin"/><Relationship Id="rId4" Type="http://schemas.openxmlformats.org/officeDocument/2006/relationships/image" Target="../media/image2.wmf"/><Relationship Id="rId5" Type="http://schemas.openxmlformats.org/officeDocument/2006/relationships/oleObject" Target="../embeddings/oleObject371.bin"/><Relationship Id="rId6" Type="http://schemas.openxmlformats.org/officeDocument/2006/relationships/oleObject" Target="../embeddings/oleObject372.bin"/><Relationship Id="rId7" Type="http://schemas.openxmlformats.org/officeDocument/2006/relationships/oleObject" Target="../embeddings/oleObject373.bin"/><Relationship Id="rId1" Type="http://schemas.openxmlformats.org/officeDocument/2006/relationships/vmlDrawing" Target="../drawings/vmlDrawing58.v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9" Type="http://schemas.openxmlformats.org/officeDocument/2006/relationships/image" Target="../media/image239.wmf"/><Relationship Id="rId20" Type="http://schemas.openxmlformats.org/officeDocument/2006/relationships/oleObject" Target="../embeddings/oleObject384.bin"/><Relationship Id="rId21" Type="http://schemas.openxmlformats.org/officeDocument/2006/relationships/image" Target="../media/image245.wmf"/><Relationship Id="rId22" Type="http://schemas.openxmlformats.org/officeDocument/2006/relationships/oleObject" Target="../embeddings/oleObject385.bin"/><Relationship Id="rId23" Type="http://schemas.openxmlformats.org/officeDocument/2006/relationships/image" Target="../media/image246.wmf"/><Relationship Id="rId24" Type="http://schemas.openxmlformats.org/officeDocument/2006/relationships/oleObject" Target="../embeddings/oleObject386.bin"/><Relationship Id="rId25" Type="http://schemas.openxmlformats.org/officeDocument/2006/relationships/image" Target="../media/image247.wmf"/><Relationship Id="rId26" Type="http://schemas.openxmlformats.org/officeDocument/2006/relationships/oleObject" Target="../embeddings/oleObject387.bin"/><Relationship Id="rId27" Type="http://schemas.openxmlformats.org/officeDocument/2006/relationships/image" Target="../media/image248.wmf"/><Relationship Id="rId10" Type="http://schemas.openxmlformats.org/officeDocument/2006/relationships/oleObject" Target="../embeddings/oleObject379.bin"/><Relationship Id="rId11" Type="http://schemas.openxmlformats.org/officeDocument/2006/relationships/image" Target="../media/image240.wmf"/><Relationship Id="rId12" Type="http://schemas.openxmlformats.org/officeDocument/2006/relationships/oleObject" Target="../embeddings/oleObject380.bin"/><Relationship Id="rId13" Type="http://schemas.openxmlformats.org/officeDocument/2006/relationships/image" Target="../media/image241.wmf"/><Relationship Id="rId14" Type="http://schemas.openxmlformats.org/officeDocument/2006/relationships/oleObject" Target="../embeddings/oleObject381.bin"/><Relationship Id="rId15" Type="http://schemas.openxmlformats.org/officeDocument/2006/relationships/image" Target="../media/image242.wmf"/><Relationship Id="rId16" Type="http://schemas.openxmlformats.org/officeDocument/2006/relationships/oleObject" Target="../embeddings/oleObject382.bin"/><Relationship Id="rId17" Type="http://schemas.openxmlformats.org/officeDocument/2006/relationships/image" Target="../media/image243.wmf"/><Relationship Id="rId18" Type="http://schemas.openxmlformats.org/officeDocument/2006/relationships/oleObject" Target="../embeddings/oleObject383.bin"/><Relationship Id="rId19" Type="http://schemas.openxmlformats.org/officeDocument/2006/relationships/image" Target="../media/image244.wmf"/><Relationship Id="rId1" Type="http://schemas.openxmlformats.org/officeDocument/2006/relationships/vmlDrawing" Target="../drawings/vmlDrawing59.vml"/><Relationship Id="rId2" Type="http://schemas.openxmlformats.org/officeDocument/2006/relationships/slideLayout" Target="../slideLayouts/slideLayout2.xml"/><Relationship Id="rId3" Type="http://schemas.openxmlformats.org/officeDocument/2006/relationships/oleObject" Target="../embeddings/oleObject374.bin"/><Relationship Id="rId4" Type="http://schemas.openxmlformats.org/officeDocument/2006/relationships/image" Target="../media/image2.wmf"/><Relationship Id="rId5" Type="http://schemas.openxmlformats.org/officeDocument/2006/relationships/oleObject" Target="../embeddings/oleObject375.bin"/><Relationship Id="rId6" Type="http://schemas.openxmlformats.org/officeDocument/2006/relationships/oleObject" Target="../embeddings/oleObject376.bin"/><Relationship Id="rId7" Type="http://schemas.openxmlformats.org/officeDocument/2006/relationships/oleObject" Target="../embeddings/oleObject377.bin"/><Relationship Id="rId8" Type="http://schemas.openxmlformats.org/officeDocument/2006/relationships/oleObject" Target="../embeddings/oleObject378.bin"/></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388.bin"/><Relationship Id="rId4" Type="http://schemas.openxmlformats.org/officeDocument/2006/relationships/image" Target="../media/image2.wmf"/><Relationship Id="rId5" Type="http://schemas.openxmlformats.org/officeDocument/2006/relationships/oleObject" Target="../embeddings/oleObject389.bin"/><Relationship Id="rId6" Type="http://schemas.openxmlformats.org/officeDocument/2006/relationships/oleObject" Target="../embeddings/oleObject390.bin"/><Relationship Id="rId7" Type="http://schemas.openxmlformats.org/officeDocument/2006/relationships/oleObject" Target="../embeddings/oleObject391.bin"/><Relationship Id="rId1" Type="http://schemas.openxmlformats.org/officeDocument/2006/relationships/vmlDrawing" Target="../drawings/vmlDrawing60.vml"/><Relationship Id="rId2"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49.jpeg"/><Relationship Id="rId5" Type="http://schemas.openxmlformats.org/officeDocument/2006/relationships/oleObject" Target="../embeddings/oleObject392.bin"/><Relationship Id="rId6" Type="http://schemas.openxmlformats.org/officeDocument/2006/relationships/image" Target="../media/image2.wmf"/><Relationship Id="rId7" Type="http://schemas.openxmlformats.org/officeDocument/2006/relationships/oleObject" Target="../embeddings/oleObject393.bin"/><Relationship Id="rId8" Type="http://schemas.openxmlformats.org/officeDocument/2006/relationships/oleObject" Target="../embeddings/oleObject394.bin"/><Relationship Id="rId9" Type="http://schemas.openxmlformats.org/officeDocument/2006/relationships/oleObject" Target="../embeddings/oleObject395.bin"/><Relationship Id="rId1" Type="http://schemas.openxmlformats.org/officeDocument/2006/relationships/vmlDrawing" Target="../drawings/vmlDrawing61.vml"/><Relationship Id="rId2"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0" Type="http://schemas.openxmlformats.org/officeDocument/2006/relationships/image" Target="../media/image258.wmf"/><Relationship Id="rId21" Type="http://schemas.openxmlformats.org/officeDocument/2006/relationships/oleObject" Target="../embeddings/oleObject405.bin"/><Relationship Id="rId22" Type="http://schemas.openxmlformats.org/officeDocument/2006/relationships/image" Target="../media/image259.png"/><Relationship Id="rId23" Type="http://schemas.openxmlformats.org/officeDocument/2006/relationships/oleObject" Target="../embeddings/oleObject406.bin"/><Relationship Id="rId24" Type="http://schemas.openxmlformats.org/officeDocument/2006/relationships/image" Target="../media/image260.wmf"/><Relationship Id="rId25" Type="http://schemas.openxmlformats.org/officeDocument/2006/relationships/oleObject" Target="../embeddings/oleObject407.bin"/><Relationship Id="rId26" Type="http://schemas.openxmlformats.org/officeDocument/2006/relationships/image" Target="../media/image261.png"/><Relationship Id="rId27" Type="http://schemas.openxmlformats.org/officeDocument/2006/relationships/oleObject" Target="../embeddings/oleObject408.bin"/><Relationship Id="rId28" Type="http://schemas.openxmlformats.org/officeDocument/2006/relationships/image" Target="../media/image262.wmf"/><Relationship Id="rId29" Type="http://schemas.openxmlformats.org/officeDocument/2006/relationships/oleObject" Target="../embeddings/oleObject409.bin"/><Relationship Id="rId1" Type="http://schemas.openxmlformats.org/officeDocument/2006/relationships/vmlDrawing" Target="../drawings/vmlDrawing62.vml"/><Relationship Id="rId2" Type="http://schemas.openxmlformats.org/officeDocument/2006/relationships/slideLayout" Target="../slideLayouts/slideLayout2.xml"/><Relationship Id="rId3" Type="http://schemas.openxmlformats.org/officeDocument/2006/relationships/oleObject" Target="../embeddings/oleObject396.bin"/><Relationship Id="rId4" Type="http://schemas.openxmlformats.org/officeDocument/2006/relationships/image" Target="../media/image250.wmf"/><Relationship Id="rId5" Type="http://schemas.openxmlformats.org/officeDocument/2006/relationships/oleObject" Target="../embeddings/oleObject397.bin"/><Relationship Id="rId30" Type="http://schemas.openxmlformats.org/officeDocument/2006/relationships/image" Target="../media/image263.png"/><Relationship Id="rId31" Type="http://schemas.openxmlformats.org/officeDocument/2006/relationships/oleObject" Target="../embeddings/oleObject410.bin"/><Relationship Id="rId32" Type="http://schemas.openxmlformats.org/officeDocument/2006/relationships/image" Target="../media/image264.wmf"/><Relationship Id="rId9" Type="http://schemas.openxmlformats.org/officeDocument/2006/relationships/oleObject" Target="../embeddings/oleObject399.bin"/><Relationship Id="rId6" Type="http://schemas.openxmlformats.org/officeDocument/2006/relationships/image" Target="../media/image251.wmf"/><Relationship Id="rId7" Type="http://schemas.openxmlformats.org/officeDocument/2006/relationships/oleObject" Target="../embeddings/oleObject398.bin"/><Relationship Id="rId8" Type="http://schemas.openxmlformats.org/officeDocument/2006/relationships/image" Target="../media/image252.wmf"/><Relationship Id="rId33" Type="http://schemas.openxmlformats.org/officeDocument/2006/relationships/oleObject" Target="../embeddings/oleObject411.bin"/><Relationship Id="rId34" Type="http://schemas.openxmlformats.org/officeDocument/2006/relationships/image" Target="../media/image265.wmf"/><Relationship Id="rId35" Type="http://schemas.openxmlformats.org/officeDocument/2006/relationships/oleObject" Target="../embeddings/oleObject412.bin"/><Relationship Id="rId36" Type="http://schemas.openxmlformats.org/officeDocument/2006/relationships/image" Target="../media/image266.png"/><Relationship Id="rId10" Type="http://schemas.openxmlformats.org/officeDocument/2006/relationships/image" Target="../media/image253.wmf"/><Relationship Id="rId11" Type="http://schemas.openxmlformats.org/officeDocument/2006/relationships/oleObject" Target="../embeddings/oleObject400.bin"/><Relationship Id="rId12" Type="http://schemas.openxmlformats.org/officeDocument/2006/relationships/image" Target="../media/image254.wmf"/><Relationship Id="rId13" Type="http://schemas.openxmlformats.org/officeDocument/2006/relationships/oleObject" Target="../embeddings/oleObject401.bin"/><Relationship Id="rId14" Type="http://schemas.openxmlformats.org/officeDocument/2006/relationships/image" Target="../media/image255.wmf"/><Relationship Id="rId15" Type="http://schemas.openxmlformats.org/officeDocument/2006/relationships/oleObject" Target="../embeddings/oleObject402.bin"/><Relationship Id="rId16" Type="http://schemas.openxmlformats.org/officeDocument/2006/relationships/image" Target="../media/image256.wmf"/><Relationship Id="rId17" Type="http://schemas.openxmlformats.org/officeDocument/2006/relationships/oleObject" Target="../embeddings/oleObject403.bin"/><Relationship Id="rId18" Type="http://schemas.openxmlformats.org/officeDocument/2006/relationships/image" Target="../media/image257.wmf"/><Relationship Id="rId19" Type="http://schemas.openxmlformats.org/officeDocument/2006/relationships/oleObject" Target="../embeddings/oleObject404.bin"/><Relationship Id="rId37" Type="http://schemas.openxmlformats.org/officeDocument/2006/relationships/oleObject" Target="../embeddings/oleObject413.bin"/><Relationship Id="rId38" Type="http://schemas.openxmlformats.org/officeDocument/2006/relationships/image" Target="../media/image267.png"/></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414.bin"/><Relationship Id="rId4" Type="http://schemas.openxmlformats.org/officeDocument/2006/relationships/image" Target="../media/image2.wmf"/><Relationship Id="rId5" Type="http://schemas.openxmlformats.org/officeDocument/2006/relationships/oleObject" Target="../embeddings/oleObject415.bin"/><Relationship Id="rId6" Type="http://schemas.openxmlformats.org/officeDocument/2006/relationships/oleObject" Target="../embeddings/oleObject416.bin"/><Relationship Id="rId7" Type="http://schemas.openxmlformats.org/officeDocument/2006/relationships/oleObject" Target="../embeddings/oleObject417.bin"/><Relationship Id="rId1" Type="http://schemas.openxmlformats.org/officeDocument/2006/relationships/vmlDrawing" Target="../drawings/vmlDrawing63.vml"/><Relationship Id="rId2"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1" Type="http://schemas.openxmlformats.org/officeDocument/2006/relationships/oleObject" Target="../embeddings/oleObject423.bin"/><Relationship Id="rId12" Type="http://schemas.openxmlformats.org/officeDocument/2006/relationships/image" Target="../media/image215.wmf"/><Relationship Id="rId13" Type="http://schemas.openxmlformats.org/officeDocument/2006/relationships/oleObject" Target="../embeddings/oleObject424.bin"/><Relationship Id="rId14" Type="http://schemas.openxmlformats.org/officeDocument/2006/relationships/image" Target="../media/image216.wmf"/><Relationship Id="rId15" Type="http://schemas.openxmlformats.org/officeDocument/2006/relationships/image" Target="../media/image217.emf"/><Relationship Id="rId16" Type="http://schemas.openxmlformats.org/officeDocument/2006/relationships/image" Target="../media/image218.emf"/><Relationship Id="rId1" Type="http://schemas.openxmlformats.org/officeDocument/2006/relationships/vmlDrawing" Target="../drawings/vmlDrawing64.vml"/><Relationship Id="rId2" Type="http://schemas.openxmlformats.org/officeDocument/2006/relationships/slideLayout" Target="../slideLayouts/slideLayout2.xml"/><Relationship Id="rId3" Type="http://schemas.openxmlformats.org/officeDocument/2006/relationships/notesSlide" Target="../notesSlides/notesSlide12.xml"/><Relationship Id="rId4" Type="http://schemas.openxmlformats.org/officeDocument/2006/relationships/oleObject" Target="../embeddings/oleObject418.bin"/><Relationship Id="rId5" Type="http://schemas.openxmlformats.org/officeDocument/2006/relationships/image" Target="../media/image2.wmf"/><Relationship Id="rId6" Type="http://schemas.openxmlformats.org/officeDocument/2006/relationships/oleObject" Target="../embeddings/oleObject419.bin"/><Relationship Id="rId7" Type="http://schemas.openxmlformats.org/officeDocument/2006/relationships/oleObject" Target="../embeddings/oleObject420.bin"/><Relationship Id="rId8" Type="http://schemas.openxmlformats.org/officeDocument/2006/relationships/oleObject" Target="../embeddings/oleObject421.bin"/><Relationship Id="rId9" Type="http://schemas.openxmlformats.org/officeDocument/2006/relationships/oleObject" Target="../embeddings/oleObject422.bin"/><Relationship Id="rId10" Type="http://schemas.openxmlformats.org/officeDocument/2006/relationships/image" Target="../media/image214.wmf"/></Relationships>
</file>

<file path=ppt/slides/_rels/slide7.xml.rels><?xml version="1.0" encoding="UTF-8" standalone="yes"?>
<Relationships xmlns="http://schemas.openxmlformats.org/package/2006/relationships"><Relationship Id="rId11" Type="http://schemas.openxmlformats.org/officeDocument/2006/relationships/image" Target="../media/image16.wmf"/><Relationship Id="rId12" Type="http://schemas.openxmlformats.org/officeDocument/2006/relationships/oleObject" Target="../embeddings/oleObject21.bin"/><Relationship Id="rId13" Type="http://schemas.openxmlformats.org/officeDocument/2006/relationships/image" Target="../media/image17.wmf"/><Relationship Id="rId14" Type="http://schemas.openxmlformats.org/officeDocument/2006/relationships/oleObject" Target="../embeddings/oleObject22.bin"/><Relationship Id="rId15" Type="http://schemas.openxmlformats.org/officeDocument/2006/relationships/image" Target="../media/image18.wmf"/><Relationship Id="rId16" Type="http://schemas.openxmlformats.org/officeDocument/2006/relationships/oleObject" Target="../embeddings/oleObject23.bin"/><Relationship Id="rId17" Type="http://schemas.openxmlformats.org/officeDocument/2006/relationships/image" Target="../media/image19.w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image" Target="../media/image20.jpeg"/><Relationship Id="rId4" Type="http://schemas.openxmlformats.org/officeDocument/2006/relationships/oleObject" Target="../embeddings/oleObject17.bin"/><Relationship Id="rId5" Type="http://schemas.openxmlformats.org/officeDocument/2006/relationships/image" Target="../media/image13.wmf"/><Relationship Id="rId6" Type="http://schemas.openxmlformats.org/officeDocument/2006/relationships/oleObject" Target="../embeddings/oleObject18.bin"/><Relationship Id="rId7" Type="http://schemas.openxmlformats.org/officeDocument/2006/relationships/image" Target="../media/image14.wmf"/><Relationship Id="rId8" Type="http://schemas.openxmlformats.org/officeDocument/2006/relationships/oleObject" Target="../embeddings/oleObject19.bin"/><Relationship Id="rId9" Type="http://schemas.openxmlformats.org/officeDocument/2006/relationships/image" Target="../media/image15.wmf"/><Relationship Id="rId10" Type="http://schemas.openxmlformats.org/officeDocument/2006/relationships/oleObject" Target="../embeddings/oleObject20.bin"/></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425.bin"/><Relationship Id="rId4" Type="http://schemas.openxmlformats.org/officeDocument/2006/relationships/image" Target="../media/image2.wmf"/><Relationship Id="rId5" Type="http://schemas.openxmlformats.org/officeDocument/2006/relationships/oleObject" Target="../embeddings/oleObject426.bin"/><Relationship Id="rId6" Type="http://schemas.openxmlformats.org/officeDocument/2006/relationships/oleObject" Target="../embeddings/oleObject427.bin"/><Relationship Id="rId7" Type="http://schemas.openxmlformats.org/officeDocument/2006/relationships/oleObject" Target="../embeddings/oleObject428.bin"/><Relationship Id="rId1" Type="http://schemas.openxmlformats.org/officeDocument/2006/relationships/vmlDrawing" Target="../drawings/vmlDrawing65.vml"/><Relationship Id="rId2"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1" Type="http://schemas.openxmlformats.org/officeDocument/2006/relationships/oleObject" Target="../embeddings/oleObject434.bin"/><Relationship Id="rId12" Type="http://schemas.openxmlformats.org/officeDocument/2006/relationships/image" Target="../media/image220.wmf"/><Relationship Id="rId13" Type="http://schemas.openxmlformats.org/officeDocument/2006/relationships/oleObject" Target="../embeddings/oleObject435.bin"/><Relationship Id="rId14" Type="http://schemas.openxmlformats.org/officeDocument/2006/relationships/image" Target="../media/image221.wmf"/><Relationship Id="rId15" Type="http://schemas.openxmlformats.org/officeDocument/2006/relationships/oleObject" Target="../embeddings/oleObject436.bin"/><Relationship Id="rId16" Type="http://schemas.openxmlformats.org/officeDocument/2006/relationships/image" Target="../media/image222.wmf"/><Relationship Id="rId17" Type="http://schemas.openxmlformats.org/officeDocument/2006/relationships/oleObject" Target="../embeddings/oleObject437.bin"/><Relationship Id="rId18" Type="http://schemas.openxmlformats.org/officeDocument/2006/relationships/image" Target="../media/image223.wmf"/><Relationship Id="rId1" Type="http://schemas.openxmlformats.org/officeDocument/2006/relationships/vmlDrawing" Target="../drawings/vmlDrawing66.vml"/><Relationship Id="rId2" Type="http://schemas.openxmlformats.org/officeDocument/2006/relationships/slideLayout" Target="../slideLayouts/slideLayout2.xml"/><Relationship Id="rId3" Type="http://schemas.openxmlformats.org/officeDocument/2006/relationships/image" Target="../media/image224.jpeg"/><Relationship Id="rId4" Type="http://schemas.openxmlformats.org/officeDocument/2006/relationships/oleObject" Target="../embeddings/oleObject429.bin"/><Relationship Id="rId5" Type="http://schemas.openxmlformats.org/officeDocument/2006/relationships/image" Target="../media/image2.wmf"/><Relationship Id="rId6" Type="http://schemas.openxmlformats.org/officeDocument/2006/relationships/oleObject" Target="../embeddings/oleObject430.bin"/><Relationship Id="rId7" Type="http://schemas.openxmlformats.org/officeDocument/2006/relationships/oleObject" Target="../embeddings/oleObject431.bin"/><Relationship Id="rId8" Type="http://schemas.openxmlformats.org/officeDocument/2006/relationships/oleObject" Target="../embeddings/oleObject432.bin"/><Relationship Id="rId9" Type="http://schemas.openxmlformats.org/officeDocument/2006/relationships/oleObject" Target="../embeddings/oleObject433.bin"/><Relationship Id="rId10" Type="http://schemas.openxmlformats.org/officeDocument/2006/relationships/image" Target="../media/image219.wmf"/></Relationships>
</file>

<file path=ppt/slides/_rels/slide72.xml.rels><?xml version="1.0" encoding="UTF-8" standalone="yes"?>
<Relationships xmlns="http://schemas.openxmlformats.org/package/2006/relationships"><Relationship Id="rId11" Type="http://schemas.openxmlformats.org/officeDocument/2006/relationships/image" Target="../media/image226.wmf"/><Relationship Id="rId12" Type="http://schemas.openxmlformats.org/officeDocument/2006/relationships/oleObject" Target="../embeddings/oleObject444.bin"/><Relationship Id="rId13" Type="http://schemas.openxmlformats.org/officeDocument/2006/relationships/image" Target="../media/image227.wmf"/><Relationship Id="rId14" Type="http://schemas.openxmlformats.org/officeDocument/2006/relationships/oleObject" Target="../embeddings/oleObject445.bin"/><Relationship Id="rId15" Type="http://schemas.openxmlformats.org/officeDocument/2006/relationships/image" Target="../media/image228.wmf"/><Relationship Id="rId1" Type="http://schemas.openxmlformats.org/officeDocument/2006/relationships/vmlDrawing" Target="../drawings/vmlDrawing67.vml"/><Relationship Id="rId2" Type="http://schemas.openxmlformats.org/officeDocument/2006/relationships/slideLayout" Target="../slideLayouts/slideLayout2.xml"/><Relationship Id="rId3" Type="http://schemas.openxmlformats.org/officeDocument/2006/relationships/oleObject" Target="../embeddings/oleObject438.bin"/><Relationship Id="rId4" Type="http://schemas.openxmlformats.org/officeDocument/2006/relationships/image" Target="../media/image2.wmf"/><Relationship Id="rId5" Type="http://schemas.openxmlformats.org/officeDocument/2006/relationships/oleObject" Target="../embeddings/oleObject439.bin"/><Relationship Id="rId6" Type="http://schemas.openxmlformats.org/officeDocument/2006/relationships/oleObject" Target="../embeddings/oleObject440.bin"/><Relationship Id="rId7" Type="http://schemas.openxmlformats.org/officeDocument/2006/relationships/oleObject" Target="../embeddings/oleObject441.bin"/><Relationship Id="rId8" Type="http://schemas.openxmlformats.org/officeDocument/2006/relationships/oleObject" Target="../embeddings/oleObject442.bin"/><Relationship Id="rId9" Type="http://schemas.openxmlformats.org/officeDocument/2006/relationships/image" Target="../media/image225.wmf"/><Relationship Id="rId10" Type="http://schemas.openxmlformats.org/officeDocument/2006/relationships/oleObject" Target="../embeddings/oleObject443.bin"/></Relationships>
</file>

<file path=ppt/slides/_rels/slide73.xml.rels><?xml version="1.0" encoding="UTF-8" standalone="yes"?>
<Relationships xmlns="http://schemas.openxmlformats.org/package/2006/relationships"><Relationship Id="rId9" Type="http://schemas.openxmlformats.org/officeDocument/2006/relationships/image" Target="../media/image231.wmf"/><Relationship Id="rId20" Type="http://schemas.openxmlformats.org/officeDocument/2006/relationships/oleObject" Target="../embeddings/oleObject454.bin"/><Relationship Id="rId21" Type="http://schemas.openxmlformats.org/officeDocument/2006/relationships/image" Target="../media/image237.wmf"/><Relationship Id="rId10" Type="http://schemas.openxmlformats.org/officeDocument/2006/relationships/oleObject" Target="../embeddings/oleObject449.bin"/><Relationship Id="rId11" Type="http://schemas.openxmlformats.org/officeDocument/2006/relationships/image" Target="../media/image232.wmf"/><Relationship Id="rId12" Type="http://schemas.openxmlformats.org/officeDocument/2006/relationships/oleObject" Target="../embeddings/oleObject450.bin"/><Relationship Id="rId13" Type="http://schemas.openxmlformats.org/officeDocument/2006/relationships/image" Target="../media/image233.wmf"/><Relationship Id="rId14" Type="http://schemas.openxmlformats.org/officeDocument/2006/relationships/oleObject" Target="../embeddings/oleObject451.bin"/><Relationship Id="rId15" Type="http://schemas.openxmlformats.org/officeDocument/2006/relationships/image" Target="../media/image234.wmf"/><Relationship Id="rId16" Type="http://schemas.openxmlformats.org/officeDocument/2006/relationships/oleObject" Target="../embeddings/oleObject452.bin"/><Relationship Id="rId17" Type="http://schemas.openxmlformats.org/officeDocument/2006/relationships/image" Target="../media/image235.wmf"/><Relationship Id="rId18" Type="http://schemas.openxmlformats.org/officeDocument/2006/relationships/oleObject" Target="../embeddings/oleObject453.bin"/><Relationship Id="rId19" Type="http://schemas.openxmlformats.org/officeDocument/2006/relationships/image" Target="../media/image236.wmf"/><Relationship Id="rId1" Type="http://schemas.openxmlformats.org/officeDocument/2006/relationships/vmlDrawing" Target="../drawings/vmlDrawing68.vml"/><Relationship Id="rId2" Type="http://schemas.openxmlformats.org/officeDocument/2006/relationships/slideLayout" Target="../slideLayouts/slideLayout2.xml"/><Relationship Id="rId3" Type="http://schemas.openxmlformats.org/officeDocument/2006/relationships/image" Target="../media/image238.jpeg"/><Relationship Id="rId4" Type="http://schemas.openxmlformats.org/officeDocument/2006/relationships/oleObject" Target="../embeddings/oleObject446.bin"/><Relationship Id="rId5" Type="http://schemas.openxmlformats.org/officeDocument/2006/relationships/image" Target="../media/image229.wmf"/><Relationship Id="rId6" Type="http://schemas.openxmlformats.org/officeDocument/2006/relationships/oleObject" Target="../embeddings/oleObject447.bin"/><Relationship Id="rId7" Type="http://schemas.openxmlformats.org/officeDocument/2006/relationships/image" Target="../media/image230.wmf"/><Relationship Id="rId8" Type="http://schemas.openxmlformats.org/officeDocument/2006/relationships/oleObject" Target="../embeddings/oleObject448.bin"/></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455.bin"/><Relationship Id="rId4" Type="http://schemas.openxmlformats.org/officeDocument/2006/relationships/image" Target="../media/image2.wmf"/><Relationship Id="rId5" Type="http://schemas.openxmlformats.org/officeDocument/2006/relationships/oleObject" Target="../embeddings/oleObject456.bin"/><Relationship Id="rId6" Type="http://schemas.openxmlformats.org/officeDocument/2006/relationships/oleObject" Target="../embeddings/oleObject457.bin"/><Relationship Id="rId7" Type="http://schemas.openxmlformats.org/officeDocument/2006/relationships/oleObject" Target="../embeddings/oleObject458.bin"/><Relationship Id="rId1" Type="http://schemas.openxmlformats.org/officeDocument/2006/relationships/vmlDrawing" Target="../drawings/vmlDrawing69.vml"/><Relationship Id="rId2"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9" Type="http://schemas.openxmlformats.org/officeDocument/2006/relationships/image" Target="../media/image239.wmf"/><Relationship Id="rId20" Type="http://schemas.openxmlformats.org/officeDocument/2006/relationships/oleObject" Target="../embeddings/oleObject469.bin"/><Relationship Id="rId21" Type="http://schemas.openxmlformats.org/officeDocument/2006/relationships/image" Target="../media/image245.wmf"/><Relationship Id="rId22" Type="http://schemas.openxmlformats.org/officeDocument/2006/relationships/oleObject" Target="../embeddings/oleObject470.bin"/><Relationship Id="rId23" Type="http://schemas.openxmlformats.org/officeDocument/2006/relationships/image" Target="../media/image246.wmf"/><Relationship Id="rId24" Type="http://schemas.openxmlformats.org/officeDocument/2006/relationships/oleObject" Target="../embeddings/oleObject471.bin"/><Relationship Id="rId25" Type="http://schemas.openxmlformats.org/officeDocument/2006/relationships/image" Target="../media/image247.wmf"/><Relationship Id="rId26" Type="http://schemas.openxmlformats.org/officeDocument/2006/relationships/oleObject" Target="../embeddings/oleObject472.bin"/><Relationship Id="rId27" Type="http://schemas.openxmlformats.org/officeDocument/2006/relationships/image" Target="../media/image248.wmf"/><Relationship Id="rId10" Type="http://schemas.openxmlformats.org/officeDocument/2006/relationships/oleObject" Target="../embeddings/oleObject464.bin"/><Relationship Id="rId11" Type="http://schemas.openxmlformats.org/officeDocument/2006/relationships/image" Target="../media/image240.wmf"/><Relationship Id="rId12" Type="http://schemas.openxmlformats.org/officeDocument/2006/relationships/oleObject" Target="../embeddings/oleObject465.bin"/><Relationship Id="rId13" Type="http://schemas.openxmlformats.org/officeDocument/2006/relationships/image" Target="../media/image241.wmf"/><Relationship Id="rId14" Type="http://schemas.openxmlformats.org/officeDocument/2006/relationships/oleObject" Target="../embeddings/oleObject466.bin"/><Relationship Id="rId15" Type="http://schemas.openxmlformats.org/officeDocument/2006/relationships/image" Target="../media/image242.wmf"/><Relationship Id="rId16" Type="http://schemas.openxmlformats.org/officeDocument/2006/relationships/oleObject" Target="../embeddings/oleObject467.bin"/><Relationship Id="rId17" Type="http://schemas.openxmlformats.org/officeDocument/2006/relationships/image" Target="../media/image243.wmf"/><Relationship Id="rId18" Type="http://schemas.openxmlformats.org/officeDocument/2006/relationships/oleObject" Target="../embeddings/oleObject468.bin"/><Relationship Id="rId19" Type="http://schemas.openxmlformats.org/officeDocument/2006/relationships/image" Target="../media/image244.wmf"/><Relationship Id="rId1" Type="http://schemas.openxmlformats.org/officeDocument/2006/relationships/vmlDrawing" Target="../drawings/vmlDrawing70.vml"/><Relationship Id="rId2" Type="http://schemas.openxmlformats.org/officeDocument/2006/relationships/slideLayout" Target="../slideLayouts/slideLayout2.xml"/><Relationship Id="rId3" Type="http://schemas.openxmlformats.org/officeDocument/2006/relationships/oleObject" Target="../embeddings/oleObject459.bin"/><Relationship Id="rId4" Type="http://schemas.openxmlformats.org/officeDocument/2006/relationships/image" Target="../media/image2.wmf"/><Relationship Id="rId5" Type="http://schemas.openxmlformats.org/officeDocument/2006/relationships/oleObject" Target="../embeddings/oleObject460.bin"/><Relationship Id="rId6" Type="http://schemas.openxmlformats.org/officeDocument/2006/relationships/oleObject" Target="../embeddings/oleObject461.bin"/><Relationship Id="rId7" Type="http://schemas.openxmlformats.org/officeDocument/2006/relationships/oleObject" Target="../embeddings/oleObject462.bin"/><Relationship Id="rId8" Type="http://schemas.openxmlformats.org/officeDocument/2006/relationships/oleObject" Target="../embeddings/oleObject463.bin"/></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473.bin"/><Relationship Id="rId4" Type="http://schemas.openxmlformats.org/officeDocument/2006/relationships/image" Target="../media/image2.wmf"/><Relationship Id="rId5" Type="http://schemas.openxmlformats.org/officeDocument/2006/relationships/oleObject" Target="../embeddings/oleObject474.bin"/><Relationship Id="rId6" Type="http://schemas.openxmlformats.org/officeDocument/2006/relationships/oleObject" Target="../embeddings/oleObject475.bin"/><Relationship Id="rId7" Type="http://schemas.openxmlformats.org/officeDocument/2006/relationships/oleObject" Target="../embeddings/oleObject476.bin"/><Relationship Id="rId1" Type="http://schemas.openxmlformats.org/officeDocument/2006/relationships/vmlDrawing" Target="../drawings/vmlDrawing71.vml"/><Relationship Id="rId2"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477.bin"/><Relationship Id="rId4" Type="http://schemas.openxmlformats.org/officeDocument/2006/relationships/image" Target="../media/image2.wmf"/><Relationship Id="rId5" Type="http://schemas.openxmlformats.org/officeDocument/2006/relationships/oleObject" Target="../embeddings/oleObject478.bin"/><Relationship Id="rId6" Type="http://schemas.openxmlformats.org/officeDocument/2006/relationships/oleObject" Target="../embeddings/oleObject479.bin"/><Relationship Id="rId7" Type="http://schemas.openxmlformats.org/officeDocument/2006/relationships/oleObject" Target="../embeddings/oleObject480.bin"/><Relationship Id="rId1" Type="http://schemas.openxmlformats.org/officeDocument/2006/relationships/vmlDrawing" Target="../drawings/vmlDrawing72.vml"/><Relationship Id="rId2"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9" Type="http://schemas.openxmlformats.org/officeDocument/2006/relationships/image" Target="../media/image239.wmf"/><Relationship Id="rId20" Type="http://schemas.openxmlformats.org/officeDocument/2006/relationships/oleObject" Target="../embeddings/oleObject491.bin"/><Relationship Id="rId21" Type="http://schemas.openxmlformats.org/officeDocument/2006/relationships/image" Target="../media/image245.wmf"/><Relationship Id="rId22" Type="http://schemas.openxmlformats.org/officeDocument/2006/relationships/oleObject" Target="../embeddings/oleObject492.bin"/><Relationship Id="rId23" Type="http://schemas.openxmlformats.org/officeDocument/2006/relationships/image" Target="../media/image246.wmf"/><Relationship Id="rId24" Type="http://schemas.openxmlformats.org/officeDocument/2006/relationships/oleObject" Target="../embeddings/oleObject493.bin"/><Relationship Id="rId25" Type="http://schemas.openxmlformats.org/officeDocument/2006/relationships/image" Target="../media/image247.wmf"/><Relationship Id="rId26" Type="http://schemas.openxmlformats.org/officeDocument/2006/relationships/oleObject" Target="../embeddings/oleObject494.bin"/><Relationship Id="rId27" Type="http://schemas.openxmlformats.org/officeDocument/2006/relationships/image" Target="../media/image248.wmf"/><Relationship Id="rId10" Type="http://schemas.openxmlformats.org/officeDocument/2006/relationships/oleObject" Target="../embeddings/oleObject486.bin"/><Relationship Id="rId11" Type="http://schemas.openxmlformats.org/officeDocument/2006/relationships/image" Target="../media/image240.wmf"/><Relationship Id="rId12" Type="http://schemas.openxmlformats.org/officeDocument/2006/relationships/oleObject" Target="../embeddings/oleObject487.bin"/><Relationship Id="rId13" Type="http://schemas.openxmlformats.org/officeDocument/2006/relationships/image" Target="../media/image241.wmf"/><Relationship Id="rId14" Type="http://schemas.openxmlformats.org/officeDocument/2006/relationships/oleObject" Target="../embeddings/oleObject488.bin"/><Relationship Id="rId15" Type="http://schemas.openxmlformats.org/officeDocument/2006/relationships/image" Target="../media/image242.wmf"/><Relationship Id="rId16" Type="http://schemas.openxmlformats.org/officeDocument/2006/relationships/oleObject" Target="../embeddings/oleObject489.bin"/><Relationship Id="rId17" Type="http://schemas.openxmlformats.org/officeDocument/2006/relationships/image" Target="../media/image243.wmf"/><Relationship Id="rId18" Type="http://schemas.openxmlformats.org/officeDocument/2006/relationships/oleObject" Target="../embeddings/oleObject490.bin"/><Relationship Id="rId19" Type="http://schemas.openxmlformats.org/officeDocument/2006/relationships/image" Target="../media/image244.wmf"/><Relationship Id="rId1" Type="http://schemas.openxmlformats.org/officeDocument/2006/relationships/vmlDrawing" Target="../drawings/vmlDrawing73.vml"/><Relationship Id="rId2" Type="http://schemas.openxmlformats.org/officeDocument/2006/relationships/slideLayout" Target="../slideLayouts/slideLayout2.xml"/><Relationship Id="rId3" Type="http://schemas.openxmlformats.org/officeDocument/2006/relationships/oleObject" Target="../embeddings/oleObject481.bin"/><Relationship Id="rId4" Type="http://schemas.openxmlformats.org/officeDocument/2006/relationships/image" Target="../media/image2.wmf"/><Relationship Id="rId5" Type="http://schemas.openxmlformats.org/officeDocument/2006/relationships/oleObject" Target="../embeddings/oleObject482.bin"/><Relationship Id="rId6" Type="http://schemas.openxmlformats.org/officeDocument/2006/relationships/oleObject" Target="../embeddings/oleObject483.bin"/><Relationship Id="rId7" Type="http://schemas.openxmlformats.org/officeDocument/2006/relationships/oleObject" Target="../embeddings/oleObject484.bin"/><Relationship Id="rId8" Type="http://schemas.openxmlformats.org/officeDocument/2006/relationships/oleObject" Target="../embeddings/oleObject485.bin"/></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495.bin"/><Relationship Id="rId4" Type="http://schemas.openxmlformats.org/officeDocument/2006/relationships/image" Target="../media/image2.wmf"/><Relationship Id="rId5" Type="http://schemas.openxmlformats.org/officeDocument/2006/relationships/oleObject" Target="../embeddings/oleObject496.bin"/><Relationship Id="rId6" Type="http://schemas.openxmlformats.org/officeDocument/2006/relationships/oleObject" Target="../embeddings/oleObject497.bin"/><Relationship Id="rId7" Type="http://schemas.openxmlformats.org/officeDocument/2006/relationships/oleObject" Target="../embeddings/oleObject498.bin"/><Relationship Id="rId1" Type="http://schemas.openxmlformats.org/officeDocument/2006/relationships/vmlDrawing" Target="../drawings/vmlDrawing74.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1" Type="http://schemas.openxmlformats.org/officeDocument/2006/relationships/image" Target="../media/image22.wmf"/><Relationship Id="rId12" Type="http://schemas.openxmlformats.org/officeDocument/2006/relationships/oleObject" Target="../embeddings/oleObject30.bin"/><Relationship Id="rId13" Type="http://schemas.openxmlformats.org/officeDocument/2006/relationships/image" Target="../media/image23.wmf"/><Relationship Id="rId14" Type="http://schemas.openxmlformats.org/officeDocument/2006/relationships/oleObject" Target="../embeddings/oleObject31.bin"/><Relationship Id="rId15" Type="http://schemas.openxmlformats.org/officeDocument/2006/relationships/image" Target="../media/image24.wmf"/><Relationship Id="rId16" Type="http://schemas.openxmlformats.org/officeDocument/2006/relationships/oleObject" Target="../embeddings/oleObject32.bin"/><Relationship Id="rId17" Type="http://schemas.openxmlformats.org/officeDocument/2006/relationships/image" Target="../media/image25.wmf"/><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oleObject" Target="../embeddings/oleObject24.bin"/><Relationship Id="rId4" Type="http://schemas.openxmlformats.org/officeDocument/2006/relationships/image" Target="../media/image2.wmf"/><Relationship Id="rId5" Type="http://schemas.openxmlformats.org/officeDocument/2006/relationships/oleObject" Target="../embeddings/oleObject25.bin"/><Relationship Id="rId6" Type="http://schemas.openxmlformats.org/officeDocument/2006/relationships/oleObject" Target="../embeddings/oleObject26.bin"/><Relationship Id="rId7" Type="http://schemas.openxmlformats.org/officeDocument/2006/relationships/oleObject" Target="../embeddings/oleObject27.bin"/><Relationship Id="rId8" Type="http://schemas.openxmlformats.org/officeDocument/2006/relationships/oleObject" Target="../embeddings/oleObject28.bin"/><Relationship Id="rId9" Type="http://schemas.openxmlformats.org/officeDocument/2006/relationships/image" Target="../media/image21.wmf"/><Relationship Id="rId10" Type="http://schemas.openxmlformats.org/officeDocument/2006/relationships/oleObject" Target="../embeddings/oleObject29.bin"/></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249.jpeg"/><Relationship Id="rId5" Type="http://schemas.openxmlformats.org/officeDocument/2006/relationships/oleObject" Target="../embeddings/oleObject499.bin"/><Relationship Id="rId6" Type="http://schemas.openxmlformats.org/officeDocument/2006/relationships/image" Target="../media/image2.wmf"/><Relationship Id="rId7" Type="http://schemas.openxmlformats.org/officeDocument/2006/relationships/oleObject" Target="../embeddings/oleObject500.bin"/><Relationship Id="rId8" Type="http://schemas.openxmlformats.org/officeDocument/2006/relationships/oleObject" Target="../embeddings/oleObject501.bin"/><Relationship Id="rId9" Type="http://schemas.openxmlformats.org/officeDocument/2006/relationships/oleObject" Target="../embeddings/oleObject502.bin"/><Relationship Id="rId1" Type="http://schemas.openxmlformats.org/officeDocument/2006/relationships/vmlDrawing" Target="../drawings/vmlDrawing75.vml"/><Relationship Id="rId2"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0" Type="http://schemas.openxmlformats.org/officeDocument/2006/relationships/image" Target="../media/image258.wmf"/><Relationship Id="rId21" Type="http://schemas.openxmlformats.org/officeDocument/2006/relationships/oleObject" Target="../embeddings/oleObject512.bin"/><Relationship Id="rId22" Type="http://schemas.openxmlformats.org/officeDocument/2006/relationships/image" Target="../media/image259.png"/><Relationship Id="rId23" Type="http://schemas.openxmlformats.org/officeDocument/2006/relationships/oleObject" Target="../embeddings/oleObject513.bin"/><Relationship Id="rId24" Type="http://schemas.openxmlformats.org/officeDocument/2006/relationships/image" Target="../media/image260.wmf"/><Relationship Id="rId25" Type="http://schemas.openxmlformats.org/officeDocument/2006/relationships/oleObject" Target="../embeddings/oleObject514.bin"/><Relationship Id="rId26" Type="http://schemas.openxmlformats.org/officeDocument/2006/relationships/image" Target="../media/image261.png"/><Relationship Id="rId27" Type="http://schemas.openxmlformats.org/officeDocument/2006/relationships/oleObject" Target="../embeddings/oleObject515.bin"/><Relationship Id="rId28" Type="http://schemas.openxmlformats.org/officeDocument/2006/relationships/image" Target="../media/image262.wmf"/><Relationship Id="rId29" Type="http://schemas.openxmlformats.org/officeDocument/2006/relationships/oleObject" Target="../embeddings/oleObject516.bin"/><Relationship Id="rId1" Type="http://schemas.openxmlformats.org/officeDocument/2006/relationships/vmlDrawing" Target="../drawings/vmlDrawing76.vml"/><Relationship Id="rId2" Type="http://schemas.openxmlformats.org/officeDocument/2006/relationships/slideLayout" Target="../slideLayouts/slideLayout2.xml"/><Relationship Id="rId3" Type="http://schemas.openxmlformats.org/officeDocument/2006/relationships/oleObject" Target="../embeddings/oleObject503.bin"/><Relationship Id="rId4" Type="http://schemas.openxmlformats.org/officeDocument/2006/relationships/image" Target="../media/image250.wmf"/><Relationship Id="rId5" Type="http://schemas.openxmlformats.org/officeDocument/2006/relationships/oleObject" Target="../embeddings/oleObject504.bin"/><Relationship Id="rId30" Type="http://schemas.openxmlformats.org/officeDocument/2006/relationships/image" Target="../media/image263.png"/><Relationship Id="rId31" Type="http://schemas.openxmlformats.org/officeDocument/2006/relationships/oleObject" Target="../embeddings/oleObject517.bin"/><Relationship Id="rId32" Type="http://schemas.openxmlformats.org/officeDocument/2006/relationships/image" Target="../media/image264.wmf"/><Relationship Id="rId9" Type="http://schemas.openxmlformats.org/officeDocument/2006/relationships/oleObject" Target="../embeddings/oleObject506.bin"/><Relationship Id="rId6" Type="http://schemas.openxmlformats.org/officeDocument/2006/relationships/image" Target="../media/image251.wmf"/><Relationship Id="rId7" Type="http://schemas.openxmlformats.org/officeDocument/2006/relationships/oleObject" Target="../embeddings/oleObject505.bin"/><Relationship Id="rId8" Type="http://schemas.openxmlformats.org/officeDocument/2006/relationships/image" Target="../media/image252.wmf"/><Relationship Id="rId33" Type="http://schemas.openxmlformats.org/officeDocument/2006/relationships/oleObject" Target="../embeddings/oleObject518.bin"/><Relationship Id="rId34" Type="http://schemas.openxmlformats.org/officeDocument/2006/relationships/image" Target="../media/image265.wmf"/><Relationship Id="rId35" Type="http://schemas.openxmlformats.org/officeDocument/2006/relationships/oleObject" Target="../embeddings/oleObject519.bin"/><Relationship Id="rId36" Type="http://schemas.openxmlformats.org/officeDocument/2006/relationships/image" Target="../media/image266.png"/><Relationship Id="rId10" Type="http://schemas.openxmlformats.org/officeDocument/2006/relationships/image" Target="../media/image253.wmf"/><Relationship Id="rId11" Type="http://schemas.openxmlformats.org/officeDocument/2006/relationships/oleObject" Target="../embeddings/oleObject507.bin"/><Relationship Id="rId12" Type="http://schemas.openxmlformats.org/officeDocument/2006/relationships/image" Target="../media/image254.wmf"/><Relationship Id="rId13" Type="http://schemas.openxmlformats.org/officeDocument/2006/relationships/oleObject" Target="../embeddings/oleObject508.bin"/><Relationship Id="rId14" Type="http://schemas.openxmlformats.org/officeDocument/2006/relationships/image" Target="../media/image255.wmf"/><Relationship Id="rId15" Type="http://schemas.openxmlformats.org/officeDocument/2006/relationships/oleObject" Target="../embeddings/oleObject509.bin"/><Relationship Id="rId16" Type="http://schemas.openxmlformats.org/officeDocument/2006/relationships/image" Target="../media/image256.wmf"/><Relationship Id="rId17" Type="http://schemas.openxmlformats.org/officeDocument/2006/relationships/oleObject" Target="../embeddings/oleObject510.bin"/><Relationship Id="rId18" Type="http://schemas.openxmlformats.org/officeDocument/2006/relationships/image" Target="../media/image257.wmf"/><Relationship Id="rId19" Type="http://schemas.openxmlformats.org/officeDocument/2006/relationships/oleObject" Target="../embeddings/oleObject511.bin"/><Relationship Id="rId37" Type="http://schemas.openxmlformats.org/officeDocument/2006/relationships/oleObject" Target="../embeddings/oleObject520.bin"/><Relationship Id="rId38" Type="http://schemas.openxmlformats.org/officeDocument/2006/relationships/image" Target="../media/image267.png"/></Relationships>
</file>

<file path=ppt/slides/_rels/slide82.xml.rels><?xml version="1.0" encoding="UTF-8" standalone="yes"?>
<Relationships xmlns="http://schemas.openxmlformats.org/package/2006/relationships"><Relationship Id="rId9" Type="http://schemas.openxmlformats.org/officeDocument/2006/relationships/image" Target="../media/image268.wmf"/><Relationship Id="rId20" Type="http://schemas.openxmlformats.org/officeDocument/2006/relationships/oleObject" Target="../embeddings/oleObject531.bin"/><Relationship Id="rId21" Type="http://schemas.openxmlformats.org/officeDocument/2006/relationships/image" Target="../media/image274.wmf"/><Relationship Id="rId22" Type="http://schemas.openxmlformats.org/officeDocument/2006/relationships/oleObject" Target="../embeddings/oleObject532.bin"/><Relationship Id="rId23" Type="http://schemas.openxmlformats.org/officeDocument/2006/relationships/image" Target="../media/image275.wmf"/><Relationship Id="rId24" Type="http://schemas.openxmlformats.org/officeDocument/2006/relationships/oleObject" Target="../embeddings/oleObject533.bin"/><Relationship Id="rId25" Type="http://schemas.openxmlformats.org/officeDocument/2006/relationships/image" Target="../media/image276.wmf"/><Relationship Id="rId26" Type="http://schemas.openxmlformats.org/officeDocument/2006/relationships/oleObject" Target="../embeddings/oleObject534.bin"/><Relationship Id="rId27" Type="http://schemas.openxmlformats.org/officeDocument/2006/relationships/image" Target="../media/image277.wmf"/><Relationship Id="rId28" Type="http://schemas.openxmlformats.org/officeDocument/2006/relationships/oleObject" Target="../embeddings/oleObject535.bin"/><Relationship Id="rId29" Type="http://schemas.openxmlformats.org/officeDocument/2006/relationships/image" Target="../media/image278.wmf"/><Relationship Id="rId10" Type="http://schemas.openxmlformats.org/officeDocument/2006/relationships/oleObject" Target="../embeddings/oleObject526.bin"/><Relationship Id="rId11" Type="http://schemas.openxmlformats.org/officeDocument/2006/relationships/image" Target="../media/image269.wmf"/><Relationship Id="rId12" Type="http://schemas.openxmlformats.org/officeDocument/2006/relationships/oleObject" Target="../embeddings/oleObject527.bin"/><Relationship Id="rId13" Type="http://schemas.openxmlformats.org/officeDocument/2006/relationships/image" Target="../media/image270.wmf"/><Relationship Id="rId14" Type="http://schemas.openxmlformats.org/officeDocument/2006/relationships/oleObject" Target="../embeddings/oleObject528.bin"/><Relationship Id="rId15" Type="http://schemas.openxmlformats.org/officeDocument/2006/relationships/image" Target="../media/image271.wmf"/><Relationship Id="rId16" Type="http://schemas.openxmlformats.org/officeDocument/2006/relationships/oleObject" Target="../embeddings/oleObject529.bin"/><Relationship Id="rId17" Type="http://schemas.openxmlformats.org/officeDocument/2006/relationships/image" Target="../media/image272.wmf"/><Relationship Id="rId18" Type="http://schemas.openxmlformats.org/officeDocument/2006/relationships/oleObject" Target="../embeddings/oleObject530.bin"/><Relationship Id="rId19" Type="http://schemas.openxmlformats.org/officeDocument/2006/relationships/image" Target="../media/image273.wmf"/><Relationship Id="rId1" Type="http://schemas.openxmlformats.org/officeDocument/2006/relationships/vmlDrawing" Target="../drawings/vmlDrawing77.vml"/><Relationship Id="rId2" Type="http://schemas.openxmlformats.org/officeDocument/2006/relationships/slideLayout" Target="../slideLayouts/slideLayout2.xml"/><Relationship Id="rId3" Type="http://schemas.openxmlformats.org/officeDocument/2006/relationships/oleObject" Target="../embeddings/oleObject521.bin"/><Relationship Id="rId4" Type="http://schemas.openxmlformats.org/officeDocument/2006/relationships/image" Target="../media/image2.wmf"/><Relationship Id="rId5" Type="http://schemas.openxmlformats.org/officeDocument/2006/relationships/oleObject" Target="../embeddings/oleObject522.bin"/><Relationship Id="rId6" Type="http://schemas.openxmlformats.org/officeDocument/2006/relationships/oleObject" Target="../embeddings/oleObject523.bin"/><Relationship Id="rId7" Type="http://schemas.openxmlformats.org/officeDocument/2006/relationships/oleObject" Target="../embeddings/oleObject524.bin"/><Relationship Id="rId8" Type="http://schemas.openxmlformats.org/officeDocument/2006/relationships/oleObject" Target="../embeddings/oleObject525.bin"/></Relationships>
</file>

<file path=ppt/slides/_rels/slide83.xml.rels><?xml version="1.0" encoding="UTF-8" standalone="yes"?>
<Relationships xmlns="http://schemas.openxmlformats.org/package/2006/relationships"><Relationship Id="rId11" Type="http://schemas.openxmlformats.org/officeDocument/2006/relationships/image" Target="../media/image280.wmf"/><Relationship Id="rId12" Type="http://schemas.openxmlformats.org/officeDocument/2006/relationships/oleObject" Target="../embeddings/oleObject542.bin"/><Relationship Id="rId13" Type="http://schemas.openxmlformats.org/officeDocument/2006/relationships/image" Target="../media/image281.wmf"/><Relationship Id="rId1" Type="http://schemas.openxmlformats.org/officeDocument/2006/relationships/vmlDrawing" Target="../drawings/vmlDrawing78.vml"/><Relationship Id="rId2" Type="http://schemas.openxmlformats.org/officeDocument/2006/relationships/slideLayout" Target="../slideLayouts/slideLayout2.xml"/><Relationship Id="rId3" Type="http://schemas.openxmlformats.org/officeDocument/2006/relationships/oleObject" Target="../embeddings/oleObject536.bin"/><Relationship Id="rId4" Type="http://schemas.openxmlformats.org/officeDocument/2006/relationships/image" Target="../media/image2.wmf"/><Relationship Id="rId5" Type="http://schemas.openxmlformats.org/officeDocument/2006/relationships/oleObject" Target="../embeddings/oleObject537.bin"/><Relationship Id="rId6" Type="http://schemas.openxmlformats.org/officeDocument/2006/relationships/oleObject" Target="../embeddings/oleObject538.bin"/><Relationship Id="rId7" Type="http://schemas.openxmlformats.org/officeDocument/2006/relationships/oleObject" Target="../embeddings/oleObject539.bin"/><Relationship Id="rId8" Type="http://schemas.openxmlformats.org/officeDocument/2006/relationships/oleObject" Target="../embeddings/oleObject540.bin"/><Relationship Id="rId9" Type="http://schemas.openxmlformats.org/officeDocument/2006/relationships/image" Target="../media/image279.wmf"/><Relationship Id="rId10" Type="http://schemas.openxmlformats.org/officeDocument/2006/relationships/oleObject" Target="../embeddings/oleObject541.bin"/></Relationships>
</file>

<file path=ppt/slides/_rels/slide84.xml.rels><?xml version="1.0" encoding="UTF-8" standalone="yes"?>
<Relationships xmlns="http://schemas.openxmlformats.org/package/2006/relationships"><Relationship Id="rId20" Type="http://schemas.openxmlformats.org/officeDocument/2006/relationships/oleObject" Target="../embeddings/oleObject553.bin"/><Relationship Id="rId21" Type="http://schemas.openxmlformats.org/officeDocument/2006/relationships/image" Target="../media/image288.wmf"/><Relationship Id="rId22" Type="http://schemas.openxmlformats.org/officeDocument/2006/relationships/oleObject" Target="../embeddings/oleObject554.bin"/><Relationship Id="rId23" Type="http://schemas.openxmlformats.org/officeDocument/2006/relationships/image" Target="../media/image289.wmf"/><Relationship Id="rId24" Type="http://schemas.openxmlformats.org/officeDocument/2006/relationships/oleObject" Target="../embeddings/oleObject555.bin"/><Relationship Id="rId25" Type="http://schemas.openxmlformats.org/officeDocument/2006/relationships/image" Target="../media/image290.wmf"/><Relationship Id="rId26" Type="http://schemas.openxmlformats.org/officeDocument/2006/relationships/oleObject" Target="../embeddings/oleObject556.bin"/><Relationship Id="rId27" Type="http://schemas.openxmlformats.org/officeDocument/2006/relationships/image" Target="../media/image291.wmf"/><Relationship Id="rId28" Type="http://schemas.openxmlformats.org/officeDocument/2006/relationships/oleObject" Target="../embeddings/oleObject557.bin"/><Relationship Id="rId29" Type="http://schemas.openxmlformats.org/officeDocument/2006/relationships/image" Target="../media/image292.wmf"/><Relationship Id="rId1" Type="http://schemas.openxmlformats.org/officeDocument/2006/relationships/vmlDrawing" Target="../drawings/vmlDrawing79.vml"/><Relationship Id="rId2" Type="http://schemas.openxmlformats.org/officeDocument/2006/relationships/slideLayout" Target="../slideLayouts/slideLayout2.xml"/><Relationship Id="rId3" Type="http://schemas.openxmlformats.org/officeDocument/2006/relationships/oleObject" Target="../embeddings/oleObject543.bin"/><Relationship Id="rId4" Type="http://schemas.openxmlformats.org/officeDocument/2006/relationships/image" Target="../media/image2.wmf"/><Relationship Id="rId5" Type="http://schemas.openxmlformats.org/officeDocument/2006/relationships/oleObject" Target="../embeddings/oleObject544.bin"/><Relationship Id="rId30" Type="http://schemas.openxmlformats.org/officeDocument/2006/relationships/oleObject" Target="../embeddings/oleObject558.bin"/><Relationship Id="rId31" Type="http://schemas.openxmlformats.org/officeDocument/2006/relationships/image" Target="../media/image293.wmf"/><Relationship Id="rId32" Type="http://schemas.openxmlformats.org/officeDocument/2006/relationships/oleObject" Target="../embeddings/oleObject559.bin"/><Relationship Id="rId9" Type="http://schemas.openxmlformats.org/officeDocument/2006/relationships/image" Target="../media/image282.wmf"/><Relationship Id="rId6" Type="http://schemas.openxmlformats.org/officeDocument/2006/relationships/oleObject" Target="../embeddings/oleObject545.bin"/><Relationship Id="rId7" Type="http://schemas.openxmlformats.org/officeDocument/2006/relationships/oleObject" Target="../embeddings/oleObject546.bin"/><Relationship Id="rId8" Type="http://schemas.openxmlformats.org/officeDocument/2006/relationships/oleObject" Target="../embeddings/oleObject547.bin"/><Relationship Id="rId33" Type="http://schemas.openxmlformats.org/officeDocument/2006/relationships/image" Target="../media/image294.wmf"/><Relationship Id="rId34" Type="http://schemas.openxmlformats.org/officeDocument/2006/relationships/oleObject" Target="../embeddings/oleObject560.bin"/><Relationship Id="rId35" Type="http://schemas.openxmlformats.org/officeDocument/2006/relationships/image" Target="../media/image295.wmf"/><Relationship Id="rId36" Type="http://schemas.openxmlformats.org/officeDocument/2006/relationships/oleObject" Target="../embeddings/oleObject561.bin"/><Relationship Id="rId10" Type="http://schemas.openxmlformats.org/officeDocument/2006/relationships/oleObject" Target="../embeddings/oleObject548.bin"/><Relationship Id="rId11" Type="http://schemas.openxmlformats.org/officeDocument/2006/relationships/image" Target="../media/image283.wmf"/><Relationship Id="rId12" Type="http://schemas.openxmlformats.org/officeDocument/2006/relationships/oleObject" Target="../embeddings/oleObject549.bin"/><Relationship Id="rId13" Type="http://schemas.openxmlformats.org/officeDocument/2006/relationships/image" Target="../media/image284.wmf"/><Relationship Id="rId14" Type="http://schemas.openxmlformats.org/officeDocument/2006/relationships/oleObject" Target="../embeddings/oleObject550.bin"/><Relationship Id="rId15" Type="http://schemas.openxmlformats.org/officeDocument/2006/relationships/image" Target="../media/image285.wmf"/><Relationship Id="rId16" Type="http://schemas.openxmlformats.org/officeDocument/2006/relationships/oleObject" Target="../embeddings/oleObject551.bin"/><Relationship Id="rId17" Type="http://schemas.openxmlformats.org/officeDocument/2006/relationships/image" Target="../media/image286.wmf"/><Relationship Id="rId18" Type="http://schemas.openxmlformats.org/officeDocument/2006/relationships/oleObject" Target="../embeddings/oleObject552.bin"/><Relationship Id="rId19" Type="http://schemas.openxmlformats.org/officeDocument/2006/relationships/image" Target="../media/image287.wmf"/><Relationship Id="rId37" Type="http://schemas.openxmlformats.org/officeDocument/2006/relationships/image" Target="../media/image296.wmf"/></Relationships>
</file>

<file path=ppt/slides/_rels/slide85.xml.rels><?xml version="1.0" encoding="UTF-8" standalone="yes"?>
<Relationships xmlns="http://schemas.openxmlformats.org/package/2006/relationships"><Relationship Id="rId9" Type="http://schemas.openxmlformats.org/officeDocument/2006/relationships/image" Target="../media/image299.wmf"/><Relationship Id="rId20" Type="http://schemas.openxmlformats.org/officeDocument/2006/relationships/oleObject" Target="../embeddings/oleObject570.bin"/><Relationship Id="rId21" Type="http://schemas.openxmlformats.org/officeDocument/2006/relationships/image" Target="../media/image305.wmf"/><Relationship Id="rId22" Type="http://schemas.openxmlformats.org/officeDocument/2006/relationships/oleObject" Target="../embeddings/oleObject571.bin"/><Relationship Id="rId23" Type="http://schemas.openxmlformats.org/officeDocument/2006/relationships/image" Target="../media/image306.png"/><Relationship Id="rId24" Type="http://schemas.openxmlformats.org/officeDocument/2006/relationships/oleObject" Target="../embeddings/oleObject572.bin"/><Relationship Id="rId25" Type="http://schemas.openxmlformats.org/officeDocument/2006/relationships/image" Target="../media/image307.png"/><Relationship Id="rId26" Type="http://schemas.openxmlformats.org/officeDocument/2006/relationships/oleObject" Target="../embeddings/oleObject573.bin"/><Relationship Id="rId27" Type="http://schemas.openxmlformats.org/officeDocument/2006/relationships/image" Target="../media/image308.png"/><Relationship Id="rId28" Type="http://schemas.openxmlformats.org/officeDocument/2006/relationships/oleObject" Target="../embeddings/oleObject574.bin"/><Relationship Id="rId29" Type="http://schemas.openxmlformats.org/officeDocument/2006/relationships/image" Target="../media/image309.png"/><Relationship Id="rId10" Type="http://schemas.openxmlformats.org/officeDocument/2006/relationships/oleObject" Target="../embeddings/oleObject565.bin"/><Relationship Id="rId11" Type="http://schemas.openxmlformats.org/officeDocument/2006/relationships/image" Target="../media/image300.wmf"/><Relationship Id="rId12" Type="http://schemas.openxmlformats.org/officeDocument/2006/relationships/oleObject" Target="../embeddings/oleObject566.bin"/><Relationship Id="rId13" Type="http://schemas.openxmlformats.org/officeDocument/2006/relationships/image" Target="../media/image301.wmf"/><Relationship Id="rId14" Type="http://schemas.openxmlformats.org/officeDocument/2006/relationships/oleObject" Target="../embeddings/oleObject567.bin"/><Relationship Id="rId15" Type="http://schemas.openxmlformats.org/officeDocument/2006/relationships/image" Target="../media/image302.wmf"/><Relationship Id="rId16" Type="http://schemas.openxmlformats.org/officeDocument/2006/relationships/oleObject" Target="../embeddings/oleObject568.bin"/><Relationship Id="rId17" Type="http://schemas.openxmlformats.org/officeDocument/2006/relationships/image" Target="../media/image303.wmf"/><Relationship Id="rId18" Type="http://schemas.openxmlformats.org/officeDocument/2006/relationships/oleObject" Target="../embeddings/oleObject569.bin"/><Relationship Id="rId19" Type="http://schemas.openxmlformats.org/officeDocument/2006/relationships/image" Target="../media/image304.wmf"/><Relationship Id="rId1" Type="http://schemas.openxmlformats.org/officeDocument/2006/relationships/vmlDrawing" Target="../drawings/vmlDrawing80.vml"/><Relationship Id="rId2" Type="http://schemas.openxmlformats.org/officeDocument/2006/relationships/slideLayout" Target="../slideLayouts/slideLayout2.xml"/><Relationship Id="rId3" Type="http://schemas.openxmlformats.org/officeDocument/2006/relationships/image" Target="../media/image310.jpeg"/><Relationship Id="rId4" Type="http://schemas.openxmlformats.org/officeDocument/2006/relationships/oleObject" Target="../embeddings/oleObject562.bin"/><Relationship Id="rId5" Type="http://schemas.openxmlformats.org/officeDocument/2006/relationships/image" Target="../media/image297.wmf"/><Relationship Id="rId6" Type="http://schemas.openxmlformats.org/officeDocument/2006/relationships/oleObject" Target="../embeddings/oleObject563.bin"/><Relationship Id="rId7" Type="http://schemas.openxmlformats.org/officeDocument/2006/relationships/image" Target="../media/image298.wmf"/><Relationship Id="rId8" Type="http://schemas.openxmlformats.org/officeDocument/2006/relationships/oleObject" Target="../embeddings/oleObject564.bin"/></Relationships>
</file>

<file path=ppt/slides/_rels/slide86.xml.rels><?xml version="1.0" encoding="UTF-8" standalone="yes"?>
<Relationships xmlns="http://schemas.openxmlformats.org/package/2006/relationships"><Relationship Id="rId3" Type="http://schemas.openxmlformats.org/officeDocument/2006/relationships/image" Target="../media/image311.jpeg"/><Relationship Id="rId4" Type="http://schemas.openxmlformats.org/officeDocument/2006/relationships/oleObject" Target="../embeddings/oleObject575.bin"/><Relationship Id="rId5" Type="http://schemas.openxmlformats.org/officeDocument/2006/relationships/image" Target="../media/image2.wmf"/><Relationship Id="rId6" Type="http://schemas.openxmlformats.org/officeDocument/2006/relationships/oleObject" Target="../embeddings/oleObject576.bin"/><Relationship Id="rId7" Type="http://schemas.openxmlformats.org/officeDocument/2006/relationships/oleObject" Target="../embeddings/oleObject577.bin"/><Relationship Id="rId8" Type="http://schemas.openxmlformats.org/officeDocument/2006/relationships/oleObject" Target="../embeddings/oleObject578.bin"/><Relationship Id="rId1" Type="http://schemas.openxmlformats.org/officeDocument/2006/relationships/vmlDrawing" Target="../drawings/vmlDrawing81.vml"/><Relationship Id="rId2"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9" Type="http://schemas.openxmlformats.org/officeDocument/2006/relationships/oleObject" Target="../embeddings/oleObject583.bin"/><Relationship Id="rId20" Type="http://schemas.openxmlformats.org/officeDocument/2006/relationships/image" Target="../media/image317.wmf"/><Relationship Id="rId21" Type="http://schemas.openxmlformats.org/officeDocument/2006/relationships/oleObject" Target="../embeddings/oleObject589.bin"/><Relationship Id="rId22" Type="http://schemas.openxmlformats.org/officeDocument/2006/relationships/image" Target="../media/image318.wmf"/><Relationship Id="rId23" Type="http://schemas.openxmlformats.org/officeDocument/2006/relationships/oleObject" Target="../embeddings/oleObject590.bin"/><Relationship Id="rId24" Type="http://schemas.openxmlformats.org/officeDocument/2006/relationships/image" Target="../media/image319.wmf"/><Relationship Id="rId25" Type="http://schemas.openxmlformats.org/officeDocument/2006/relationships/oleObject" Target="../embeddings/oleObject591.bin"/><Relationship Id="rId26" Type="http://schemas.openxmlformats.org/officeDocument/2006/relationships/image" Target="../media/image320.wmf"/><Relationship Id="rId27" Type="http://schemas.openxmlformats.org/officeDocument/2006/relationships/oleObject" Target="../embeddings/oleObject592.bin"/><Relationship Id="rId28" Type="http://schemas.openxmlformats.org/officeDocument/2006/relationships/image" Target="../media/image321.wmf"/><Relationship Id="rId10" Type="http://schemas.openxmlformats.org/officeDocument/2006/relationships/image" Target="../media/image312.wmf"/><Relationship Id="rId11" Type="http://schemas.openxmlformats.org/officeDocument/2006/relationships/oleObject" Target="../embeddings/oleObject584.bin"/><Relationship Id="rId12" Type="http://schemas.openxmlformats.org/officeDocument/2006/relationships/image" Target="../media/image313.wmf"/><Relationship Id="rId13" Type="http://schemas.openxmlformats.org/officeDocument/2006/relationships/oleObject" Target="../embeddings/oleObject585.bin"/><Relationship Id="rId14" Type="http://schemas.openxmlformats.org/officeDocument/2006/relationships/image" Target="../media/image314.wmf"/><Relationship Id="rId15" Type="http://schemas.openxmlformats.org/officeDocument/2006/relationships/oleObject" Target="../embeddings/oleObject586.bin"/><Relationship Id="rId16" Type="http://schemas.openxmlformats.org/officeDocument/2006/relationships/image" Target="../media/image315.wmf"/><Relationship Id="rId17" Type="http://schemas.openxmlformats.org/officeDocument/2006/relationships/oleObject" Target="../embeddings/oleObject587.bin"/><Relationship Id="rId18" Type="http://schemas.openxmlformats.org/officeDocument/2006/relationships/image" Target="../media/image316.wmf"/><Relationship Id="rId19" Type="http://schemas.openxmlformats.org/officeDocument/2006/relationships/oleObject" Target="../embeddings/oleObject588.bin"/><Relationship Id="rId1" Type="http://schemas.openxmlformats.org/officeDocument/2006/relationships/vmlDrawing" Target="../drawings/vmlDrawing82.vml"/><Relationship Id="rId2" Type="http://schemas.openxmlformats.org/officeDocument/2006/relationships/slideLayout" Target="../slideLayouts/slideLayout2.xml"/><Relationship Id="rId3" Type="http://schemas.openxmlformats.org/officeDocument/2006/relationships/image" Target="../media/image311.jpeg"/><Relationship Id="rId4" Type="http://schemas.openxmlformats.org/officeDocument/2006/relationships/oleObject" Target="../embeddings/oleObject579.bin"/><Relationship Id="rId5" Type="http://schemas.openxmlformats.org/officeDocument/2006/relationships/image" Target="../media/image2.wmf"/><Relationship Id="rId6" Type="http://schemas.openxmlformats.org/officeDocument/2006/relationships/oleObject" Target="../embeddings/oleObject580.bin"/><Relationship Id="rId7" Type="http://schemas.openxmlformats.org/officeDocument/2006/relationships/oleObject" Target="../embeddings/oleObject581.bin"/><Relationship Id="rId8" Type="http://schemas.openxmlformats.org/officeDocument/2006/relationships/oleObject" Target="../embeddings/oleObject582.bin"/></Relationships>
</file>

<file path=ppt/slides/_rels/slide88.xml.rels><?xml version="1.0" encoding="UTF-8" standalone="yes"?>
<Relationships xmlns="http://schemas.openxmlformats.org/package/2006/relationships"><Relationship Id="rId9" Type="http://schemas.openxmlformats.org/officeDocument/2006/relationships/oleObject" Target="../embeddings/oleObject595.bin"/><Relationship Id="rId20" Type="http://schemas.openxmlformats.org/officeDocument/2006/relationships/image" Target="../media/image326.wmf"/><Relationship Id="rId21" Type="http://schemas.openxmlformats.org/officeDocument/2006/relationships/oleObject" Target="../embeddings/oleObject602.bin"/><Relationship Id="rId22" Type="http://schemas.openxmlformats.org/officeDocument/2006/relationships/image" Target="../media/image327.wmf"/><Relationship Id="rId10" Type="http://schemas.openxmlformats.org/officeDocument/2006/relationships/oleObject" Target="../embeddings/oleObject596.bin"/><Relationship Id="rId11" Type="http://schemas.openxmlformats.org/officeDocument/2006/relationships/oleObject" Target="../embeddings/oleObject597.bin"/><Relationship Id="rId12" Type="http://schemas.openxmlformats.org/officeDocument/2006/relationships/image" Target="../media/image322.wmf"/><Relationship Id="rId13" Type="http://schemas.openxmlformats.org/officeDocument/2006/relationships/oleObject" Target="../embeddings/oleObject598.bin"/><Relationship Id="rId14" Type="http://schemas.openxmlformats.org/officeDocument/2006/relationships/image" Target="../media/image323.png"/><Relationship Id="rId15" Type="http://schemas.openxmlformats.org/officeDocument/2006/relationships/oleObject" Target="../embeddings/oleObject599.bin"/><Relationship Id="rId16" Type="http://schemas.openxmlformats.org/officeDocument/2006/relationships/image" Target="../media/image324.wmf"/><Relationship Id="rId17" Type="http://schemas.openxmlformats.org/officeDocument/2006/relationships/oleObject" Target="../embeddings/oleObject600.bin"/><Relationship Id="rId18" Type="http://schemas.openxmlformats.org/officeDocument/2006/relationships/image" Target="../media/image325.wmf"/><Relationship Id="rId19" Type="http://schemas.openxmlformats.org/officeDocument/2006/relationships/oleObject" Target="../embeddings/oleObject601.bin"/><Relationship Id="rId1" Type="http://schemas.openxmlformats.org/officeDocument/2006/relationships/vmlDrawing" Target="../drawings/vmlDrawing83.vml"/><Relationship Id="rId2" Type="http://schemas.openxmlformats.org/officeDocument/2006/relationships/slideLayout" Target="../slideLayouts/slideLayout2.xml"/><Relationship Id="rId3" Type="http://schemas.openxmlformats.org/officeDocument/2006/relationships/notesSlide" Target="../notesSlides/notesSlide14.xml"/><Relationship Id="rId4" Type="http://schemas.openxmlformats.org/officeDocument/2006/relationships/image" Target="../media/image328.jpeg"/><Relationship Id="rId5" Type="http://schemas.openxmlformats.org/officeDocument/2006/relationships/image" Target="../media/image329.jpeg"/><Relationship Id="rId6" Type="http://schemas.openxmlformats.org/officeDocument/2006/relationships/oleObject" Target="../embeddings/oleObject593.bin"/><Relationship Id="rId7" Type="http://schemas.openxmlformats.org/officeDocument/2006/relationships/image" Target="../media/image2.wmf"/><Relationship Id="rId8" Type="http://schemas.openxmlformats.org/officeDocument/2006/relationships/oleObject" Target="../embeddings/oleObject594.bin"/></Relationships>
</file>

<file path=ppt/slides/_rels/slide89.xml.rels><?xml version="1.0" encoding="UTF-8" standalone="yes"?>
<Relationships xmlns="http://schemas.openxmlformats.org/package/2006/relationships"><Relationship Id="rId9" Type="http://schemas.openxmlformats.org/officeDocument/2006/relationships/oleObject" Target="../embeddings/oleObject607.bin"/><Relationship Id="rId20" Type="http://schemas.openxmlformats.org/officeDocument/2006/relationships/image" Target="../media/image335.wmf"/><Relationship Id="rId21" Type="http://schemas.openxmlformats.org/officeDocument/2006/relationships/oleObject" Target="../embeddings/oleObject613.bin"/><Relationship Id="rId22" Type="http://schemas.openxmlformats.org/officeDocument/2006/relationships/image" Target="../media/image336.wmf"/><Relationship Id="rId23" Type="http://schemas.openxmlformats.org/officeDocument/2006/relationships/oleObject" Target="../embeddings/oleObject614.bin"/><Relationship Id="rId24" Type="http://schemas.openxmlformats.org/officeDocument/2006/relationships/image" Target="../media/image337.wmf"/><Relationship Id="rId25" Type="http://schemas.openxmlformats.org/officeDocument/2006/relationships/oleObject" Target="../embeddings/oleObject615.bin"/><Relationship Id="rId26" Type="http://schemas.openxmlformats.org/officeDocument/2006/relationships/image" Target="../media/image338.wmf"/><Relationship Id="rId27" Type="http://schemas.openxmlformats.org/officeDocument/2006/relationships/oleObject" Target="../embeddings/oleObject616.bin"/><Relationship Id="rId28" Type="http://schemas.openxmlformats.org/officeDocument/2006/relationships/image" Target="../media/image339.wmf"/><Relationship Id="rId10" Type="http://schemas.openxmlformats.org/officeDocument/2006/relationships/image" Target="../media/image330.png"/><Relationship Id="rId11" Type="http://schemas.openxmlformats.org/officeDocument/2006/relationships/oleObject" Target="../embeddings/oleObject608.bin"/><Relationship Id="rId12" Type="http://schemas.openxmlformats.org/officeDocument/2006/relationships/image" Target="../media/image331.wmf"/><Relationship Id="rId13" Type="http://schemas.openxmlformats.org/officeDocument/2006/relationships/oleObject" Target="../embeddings/oleObject609.bin"/><Relationship Id="rId14" Type="http://schemas.openxmlformats.org/officeDocument/2006/relationships/image" Target="../media/image332.wmf"/><Relationship Id="rId15" Type="http://schemas.openxmlformats.org/officeDocument/2006/relationships/oleObject" Target="../embeddings/oleObject610.bin"/><Relationship Id="rId16" Type="http://schemas.openxmlformats.org/officeDocument/2006/relationships/image" Target="../media/image333.wmf"/><Relationship Id="rId17" Type="http://schemas.openxmlformats.org/officeDocument/2006/relationships/oleObject" Target="../embeddings/oleObject611.bin"/><Relationship Id="rId18" Type="http://schemas.openxmlformats.org/officeDocument/2006/relationships/image" Target="../media/image334.wmf"/><Relationship Id="rId19" Type="http://schemas.openxmlformats.org/officeDocument/2006/relationships/oleObject" Target="../embeddings/oleObject612.bin"/><Relationship Id="rId1" Type="http://schemas.openxmlformats.org/officeDocument/2006/relationships/vmlDrawing" Target="../drawings/vmlDrawing84.vml"/><Relationship Id="rId2" Type="http://schemas.openxmlformats.org/officeDocument/2006/relationships/slideLayout" Target="../slideLayouts/slideLayout2.xml"/><Relationship Id="rId3" Type="http://schemas.openxmlformats.org/officeDocument/2006/relationships/image" Target="../media/image340.jpeg"/><Relationship Id="rId4" Type="http://schemas.openxmlformats.org/officeDocument/2006/relationships/oleObject" Target="../embeddings/oleObject603.bin"/><Relationship Id="rId5" Type="http://schemas.openxmlformats.org/officeDocument/2006/relationships/image" Target="../media/image2.wmf"/><Relationship Id="rId6" Type="http://schemas.openxmlformats.org/officeDocument/2006/relationships/oleObject" Target="../embeddings/oleObject604.bin"/><Relationship Id="rId7" Type="http://schemas.openxmlformats.org/officeDocument/2006/relationships/oleObject" Target="../embeddings/oleObject605.bin"/><Relationship Id="rId8" Type="http://schemas.openxmlformats.org/officeDocument/2006/relationships/oleObject" Target="../embeddings/oleObject606.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3.bin"/><Relationship Id="rId4" Type="http://schemas.openxmlformats.org/officeDocument/2006/relationships/image" Target="../media/image2.wmf"/><Relationship Id="rId5" Type="http://schemas.openxmlformats.org/officeDocument/2006/relationships/oleObject" Target="../embeddings/oleObject34.bin"/><Relationship Id="rId6" Type="http://schemas.openxmlformats.org/officeDocument/2006/relationships/oleObject" Target="../embeddings/oleObject35.bin"/><Relationship Id="rId7" Type="http://schemas.openxmlformats.org/officeDocument/2006/relationships/oleObject" Target="../embeddings/oleObject36.bin"/><Relationship Id="rId8" Type="http://schemas.openxmlformats.org/officeDocument/2006/relationships/oleObject" Target="../embeddings/oleObject37.bin"/><Relationship Id="rId9" Type="http://schemas.openxmlformats.org/officeDocument/2006/relationships/image" Target="../media/image26.w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9" Type="http://schemas.openxmlformats.org/officeDocument/2006/relationships/oleObject" Target="../embeddings/oleObject621.bin"/><Relationship Id="rId20" Type="http://schemas.openxmlformats.org/officeDocument/2006/relationships/image" Target="../media/image345.wmf"/><Relationship Id="rId21" Type="http://schemas.openxmlformats.org/officeDocument/2006/relationships/oleObject" Target="../embeddings/oleObject627.bin"/><Relationship Id="rId22" Type="http://schemas.openxmlformats.org/officeDocument/2006/relationships/image" Target="../media/image346.wmf"/><Relationship Id="rId23" Type="http://schemas.openxmlformats.org/officeDocument/2006/relationships/oleObject" Target="../embeddings/oleObject628.bin"/><Relationship Id="rId24" Type="http://schemas.openxmlformats.org/officeDocument/2006/relationships/image" Target="../media/image347.wmf"/><Relationship Id="rId25" Type="http://schemas.openxmlformats.org/officeDocument/2006/relationships/oleObject" Target="../embeddings/oleObject629.bin"/><Relationship Id="rId26" Type="http://schemas.openxmlformats.org/officeDocument/2006/relationships/image" Target="../media/image348.wmf"/><Relationship Id="rId27" Type="http://schemas.openxmlformats.org/officeDocument/2006/relationships/oleObject" Target="../embeddings/oleObject630.bin"/><Relationship Id="rId28" Type="http://schemas.openxmlformats.org/officeDocument/2006/relationships/image" Target="../media/image349.wmf"/><Relationship Id="rId29" Type="http://schemas.openxmlformats.org/officeDocument/2006/relationships/oleObject" Target="../embeddings/oleObject631.bin"/><Relationship Id="rId30" Type="http://schemas.openxmlformats.org/officeDocument/2006/relationships/image" Target="../media/image350.wmf"/><Relationship Id="rId31" Type="http://schemas.openxmlformats.org/officeDocument/2006/relationships/oleObject" Target="../embeddings/oleObject632.bin"/><Relationship Id="rId32" Type="http://schemas.openxmlformats.org/officeDocument/2006/relationships/image" Target="../media/image351.wmf"/><Relationship Id="rId10" Type="http://schemas.openxmlformats.org/officeDocument/2006/relationships/image" Target="../media/image341.wmf"/><Relationship Id="rId11" Type="http://schemas.openxmlformats.org/officeDocument/2006/relationships/oleObject" Target="../embeddings/oleObject622.bin"/><Relationship Id="rId12" Type="http://schemas.openxmlformats.org/officeDocument/2006/relationships/image" Target="../media/image331.wmf"/><Relationship Id="rId13" Type="http://schemas.openxmlformats.org/officeDocument/2006/relationships/oleObject" Target="../embeddings/oleObject623.bin"/><Relationship Id="rId14" Type="http://schemas.openxmlformats.org/officeDocument/2006/relationships/image" Target="../media/image342.wmf"/><Relationship Id="rId15" Type="http://schemas.openxmlformats.org/officeDocument/2006/relationships/oleObject" Target="../embeddings/oleObject624.bin"/><Relationship Id="rId16" Type="http://schemas.openxmlformats.org/officeDocument/2006/relationships/image" Target="../media/image343.wmf"/><Relationship Id="rId17" Type="http://schemas.openxmlformats.org/officeDocument/2006/relationships/oleObject" Target="../embeddings/oleObject625.bin"/><Relationship Id="rId18" Type="http://schemas.openxmlformats.org/officeDocument/2006/relationships/image" Target="../media/image344.wmf"/><Relationship Id="rId19" Type="http://schemas.openxmlformats.org/officeDocument/2006/relationships/oleObject" Target="../embeddings/oleObject626.bin"/><Relationship Id="rId1" Type="http://schemas.openxmlformats.org/officeDocument/2006/relationships/vmlDrawing" Target="../drawings/vmlDrawing85.vml"/><Relationship Id="rId2" Type="http://schemas.openxmlformats.org/officeDocument/2006/relationships/slideLayout" Target="../slideLayouts/slideLayout2.xml"/><Relationship Id="rId3" Type="http://schemas.openxmlformats.org/officeDocument/2006/relationships/image" Target="../media/image352.jpeg"/><Relationship Id="rId4" Type="http://schemas.openxmlformats.org/officeDocument/2006/relationships/oleObject" Target="../embeddings/oleObject617.bin"/><Relationship Id="rId5" Type="http://schemas.openxmlformats.org/officeDocument/2006/relationships/image" Target="../media/image2.wmf"/><Relationship Id="rId6" Type="http://schemas.openxmlformats.org/officeDocument/2006/relationships/oleObject" Target="../embeddings/oleObject618.bin"/><Relationship Id="rId7" Type="http://schemas.openxmlformats.org/officeDocument/2006/relationships/oleObject" Target="../embeddings/oleObject619.bin"/><Relationship Id="rId8" Type="http://schemas.openxmlformats.org/officeDocument/2006/relationships/oleObject" Target="../embeddings/oleObject620.bin"/></Relationships>
</file>

<file path=ppt/slides/_rels/slide91.xml.rels><?xml version="1.0" encoding="UTF-8" standalone="yes"?>
<Relationships xmlns="http://schemas.openxmlformats.org/package/2006/relationships"><Relationship Id="rId11" Type="http://schemas.openxmlformats.org/officeDocument/2006/relationships/image" Target="../media/image354.wmf"/><Relationship Id="rId12" Type="http://schemas.openxmlformats.org/officeDocument/2006/relationships/oleObject" Target="../embeddings/oleObject639.bin"/><Relationship Id="rId13" Type="http://schemas.openxmlformats.org/officeDocument/2006/relationships/image" Target="../media/image355.wmf"/><Relationship Id="rId14" Type="http://schemas.openxmlformats.org/officeDocument/2006/relationships/oleObject" Target="../embeddings/oleObject640.bin"/><Relationship Id="rId15" Type="http://schemas.openxmlformats.org/officeDocument/2006/relationships/image" Target="../media/image356.wmf"/><Relationship Id="rId16" Type="http://schemas.openxmlformats.org/officeDocument/2006/relationships/oleObject" Target="../embeddings/oleObject641.bin"/><Relationship Id="rId17" Type="http://schemas.openxmlformats.org/officeDocument/2006/relationships/image" Target="../media/image357.wmf"/><Relationship Id="rId18" Type="http://schemas.openxmlformats.org/officeDocument/2006/relationships/oleObject" Target="../embeddings/oleObject642.bin"/><Relationship Id="rId19" Type="http://schemas.openxmlformats.org/officeDocument/2006/relationships/image" Target="../media/image358.wmf"/><Relationship Id="rId1" Type="http://schemas.openxmlformats.org/officeDocument/2006/relationships/vmlDrawing" Target="../drawings/vmlDrawing86.vml"/><Relationship Id="rId2" Type="http://schemas.openxmlformats.org/officeDocument/2006/relationships/slideLayout" Target="../slideLayouts/slideLayout2.xml"/><Relationship Id="rId3" Type="http://schemas.openxmlformats.org/officeDocument/2006/relationships/oleObject" Target="../embeddings/oleObject633.bin"/><Relationship Id="rId4" Type="http://schemas.openxmlformats.org/officeDocument/2006/relationships/image" Target="../media/image2.wmf"/><Relationship Id="rId5" Type="http://schemas.openxmlformats.org/officeDocument/2006/relationships/oleObject" Target="../embeddings/oleObject634.bin"/><Relationship Id="rId6" Type="http://schemas.openxmlformats.org/officeDocument/2006/relationships/oleObject" Target="../embeddings/oleObject635.bin"/><Relationship Id="rId7" Type="http://schemas.openxmlformats.org/officeDocument/2006/relationships/oleObject" Target="../embeddings/oleObject636.bin"/><Relationship Id="rId8" Type="http://schemas.openxmlformats.org/officeDocument/2006/relationships/oleObject" Target="../embeddings/oleObject637.bin"/><Relationship Id="rId9" Type="http://schemas.openxmlformats.org/officeDocument/2006/relationships/image" Target="../media/image353.wmf"/><Relationship Id="rId10" Type="http://schemas.openxmlformats.org/officeDocument/2006/relationships/oleObject" Target="../embeddings/oleObject638.bin"/></Relationships>
</file>

<file path=ppt/slides/_rels/slide92.xml.rels><?xml version="1.0" encoding="UTF-8" standalone="yes"?>
<Relationships xmlns="http://schemas.openxmlformats.org/package/2006/relationships"><Relationship Id="rId9" Type="http://schemas.openxmlformats.org/officeDocument/2006/relationships/oleObject" Target="../embeddings/oleObject646.bin"/><Relationship Id="rId20" Type="http://schemas.openxmlformats.org/officeDocument/2006/relationships/image" Target="../media/image367.wmf"/><Relationship Id="rId21" Type="http://schemas.openxmlformats.org/officeDocument/2006/relationships/oleObject" Target="../embeddings/oleObject652.bin"/><Relationship Id="rId22" Type="http://schemas.openxmlformats.org/officeDocument/2006/relationships/image" Target="../media/image368.wmf"/><Relationship Id="rId23" Type="http://schemas.openxmlformats.org/officeDocument/2006/relationships/oleObject" Target="../embeddings/oleObject653.bin"/><Relationship Id="rId24" Type="http://schemas.openxmlformats.org/officeDocument/2006/relationships/image" Target="../media/image369.wmf"/><Relationship Id="rId25" Type="http://schemas.openxmlformats.org/officeDocument/2006/relationships/oleObject" Target="../embeddings/oleObject654.bin"/><Relationship Id="rId26" Type="http://schemas.openxmlformats.org/officeDocument/2006/relationships/image" Target="../media/image370.wmf"/><Relationship Id="rId27" Type="http://schemas.openxmlformats.org/officeDocument/2006/relationships/oleObject" Target="../embeddings/oleObject655.bin"/><Relationship Id="rId28" Type="http://schemas.openxmlformats.org/officeDocument/2006/relationships/image" Target="../media/image371.wmf"/><Relationship Id="rId29" Type="http://schemas.openxmlformats.org/officeDocument/2006/relationships/oleObject" Target="../embeddings/oleObject656.bin"/><Relationship Id="rId30" Type="http://schemas.openxmlformats.org/officeDocument/2006/relationships/image" Target="../media/image372.wmf"/><Relationship Id="rId10" Type="http://schemas.openxmlformats.org/officeDocument/2006/relationships/image" Target="../media/image362.wmf"/><Relationship Id="rId11" Type="http://schemas.openxmlformats.org/officeDocument/2006/relationships/oleObject" Target="../embeddings/oleObject647.bin"/><Relationship Id="rId12" Type="http://schemas.openxmlformats.org/officeDocument/2006/relationships/image" Target="../media/image363.wmf"/><Relationship Id="rId13" Type="http://schemas.openxmlformats.org/officeDocument/2006/relationships/oleObject" Target="../embeddings/oleObject648.bin"/><Relationship Id="rId14" Type="http://schemas.openxmlformats.org/officeDocument/2006/relationships/image" Target="../media/image364.wmf"/><Relationship Id="rId15" Type="http://schemas.openxmlformats.org/officeDocument/2006/relationships/oleObject" Target="../embeddings/oleObject649.bin"/><Relationship Id="rId16" Type="http://schemas.openxmlformats.org/officeDocument/2006/relationships/image" Target="../media/image365.wmf"/><Relationship Id="rId17" Type="http://schemas.openxmlformats.org/officeDocument/2006/relationships/oleObject" Target="../embeddings/oleObject650.bin"/><Relationship Id="rId18" Type="http://schemas.openxmlformats.org/officeDocument/2006/relationships/image" Target="../media/image366.wmf"/><Relationship Id="rId19" Type="http://schemas.openxmlformats.org/officeDocument/2006/relationships/oleObject" Target="../embeddings/oleObject651.bin"/><Relationship Id="rId1" Type="http://schemas.openxmlformats.org/officeDocument/2006/relationships/vmlDrawing" Target="../drawings/vmlDrawing87.vml"/><Relationship Id="rId2" Type="http://schemas.openxmlformats.org/officeDocument/2006/relationships/slideLayout" Target="../slideLayouts/slideLayout2.xml"/><Relationship Id="rId3" Type="http://schemas.openxmlformats.org/officeDocument/2006/relationships/oleObject" Target="../embeddings/oleObject643.bin"/><Relationship Id="rId4" Type="http://schemas.openxmlformats.org/officeDocument/2006/relationships/image" Target="../media/image359.wmf"/><Relationship Id="rId5" Type="http://schemas.openxmlformats.org/officeDocument/2006/relationships/oleObject" Target="../embeddings/oleObject644.bin"/><Relationship Id="rId6" Type="http://schemas.openxmlformats.org/officeDocument/2006/relationships/image" Target="../media/image360.wmf"/><Relationship Id="rId7" Type="http://schemas.openxmlformats.org/officeDocument/2006/relationships/oleObject" Target="../embeddings/oleObject645.bin"/><Relationship Id="rId8" Type="http://schemas.openxmlformats.org/officeDocument/2006/relationships/image" Target="../media/image361.wmf"/></Relationships>
</file>

<file path=ppt/slides/_rels/slide93.xml.rels><?xml version="1.0" encoding="UTF-8" standalone="yes"?>
<Relationships xmlns="http://schemas.openxmlformats.org/package/2006/relationships"><Relationship Id="rId3" Type="http://schemas.openxmlformats.org/officeDocument/2006/relationships/image" Target="../media/image373.jpeg"/><Relationship Id="rId4" Type="http://schemas.openxmlformats.org/officeDocument/2006/relationships/oleObject" Target="../embeddings/oleObject657.bin"/><Relationship Id="rId5" Type="http://schemas.openxmlformats.org/officeDocument/2006/relationships/image" Target="../media/image2.wmf"/><Relationship Id="rId6" Type="http://schemas.openxmlformats.org/officeDocument/2006/relationships/oleObject" Target="../embeddings/oleObject658.bin"/><Relationship Id="rId7" Type="http://schemas.openxmlformats.org/officeDocument/2006/relationships/oleObject" Target="../embeddings/oleObject659.bin"/><Relationship Id="rId8" Type="http://schemas.openxmlformats.org/officeDocument/2006/relationships/oleObject" Target="../embeddings/oleObject660.bin"/><Relationship Id="rId1" Type="http://schemas.openxmlformats.org/officeDocument/2006/relationships/vmlDrawing" Target="../drawings/vmlDrawing88.vml"/><Relationship Id="rId2"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46" Type="http://schemas.openxmlformats.org/officeDocument/2006/relationships/image" Target="../media/image391.wmf"/><Relationship Id="rId20" Type="http://schemas.openxmlformats.org/officeDocument/2006/relationships/image" Target="../media/image378.wmf"/><Relationship Id="rId21" Type="http://schemas.openxmlformats.org/officeDocument/2006/relationships/oleObject" Target="../embeddings/oleObject671.bin"/><Relationship Id="rId22" Type="http://schemas.openxmlformats.org/officeDocument/2006/relationships/image" Target="../media/image379.wmf"/><Relationship Id="rId23" Type="http://schemas.openxmlformats.org/officeDocument/2006/relationships/oleObject" Target="../embeddings/oleObject672.bin"/><Relationship Id="rId24" Type="http://schemas.openxmlformats.org/officeDocument/2006/relationships/image" Target="../media/image380.wmf"/><Relationship Id="rId25" Type="http://schemas.openxmlformats.org/officeDocument/2006/relationships/oleObject" Target="../embeddings/oleObject673.bin"/><Relationship Id="rId26" Type="http://schemas.openxmlformats.org/officeDocument/2006/relationships/image" Target="../media/image381.wmf"/><Relationship Id="rId27" Type="http://schemas.openxmlformats.org/officeDocument/2006/relationships/oleObject" Target="../embeddings/oleObject674.bin"/><Relationship Id="rId28" Type="http://schemas.openxmlformats.org/officeDocument/2006/relationships/image" Target="../media/image382.wmf"/><Relationship Id="rId29" Type="http://schemas.openxmlformats.org/officeDocument/2006/relationships/oleObject" Target="../embeddings/oleObject675.bin"/><Relationship Id="rId1" Type="http://schemas.openxmlformats.org/officeDocument/2006/relationships/vmlDrawing" Target="../drawings/vmlDrawing89.vml"/><Relationship Id="rId2" Type="http://schemas.openxmlformats.org/officeDocument/2006/relationships/slideLayout" Target="../slideLayouts/slideLayout2.xml"/><Relationship Id="rId3" Type="http://schemas.openxmlformats.org/officeDocument/2006/relationships/image" Target="../media/image373.jpeg"/><Relationship Id="rId4" Type="http://schemas.openxmlformats.org/officeDocument/2006/relationships/oleObject" Target="../embeddings/oleObject661.bin"/><Relationship Id="rId5" Type="http://schemas.openxmlformats.org/officeDocument/2006/relationships/image" Target="../media/image2.wmf"/><Relationship Id="rId30" Type="http://schemas.openxmlformats.org/officeDocument/2006/relationships/image" Target="../media/image383.wmf"/><Relationship Id="rId31" Type="http://schemas.openxmlformats.org/officeDocument/2006/relationships/oleObject" Target="../embeddings/oleObject676.bin"/><Relationship Id="rId32" Type="http://schemas.openxmlformats.org/officeDocument/2006/relationships/image" Target="../media/image384.wmf"/><Relationship Id="rId9" Type="http://schemas.openxmlformats.org/officeDocument/2006/relationships/oleObject" Target="../embeddings/oleObject665.bin"/><Relationship Id="rId6" Type="http://schemas.openxmlformats.org/officeDocument/2006/relationships/oleObject" Target="../embeddings/oleObject662.bin"/><Relationship Id="rId7" Type="http://schemas.openxmlformats.org/officeDocument/2006/relationships/oleObject" Target="../embeddings/oleObject663.bin"/><Relationship Id="rId8" Type="http://schemas.openxmlformats.org/officeDocument/2006/relationships/oleObject" Target="../embeddings/oleObject664.bin"/><Relationship Id="rId33" Type="http://schemas.openxmlformats.org/officeDocument/2006/relationships/oleObject" Target="../embeddings/oleObject677.bin"/><Relationship Id="rId34" Type="http://schemas.openxmlformats.org/officeDocument/2006/relationships/image" Target="../media/image385.wmf"/><Relationship Id="rId35" Type="http://schemas.openxmlformats.org/officeDocument/2006/relationships/oleObject" Target="../embeddings/oleObject678.bin"/><Relationship Id="rId36" Type="http://schemas.openxmlformats.org/officeDocument/2006/relationships/image" Target="../media/image386.wmf"/><Relationship Id="rId10" Type="http://schemas.openxmlformats.org/officeDocument/2006/relationships/image" Target="../media/image374.wmf"/><Relationship Id="rId11" Type="http://schemas.openxmlformats.org/officeDocument/2006/relationships/oleObject" Target="../embeddings/oleObject666.bin"/><Relationship Id="rId12" Type="http://schemas.openxmlformats.org/officeDocument/2006/relationships/image" Target="../media/image343.wmf"/><Relationship Id="rId13" Type="http://schemas.openxmlformats.org/officeDocument/2006/relationships/oleObject" Target="../embeddings/oleObject667.bin"/><Relationship Id="rId14" Type="http://schemas.openxmlformats.org/officeDocument/2006/relationships/image" Target="../media/image375.wmf"/><Relationship Id="rId15" Type="http://schemas.openxmlformats.org/officeDocument/2006/relationships/oleObject" Target="../embeddings/oleObject668.bin"/><Relationship Id="rId16" Type="http://schemas.openxmlformats.org/officeDocument/2006/relationships/image" Target="../media/image376.wmf"/><Relationship Id="rId17" Type="http://schemas.openxmlformats.org/officeDocument/2006/relationships/oleObject" Target="../embeddings/oleObject669.bin"/><Relationship Id="rId18" Type="http://schemas.openxmlformats.org/officeDocument/2006/relationships/image" Target="../media/image377.wmf"/><Relationship Id="rId19" Type="http://schemas.openxmlformats.org/officeDocument/2006/relationships/oleObject" Target="../embeddings/oleObject670.bin"/><Relationship Id="rId37" Type="http://schemas.openxmlformats.org/officeDocument/2006/relationships/oleObject" Target="../embeddings/oleObject679.bin"/><Relationship Id="rId38" Type="http://schemas.openxmlformats.org/officeDocument/2006/relationships/image" Target="../media/image387.wmf"/><Relationship Id="rId39" Type="http://schemas.openxmlformats.org/officeDocument/2006/relationships/oleObject" Target="../embeddings/oleObject680.bin"/><Relationship Id="rId40" Type="http://schemas.openxmlformats.org/officeDocument/2006/relationships/image" Target="../media/image388.wmf"/><Relationship Id="rId41" Type="http://schemas.openxmlformats.org/officeDocument/2006/relationships/oleObject" Target="../embeddings/oleObject681.bin"/><Relationship Id="rId42" Type="http://schemas.openxmlformats.org/officeDocument/2006/relationships/image" Target="../media/image389.wmf"/><Relationship Id="rId43" Type="http://schemas.openxmlformats.org/officeDocument/2006/relationships/oleObject" Target="../embeddings/oleObject682.bin"/><Relationship Id="rId44" Type="http://schemas.openxmlformats.org/officeDocument/2006/relationships/image" Target="../media/image390.wmf"/><Relationship Id="rId45" Type="http://schemas.openxmlformats.org/officeDocument/2006/relationships/oleObject" Target="../embeddings/oleObject683.bin"/></Relationships>
</file>

<file path=ppt/slides/_rels/slide95.xml.rels><?xml version="1.0" encoding="UTF-8" standalone="yes"?>
<Relationships xmlns="http://schemas.openxmlformats.org/package/2006/relationships"><Relationship Id="rId11" Type="http://schemas.openxmlformats.org/officeDocument/2006/relationships/oleObject" Target="../embeddings/oleObject689.bin"/><Relationship Id="rId12" Type="http://schemas.openxmlformats.org/officeDocument/2006/relationships/image" Target="../media/image393.wmf"/><Relationship Id="rId13" Type="http://schemas.openxmlformats.org/officeDocument/2006/relationships/oleObject" Target="../embeddings/oleObject690.bin"/><Relationship Id="rId14" Type="http://schemas.openxmlformats.org/officeDocument/2006/relationships/image" Target="../media/image394.wmf"/><Relationship Id="rId15" Type="http://schemas.openxmlformats.org/officeDocument/2006/relationships/oleObject" Target="../embeddings/oleObject691.bin"/><Relationship Id="rId16" Type="http://schemas.openxmlformats.org/officeDocument/2006/relationships/image" Target="../media/image395.wmf"/><Relationship Id="rId17" Type="http://schemas.openxmlformats.org/officeDocument/2006/relationships/oleObject" Target="../embeddings/oleObject692.bin"/><Relationship Id="rId18" Type="http://schemas.openxmlformats.org/officeDocument/2006/relationships/image" Target="../media/image396.wmf"/><Relationship Id="rId1" Type="http://schemas.openxmlformats.org/officeDocument/2006/relationships/vmlDrawing" Target="../drawings/vmlDrawing90.vml"/><Relationship Id="rId2" Type="http://schemas.openxmlformats.org/officeDocument/2006/relationships/slideLayout" Target="../slideLayouts/slideLayout2.xml"/><Relationship Id="rId3" Type="http://schemas.openxmlformats.org/officeDocument/2006/relationships/image" Target="../media/image373.jpeg"/><Relationship Id="rId4" Type="http://schemas.openxmlformats.org/officeDocument/2006/relationships/oleObject" Target="../embeddings/oleObject684.bin"/><Relationship Id="rId5" Type="http://schemas.openxmlformats.org/officeDocument/2006/relationships/image" Target="../media/image2.wmf"/><Relationship Id="rId6" Type="http://schemas.openxmlformats.org/officeDocument/2006/relationships/oleObject" Target="../embeddings/oleObject685.bin"/><Relationship Id="rId7" Type="http://schemas.openxmlformats.org/officeDocument/2006/relationships/oleObject" Target="../embeddings/oleObject686.bin"/><Relationship Id="rId8" Type="http://schemas.openxmlformats.org/officeDocument/2006/relationships/oleObject" Target="../embeddings/oleObject687.bin"/><Relationship Id="rId9" Type="http://schemas.openxmlformats.org/officeDocument/2006/relationships/oleObject" Target="../embeddings/oleObject688.bin"/><Relationship Id="rId10" Type="http://schemas.openxmlformats.org/officeDocument/2006/relationships/image" Target="../media/image392.wmf"/></Relationships>
</file>

<file path=ppt/slides/_rels/slide96.xml.rels><?xml version="1.0" encoding="UTF-8" standalone="yes"?>
<Relationships xmlns="http://schemas.openxmlformats.org/package/2006/relationships"><Relationship Id="rId9" Type="http://schemas.openxmlformats.org/officeDocument/2006/relationships/image" Target="../media/image399.wmf"/><Relationship Id="rId20" Type="http://schemas.openxmlformats.org/officeDocument/2006/relationships/oleObject" Target="../embeddings/oleObject701.bin"/><Relationship Id="rId21" Type="http://schemas.openxmlformats.org/officeDocument/2006/relationships/image" Target="../media/image405.wmf"/><Relationship Id="rId22" Type="http://schemas.openxmlformats.org/officeDocument/2006/relationships/oleObject" Target="../embeddings/oleObject702.bin"/><Relationship Id="rId23" Type="http://schemas.openxmlformats.org/officeDocument/2006/relationships/image" Target="../media/image406.wmf"/><Relationship Id="rId24" Type="http://schemas.openxmlformats.org/officeDocument/2006/relationships/oleObject" Target="../embeddings/oleObject703.bin"/><Relationship Id="rId25" Type="http://schemas.openxmlformats.org/officeDocument/2006/relationships/image" Target="../media/image407.wmf"/><Relationship Id="rId26" Type="http://schemas.openxmlformats.org/officeDocument/2006/relationships/oleObject" Target="../embeddings/oleObject704.bin"/><Relationship Id="rId27" Type="http://schemas.openxmlformats.org/officeDocument/2006/relationships/image" Target="../media/image408.wmf"/><Relationship Id="rId28" Type="http://schemas.openxmlformats.org/officeDocument/2006/relationships/oleObject" Target="../embeddings/oleObject705.bin"/><Relationship Id="rId29" Type="http://schemas.openxmlformats.org/officeDocument/2006/relationships/image" Target="../media/image409.wmf"/><Relationship Id="rId10" Type="http://schemas.openxmlformats.org/officeDocument/2006/relationships/oleObject" Target="../embeddings/oleObject696.bin"/><Relationship Id="rId11" Type="http://schemas.openxmlformats.org/officeDocument/2006/relationships/image" Target="../media/image400.wmf"/><Relationship Id="rId12" Type="http://schemas.openxmlformats.org/officeDocument/2006/relationships/oleObject" Target="../embeddings/oleObject697.bin"/><Relationship Id="rId13" Type="http://schemas.openxmlformats.org/officeDocument/2006/relationships/image" Target="../media/image401.wmf"/><Relationship Id="rId14" Type="http://schemas.openxmlformats.org/officeDocument/2006/relationships/oleObject" Target="../embeddings/oleObject698.bin"/><Relationship Id="rId15" Type="http://schemas.openxmlformats.org/officeDocument/2006/relationships/image" Target="../media/image402.wmf"/><Relationship Id="rId16" Type="http://schemas.openxmlformats.org/officeDocument/2006/relationships/oleObject" Target="../embeddings/oleObject699.bin"/><Relationship Id="rId17" Type="http://schemas.openxmlformats.org/officeDocument/2006/relationships/image" Target="../media/image403.wmf"/><Relationship Id="rId18" Type="http://schemas.openxmlformats.org/officeDocument/2006/relationships/oleObject" Target="../embeddings/oleObject700.bin"/><Relationship Id="rId19" Type="http://schemas.openxmlformats.org/officeDocument/2006/relationships/image" Target="../media/image404.wmf"/><Relationship Id="rId1" Type="http://schemas.openxmlformats.org/officeDocument/2006/relationships/vmlDrawing" Target="../drawings/vmlDrawing91.vml"/><Relationship Id="rId2" Type="http://schemas.openxmlformats.org/officeDocument/2006/relationships/slideLayout" Target="../slideLayouts/slideLayout2.xml"/><Relationship Id="rId3" Type="http://schemas.openxmlformats.org/officeDocument/2006/relationships/image" Target="../media/image373.jpeg"/><Relationship Id="rId4" Type="http://schemas.openxmlformats.org/officeDocument/2006/relationships/oleObject" Target="../embeddings/oleObject693.bin"/><Relationship Id="rId5" Type="http://schemas.openxmlformats.org/officeDocument/2006/relationships/image" Target="../media/image397.wmf"/><Relationship Id="rId6" Type="http://schemas.openxmlformats.org/officeDocument/2006/relationships/oleObject" Target="../embeddings/oleObject694.bin"/><Relationship Id="rId7" Type="http://schemas.openxmlformats.org/officeDocument/2006/relationships/image" Target="../media/image398.wmf"/><Relationship Id="rId8" Type="http://schemas.openxmlformats.org/officeDocument/2006/relationships/oleObject" Target="../embeddings/oleObject695.bin"/></Relationships>
</file>

<file path=ppt/slides/_rels/slide97.xml.rels><?xml version="1.0" encoding="UTF-8" standalone="yes"?>
<Relationships xmlns="http://schemas.openxmlformats.org/package/2006/relationships"><Relationship Id="rId3" Type="http://schemas.openxmlformats.org/officeDocument/2006/relationships/image" Target="../media/image410.jpeg"/><Relationship Id="rId4" Type="http://schemas.openxmlformats.org/officeDocument/2006/relationships/oleObject" Target="../embeddings/oleObject706.bin"/><Relationship Id="rId5" Type="http://schemas.openxmlformats.org/officeDocument/2006/relationships/image" Target="../media/image2.wmf"/><Relationship Id="rId6" Type="http://schemas.openxmlformats.org/officeDocument/2006/relationships/oleObject" Target="../embeddings/oleObject707.bin"/><Relationship Id="rId7" Type="http://schemas.openxmlformats.org/officeDocument/2006/relationships/oleObject" Target="../embeddings/oleObject708.bin"/><Relationship Id="rId8" Type="http://schemas.openxmlformats.org/officeDocument/2006/relationships/oleObject" Target="../embeddings/oleObject709.bin"/><Relationship Id="rId1" Type="http://schemas.openxmlformats.org/officeDocument/2006/relationships/vmlDrawing" Target="../drawings/vmlDrawing92.vml"/><Relationship Id="rId2"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1" Type="http://schemas.openxmlformats.org/officeDocument/2006/relationships/oleObject" Target="../embeddings/oleObject715.bin"/><Relationship Id="rId12" Type="http://schemas.openxmlformats.org/officeDocument/2006/relationships/image" Target="../media/image412.wmf"/><Relationship Id="rId1" Type="http://schemas.openxmlformats.org/officeDocument/2006/relationships/vmlDrawing" Target="../drawings/vmlDrawing93.vml"/><Relationship Id="rId2" Type="http://schemas.openxmlformats.org/officeDocument/2006/relationships/slideLayout" Target="../slideLayouts/slideLayout2.xml"/><Relationship Id="rId3" Type="http://schemas.openxmlformats.org/officeDocument/2006/relationships/image" Target="../media/image410.jpeg"/><Relationship Id="rId4" Type="http://schemas.openxmlformats.org/officeDocument/2006/relationships/oleObject" Target="../embeddings/oleObject710.bin"/><Relationship Id="rId5" Type="http://schemas.openxmlformats.org/officeDocument/2006/relationships/image" Target="../media/image2.wmf"/><Relationship Id="rId6" Type="http://schemas.openxmlformats.org/officeDocument/2006/relationships/oleObject" Target="../embeddings/oleObject711.bin"/><Relationship Id="rId7" Type="http://schemas.openxmlformats.org/officeDocument/2006/relationships/oleObject" Target="../embeddings/oleObject712.bin"/><Relationship Id="rId8" Type="http://schemas.openxmlformats.org/officeDocument/2006/relationships/oleObject" Target="../embeddings/oleObject713.bin"/><Relationship Id="rId9" Type="http://schemas.openxmlformats.org/officeDocument/2006/relationships/oleObject" Target="../embeddings/oleObject714.bin"/><Relationship Id="rId10" Type="http://schemas.openxmlformats.org/officeDocument/2006/relationships/image" Target="../media/image411.wmf"/></Relationships>
</file>

<file path=ppt/slides/_rels/slide99.xml.rels><?xml version="1.0" encoding="UTF-8" standalone="yes"?>
<Relationships xmlns="http://schemas.openxmlformats.org/package/2006/relationships"><Relationship Id="rId9" Type="http://schemas.openxmlformats.org/officeDocument/2006/relationships/oleObject" Target="../embeddings/oleObject718.bin"/><Relationship Id="rId20" Type="http://schemas.openxmlformats.org/officeDocument/2006/relationships/image" Target="../media/image417.wmf"/><Relationship Id="rId21" Type="http://schemas.openxmlformats.org/officeDocument/2006/relationships/oleObject" Target="../embeddings/oleObject725.bin"/><Relationship Id="rId22" Type="http://schemas.openxmlformats.org/officeDocument/2006/relationships/image" Target="../media/image418.wmf"/><Relationship Id="rId23" Type="http://schemas.openxmlformats.org/officeDocument/2006/relationships/oleObject" Target="../embeddings/oleObject726.bin"/><Relationship Id="rId24" Type="http://schemas.openxmlformats.org/officeDocument/2006/relationships/image" Target="../media/image419.wmf"/><Relationship Id="rId25" Type="http://schemas.openxmlformats.org/officeDocument/2006/relationships/oleObject" Target="../embeddings/oleObject727.bin"/><Relationship Id="rId26" Type="http://schemas.openxmlformats.org/officeDocument/2006/relationships/image" Target="../media/image420.wmf"/><Relationship Id="rId27" Type="http://schemas.openxmlformats.org/officeDocument/2006/relationships/oleObject" Target="../embeddings/oleObject728.bin"/><Relationship Id="rId28" Type="http://schemas.openxmlformats.org/officeDocument/2006/relationships/image" Target="../media/image421.wmf"/><Relationship Id="rId29" Type="http://schemas.openxmlformats.org/officeDocument/2006/relationships/oleObject" Target="../embeddings/oleObject729.bin"/><Relationship Id="rId30" Type="http://schemas.openxmlformats.org/officeDocument/2006/relationships/image" Target="../media/image422.wmf"/><Relationship Id="rId10" Type="http://schemas.openxmlformats.org/officeDocument/2006/relationships/oleObject" Target="../embeddings/oleObject719.bin"/><Relationship Id="rId11" Type="http://schemas.openxmlformats.org/officeDocument/2006/relationships/oleObject" Target="../embeddings/oleObject720.bin"/><Relationship Id="rId12" Type="http://schemas.openxmlformats.org/officeDocument/2006/relationships/image" Target="../media/image413.wmf"/><Relationship Id="rId13" Type="http://schemas.openxmlformats.org/officeDocument/2006/relationships/oleObject" Target="../embeddings/oleObject721.bin"/><Relationship Id="rId14" Type="http://schemas.openxmlformats.org/officeDocument/2006/relationships/image" Target="../media/image414.wmf"/><Relationship Id="rId15" Type="http://schemas.openxmlformats.org/officeDocument/2006/relationships/oleObject" Target="../embeddings/oleObject722.bin"/><Relationship Id="rId16" Type="http://schemas.openxmlformats.org/officeDocument/2006/relationships/image" Target="../media/image415.wmf"/><Relationship Id="rId17" Type="http://schemas.openxmlformats.org/officeDocument/2006/relationships/oleObject" Target="../embeddings/oleObject723.bin"/><Relationship Id="rId18" Type="http://schemas.openxmlformats.org/officeDocument/2006/relationships/image" Target="../media/image416.wmf"/><Relationship Id="rId19" Type="http://schemas.openxmlformats.org/officeDocument/2006/relationships/oleObject" Target="../embeddings/oleObject724.bin"/><Relationship Id="rId1" Type="http://schemas.openxmlformats.org/officeDocument/2006/relationships/vmlDrawing" Target="../drawings/vmlDrawing94.vml"/><Relationship Id="rId2" Type="http://schemas.openxmlformats.org/officeDocument/2006/relationships/slideLayout" Target="../slideLayouts/slideLayout2.xml"/><Relationship Id="rId3" Type="http://schemas.openxmlformats.org/officeDocument/2006/relationships/image" Target="../media/image423.jpeg"/><Relationship Id="rId4" Type="http://schemas.openxmlformats.org/officeDocument/2006/relationships/image" Target="../media/image424.jpeg"/><Relationship Id="rId5" Type="http://schemas.openxmlformats.org/officeDocument/2006/relationships/image" Target="../media/image425.jpeg"/><Relationship Id="rId6" Type="http://schemas.openxmlformats.org/officeDocument/2006/relationships/oleObject" Target="../embeddings/oleObject716.bin"/><Relationship Id="rId7" Type="http://schemas.openxmlformats.org/officeDocument/2006/relationships/image" Target="../media/image2.wmf"/><Relationship Id="rId8" Type="http://schemas.openxmlformats.org/officeDocument/2006/relationships/oleObject" Target="../embeddings/oleObject717.bin"/></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p>
            <a:pPr>
              <a:defRPr/>
            </a:pPr>
            <a:r>
              <a:rPr lang="en-US" smtClean="0"/>
              <a:t>Thursday, July 5, 2018</a:t>
            </a:r>
            <a:endParaRPr lang="en-US"/>
          </a:p>
        </p:txBody>
      </p:sp>
      <p:sp>
        <p:nvSpPr>
          <p:cNvPr id="7" name="Rectangle 5"/>
          <p:cNvSpPr>
            <a:spLocks noGrp="1" noChangeArrowheads="1"/>
          </p:cNvSpPr>
          <p:nvPr>
            <p:ph type="ftr" sz="quarter" idx="11"/>
          </p:nvPr>
        </p:nvSpPr>
        <p:spPr/>
        <p:txBody>
          <a:bodyPr/>
          <a:lstStyle/>
          <a:p>
            <a:pPr>
              <a:defRPr/>
            </a:pPr>
            <a:r>
              <a:rPr lang="de-DE" smtClean="0"/>
              <a:t>PHYS 1444-001, Summer 2018               Dr. Jaehoon Yu</a:t>
            </a:r>
            <a:endParaRPr lang="en-US"/>
          </a:p>
        </p:txBody>
      </p:sp>
      <p:sp>
        <p:nvSpPr>
          <p:cNvPr id="18436" name="Rectangle 6"/>
          <p:cNvSpPr>
            <a:spLocks noGrp="1" noChangeArrowheads="1"/>
          </p:cNvSpPr>
          <p:nvPr>
            <p:ph type="sldNum" sz="quarter" idx="12"/>
          </p:nvPr>
        </p:nvSpPr>
        <p:spPr>
          <a:noFill/>
        </p:spPr>
        <p:txBody>
          <a:bodyPr/>
          <a:lstStyle/>
          <a:p>
            <a:fld id="{395A3770-54C9-3149-A664-D038CC3CB949}" type="slidenum">
              <a:rPr lang="en-US">
                <a:latin typeface="Arial Narrow" pitchFamily="-84" charset="0"/>
              </a:rPr>
              <a:pPr/>
              <a:t>1</a:t>
            </a:fld>
            <a:endParaRPr lang="en-US">
              <a:latin typeface="Arial Narrow" pitchFamily="-84" charset="0"/>
            </a:endParaRPr>
          </a:p>
        </p:txBody>
      </p:sp>
      <p:sp>
        <p:nvSpPr>
          <p:cNvPr id="18437" name="Rectangle 2"/>
          <p:cNvSpPr>
            <a:spLocks noGrp="1" noChangeArrowheads="1"/>
          </p:cNvSpPr>
          <p:nvPr>
            <p:ph type="ctrTitle"/>
          </p:nvPr>
        </p:nvSpPr>
        <p:spPr>
          <a:xfrm>
            <a:off x="685800" y="304800"/>
            <a:ext cx="7772400" cy="1074737"/>
          </a:xfrm>
        </p:spPr>
        <p:txBody>
          <a:bodyPr/>
          <a:lstStyle/>
          <a:p>
            <a:pPr eaLnBrk="1" hangingPunct="1"/>
            <a:r>
              <a:rPr lang="en-US" dirty="0">
                <a:ea typeface="ＭＳ Ｐゴシック" pitchFamily="-84" charset="-128"/>
                <a:cs typeface="ＭＳ Ｐゴシック" pitchFamily="-84" charset="-128"/>
              </a:rPr>
              <a:t>PHYS </a:t>
            </a:r>
            <a:r>
              <a:rPr lang="en-US" dirty="0" smtClean="0">
                <a:ea typeface="ＭＳ Ｐゴシック" pitchFamily="-84" charset="-128"/>
                <a:cs typeface="ＭＳ Ｐゴシック" pitchFamily="-84" charset="-128"/>
              </a:rPr>
              <a:t>1441 </a:t>
            </a:r>
            <a:r>
              <a:rPr lang="en-US" dirty="0">
                <a:ea typeface="ＭＳ Ｐゴシック" pitchFamily="-84" charset="-128"/>
                <a:cs typeface="ＭＳ Ｐゴシック" pitchFamily="-84" charset="-128"/>
              </a:rPr>
              <a:t>– Section 001</a:t>
            </a:r>
            <a:br>
              <a:rPr lang="en-US" dirty="0">
                <a:ea typeface="ＭＳ Ｐゴシック" pitchFamily="-84" charset="-128"/>
                <a:cs typeface="ＭＳ Ｐゴシック" pitchFamily="-84" charset="-128"/>
              </a:rPr>
            </a:br>
            <a:r>
              <a:rPr lang="en-US" dirty="0">
                <a:ea typeface="ＭＳ Ｐゴシック" pitchFamily="-84" charset="-128"/>
                <a:cs typeface="ＭＳ Ｐゴシック" pitchFamily="-84" charset="-128"/>
              </a:rPr>
              <a:t>Lecture </a:t>
            </a:r>
            <a:r>
              <a:rPr lang="en-US" dirty="0" smtClean="0">
                <a:ea typeface="ＭＳ Ｐゴシック" pitchFamily="-84" charset="-128"/>
                <a:cs typeface="ＭＳ Ｐゴシック" pitchFamily="-84" charset="-128"/>
              </a:rPr>
              <a:t>#</a:t>
            </a:r>
            <a:r>
              <a:rPr lang="en-US" dirty="0" smtClean="0">
                <a:ea typeface="ＭＳ Ｐゴシック" pitchFamily="-84" charset="-128"/>
                <a:cs typeface="ＭＳ Ｐゴシック" pitchFamily="-84" charset="-128"/>
              </a:rPr>
              <a:t>16 </a:t>
            </a:r>
            <a:endParaRPr lang="en-US" dirty="0">
              <a:ea typeface="ＭＳ Ｐゴシック" pitchFamily="-84" charset="-128"/>
              <a:cs typeface="ＭＳ Ｐゴシック" pitchFamily="-84" charset="-128"/>
            </a:endParaRPr>
          </a:p>
        </p:txBody>
      </p:sp>
      <p:sp>
        <p:nvSpPr>
          <p:cNvPr id="18438" name="Text Box 4"/>
          <p:cNvSpPr txBox="1">
            <a:spLocks noChangeArrowheads="1"/>
          </p:cNvSpPr>
          <p:nvPr/>
        </p:nvSpPr>
        <p:spPr bwMode="auto">
          <a:xfrm>
            <a:off x="3057717" y="1447800"/>
            <a:ext cx="2720617" cy="830997"/>
          </a:xfrm>
          <a:prstGeom prst="rect">
            <a:avLst/>
          </a:prstGeom>
          <a:noFill/>
          <a:ln w="9525">
            <a:noFill/>
            <a:miter lim="800000"/>
            <a:headEnd/>
            <a:tailEnd/>
          </a:ln>
        </p:spPr>
        <p:txBody>
          <a:bodyPr wrap="none">
            <a:prstTxWarp prst="textNoShape">
              <a:avLst/>
            </a:prstTxWarp>
            <a:spAutoFit/>
          </a:bodyPr>
          <a:lstStyle/>
          <a:p>
            <a:pPr algn="ctr"/>
            <a:r>
              <a:rPr lang="en-US" dirty="0" smtClean="0">
                <a:solidFill>
                  <a:schemeClr val="accent2"/>
                </a:solidFill>
                <a:latin typeface="Monotype Corsiva" pitchFamily="-84" charset="0"/>
              </a:rPr>
              <a:t>Monday</a:t>
            </a:r>
            <a:r>
              <a:rPr lang="en-US" dirty="0">
                <a:solidFill>
                  <a:schemeClr val="accent2"/>
                </a:solidFill>
                <a:latin typeface="Monotype Corsiva" pitchFamily="-84" charset="0"/>
              </a:rPr>
              <a:t>, </a:t>
            </a:r>
            <a:r>
              <a:rPr lang="en-US" dirty="0" smtClean="0">
                <a:solidFill>
                  <a:schemeClr val="accent2"/>
                </a:solidFill>
                <a:latin typeface="Monotype Corsiva" pitchFamily="-84" charset="0"/>
              </a:rPr>
              <a:t>July 2, </a:t>
            </a:r>
            <a:r>
              <a:rPr lang="en-US" dirty="0" smtClean="0">
                <a:solidFill>
                  <a:schemeClr val="accent2"/>
                </a:solidFill>
                <a:latin typeface="Monotype Corsiva" pitchFamily="-84" charset="0"/>
              </a:rPr>
              <a:t>2018</a:t>
            </a:r>
            <a:endParaRPr lang="en-US" dirty="0">
              <a:solidFill>
                <a:schemeClr val="accent2"/>
              </a:solidFill>
              <a:latin typeface="Monotype Corsiva" pitchFamily="-84" charset="0"/>
            </a:endParaRPr>
          </a:p>
          <a:p>
            <a:pPr algn="ctr"/>
            <a:r>
              <a:rPr lang="en-US" dirty="0" smtClean="0">
                <a:solidFill>
                  <a:schemeClr val="accent2"/>
                </a:solidFill>
                <a:latin typeface="Monotype Corsiva" pitchFamily="-84" charset="0"/>
              </a:rPr>
              <a:t>Dr. </a:t>
            </a:r>
            <a:r>
              <a:rPr lang="en-US" dirty="0" err="1" smtClean="0">
                <a:solidFill>
                  <a:schemeClr val="accent2"/>
                </a:solidFill>
                <a:latin typeface="Monotype Corsiva" pitchFamily="-84" charset="0"/>
              </a:rPr>
              <a:t>Animesh</a:t>
            </a:r>
            <a:r>
              <a:rPr lang="en-US" dirty="0" smtClean="0">
                <a:solidFill>
                  <a:schemeClr val="accent2"/>
                </a:solidFill>
                <a:latin typeface="Monotype Corsiva" pitchFamily="-84" charset="0"/>
              </a:rPr>
              <a:t> Chatterjee</a:t>
            </a:r>
            <a:endParaRPr lang="en-US" b="1" dirty="0">
              <a:solidFill>
                <a:srgbClr val="FF0066"/>
              </a:solidFill>
              <a:latin typeface="Monotype Corsiva" pitchFamily="-84" charset="0"/>
            </a:endParaRPr>
          </a:p>
        </p:txBody>
      </p:sp>
      <p:sp>
        <p:nvSpPr>
          <p:cNvPr id="10" name="Content Placeholder 2"/>
          <p:cNvSpPr txBox="1">
            <a:spLocks/>
          </p:cNvSpPr>
          <p:nvPr/>
        </p:nvSpPr>
        <p:spPr bwMode="auto">
          <a:xfrm>
            <a:off x="1141425" y="2247639"/>
            <a:ext cx="6553200" cy="39575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har char="•"/>
              <a:defRPr sz="3200">
                <a:solidFill>
                  <a:schemeClr val="accent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ea typeface="ＭＳ Ｐゴシック" charset="-128"/>
              </a:defRPr>
            </a:lvl6pPr>
            <a:lvl7pPr marL="2971800" indent="-228600" algn="l" rtl="0" fontAlgn="base">
              <a:spcBef>
                <a:spcPct val="20000"/>
              </a:spcBef>
              <a:spcAft>
                <a:spcPct val="0"/>
              </a:spcAft>
              <a:buChar char="»"/>
              <a:defRPr sz="2000">
                <a:solidFill>
                  <a:srgbClr val="FF0066"/>
                </a:solidFill>
                <a:latin typeface="+mn-lt"/>
                <a:ea typeface="ＭＳ Ｐゴシック" charset="-128"/>
              </a:defRPr>
            </a:lvl7pPr>
            <a:lvl8pPr marL="3429000" indent="-228600" algn="l" rtl="0" fontAlgn="base">
              <a:spcBef>
                <a:spcPct val="20000"/>
              </a:spcBef>
              <a:spcAft>
                <a:spcPct val="0"/>
              </a:spcAft>
              <a:buChar char="»"/>
              <a:defRPr sz="2000">
                <a:solidFill>
                  <a:srgbClr val="FF0066"/>
                </a:solidFill>
                <a:latin typeface="+mn-lt"/>
                <a:ea typeface="ＭＳ Ｐゴシック" charset="-128"/>
              </a:defRPr>
            </a:lvl8pPr>
            <a:lvl9pPr marL="3886200" indent="-228600" algn="l" rtl="0" fontAlgn="base">
              <a:spcBef>
                <a:spcPct val="20000"/>
              </a:spcBef>
              <a:spcAft>
                <a:spcPct val="0"/>
              </a:spcAft>
              <a:buChar char="»"/>
              <a:defRPr sz="2000">
                <a:solidFill>
                  <a:srgbClr val="FF0066"/>
                </a:solidFill>
                <a:latin typeface="+mn-lt"/>
                <a:ea typeface="ＭＳ Ｐゴシック" charset="-128"/>
              </a:defRPr>
            </a:lvl9pPr>
          </a:lstStyle>
          <a:p>
            <a:pPr marL="609600" indent="-609600" algn="l"/>
            <a:r>
              <a:rPr lang="en-US" sz="2400" dirty="0" smtClean="0">
                <a:latin typeface="Arial Narrow" charset="0"/>
              </a:rPr>
              <a:t>Chapter 28:Sources </a:t>
            </a:r>
            <a:r>
              <a:rPr lang="en-US" sz="2400" dirty="0">
                <a:latin typeface="Arial Narrow" charset="0"/>
              </a:rPr>
              <a:t>of Magnetic Field</a:t>
            </a:r>
            <a:endParaRPr lang="en-US" sz="2800" dirty="0">
              <a:latin typeface="Arial Narrow" charset="0"/>
            </a:endParaRPr>
          </a:p>
          <a:p>
            <a:pPr marL="1352550" lvl="1" indent="-609600"/>
            <a:r>
              <a:rPr lang="en-US" sz="2000" dirty="0" smtClean="0">
                <a:latin typeface="Arial Narrow" charset="0"/>
              </a:rPr>
              <a:t>Magnetic </a:t>
            </a:r>
            <a:r>
              <a:rPr lang="en-US" sz="2000" dirty="0">
                <a:latin typeface="Arial Narrow" charset="0"/>
              </a:rPr>
              <a:t>Field Due to Straight </a:t>
            </a:r>
            <a:r>
              <a:rPr lang="en-US" sz="2000" dirty="0" smtClean="0">
                <a:latin typeface="Arial Narrow" charset="0"/>
              </a:rPr>
              <a:t>Wire</a:t>
            </a:r>
          </a:p>
          <a:p>
            <a:pPr marL="1352550" lvl="1" indent="-609600"/>
            <a:r>
              <a:rPr lang="en-US" sz="2000" dirty="0">
                <a:latin typeface="Arial Narrow" charset="0"/>
              </a:rPr>
              <a:t>Magnetic Materials</a:t>
            </a:r>
          </a:p>
          <a:p>
            <a:pPr marL="1352550" lvl="1" indent="-609600"/>
            <a:r>
              <a:rPr lang="en-US" sz="2000" dirty="0">
                <a:latin typeface="Arial Narrow" charset="0"/>
              </a:rPr>
              <a:t>Hysteresis</a:t>
            </a:r>
          </a:p>
          <a:p>
            <a:pPr marL="609600" indent="-609600" algn="l"/>
            <a:r>
              <a:rPr lang="en-US" sz="2000" dirty="0">
                <a:latin typeface="Arial Narrow" charset="0"/>
              </a:rPr>
              <a:t>Chapter 29:EM Induction &amp; Faraday’s Law</a:t>
            </a:r>
          </a:p>
          <a:p>
            <a:pPr marL="1352550" lvl="1" indent="-609600"/>
            <a:r>
              <a:rPr lang="en-US" sz="2000" dirty="0">
                <a:latin typeface="Arial Narrow" charset="0"/>
              </a:rPr>
              <a:t>Induced EMF and EM Induction</a:t>
            </a:r>
          </a:p>
          <a:p>
            <a:pPr marL="1352550" lvl="1" indent="-609600"/>
            <a:r>
              <a:rPr lang="en-US" sz="2000" dirty="0">
                <a:latin typeface="Arial Narrow" charset="0"/>
              </a:rPr>
              <a:t>Faraday’s Law of Induction </a:t>
            </a:r>
          </a:p>
          <a:p>
            <a:pPr marL="1352550" lvl="1" indent="-609600"/>
            <a:r>
              <a:rPr lang="en-US" sz="2000" dirty="0">
                <a:latin typeface="Arial Narrow" charset="0"/>
              </a:rPr>
              <a:t>Lenz’s </a:t>
            </a:r>
            <a:r>
              <a:rPr lang="en-US" sz="2000" dirty="0" smtClean="0">
                <a:latin typeface="Arial Narrow" charset="0"/>
              </a:rPr>
              <a:t>Law</a:t>
            </a:r>
          </a:p>
          <a:p>
            <a:pPr marL="1352550" lvl="1" indent="-609600"/>
            <a:r>
              <a:rPr lang="en-US" sz="2000" dirty="0" smtClean="0">
                <a:latin typeface="Arial Narrow" charset="0"/>
              </a:rPr>
              <a:t>Generation of Electricity</a:t>
            </a:r>
          </a:p>
        </p:txBody>
      </p:sp>
      <p:sp>
        <p:nvSpPr>
          <p:cNvPr id="8" name="Text Box 15"/>
          <p:cNvSpPr txBox="1">
            <a:spLocks noChangeArrowheads="1"/>
          </p:cNvSpPr>
          <p:nvPr/>
        </p:nvSpPr>
        <p:spPr bwMode="auto">
          <a:xfrm>
            <a:off x="978035" y="5943600"/>
            <a:ext cx="7231018" cy="523220"/>
          </a:xfrm>
          <a:prstGeom prst="rect">
            <a:avLst/>
          </a:prstGeom>
          <a:solidFill>
            <a:srgbClr val="99FFCC"/>
          </a:solidFill>
          <a:ln w="9525">
            <a:noFill/>
            <a:miter lim="800000"/>
            <a:headEnd/>
            <a:tailEnd/>
          </a:ln>
          <a:effectLst/>
        </p:spPr>
        <p:txBody>
          <a:bodyPr wrap="none">
            <a:prstTxWarp prst="textNoShape">
              <a:avLst/>
            </a:prstTxWarp>
            <a:spAutoFit/>
          </a:bodyPr>
          <a:ls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457200" rtl="0" eaLnBrk="1" latinLnBrk="0" hangingPunct="1">
              <a:defRPr sz="2400" kern="1200">
                <a:solidFill>
                  <a:schemeClr val="tx1"/>
                </a:solidFill>
                <a:latin typeface="Times New Roman" charset="0"/>
                <a:ea typeface="+mn-ea"/>
                <a:cs typeface="+mn-cs"/>
              </a:defRPr>
            </a:lvl6pPr>
            <a:lvl7pPr marL="2743200" algn="l" defTabSz="457200" rtl="0" eaLnBrk="1" latinLnBrk="0" hangingPunct="1">
              <a:defRPr sz="2400" kern="1200">
                <a:solidFill>
                  <a:schemeClr val="tx1"/>
                </a:solidFill>
                <a:latin typeface="Times New Roman" charset="0"/>
                <a:ea typeface="+mn-ea"/>
                <a:cs typeface="+mn-cs"/>
              </a:defRPr>
            </a:lvl7pPr>
            <a:lvl8pPr marL="3200400" algn="l" defTabSz="457200" rtl="0" eaLnBrk="1" latinLnBrk="0" hangingPunct="1">
              <a:defRPr sz="2400" kern="1200">
                <a:solidFill>
                  <a:schemeClr val="tx1"/>
                </a:solidFill>
                <a:latin typeface="Times New Roman" charset="0"/>
                <a:ea typeface="+mn-ea"/>
                <a:cs typeface="+mn-cs"/>
              </a:defRPr>
            </a:lvl8pPr>
            <a:lvl9pPr marL="3657600" algn="l" defTabSz="457200" rtl="0" eaLnBrk="1" latinLnBrk="0" hangingPunct="1">
              <a:defRPr sz="2400" kern="1200">
                <a:solidFill>
                  <a:schemeClr val="tx1"/>
                </a:solidFill>
                <a:latin typeface="Times New Roman" charset="0"/>
                <a:ea typeface="+mn-ea"/>
                <a:cs typeface="+mn-cs"/>
              </a:defRPr>
            </a:lvl9pPr>
          </a:lstStyle>
          <a:p>
            <a:r>
              <a:rPr lang="en-US" sz="2800" dirty="0">
                <a:solidFill>
                  <a:schemeClr val="accent2"/>
                </a:solidFill>
                <a:latin typeface="Arial Narrow" charset="0"/>
              </a:rPr>
              <a:t>Today’s homework </a:t>
            </a:r>
            <a:r>
              <a:rPr lang="en-US" sz="2800">
                <a:solidFill>
                  <a:schemeClr val="accent2"/>
                </a:solidFill>
                <a:latin typeface="Arial Narrow" charset="0"/>
              </a:rPr>
              <a:t>is </a:t>
            </a:r>
            <a:r>
              <a:rPr lang="en-US" sz="2800" smtClean="0">
                <a:solidFill>
                  <a:schemeClr val="accent2"/>
                </a:solidFill>
                <a:latin typeface="Arial Narrow" charset="0"/>
              </a:rPr>
              <a:t>#9, </a:t>
            </a:r>
            <a:r>
              <a:rPr lang="en-US" sz="2800" dirty="0">
                <a:solidFill>
                  <a:schemeClr val="accent2"/>
                </a:solidFill>
                <a:latin typeface="Arial Narrow" charset="0"/>
              </a:rPr>
              <a:t>due</a:t>
            </a:r>
            <a:r>
              <a:rPr lang="en-US" sz="2800" dirty="0" smtClean="0">
                <a:solidFill>
                  <a:schemeClr val="accent2"/>
                </a:solidFill>
                <a:latin typeface="Arial Narrow" charset="0"/>
              </a:rPr>
              <a:t> 11pm</a:t>
            </a:r>
            <a:r>
              <a:rPr lang="en-US" sz="2800">
                <a:solidFill>
                  <a:schemeClr val="accent2"/>
                </a:solidFill>
                <a:latin typeface="Arial Narrow" charset="0"/>
              </a:rPr>
              <a:t>, </a:t>
            </a:r>
            <a:r>
              <a:rPr lang="en-US" sz="2800" smtClean="0">
                <a:solidFill>
                  <a:schemeClr val="accent2"/>
                </a:solidFill>
                <a:latin typeface="Arial Narrow" charset="0"/>
              </a:rPr>
              <a:t>Thurs</a:t>
            </a:r>
            <a:r>
              <a:rPr lang="en-US" sz="2800" smtClean="0">
                <a:solidFill>
                  <a:schemeClr val="accent2"/>
                </a:solidFill>
                <a:latin typeface="Arial Narrow" charset="0"/>
              </a:rPr>
              <a:t>day</a:t>
            </a:r>
            <a:r>
              <a:rPr lang="en-US" sz="2800" dirty="0">
                <a:solidFill>
                  <a:schemeClr val="accent2"/>
                </a:solidFill>
                <a:latin typeface="Arial Narrow" charset="0"/>
              </a:rPr>
              <a:t>,</a:t>
            </a:r>
            <a:r>
              <a:rPr lang="en-US" sz="2800" dirty="0" smtClean="0">
                <a:solidFill>
                  <a:schemeClr val="accent2"/>
                </a:solidFill>
                <a:latin typeface="Arial Narrow" charset="0"/>
              </a:rPr>
              <a:t> </a:t>
            </a:r>
            <a:r>
              <a:rPr lang="en-US" sz="2800" smtClean="0">
                <a:solidFill>
                  <a:schemeClr val="accent2"/>
                </a:solidFill>
                <a:latin typeface="Arial Narrow" charset="0"/>
              </a:rPr>
              <a:t>July </a:t>
            </a:r>
            <a:r>
              <a:rPr lang="en-US" sz="2800" smtClean="0">
                <a:solidFill>
                  <a:schemeClr val="accent2"/>
                </a:solidFill>
                <a:latin typeface="Arial Narrow" charset="0"/>
              </a:rPr>
              <a:t>5!!</a:t>
            </a:r>
            <a:endParaRPr lang="en-US" sz="2800" dirty="0">
              <a:solidFill>
                <a:schemeClr val="accent2"/>
              </a:solidFill>
              <a:latin typeface="Arial Narrow" charset="0"/>
            </a:endParaRPr>
          </a:p>
        </p:txBody>
      </p:sp>
    </p:spTree>
    <p:extLst>
      <p:ext uri="{BB962C8B-B14F-4D97-AF65-F5344CB8AC3E}">
        <p14:creationId xmlns:p14="http://schemas.microsoft.com/office/powerpoint/2010/main" val="44760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left)">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left)">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wipe(left)">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wipe(left)">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wipe(left)">
                                      <p:cBhvr>
                                        <p:cTn id="37" dur="500"/>
                                        <p:tgtEl>
                                          <p:spTgt spid="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0">
                                            <p:txEl>
                                              <p:pRg st="7" end="7"/>
                                            </p:txEl>
                                          </p:spTgt>
                                        </p:tgtEl>
                                        <p:attrNameLst>
                                          <p:attrName>style.visibility</p:attrName>
                                        </p:attrNameLst>
                                      </p:cBhvr>
                                      <p:to>
                                        <p:strVal val="visible"/>
                                      </p:to>
                                    </p:set>
                                    <p:animEffect transition="in" filter="wipe(left)">
                                      <p:cBhvr>
                                        <p:cTn id="42" dur="500"/>
                                        <p:tgtEl>
                                          <p:spTgt spid="1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0">
                                            <p:txEl>
                                              <p:pRg st="8" end="8"/>
                                            </p:txEl>
                                          </p:spTgt>
                                        </p:tgtEl>
                                        <p:attrNameLst>
                                          <p:attrName>style.visibility</p:attrName>
                                        </p:attrNameLst>
                                      </p:cBhvr>
                                      <p:to>
                                        <p:strVal val="visible"/>
                                      </p:to>
                                    </p:set>
                                    <p:animEffect transition="in" filter="wipe(left)">
                                      <p:cBhvr>
                                        <p:cTn id="47" dur="500"/>
                                        <p:tgtEl>
                                          <p:spTgt spid="1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e Placeholder 3"/>
          <p:cNvSpPr>
            <a:spLocks noGrp="1"/>
          </p:cNvSpPr>
          <p:nvPr>
            <p:ph type="dt" sz="half" idx="10"/>
          </p:nvPr>
        </p:nvSpPr>
        <p:spPr/>
        <p:txBody>
          <a:bodyPr/>
          <a:lstStyle/>
          <a:p>
            <a:r>
              <a:rPr lang="en-US" smtClean="0"/>
              <a:t>Thursday, July 5, 2018</a:t>
            </a:r>
            <a:endParaRPr lang="en-US"/>
          </a:p>
        </p:txBody>
      </p:sp>
      <p:sp>
        <p:nvSpPr>
          <p:cNvPr id="16" name="Footer Placeholder 4"/>
          <p:cNvSpPr>
            <a:spLocks noGrp="1"/>
          </p:cNvSpPr>
          <p:nvPr>
            <p:ph type="ftr" sz="quarter" idx="11"/>
          </p:nvPr>
        </p:nvSpPr>
        <p:spPr/>
        <p:txBody>
          <a:bodyPr/>
          <a:lstStyle/>
          <a:p>
            <a:r>
              <a:rPr lang="de-DE" smtClean="0"/>
              <a:t>PHYS 1444-001, Summer 2018               Dr. Jaehoon Yu</a:t>
            </a:r>
            <a:endParaRPr lang="en-US"/>
          </a:p>
        </p:txBody>
      </p:sp>
      <p:sp>
        <p:nvSpPr>
          <p:cNvPr id="17" name="Slide Number Placeholder 5"/>
          <p:cNvSpPr>
            <a:spLocks noGrp="1"/>
          </p:cNvSpPr>
          <p:nvPr>
            <p:ph type="sldNum" sz="quarter" idx="12"/>
          </p:nvPr>
        </p:nvSpPr>
        <p:spPr/>
        <p:txBody>
          <a:bodyPr/>
          <a:lstStyle/>
          <a:p>
            <a:fld id="{2B316B03-D141-394E-9707-698C4CCDA9DA}" type="slidenum">
              <a:rPr lang="en-US"/>
              <a:pPr/>
              <a:t>10</a:t>
            </a:fld>
            <a:endParaRPr lang="en-US"/>
          </a:p>
        </p:txBody>
      </p:sp>
      <p:sp>
        <p:nvSpPr>
          <p:cNvPr id="392194" name="Rectangle 2"/>
          <p:cNvSpPr>
            <a:spLocks noGrp="1" noChangeArrowheads="1"/>
          </p:cNvSpPr>
          <p:nvPr>
            <p:ph type="title"/>
          </p:nvPr>
        </p:nvSpPr>
        <p:spPr>
          <a:xfrm>
            <a:off x="0" y="76200"/>
            <a:ext cx="9144000" cy="609600"/>
          </a:xfrm>
        </p:spPr>
        <p:txBody>
          <a:bodyPr/>
          <a:lstStyle/>
          <a:p>
            <a:r>
              <a:rPr lang="en-US" dirty="0" err="1"/>
              <a:t>Ampére’s</a:t>
            </a:r>
            <a:r>
              <a:rPr lang="en-US" dirty="0"/>
              <a:t> Law</a:t>
            </a:r>
          </a:p>
        </p:txBody>
      </p:sp>
      <p:graphicFrame>
        <p:nvGraphicFramePr>
          <p:cNvPr id="392195"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383539"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92196"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383540"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92197"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383541"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92198" name="Rectangle 6"/>
          <p:cNvSpPr>
            <a:spLocks noGrp="1" noChangeArrowheads="1"/>
          </p:cNvSpPr>
          <p:nvPr>
            <p:ph type="body" idx="1"/>
          </p:nvPr>
        </p:nvSpPr>
        <p:spPr>
          <a:xfrm>
            <a:off x="304800" y="2590800"/>
            <a:ext cx="8153400" cy="3886200"/>
          </a:xfrm>
        </p:spPr>
        <p:txBody>
          <a:bodyPr/>
          <a:lstStyle/>
          <a:p>
            <a:pPr lvl="1"/>
            <a:r>
              <a:rPr lang="en-US" dirty="0"/>
              <a:t>The sum of all the products of the length of each segment and the component of B parallel to that segment is equal to</a:t>
            </a:r>
            <a:r>
              <a:rPr lang="en-US" dirty="0" smtClean="0"/>
              <a:t> </a:t>
            </a:r>
            <a:r>
              <a:rPr lang="en-US" dirty="0" smtClean="0">
                <a:latin typeface="Symbol" charset="2"/>
              </a:rPr>
              <a:t>μ</a:t>
            </a:r>
            <a:r>
              <a:rPr lang="en-US" baseline="-25000" dirty="0" smtClean="0"/>
              <a:t>0</a:t>
            </a:r>
            <a:r>
              <a:rPr lang="en-US" dirty="0" smtClean="0"/>
              <a:t> </a:t>
            </a:r>
            <a:r>
              <a:rPr lang="en-US" dirty="0"/>
              <a:t>times the net current </a:t>
            </a:r>
            <a:r>
              <a:rPr lang="en-US" dirty="0" err="1">
                <a:latin typeface="Monotype Corsiva" charset="0"/>
              </a:rPr>
              <a:t>I</a:t>
            </a:r>
            <a:r>
              <a:rPr lang="en-US" baseline="-25000" dirty="0" err="1"/>
              <a:t>encl</a:t>
            </a:r>
            <a:r>
              <a:rPr lang="en-US" baseline="-25000" dirty="0"/>
              <a:t> </a:t>
            </a:r>
            <a:r>
              <a:rPr lang="en-US" dirty="0"/>
              <a:t>that passes through the surface enclosed by the path</a:t>
            </a:r>
          </a:p>
          <a:p>
            <a:pPr lvl="1"/>
            <a:r>
              <a:rPr lang="en-US" dirty="0"/>
              <a:t> </a:t>
            </a:r>
          </a:p>
          <a:p>
            <a:pPr lvl="1"/>
            <a:r>
              <a:rPr lang="en-US" dirty="0"/>
              <a:t>In the limit</a:t>
            </a:r>
            <a:r>
              <a:rPr lang="en-US" dirty="0" smtClean="0"/>
              <a:t> </a:t>
            </a:r>
            <a:r>
              <a:rPr lang="en-US" dirty="0" err="1" smtClean="0">
                <a:latin typeface="Symbol" charset="2"/>
              </a:rPr>
              <a:t>Δ</a:t>
            </a:r>
            <a:r>
              <a:rPr lang="en-US" dirty="0" err="1" smtClean="0">
                <a:latin typeface="Monotype Corsiva" charset="0"/>
              </a:rPr>
              <a:t>l</a:t>
            </a:r>
            <a:r>
              <a:rPr lang="en-US" dirty="0" smtClean="0"/>
              <a:t> </a:t>
            </a:r>
            <a:r>
              <a:rPr lang="en-US" dirty="0">
                <a:sym typeface="Wingdings" charset="2"/>
              </a:rPr>
              <a:t>0, this relation becomes</a:t>
            </a:r>
          </a:p>
          <a:p>
            <a:pPr lvl="1"/>
            <a:r>
              <a:rPr lang="en-US" dirty="0">
                <a:sym typeface="Wingdings" charset="2"/>
              </a:rPr>
              <a:t> </a:t>
            </a:r>
          </a:p>
        </p:txBody>
      </p:sp>
      <p:graphicFrame>
        <p:nvGraphicFramePr>
          <p:cNvPr id="392199"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383542"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392200" name="Picture 8" descr="FG28_006"/>
          <p:cNvPicPr>
            <a:picLocks noChangeAspect="1" noChangeArrowheads="1"/>
          </p:cNvPicPr>
          <p:nvPr/>
        </p:nvPicPr>
        <p:blipFill>
          <a:blip r:embed="rId9"/>
          <a:srcRect/>
          <a:stretch>
            <a:fillRect/>
          </a:stretch>
        </p:blipFill>
        <p:spPr bwMode="auto">
          <a:xfrm>
            <a:off x="6553200" y="304800"/>
            <a:ext cx="3048000" cy="2286000"/>
          </a:xfrm>
          <a:prstGeom prst="rect">
            <a:avLst/>
          </a:prstGeom>
          <a:noFill/>
        </p:spPr>
      </p:pic>
      <p:graphicFrame>
        <p:nvGraphicFramePr>
          <p:cNvPr id="392201" name="Object 9"/>
          <p:cNvGraphicFramePr>
            <a:graphicFrameLocks noChangeAspect="1"/>
          </p:cNvGraphicFramePr>
          <p:nvPr/>
        </p:nvGraphicFramePr>
        <p:xfrm>
          <a:off x="1295400" y="4343400"/>
          <a:ext cx="2197100" cy="569913"/>
        </p:xfrm>
        <a:graphic>
          <a:graphicData uri="http://schemas.openxmlformats.org/presentationml/2006/ole">
            <mc:AlternateContent xmlns:mc="http://schemas.openxmlformats.org/markup-compatibility/2006">
              <mc:Choice xmlns:v="urn:schemas-microsoft-com:vml" Requires="v">
                <p:oleObj spid="_x0000_s383543" name="Equation" r:id="rId10" imgW="977760" imgH="253800" progId="Equation.DSMT4">
                  <p:embed/>
                </p:oleObj>
              </mc:Choice>
              <mc:Fallback>
                <p:oleObj name="Equation" r:id="rId10" imgW="977760" imgH="2538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5400" y="4343400"/>
                        <a:ext cx="2197100" cy="569913"/>
                      </a:xfrm>
                      <a:prstGeom prst="rect">
                        <a:avLst/>
                      </a:prstGeom>
                      <a:solidFill>
                        <a:srgbClr val="99FFCC"/>
                      </a:solidFill>
                      <a:ln w="28575">
                        <a:solidFill>
                          <a:srgbClr val="CC0000"/>
                        </a:solidFill>
                        <a:miter lim="800000"/>
                        <a:headEnd/>
                        <a:tailEnd/>
                      </a:ln>
                    </p:spPr>
                  </p:pic>
                </p:oleObj>
              </mc:Fallback>
            </mc:AlternateContent>
          </a:graphicData>
        </a:graphic>
      </p:graphicFrame>
      <p:sp>
        <p:nvSpPr>
          <p:cNvPr id="392203" name="AutoShape 11"/>
          <p:cNvSpPr>
            <a:spLocks noChangeArrowheads="1"/>
          </p:cNvSpPr>
          <p:nvPr/>
        </p:nvSpPr>
        <p:spPr bwMode="auto">
          <a:xfrm flipH="1">
            <a:off x="3733800" y="5486400"/>
            <a:ext cx="1981200" cy="730250"/>
          </a:xfrm>
          <a:prstGeom prst="rightArrow">
            <a:avLst>
              <a:gd name="adj1" fmla="val 50000"/>
              <a:gd name="adj2" fmla="val 67826"/>
            </a:avLst>
          </a:prstGeom>
          <a:solidFill>
            <a:srgbClr val="FFFF66"/>
          </a:solidFill>
          <a:ln w="28575">
            <a:solidFill>
              <a:srgbClr val="CC0000"/>
            </a:solidFill>
            <a:miter lim="800000"/>
            <a:headEnd/>
            <a:tailEnd/>
          </a:ln>
          <a:effectLst/>
        </p:spPr>
        <p:txBody>
          <a:bodyPr anchor="ctr">
            <a:prstTxWarp prst="textNoShape">
              <a:avLst/>
            </a:prstTxWarp>
            <a:spAutoFit/>
          </a:bodyPr>
          <a:lstStyle/>
          <a:p>
            <a:pPr algn="ctr"/>
            <a:r>
              <a:rPr lang="en-US" sz="2000" b="1">
                <a:solidFill>
                  <a:srgbClr val="CC0000"/>
                </a:solidFill>
                <a:latin typeface="Arial Narrow" charset="0"/>
              </a:rPr>
              <a:t>Ampére’s Law</a:t>
            </a:r>
            <a:endParaRPr lang="en-US" sz="2000" b="1" baseline="-25000">
              <a:solidFill>
                <a:srgbClr val="CC0000"/>
              </a:solidFill>
              <a:latin typeface="Arial Narrow" charset="0"/>
            </a:endParaRPr>
          </a:p>
        </p:txBody>
      </p:sp>
      <p:sp>
        <p:nvSpPr>
          <p:cNvPr id="392204" name="Rectangle 12"/>
          <p:cNvSpPr>
            <a:spLocks noChangeArrowheads="1"/>
          </p:cNvSpPr>
          <p:nvPr/>
        </p:nvSpPr>
        <p:spPr bwMode="auto">
          <a:xfrm>
            <a:off x="381000" y="685800"/>
            <a:ext cx="6858000" cy="2133600"/>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en-US" sz="3200" dirty="0">
                <a:solidFill>
                  <a:schemeClr val="accent2"/>
                </a:solidFill>
                <a:latin typeface="Arial Narrow" charset="0"/>
              </a:rPr>
              <a:t>Let’s consider an arbitrary closed path around the current as shown in the figure.</a:t>
            </a:r>
          </a:p>
          <a:p>
            <a:pPr marL="742950" lvl="1" indent="-285750">
              <a:spcBef>
                <a:spcPct val="20000"/>
              </a:spcBef>
              <a:buFontTx/>
              <a:buChar char="–"/>
            </a:pPr>
            <a:r>
              <a:rPr lang="en-US" sz="2800" dirty="0">
                <a:solidFill>
                  <a:srgbClr val="660066"/>
                </a:solidFill>
                <a:latin typeface="Arial Narrow" charset="0"/>
                <a:ea typeface="ＭＳ Ｐゴシック" charset="-128"/>
              </a:rPr>
              <a:t>Let’s split this path </a:t>
            </a:r>
            <a:r>
              <a:rPr lang="en-US" sz="2800" dirty="0" smtClean="0">
                <a:solidFill>
                  <a:srgbClr val="660066"/>
                </a:solidFill>
                <a:latin typeface="Arial Narrow" charset="0"/>
                <a:ea typeface="ＭＳ Ｐゴシック" charset="-128"/>
              </a:rPr>
              <a:t>in small </a:t>
            </a:r>
            <a:r>
              <a:rPr lang="en-US" sz="2800" dirty="0">
                <a:solidFill>
                  <a:srgbClr val="660066"/>
                </a:solidFill>
                <a:latin typeface="Arial Narrow" charset="0"/>
                <a:ea typeface="ＭＳ Ｐゴシック" charset="-128"/>
              </a:rPr>
              <a:t>segments each of</a:t>
            </a:r>
            <a:r>
              <a:rPr lang="en-US" sz="2800" dirty="0" smtClean="0">
                <a:solidFill>
                  <a:srgbClr val="660066"/>
                </a:solidFill>
                <a:latin typeface="Arial Narrow" charset="0"/>
                <a:ea typeface="ＭＳ Ｐゴシック" charset="-128"/>
              </a:rPr>
              <a:t> </a:t>
            </a:r>
            <a:r>
              <a:rPr lang="en-US" sz="2800" dirty="0" err="1" smtClean="0">
                <a:solidFill>
                  <a:srgbClr val="660066"/>
                </a:solidFill>
                <a:latin typeface="Symbol" charset="2"/>
                <a:ea typeface="ＭＳ Ｐゴシック" charset="-128"/>
              </a:rPr>
              <a:t>Δ</a:t>
            </a:r>
            <a:r>
              <a:rPr lang="en-US" sz="2800" dirty="0" err="1" smtClean="0">
                <a:solidFill>
                  <a:srgbClr val="660066"/>
                </a:solidFill>
                <a:latin typeface="Monotype Corsiva" charset="0"/>
                <a:ea typeface="ＭＳ Ｐゴシック" charset="-128"/>
              </a:rPr>
              <a:t>l</a:t>
            </a:r>
            <a:r>
              <a:rPr lang="en-US" sz="2800" dirty="0" smtClean="0">
                <a:solidFill>
                  <a:srgbClr val="660066"/>
                </a:solidFill>
                <a:latin typeface="Arial Narrow" charset="0"/>
                <a:ea typeface="ＭＳ Ｐゴシック" charset="-128"/>
              </a:rPr>
              <a:t> </a:t>
            </a:r>
            <a:r>
              <a:rPr lang="en-US" sz="2800" dirty="0">
                <a:solidFill>
                  <a:srgbClr val="660066"/>
                </a:solidFill>
                <a:latin typeface="Arial Narrow" charset="0"/>
                <a:ea typeface="ＭＳ Ｐゴシック" charset="-128"/>
              </a:rPr>
              <a:t>long.</a:t>
            </a:r>
          </a:p>
        </p:txBody>
      </p:sp>
      <p:sp>
        <p:nvSpPr>
          <p:cNvPr id="392205" name="Text Box 13"/>
          <p:cNvSpPr txBox="1">
            <a:spLocks noChangeArrowheads="1"/>
          </p:cNvSpPr>
          <p:nvPr/>
        </p:nvSpPr>
        <p:spPr bwMode="auto">
          <a:xfrm>
            <a:off x="5943600" y="5486400"/>
            <a:ext cx="2767013" cy="641350"/>
          </a:xfrm>
          <a:prstGeom prst="rect">
            <a:avLst/>
          </a:prstGeom>
          <a:solidFill>
            <a:srgbClr val="FFFF66"/>
          </a:solidFill>
          <a:ln w="9525">
            <a:noFill/>
            <a:miter lim="800000"/>
            <a:headEnd/>
            <a:tailEnd/>
          </a:ln>
          <a:effectLst/>
        </p:spPr>
        <p:txBody>
          <a:bodyPr>
            <a:prstTxWarp prst="textNoShape">
              <a:avLst/>
            </a:prstTxWarp>
            <a:spAutoFit/>
          </a:bodyPr>
          <a:lstStyle/>
          <a:p>
            <a:r>
              <a:rPr lang="en-US" sz="1800" dirty="0">
                <a:solidFill>
                  <a:srgbClr val="CC0000"/>
                </a:solidFill>
                <a:latin typeface="Arial Narrow" charset="0"/>
              </a:rPr>
              <a:t>Looks very similar to a law in the electricity.  Which law is it?</a:t>
            </a:r>
          </a:p>
        </p:txBody>
      </p:sp>
      <p:sp>
        <p:nvSpPr>
          <p:cNvPr id="392206" name="Text Box 14"/>
          <p:cNvSpPr txBox="1">
            <a:spLocks noChangeArrowheads="1"/>
          </p:cNvSpPr>
          <p:nvPr/>
        </p:nvSpPr>
        <p:spPr bwMode="auto">
          <a:xfrm>
            <a:off x="6019800" y="6248400"/>
            <a:ext cx="1295400" cy="404812"/>
          </a:xfrm>
          <a:prstGeom prst="rect">
            <a:avLst/>
          </a:prstGeom>
          <a:solidFill>
            <a:srgbClr val="FFFF66"/>
          </a:solidFill>
          <a:ln w="38100">
            <a:solidFill>
              <a:srgbClr val="CC0000"/>
            </a:solidFill>
            <a:miter lim="800000"/>
            <a:headEnd/>
            <a:tailEnd/>
          </a:ln>
          <a:effectLst/>
        </p:spPr>
        <p:txBody>
          <a:bodyPr>
            <a:prstTxWarp prst="textNoShape">
              <a:avLst/>
            </a:prstTxWarp>
            <a:spAutoFit/>
          </a:bodyPr>
          <a:lstStyle/>
          <a:p>
            <a:r>
              <a:rPr lang="en-US" sz="1800" b="1">
                <a:solidFill>
                  <a:srgbClr val="CC0000"/>
                </a:solidFill>
                <a:latin typeface="Arial Narrow" charset="0"/>
              </a:rPr>
              <a:t>Gauss’ Law</a:t>
            </a:r>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00978" y="5363835"/>
            <a:ext cx="2304222" cy="679450"/>
          </a:xfrm>
          <a:prstGeom prst="rect">
            <a:avLst/>
          </a:prstGeom>
          <a:ln w="38100">
            <a:solidFill>
              <a:srgbClr val="C00000"/>
            </a:solidFill>
          </a:ln>
        </p:spPr>
      </p:pic>
    </p:spTree>
    <p:extLst>
      <p:ext uri="{BB962C8B-B14F-4D97-AF65-F5344CB8AC3E}">
        <p14:creationId xmlns:p14="http://schemas.microsoft.com/office/powerpoint/2010/main" val="213450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92204">
                                            <p:txEl>
                                              <p:pRg st="0" end="0"/>
                                            </p:txEl>
                                          </p:spTgt>
                                        </p:tgtEl>
                                        <p:attrNameLst>
                                          <p:attrName>style.visibility</p:attrName>
                                        </p:attrNameLst>
                                      </p:cBhvr>
                                      <p:to>
                                        <p:strVal val="visible"/>
                                      </p:to>
                                    </p:set>
                                    <p:animEffect transition="in" filter="wipe(left)">
                                      <p:cBhvr>
                                        <p:cTn id="7" dur="500"/>
                                        <p:tgtEl>
                                          <p:spTgt spid="3922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392200"/>
                                        </p:tgtEl>
                                        <p:attrNameLst>
                                          <p:attrName>style.visibility</p:attrName>
                                        </p:attrNameLst>
                                      </p:cBhvr>
                                      <p:to>
                                        <p:strVal val="visible"/>
                                      </p:to>
                                    </p:set>
                                    <p:animEffect transition="in" filter="fade">
                                      <p:cBhvr>
                                        <p:cTn id="12" dur="800" decel="100000"/>
                                        <p:tgtEl>
                                          <p:spTgt spid="392200"/>
                                        </p:tgtEl>
                                      </p:cBhvr>
                                    </p:animEffect>
                                    <p:anim calcmode="lin" valueType="num">
                                      <p:cBhvr>
                                        <p:cTn id="13" dur="800" decel="100000" fill="hold"/>
                                        <p:tgtEl>
                                          <p:spTgt spid="392200"/>
                                        </p:tgtEl>
                                        <p:attrNameLst>
                                          <p:attrName>style.rotation</p:attrName>
                                        </p:attrNameLst>
                                      </p:cBhvr>
                                      <p:tavLst>
                                        <p:tav tm="0">
                                          <p:val>
                                            <p:fltVal val="-90"/>
                                          </p:val>
                                        </p:tav>
                                        <p:tav tm="100000">
                                          <p:val>
                                            <p:fltVal val="0"/>
                                          </p:val>
                                        </p:tav>
                                      </p:tavLst>
                                    </p:anim>
                                    <p:anim calcmode="lin" valueType="num">
                                      <p:cBhvr>
                                        <p:cTn id="14" dur="800" decel="100000" fill="hold"/>
                                        <p:tgtEl>
                                          <p:spTgt spid="392200"/>
                                        </p:tgtEl>
                                        <p:attrNameLst>
                                          <p:attrName>ppt_x</p:attrName>
                                        </p:attrNameLst>
                                      </p:cBhvr>
                                      <p:tavLst>
                                        <p:tav tm="0">
                                          <p:val>
                                            <p:strVal val="#ppt_x+0.4"/>
                                          </p:val>
                                        </p:tav>
                                        <p:tav tm="100000">
                                          <p:val>
                                            <p:strVal val="#ppt_x-0.05"/>
                                          </p:val>
                                        </p:tav>
                                      </p:tavLst>
                                    </p:anim>
                                    <p:anim calcmode="lin" valueType="num">
                                      <p:cBhvr>
                                        <p:cTn id="15" dur="800" decel="100000" fill="hold"/>
                                        <p:tgtEl>
                                          <p:spTgt spid="392200"/>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92200"/>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92200"/>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92204">
                                            <p:txEl>
                                              <p:pRg st="1" end="1"/>
                                            </p:txEl>
                                          </p:spTgt>
                                        </p:tgtEl>
                                        <p:attrNameLst>
                                          <p:attrName>style.visibility</p:attrName>
                                        </p:attrNameLst>
                                      </p:cBhvr>
                                      <p:to>
                                        <p:strVal val="visible"/>
                                      </p:to>
                                    </p:set>
                                    <p:animEffect transition="in" filter="wipe(left)">
                                      <p:cBhvr>
                                        <p:cTn id="22" dur="500"/>
                                        <p:tgtEl>
                                          <p:spTgt spid="39220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92198">
                                            <p:txEl>
                                              <p:pRg st="0" end="0"/>
                                            </p:txEl>
                                          </p:spTgt>
                                        </p:tgtEl>
                                        <p:attrNameLst>
                                          <p:attrName>style.visibility</p:attrName>
                                        </p:attrNameLst>
                                      </p:cBhvr>
                                      <p:to>
                                        <p:strVal val="visible"/>
                                      </p:to>
                                    </p:set>
                                    <p:animEffect transition="in" filter="wipe(left)">
                                      <p:cBhvr>
                                        <p:cTn id="27" dur="500"/>
                                        <p:tgtEl>
                                          <p:spTgt spid="39219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92198">
                                            <p:txEl>
                                              <p:pRg st="1" end="1"/>
                                            </p:txEl>
                                          </p:spTgt>
                                        </p:tgtEl>
                                        <p:attrNameLst>
                                          <p:attrName>style.visibility</p:attrName>
                                        </p:attrNameLst>
                                      </p:cBhvr>
                                      <p:to>
                                        <p:strVal val="visible"/>
                                      </p:to>
                                    </p:set>
                                    <p:animEffect transition="in" filter="wipe(left)">
                                      <p:cBhvr>
                                        <p:cTn id="32" dur="500"/>
                                        <p:tgtEl>
                                          <p:spTgt spid="392198">
                                            <p:txEl>
                                              <p:pRg st="1" end="1"/>
                                            </p:txEl>
                                          </p:spTgt>
                                        </p:tgtEl>
                                      </p:cBhvr>
                                    </p:animEffect>
                                  </p:childTnLst>
                                </p:cTn>
                              </p:par>
                              <p:par>
                                <p:cTn id="33" presetID="22" presetClass="entr" presetSubtype="8" fill="hold" nodeType="withEffect">
                                  <p:stCondLst>
                                    <p:cond delay="0"/>
                                  </p:stCondLst>
                                  <p:iterate type="wd">
                                    <p:tmPct val="10000"/>
                                  </p:iterate>
                                  <p:childTnLst>
                                    <p:set>
                                      <p:cBhvr>
                                        <p:cTn id="34" dur="1" fill="hold">
                                          <p:stCondLst>
                                            <p:cond delay="0"/>
                                          </p:stCondLst>
                                        </p:cTn>
                                        <p:tgtEl>
                                          <p:spTgt spid="392201"/>
                                        </p:tgtEl>
                                        <p:attrNameLst>
                                          <p:attrName>style.visibility</p:attrName>
                                        </p:attrNameLst>
                                      </p:cBhvr>
                                      <p:to>
                                        <p:strVal val="visible"/>
                                      </p:to>
                                    </p:set>
                                    <p:animEffect transition="in" filter="wipe(left)">
                                      <p:cBhvr>
                                        <p:cTn id="35" dur="500"/>
                                        <p:tgtEl>
                                          <p:spTgt spid="39220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iterate type="wd">
                                    <p:tmPct val="10000"/>
                                  </p:iterate>
                                  <p:childTnLst>
                                    <p:set>
                                      <p:cBhvr>
                                        <p:cTn id="39" dur="1" fill="hold">
                                          <p:stCondLst>
                                            <p:cond delay="0"/>
                                          </p:stCondLst>
                                        </p:cTn>
                                        <p:tgtEl>
                                          <p:spTgt spid="392198">
                                            <p:txEl>
                                              <p:pRg st="2" end="2"/>
                                            </p:txEl>
                                          </p:spTgt>
                                        </p:tgtEl>
                                        <p:attrNameLst>
                                          <p:attrName>style.visibility</p:attrName>
                                        </p:attrNameLst>
                                      </p:cBhvr>
                                      <p:to>
                                        <p:strVal val="visible"/>
                                      </p:to>
                                    </p:set>
                                    <p:animEffect transition="in" filter="wipe(left)">
                                      <p:cBhvr>
                                        <p:cTn id="40" dur="500"/>
                                        <p:tgtEl>
                                          <p:spTgt spid="392198">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iterate type="wd">
                                    <p:tmPct val="10000"/>
                                  </p:iterate>
                                  <p:childTnLst>
                                    <p:set>
                                      <p:cBhvr>
                                        <p:cTn id="44" dur="1" fill="hold">
                                          <p:stCondLst>
                                            <p:cond delay="0"/>
                                          </p:stCondLst>
                                        </p:cTn>
                                        <p:tgtEl>
                                          <p:spTgt spid="392198">
                                            <p:txEl>
                                              <p:pRg st="3" end="3"/>
                                            </p:txEl>
                                          </p:spTgt>
                                        </p:tgtEl>
                                        <p:attrNameLst>
                                          <p:attrName>style.visibility</p:attrName>
                                        </p:attrNameLst>
                                      </p:cBhvr>
                                      <p:to>
                                        <p:strVal val="visible"/>
                                      </p:to>
                                    </p:set>
                                    <p:animEffect transition="in" filter="wipe(left)">
                                      <p:cBhvr>
                                        <p:cTn id="45" dur="500"/>
                                        <p:tgtEl>
                                          <p:spTgt spid="392198">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left)">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iterate type="wd">
                                    <p:tmPct val="10000"/>
                                  </p:iterate>
                                  <p:childTnLst>
                                    <p:set>
                                      <p:cBhvr>
                                        <p:cTn id="54" dur="1" fill="hold">
                                          <p:stCondLst>
                                            <p:cond delay="0"/>
                                          </p:stCondLst>
                                        </p:cTn>
                                        <p:tgtEl>
                                          <p:spTgt spid="392203"/>
                                        </p:tgtEl>
                                        <p:attrNameLst>
                                          <p:attrName>style.visibility</p:attrName>
                                        </p:attrNameLst>
                                      </p:cBhvr>
                                      <p:to>
                                        <p:strVal val="visible"/>
                                      </p:to>
                                    </p:set>
                                    <p:animEffect transition="in" filter="wipe(right)">
                                      <p:cBhvr>
                                        <p:cTn id="55" dur="500"/>
                                        <p:tgtEl>
                                          <p:spTgt spid="39220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iterate type="wd">
                                    <p:tmPct val="10000"/>
                                  </p:iterate>
                                  <p:childTnLst>
                                    <p:set>
                                      <p:cBhvr>
                                        <p:cTn id="59" dur="1" fill="hold">
                                          <p:stCondLst>
                                            <p:cond delay="0"/>
                                          </p:stCondLst>
                                        </p:cTn>
                                        <p:tgtEl>
                                          <p:spTgt spid="392205"/>
                                        </p:tgtEl>
                                        <p:attrNameLst>
                                          <p:attrName>style.visibility</p:attrName>
                                        </p:attrNameLst>
                                      </p:cBhvr>
                                      <p:to>
                                        <p:strVal val="visible"/>
                                      </p:to>
                                    </p:set>
                                    <p:animEffect transition="in" filter="wipe(left)">
                                      <p:cBhvr>
                                        <p:cTn id="60" dur="500"/>
                                        <p:tgtEl>
                                          <p:spTgt spid="39220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iterate type="wd">
                                    <p:tmPct val="10000"/>
                                  </p:iterate>
                                  <p:childTnLst>
                                    <p:set>
                                      <p:cBhvr>
                                        <p:cTn id="64" dur="1" fill="hold">
                                          <p:stCondLst>
                                            <p:cond delay="0"/>
                                          </p:stCondLst>
                                        </p:cTn>
                                        <p:tgtEl>
                                          <p:spTgt spid="392206"/>
                                        </p:tgtEl>
                                        <p:attrNameLst>
                                          <p:attrName>style.visibility</p:attrName>
                                        </p:attrNameLst>
                                      </p:cBhvr>
                                      <p:to>
                                        <p:strVal val="visible"/>
                                      </p:to>
                                    </p:set>
                                    <p:animEffect transition="in" filter="wipe(left)">
                                      <p:cBhvr>
                                        <p:cTn id="65" dur="500"/>
                                        <p:tgtEl>
                                          <p:spTgt spid="392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8" grpId="0" build="p"/>
      <p:bldP spid="392203" grpId="0" animBg="1"/>
      <p:bldP spid="392204" grpId="0" build="p"/>
      <p:bldP spid="392205" grpId="0" animBg="1"/>
      <p:bldP spid="39220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e Placeholder 3"/>
          <p:cNvSpPr>
            <a:spLocks noGrp="1"/>
          </p:cNvSpPr>
          <p:nvPr>
            <p:ph type="dt" sz="half" idx="10"/>
          </p:nvPr>
        </p:nvSpPr>
        <p:spPr/>
        <p:txBody>
          <a:bodyPr/>
          <a:lstStyle/>
          <a:p>
            <a:r>
              <a:rPr lang="en-US" smtClean="0"/>
              <a:t>Thursday, July 5, 2018</a:t>
            </a:r>
            <a:endParaRPr lang="en-US"/>
          </a:p>
        </p:txBody>
      </p:sp>
      <p:sp>
        <p:nvSpPr>
          <p:cNvPr id="23" name="Footer Placeholder 4"/>
          <p:cNvSpPr>
            <a:spLocks noGrp="1"/>
          </p:cNvSpPr>
          <p:nvPr>
            <p:ph type="ftr" sz="quarter" idx="11"/>
          </p:nvPr>
        </p:nvSpPr>
        <p:spPr/>
        <p:txBody>
          <a:bodyPr/>
          <a:lstStyle/>
          <a:p>
            <a:r>
              <a:rPr lang="de-DE" smtClean="0"/>
              <a:t>PHYS 1444-001, Summer 2018               Dr. Jaehoon Yu</a:t>
            </a:r>
            <a:endParaRPr lang="en-US"/>
          </a:p>
        </p:txBody>
      </p:sp>
      <p:sp>
        <p:nvSpPr>
          <p:cNvPr id="24" name="Slide Number Placeholder 5"/>
          <p:cNvSpPr>
            <a:spLocks noGrp="1"/>
          </p:cNvSpPr>
          <p:nvPr>
            <p:ph type="sldNum" sz="quarter" idx="12"/>
          </p:nvPr>
        </p:nvSpPr>
        <p:spPr/>
        <p:txBody>
          <a:bodyPr/>
          <a:lstStyle/>
          <a:p>
            <a:fld id="{2CA7818A-A1F0-3444-9B31-F29E370C87C1}" type="slidenum">
              <a:rPr lang="en-US"/>
              <a:pPr/>
              <a:t>100</a:t>
            </a:fld>
            <a:endParaRPr lang="en-US"/>
          </a:p>
        </p:txBody>
      </p:sp>
      <p:pic>
        <p:nvPicPr>
          <p:cNvPr id="472066" name="Picture 2" descr="FG31_008"/>
          <p:cNvPicPr>
            <a:picLocks noChangeAspect="1" noChangeArrowheads="1"/>
          </p:cNvPicPr>
          <p:nvPr/>
        </p:nvPicPr>
        <p:blipFill>
          <a:blip r:embed="rId3"/>
          <a:srcRect/>
          <a:stretch>
            <a:fillRect/>
          </a:stretch>
        </p:blipFill>
        <p:spPr bwMode="auto">
          <a:xfrm>
            <a:off x="6858000" y="609600"/>
            <a:ext cx="2362200" cy="2286000"/>
          </a:xfrm>
          <a:prstGeom prst="rect">
            <a:avLst/>
          </a:prstGeom>
          <a:noFill/>
        </p:spPr>
      </p:pic>
      <p:sp>
        <p:nvSpPr>
          <p:cNvPr id="472067" name="Rectangle 3"/>
          <p:cNvSpPr>
            <a:spLocks noGrp="1" noChangeArrowheads="1"/>
          </p:cNvSpPr>
          <p:nvPr>
            <p:ph type="title"/>
          </p:nvPr>
        </p:nvSpPr>
        <p:spPr>
          <a:xfrm>
            <a:off x="381000" y="0"/>
            <a:ext cx="8534400" cy="609600"/>
          </a:xfrm>
        </p:spPr>
        <p:txBody>
          <a:bodyPr/>
          <a:lstStyle/>
          <a:p>
            <a:r>
              <a:rPr lang="en-US"/>
              <a:t>AC Circuit w/ LRC</a:t>
            </a:r>
          </a:p>
        </p:txBody>
      </p:sp>
      <p:graphicFrame>
        <p:nvGraphicFramePr>
          <p:cNvPr id="472068"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81842"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2069"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81843"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2070"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81844"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2071" name="Rectangle 7"/>
          <p:cNvSpPr>
            <a:spLocks noGrp="1" noChangeArrowheads="1"/>
          </p:cNvSpPr>
          <p:nvPr>
            <p:ph type="body" idx="1"/>
          </p:nvPr>
        </p:nvSpPr>
        <p:spPr>
          <a:xfrm>
            <a:off x="304800" y="2895600"/>
            <a:ext cx="8610600" cy="3581400"/>
          </a:xfrm>
        </p:spPr>
        <p:txBody>
          <a:bodyPr/>
          <a:lstStyle/>
          <a:p>
            <a:pPr>
              <a:lnSpc>
                <a:spcPct val="80000"/>
              </a:lnSpc>
            </a:pPr>
            <a:r>
              <a:rPr lang="en-US" sz="2800" dirty="0"/>
              <a:t>V</a:t>
            </a:r>
            <a:r>
              <a:rPr lang="en-US" sz="2800" baseline="-25000" dirty="0"/>
              <a:t>0</a:t>
            </a:r>
            <a:r>
              <a:rPr lang="en-US" sz="2800" dirty="0"/>
              <a:t> forms an angle</a:t>
            </a:r>
            <a:r>
              <a:rPr lang="en-US" sz="2800" dirty="0" smtClean="0"/>
              <a:t> </a:t>
            </a:r>
            <a:r>
              <a:rPr lang="en-US" sz="2800" dirty="0" err="1" smtClean="0">
                <a:latin typeface="Symbol" charset="2"/>
              </a:rPr>
              <a:t>φ</a:t>
            </a:r>
            <a:r>
              <a:rPr lang="en-US" sz="2800" dirty="0" smtClean="0"/>
              <a:t> </a:t>
            </a:r>
            <a:r>
              <a:rPr lang="en-US" sz="2800" dirty="0"/>
              <a:t>to V</a:t>
            </a:r>
            <a:r>
              <a:rPr lang="en-US" sz="2800" baseline="-25000" dirty="0"/>
              <a:t>R0</a:t>
            </a:r>
            <a:r>
              <a:rPr lang="en-US" sz="2800" dirty="0"/>
              <a:t> and rotates together with the other vectors as a function of time,</a:t>
            </a:r>
          </a:p>
          <a:p>
            <a:pPr>
              <a:lnSpc>
                <a:spcPct val="80000"/>
              </a:lnSpc>
            </a:pPr>
            <a:r>
              <a:rPr lang="en-US" sz="2800" dirty="0"/>
              <a:t>We determine the total impedance Z of the circuit defined by the relationship                     or</a:t>
            </a:r>
          </a:p>
          <a:p>
            <a:pPr>
              <a:lnSpc>
                <a:spcPct val="80000"/>
              </a:lnSpc>
            </a:pPr>
            <a:r>
              <a:rPr lang="en-US" sz="2800" dirty="0"/>
              <a:t>From Pythagorean theorem, we obtain </a:t>
            </a:r>
          </a:p>
          <a:p>
            <a:pPr>
              <a:lnSpc>
                <a:spcPct val="80000"/>
              </a:lnSpc>
            </a:pPr>
            <a:endParaRPr lang="en-US" sz="2800" dirty="0"/>
          </a:p>
          <a:p>
            <a:pPr>
              <a:lnSpc>
                <a:spcPct val="80000"/>
              </a:lnSpc>
            </a:pPr>
            <a:endParaRPr lang="en-US" sz="2800" dirty="0"/>
          </a:p>
          <a:p>
            <a:pPr>
              <a:lnSpc>
                <a:spcPct val="80000"/>
              </a:lnSpc>
            </a:pPr>
            <a:r>
              <a:rPr lang="en-US" sz="2800" dirty="0"/>
              <a:t>Thus the total impedance is</a:t>
            </a:r>
          </a:p>
        </p:txBody>
      </p:sp>
      <p:graphicFrame>
        <p:nvGraphicFramePr>
          <p:cNvPr id="472072"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81845"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2073" name="Rectangle 9"/>
          <p:cNvSpPr>
            <a:spLocks noChangeArrowheads="1"/>
          </p:cNvSpPr>
          <p:nvPr/>
        </p:nvSpPr>
        <p:spPr bwMode="auto">
          <a:xfrm>
            <a:off x="228600" y="685800"/>
            <a:ext cx="6705600" cy="2286000"/>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en-US">
                <a:solidFill>
                  <a:schemeClr val="accent2"/>
                </a:solidFill>
                <a:latin typeface="Arial Narrow" charset="0"/>
              </a:rPr>
              <a:t>Since the sum of the projections of the three vectors on the y axis is equal to the projection of their sum.</a:t>
            </a:r>
          </a:p>
          <a:p>
            <a:pPr marL="742950" lvl="1" indent="-285750">
              <a:spcBef>
                <a:spcPct val="20000"/>
              </a:spcBef>
              <a:buFontTx/>
              <a:buChar char="–"/>
            </a:pPr>
            <a:r>
              <a:rPr lang="en-US" sz="2000">
                <a:solidFill>
                  <a:srgbClr val="660066"/>
                </a:solidFill>
                <a:latin typeface="Arial Narrow" charset="0"/>
                <a:ea typeface="ＭＳ Ｐゴシック" charset="-128"/>
              </a:rPr>
              <a:t>The sum of the projections represents the instantaneous voltage across the whole circuit which is the source voltage</a:t>
            </a:r>
          </a:p>
          <a:p>
            <a:pPr marL="742950" lvl="1" indent="-285750">
              <a:spcBef>
                <a:spcPct val="20000"/>
              </a:spcBef>
              <a:buFontTx/>
              <a:buChar char="–"/>
            </a:pPr>
            <a:r>
              <a:rPr lang="en-US" sz="2000">
                <a:solidFill>
                  <a:srgbClr val="660066"/>
                </a:solidFill>
                <a:latin typeface="Arial Narrow" charset="0"/>
                <a:ea typeface="ＭＳ Ｐゴシック" charset="-128"/>
              </a:rPr>
              <a:t>So we can use the sum of all vectors as the representation of the peak source voltage V</a:t>
            </a:r>
            <a:r>
              <a:rPr lang="en-US" sz="2000" baseline="-25000">
                <a:solidFill>
                  <a:srgbClr val="660066"/>
                </a:solidFill>
                <a:latin typeface="Arial Narrow" charset="0"/>
                <a:ea typeface="ＭＳ Ｐゴシック" charset="-128"/>
              </a:rPr>
              <a:t>0</a:t>
            </a:r>
            <a:r>
              <a:rPr lang="en-US" sz="2000">
                <a:solidFill>
                  <a:srgbClr val="660066"/>
                </a:solidFill>
                <a:latin typeface="Arial Narrow" charset="0"/>
                <a:ea typeface="ＭＳ Ｐゴシック" charset="-128"/>
              </a:rPr>
              <a:t>.</a:t>
            </a:r>
          </a:p>
        </p:txBody>
      </p:sp>
      <p:graphicFrame>
        <p:nvGraphicFramePr>
          <p:cNvPr id="472074" name="Object 10"/>
          <p:cNvGraphicFramePr>
            <a:graphicFrameLocks noChangeAspect="1"/>
          </p:cNvGraphicFramePr>
          <p:nvPr/>
        </p:nvGraphicFramePr>
        <p:xfrm>
          <a:off x="4495800" y="3235325"/>
          <a:ext cx="560388" cy="422275"/>
        </p:xfrm>
        <a:graphic>
          <a:graphicData uri="http://schemas.openxmlformats.org/presentationml/2006/ole">
            <mc:AlternateContent xmlns:mc="http://schemas.openxmlformats.org/markup-compatibility/2006">
              <mc:Choice xmlns:v="urn:schemas-microsoft-com:vml" Requires="v">
                <p:oleObj spid="_x0000_s481846" name="Equation" r:id="rId9" imgW="253800" imgH="164880" progId="Equation.DSMT4">
                  <p:embed/>
                </p:oleObj>
              </mc:Choice>
              <mc:Fallback>
                <p:oleObj name="Equation" r:id="rId9" imgW="253800" imgH="1648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3235325"/>
                        <a:ext cx="560388" cy="4222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2075" name="Object 11"/>
          <p:cNvGraphicFramePr>
            <a:graphicFrameLocks noChangeAspect="1"/>
          </p:cNvGraphicFramePr>
          <p:nvPr/>
        </p:nvGraphicFramePr>
        <p:xfrm>
          <a:off x="2819400" y="3962400"/>
          <a:ext cx="1571625" cy="519113"/>
        </p:xfrm>
        <a:graphic>
          <a:graphicData uri="http://schemas.openxmlformats.org/presentationml/2006/ole">
            <mc:AlternateContent xmlns:mc="http://schemas.openxmlformats.org/markup-compatibility/2006">
              <mc:Choice xmlns:v="urn:schemas-microsoft-com:vml" Requires="v">
                <p:oleObj spid="_x0000_s481847" name="Equation" r:id="rId11" imgW="711000" imgH="203040" progId="Equation.DSMT4">
                  <p:embed/>
                </p:oleObj>
              </mc:Choice>
              <mc:Fallback>
                <p:oleObj name="Equation" r:id="rId11" imgW="711000" imgH="20304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19400" y="3962400"/>
                        <a:ext cx="1571625" cy="5191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2076" name="Object 12"/>
          <p:cNvGraphicFramePr>
            <a:graphicFrameLocks noChangeAspect="1"/>
          </p:cNvGraphicFramePr>
          <p:nvPr/>
        </p:nvGraphicFramePr>
        <p:xfrm>
          <a:off x="4994275" y="3962400"/>
          <a:ext cx="1177925" cy="519113"/>
        </p:xfrm>
        <a:graphic>
          <a:graphicData uri="http://schemas.openxmlformats.org/presentationml/2006/ole">
            <mc:AlternateContent xmlns:mc="http://schemas.openxmlformats.org/markup-compatibility/2006">
              <mc:Choice xmlns:v="urn:schemas-microsoft-com:vml" Requires="v">
                <p:oleObj spid="_x0000_s481848" name="Equation" r:id="rId13" imgW="533160" imgH="203040" progId="Equation.DSMT4">
                  <p:embed/>
                </p:oleObj>
              </mc:Choice>
              <mc:Fallback>
                <p:oleObj name="Equation" r:id="rId13" imgW="533160" imgH="20304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94275" y="3962400"/>
                        <a:ext cx="1177925" cy="5191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2077" name="Object 13"/>
          <p:cNvGraphicFramePr>
            <a:graphicFrameLocks noChangeAspect="1"/>
          </p:cNvGraphicFramePr>
          <p:nvPr/>
        </p:nvGraphicFramePr>
        <p:xfrm>
          <a:off x="685800" y="5002213"/>
          <a:ext cx="481013" cy="387350"/>
        </p:xfrm>
        <a:graphic>
          <a:graphicData uri="http://schemas.openxmlformats.org/presentationml/2006/ole">
            <mc:AlternateContent xmlns:mc="http://schemas.openxmlformats.org/markup-compatibility/2006">
              <mc:Choice xmlns:v="urn:schemas-microsoft-com:vml" Requires="v">
                <p:oleObj spid="_x0000_s481849" name="Equation" r:id="rId15" imgW="291960" imgH="203040" progId="Equation.DSMT4">
                  <p:embed/>
                </p:oleObj>
              </mc:Choice>
              <mc:Fallback>
                <p:oleObj name="Equation" r:id="rId15" imgW="291960" imgH="20304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5800" y="5002213"/>
                        <a:ext cx="481013" cy="3873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2078" name="Object 14"/>
          <p:cNvGraphicFramePr>
            <a:graphicFrameLocks noChangeAspect="1"/>
          </p:cNvGraphicFramePr>
          <p:nvPr/>
        </p:nvGraphicFramePr>
        <p:xfrm>
          <a:off x="4419600" y="5724525"/>
          <a:ext cx="419100" cy="290513"/>
        </p:xfrm>
        <a:graphic>
          <a:graphicData uri="http://schemas.openxmlformats.org/presentationml/2006/ole">
            <mc:AlternateContent xmlns:mc="http://schemas.openxmlformats.org/markup-compatibility/2006">
              <mc:Choice xmlns:v="urn:schemas-microsoft-com:vml" Requires="v">
                <p:oleObj spid="_x0000_s481850" name="Equation" r:id="rId17" imgW="253800" imgH="152280" progId="Equation.DSMT4">
                  <p:embed/>
                </p:oleObj>
              </mc:Choice>
              <mc:Fallback>
                <p:oleObj name="Equation" r:id="rId17" imgW="253800" imgH="15228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419600" y="5724525"/>
                        <a:ext cx="419100" cy="2905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2079" name="Object 15"/>
          <p:cNvGraphicFramePr>
            <a:graphicFrameLocks noChangeAspect="1"/>
          </p:cNvGraphicFramePr>
          <p:nvPr/>
        </p:nvGraphicFramePr>
        <p:xfrm>
          <a:off x="5024438" y="3200400"/>
          <a:ext cx="1909762" cy="584200"/>
        </p:xfrm>
        <a:graphic>
          <a:graphicData uri="http://schemas.openxmlformats.org/presentationml/2006/ole">
            <mc:AlternateContent xmlns:mc="http://schemas.openxmlformats.org/markup-compatibility/2006">
              <mc:Choice xmlns:v="urn:schemas-microsoft-com:vml" Requires="v">
                <p:oleObj spid="_x0000_s481851" name="Equation" r:id="rId19" imgW="863280" imgH="228600" progId="Equation.DSMT4">
                  <p:embed/>
                </p:oleObj>
              </mc:Choice>
              <mc:Fallback>
                <p:oleObj name="Equation" r:id="rId19" imgW="863280" imgH="22860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024438" y="3200400"/>
                        <a:ext cx="1909762" cy="5842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2080" name="Object 16"/>
          <p:cNvGraphicFramePr>
            <a:graphicFrameLocks noChangeAspect="1"/>
          </p:cNvGraphicFramePr>
          <p:nvPr/>
        </p:nvGraphicFramePr>
        <p:xfrm>
          <a:off x="1195388" y="4905375"/>
          <a:ext cx="2157412" cy="581025"/>
        </p:xfrm>
        <a:graphic>
          <a:graphicData uri="http://schemas.openxmlformats.org/presentationml/2006/ole">
            <mc:AlternateContent xmlns:mc="http://schemas.openxmlformats.org/markup-compatibility/2006">
              <mc:Choice xmlns:v="urn:schemas-microsoft-com:vml" Requires="v">
                <p:oleObj spid="_x0000_s481852" name="Equation" r:id="rId21" imgW="1307880" imgH="304560" progId="Equation.DSMT4">
                  <p:embed/>
                </p:oleObj>
              </mc:Choice>
              <mc:Fallback>
                <p:oleObj name="Equation" r:id="rId21" imgW="1307880" imgH="30456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95388" y="4905375"/>
                        <a:ext cx="2157412" cy="5810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2081" name="Object 17"/>
          <p:cNvGraphicFramePr>
            <a:graphicFrameLocks noChangeAspect="1"/>
          </p:cNvGraphicFramePr>
          <p:nvPr/>
        </p:nvGraphicFramePr>
        <p:xfrm>
          <a:off x="3311525" y="4905375"/>
          <a:ext cx="2555875" cy="581025"/>
        </p:xfrm>
        <a:graphic>
          <a:graphicData uri="http://schemas.openxmlformats.org/presentationml/2006/ole">
            <mc:AlternateContent xmlns:mc="http://schemas.openxmlformats.org/markup-compatibility/2006">
              <mc:Choice xmlns:v="urn:schemas-microsoft-com:vml" Requires="v">
                <p:oleObj spid="_x0000_s481853" name="Equation" r:id="rId23" imgW="1549080" imgH="304560" progId="Equation.DSMT4">
                  <p:embed/>
                </p:oleObj>
              </mc:Choice>
              <mc:Fallback>
                <p:oleObj name="Equation" r:id="rId23" imgW="1549080" imgH="30456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311525" y="4905375"/>
                        <a:ext cx="2555875" cy="5810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2082" name="Object 18"/>
          <p:cNvGraphicFramePr>
            <a:graphicFrameLocks noChangeAspect="1"/>
          </p:cNvGraphicFramePr>
          <p:nvPr/>
        </p:nvGraphicFramePr>
        <p:xfrm>
          <a:off x="5870575" y="4905375"/>
          <a:ext cx="2282825" cy="581025"/>
        </p:xfrm>
        <a:graphic>
          <a:graphicData uri="http://schemas.openxmlformats.org/presentationml/2006/ole">
            <mc:AlternateContent xmlns:mc="http://schemas.openxmlformats.org/markup-compatibility/2006">
              <mc:Choice xmlns:v="urn:schemas-microsoft-com:vml" Requires="v">
                <p:oleObj spid="_x0000_s481854" name="Equation" r:id="rId25" imgW="1384200" imgH="304560" progId="Equation.DSMT4">
                  <p:embed/>
                </p:oleObj>
              </mc:Choice>
              <mc:Fallback>
                <p:oleObj name="Equation" r:id="rId25" imgW="1384200" imgH="30456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870575" y="4905375"/>
                        <a:ext cx="2282825" cy="5810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2083" name="Object 19"/>
          <p:cNvGraphicFramePr>
            <a:graphicFrameLocks noChangeAspect="1"/>
          </p:cNvGraphicFramePr>
          <p:nvPr/>
        </p:nvGraphicFramePr>
        <p:xfrm>
          <a:off x="8115300" y="5029200"/>
          <a:ext cx="419100" cy="387350"/>
        </p:xfrm>
        <a:graphic>
          <a:graphicData uri="http://schemas.openxmlformats.org/presentationml/2006/ole">
            <mc:AlternateContent xmlns:mc="http://schemas.openxmlformats.org/markup-compatibility/2006">
              <mc:Choice xmlns:v="urn:schemas-microsoft-com:vml" Requires="v">
                <p:oleObj spid="_x0000_s481855" name="Equation" r:id="rId27" imgW="253800" imgH="203040" progId="Equation.DSMT4">
                  <p:embed/>
                </p:oleObj>
              </mc:Choice>
              <mc:Fallback>
                <p:oleObj name="Equation" r:id="rId27" imgW="253800" imgH="203040" progId="Equation.DSMT4">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115300" y="5029200"/>
                        <a:ext cx="419100" cy="3873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2084" name="Object 20"/>
          <p:cNvGraphicFramePr>
            <a:graphicFrameLocks noChangeAspect="1"/>
          </p:cNvGraphicFramePr>
          <p:nvPr/>
        </p:nvGraphicFramePr>
        <p:xfrm>
          <a:off x="4783138" y="5591175"/>
          <a:ext cx="2074862" cy="581025"/>
        </p:xfrm>
        <a:graphic>
          <a:graphicData uri="http://schemas.openxmlformats.org/presentationml/2006/ole">
            <mc:AlternateContent xmlns:mc="http://schemas.openxmlformats.org/markup-compatibility/2006">
              <mc:Choice xmlns:v="urn:schemas-microsoft-com:vml" Requires="v">
                <p:oleObj spid="_x0000_s481856" name="Equation" r:id="rId29" imgW="1257120" imgH="304560" progId="Equation.DSMT4">
                  <p:embed/>
                </p:oleObj>
              </mc:Choice>
              <mc:Fallback>
                <p:oleObj name="Equation" r:id="rId29" imgW="1257120" imgH="304560" progId="Equation.DSMT4">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783138" y="5591175"/>
                        <a:ext cx="2074862" cy="5810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2085" name="Object 21"/>
          <p:cNvGraphicFramePr>
            <a:graphicFrameLocks noChangeAspect="1"/>
          </p:cNvGraphicFramePr>
          <p:nvPr/>
        </p:nvGraphicFramePr>
        <p:xfrm>
          <a:off x="6807200" y="5410200"/>
          <a:ext cx="2032000" cy="920750"/>
        </p:xfrm>
        <a:graphic>
          <a:graphicData uri="http://schemas.openxmlformats.org/presentationml/2006/ole">
            <mc:AlternateContent xmlns:mc="http://schemas.openxmlformats.org/markup-compatibility/2006">
              <mc:Choice xmlns:v="urn:schemas-microsoft-com:vml" Requires="v">
                <p:oleObj spid="_x0000_s481857" name="Equation" r:id="rId31" imgW="1231560" imgH="482400" progId="Equation.DSMT4">
                  <p:embed/>
                </p:oleObj>
              </mc:Choice>
              <mc:Fallback>
                <p:oleObj name="Equation" r:id="rId31" imgW="1231560" imgH="482400" progId="Equation.DSMT4">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807200" y="5410200"/>
                        <a:ext cx="2032000" cy="9207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3937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72073">
                                            <p:txEl>
                                              <p:pRg st="0" end="0"/>
                                            </p:txEl>
                                          </p:spTgt>
                                        </p:tgtEl>
                                        <p:attrNameLst>
                                          <p:attrName>style.visibility</p:attrName>
                                        </p:attrNameLst>
                                      </p:cBhvr>
                                      <p:to>
                                        <p:strVal val="visible"/>
                                      </p:to>
                                    </p:set>
                                    <p:animEffect transition="in" filter="wipe(left)">
                                      <p:cBhvr>
                                        <p:cTn id="7" dur="500"/>
                                        <p:tgtEl>
                                          <p:spTgt spid="4720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472066"/>
                                        </p:tgtEl>
                                        <p:attrNameLst>
                                          <p:attrName>style.visibility</p:attrName>
                                        </p:attrNameLst>
                                      </p:cBhvr>
                                      <p:to>
                                        <p:strVal val="visible"/>
                                      </p:to>
                                    </p:set>
                                    <p:anim calcmode="lin" valueType="num">
                                      <p:cBhvr>
                                        <p:cTn id="12" dur="500" fill="hold"/>
                                        <p:tgtEl>
                                          <p:spTgt spid="472066"/>
                                        </p:tgtEl>
                                        <p:attrNameLst>
                                          <p:attrName>ppt_w</p:attrName>
                                        </p:attrNameLst>
                                      </p:cBhvr>
                                      <p:tavLst>
                                        <p:tav tm="0">
                                          <p:val>
                                            <p:fltVal val="0"/>
                                          </p:val>
                                        </p:tav>
                                        <p:tav tm="100000">
                                          <p:val>
                                            <p:strVal val="#ppt_w"/>
                                          </p:val>
                                        </p:tav>
                                      </p:tavLst>
                                    </p:anim>
                                    <p:anim calcmode="lin" valueType="num">
                                      <p:cBhvr>
                                        <p:cTn id="13" dur="500" fill="hold"/>
                                        <p:tgtEl>
                                          <p:spTgt spid="472066"/>
                                        </p:tgtEl>
                                        <p:attrNameLst>
                                          <p:attrName>ppt_h</p:attrName>
                                        </p:attrNameLst>
                                      </p:cBhvr>
                                      <p:tavLst>
                                        <p:tav tm="0">
                                          <p:val>
                                            <p:fltVal val="0"/>
                                          </p:val>
                                        </p:tav>
                                        <p:tav tm="100000">
                                          <p:val>
                                            <p:strVal val="#ppt_h"/>
                                          </p:val>
                                        </p:tav>
                                      </p:tavLst>
                                    </p:anim>
                                    <p:animEffect transition="in" filter="fade">
                                      <p:cBhvr>
                                        <p:cTn id="14" dur="500"/>
                                        <p:tgtEl>
                                          <p:spTgt spid="47206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472073">
                                            <p:txEl>
                                              <p:pRg st="1" end="1"/>
                                            </p:txEl>
                                          </p:spTgt>
                                        </p:tgtEl>
                                        <p:attrNameLst>
                                          <p:attrName>style.visibility</p:attrName>
                                        </p:attrNameLst>
                                      </p:cBhvr>
                                      <p:to>
                                        <p:strVal val="visible"/>
                                      </p:to>
                                    </p:set>
                                    <p:animEffect transition="in" filter="wipe(left)">
                                      <p:cBhvr>
                                        <p:cTn id="19" dur="500"/>
                                        <p:tgtEl>
                                          <p:spTgt spid="47207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
                                  </p:iterate>
                                  <p:childTnLst>
                                    <p:set>
                                      <p:cBhvr>
                                        <p:cTn id="23" dur="1" fill="hold">
                                          <p:stCondLst>
                                            <p:cond delay="0"/>
                                          </p:stCondLst>
                                        </p:cTn>
                                        <p:tgtEl>
                                          <p:spTgt spid="472073">
                                            <p:txEl>
                                              <p:pRg st="2" end="2"/>
                                            </p:txEl>
                                          </p:spTgt>
                                        </p:tgtEl>
                                        <p:attrNameLst>
                                          <p:attrName>style.visibility</p:attrName>
                                        </p:attrNameLst>
                                      </p:cBhvr>
                                      <p:to>
                                        <p:strVal val="visible"/>
                                      </p:to>
                                    </p:set>
                                    <p:animEffect transition="in" filter="wipe(left)">
                                      <p:cBhvr>
                                        <p:cTn id="24" dur="500"/>
                                        <p:tgtEl>
                                          <p:spTgt spid="47207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472071">
                                            <p:txEl>
                                              <p:pRg st="0" end="0"/>
                                            </p:txEl>
                                          </p:spTgt>
                                        </p:tgtEl>
                                        <p:attrNameLst>
                                          <p:attrName>style.visibility</p:attrName>
                                        </p:attrNameLst>
                                      </p:cBhvr>
                                      <p:to>
                                        <p:strVal val="visible"/>
                                      </p:to>
                                    </p:set>
                                    <p:animEffect transition="in" filter="wipe(left)">
                                      <p:cBhvr>
                                        <p:cTn id="29" dur="500"/>
                                        <p:tgtEl>
                                          <p:spTgt spid="47207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iterate type="wd">
                                    <p:tmPct val="10000"/>
                                  </p:iterate>
                                  <p:childTnLst>
                                    <p:set>
                                      <p:cBhvr>
                                        <p:cTn id="33" dur="1" fill="hold">
                                          <p:stCondLst>
                                            <p:cond delay="0"/>
                                          </p:stCondLst>
                                        </p:cTn>
                                        <p:tgtEl>
                                          <p:spTgt spid="472074"/>
                                        </p:tgtEl>
                                        <p:attrNameLst>
                                          <p:attrName>style.visibility</p:attrName>
                                        </p:attrNameLst>
                                      </p:cBhvr>
                                      <p:to>
                                        <p:strVal val="visible"/>
                                      </p:to>
                                    </p:set>
                                    <p:animEffect transition="in" filter="wipe(left)">
                                      <p:cBhvr>
                                        <p:cTn id="34" dur="500"/>
                                        <p:tgtEl>
                                          <p:spTgt spid="47207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iterate type="wd">
                                    <p:tmPct val="10000"/>
                                  </p:iterate>
                                  <p:childTnLst>
                                    <p:set>
                                      <p:cBhvr>
                                        <p:cTn id="38" dur="1" fill="hold">
                                          <p:stCondLst>
                                            <p:cond delay="0"/>
                                          </p:stCondLst>
                                        </p:cTn>
                                        <p:tgtEl>
                                          <p:spTgt spid="472079"/>
                                        </p:tgtEl>
                                        <p:attrNameLst>
                                          <p:attrName>style.visibility</p:attrName>
                                        </p:attrNameLst>
                                      </p:cBhvr>
                                      <p:to>
                                        <p:strVal val="visible"/>
                                      </p:to>
                                    </p:set>
                                    <p:animEffect transition="in" filter="wipe(left)">
                                      <p:cBhvr>
                                        <p:cTn id="39" dur="500"/>
                                        <p:tgtEl>
                                          <p:spTgt spid="47207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iterate type="wd">
                                    <p:tmPct val="10000"/>
                                  </p:iterate>
                                  <p:childTnLst>
                                    <p:set>
                                      <p:cBhvr>
                                        <p:cTn id="43" dur="1" fill="hold">
                                          <p:stCondLst>
                                            <p:cond delay="0"/>
                                          </p:stCondLst>
                                        </p:cTn>
                                        <p:tgtEl>
                                          <p:spTgt spid="472071">
                                            <p:txEl>
                                              <p:pRg st="1" end="1"/>
                                            </p:txEl>
                                          </p:spTgt>
                                        </p:tgtEl>
                                        <p:attrNameLst>
                                          <p:attrName>style.visibility</p:attrName>
                                        </p:attrNameLst>
                                      </p:cBhvr>
                                      <p:to>
                                        <p:strVal val="visible"/>
                                      </p:to>
                                    </p:set>
                                    <p:animEffect transition="in" filter="wipe(left)">
                                      <p:cBhvr>
                                        <p:cTn id="44" dur="500"/>
                                        <p:tgtEl>
                                          <p:spTgt spid="472071">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iterate type="wd">
                                    <p:tmPct val="10000"/>
                                  </p:iterate>
                                  <p:childTnLst>
                                    <p:set>
                                      <p:cBhvr>
                                        <p:cTn id="48" dur="1" fill="hold">
                                          <p:stCondLst>
                                            <p:cond delay="0"/>
                                          </p:stCondLst>
                                        </p:cTn>
                                        <p:tgtEl>
                                          <p:spTgt spid="472075"/>
                                        </p:tgtEl>
                                        <p:attrNameLst>
                                          <p:attrName>style.visibility</p:attrName>
                                        </p:attrNameLst>
                                      </p:cBhvr>
                                      <p:to>
                                        <p:strVal val="visible"/>
                                      </p:to>
                                    </p:set>
                                    <p:animEffect transition="in" filter="wipe(left)">
                                      <p:cBhvr>
                                        <p:cTn id="49" dur="500"/>
                                        <p:tgtEl>
                                          <p:spTgt spid="47207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iterate type="wd">
                                    <p:tmPct val="10000"/>
                                  </p:iterate>
                                  <p:childTnLst>
                                    <p:set>
                                      <p:cBhvr>
                                        <p:cTn id="53" dur="1" fill="hold">
                                          <p:stCondLst>
                                            <p:cond delay="0"/>
                                          </p:stCondLst>
                                        </p:cTn>
                                        <p:tgtEl>
                                          <p:spTgt spid="472076"/>
                                        </p:tgtEl>
                                        <p:attrNameLst>
                                          <p:attrName>style.visibility</p:attrName>
                                        </p:attrNameLst>
                                      </p:cBhvr>
                                      <p:to>
                                        <p:strVal val="visible"/>
                                      </p:to>
                                    </p:set>
                                    <p:animEffect transition="in" filter="wipe(left)">
                                      <p:cBhvr>
                                        <p:cTn id="54" dur="500"/>
                                        <p:tgtEl>
                                          <p:spTgt spid="47207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iterate type="wd">
                                    <p:tmPct val="10000"/>
                                  </p:iterate>
                                  <p:childTnLst>
                                    <p:set>
                                      <p:cBhvr>
                                        <p:cTn id="58" dur="1" fill="hold">
                                          <p:stCondLst>
                                            <p:cond delay="0"/>
                                          </p:stCondLst>
                                        </p:cTn>
                                        <p:tgtEl>
                                          <p:spTgt spid="472071">
                                            <p:txEl>
                                              <p:pRg st="2" end="2"/>
                                            </p:txEl>
                                          </p:spTgt>
                                        </p:tgtEl>
                                        <p:attrNameLst>
                                          <p:attrName>style.visibility</p:attrName>
                                        </p:attrNameLst>
                                      </p:cBhvr>
                                      <p:to>
                                        <p:strVal val="visible"/>
                                      </p:to>
                                    </p:set>
                                    <p:animEffect transition="in" filter="wipe(left)">
                                      <p:cBhvr>
                                        <p:cTn id="59" dur="500"/>
                                        <p:tgtEl>
                                          <p:spTgt spid="472071">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iterate type="wd">
                                    <p:tmPct val="10000"/>
                                  </p:iterate>
                                  <p:childTnLst>
                                    <p:set>
                                      <p:cBhvr>
                                        <p:cTn id="63" dur="1" fill="hold">
                                          <p:stCondLst>
                                            <p:cond delay="0"/>
                                          </p:stCondLst>
                                        </p:cTn>
                                        <p:tgtEl>
                                          <p:spTgt spid="472077"/>
                                        </p:tgtEl>
                                        <p:attrNameLst>
                                          <p:attrName>style.visibility</p:attrName>
                                        </p:attrNameLst>
                                      </p:cBhvr>
                                      <p:to>
                                        <p:strVal val="visible"/>
                                      </p:to>
                                    </p:set>
                                    <p:animEffect transition="in" filter="wipe(left)">
                                      <p:cBhvr>
                                        <p:cTn id="64" dur="500"/>
                                        <p:tgtEl>
                                          <p:spTgt spid="47207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iterate type="wd">
                                    <p:tmPct val="10000"/>
                                  </p:iterate>
                                  <p:childTnLst>
                                    <p:set>
                                      <p:cBhvr>
                                        <p:cTn id="68" dur="1" fill="hold">
                                          <p:stCondLst>
                                            <p:cond delay="0"/>
                                          </p:stCondLst>
                                        </p:cTn>
                                        <p:tgtEl>
                                          <p:spTgt spid="472080"/>
                                        </p:tgtEl>
                                        <p:attrNameLst>
                                          <p:attrName>style.visibility</p:attrName>
                                        </p:attrNameLst>
                                      </p:cBhvr>
                                      <p:to>
                                        <p:strVal val="visible"/>
                                      </p:to>
                                    </p:set>
                                    <p:animEffect transition="in" filter="wipe(left)">
                                      <p:cBhvr>
                                        <p:cTn id="69" dur="500"/>
                                        <p:tgtEl>
                                          <p:spTgt spid="47208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iterate type="wd">
                                    <p:tmPct val="10000"/>
                                  </p:iterate>
                                  <p:childTnLst>
                                    <p:set>
                                      <p:cBhvr>
                                        <p:cTn id="73" dur="1" fill="hold">
                                          <p:stCondLst>
                                            <p:cond delay="0"/>
                                          </p:stCondLst>
                                        </p:cTn>
                                        <p:tgtEl>
                                          <p:spTgt spid="472081"/>
                                        </p:tgtEl>
                                        <p:attrNameLst>
                                          <p:attrName>style.visibility</p:attrName>
                                        </p:attrNameLst>
                                      </p:cBhvr>
                                      <p:to>
                                        <p:strVal val="visible"/>
                                      </p:to>
                                    </p:set>
                                    <p:animEffect transition="in" filter="wipe(left)">
                                      <p:cBhvr>
                                        <p:cTn id="74" dur="500"/>
                                        <p:tgtEl>
                                          <p:spTgt spid="47208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iterate type="wd">
                                    <p:tmPct val="10000"/>
                                  </p:iterate>
                                  <p:childTnLst>
                                    <p:set>
                                      <p:cBhvr>
                                        <p:cTn id="78" dur="1" fill="hold">
                                          <p:stCondLst>
                                            <p:cond delay="0"/>
                                          </p:stCondLst>
                                        </p:cTn>
                                        <p:tgtEl>
                                          <p:spTgt spid="472082"/>
                                        </p:tgtEl>
                                        <p:attrNameLst>
                                          <p:attrName>style.visibility</p:attrName>
                                        </p:attrNameLst>
                                      </p:cBhvr>
                                      <p:to>
                                        <p:strVal val="visible"/>
                                      </p:to>
                                    </p:set>
                                    <p:animEffect transition="in" filter="wipe(left)">
                                      <p:cBhvr>
                                        <p:cTn id="79" dur="500"/>
                                        <p:tgtEl>
                                          <p:spTgt spid="47208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iterate type="wd">
                                    <p:tmPct val="10000"/>
                                  </p:iterate>
                                  <p:childTnLst>
                                    <p:set>
                                      <p:cBhvr>
                                        <p:cTn id="83" dur="1" fill="hold">
                                          <p:stCondLst>
                                            <p:cond delay="0"/>
                                          </p:stCondLst>
                                        </p:cTn>
                                        <p:tgtEl>
                                          <p:spTgt spid="472083"/>
                                        </p:tgtEl>
                                        <p:attrNameLst>
                                          <p:attrName>style.visibility</p:attrName>
                                        </p:attrNameLst>
                                      </p:cBhvr>
                                      <p:to>
                                        <p:strVal val="visible"/>
                                      </p:to>
                                    </p:set>
                                    <p:animEffect transition="in" filter="wipe(left)">
                                      <p:cBhvr>
                                        <p:cTn id="84" dur="500"/>
                                        <p:tgtEl>
                                          <p:spTgt spid="472083"/>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iterate type="wd">
                                    <p:tmPct val="10000"/>
                                  </p:iterate>
                                  <p:childTnLst>
                                    <p:set>
                                      <p:cBhvr>
                                        <p:cTn id="88" dur="1" fill="hold">
                                          <p:stCondLst>
                                            <p:cond delay="0"/>
                                          </p:stCondLst>
                                        </p:cTn>
                                        <p:tgtEl>
                                          <p:spTgt spid="472071">
                                            <p:txEl>
                                              <p:pRg st="5" end="5"/>
                                            </p:txEl>
                                          </p:spTgt>
                                        </p:tgtEl>
                                        <p:attrNameLst>
                                          <p:attrName>style.visibility</p:attrName>
                                        </p:attrNameLst>
                                      </p:cBhvr>
                                      <p:to>
                                        <p:strVal val="visible"/>
                                      </p:to>
                                    </p:set>
                                    <p:animEffect transition="in" filter="wipe(left)">
                                      <p:cBhvr>
                                        <p:cTn id="89" dur="500"/>
                                        <p:tgtEl>
                                          <p:spTgt spid="472071">
                                            <p:txEl>
                                              <p:pRg st="5" end="5"/>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iterate type="wd">
                                    <p:tmPct val="10000"/>
                                  </p:iterate>
                                  <p:childTnLst>
                                    <p:set>
                                      <p:cBhvr>
                                        <p:cTn id="93" dur="1" fill="hold">
                                          <p:stCondLst>
                                            <p:cond delay="0"/>
                                          </p:stCondLst>
                                        </p:cTn>
                                        <p:tgtEl>
                                          <p:spTgt spid="472078"/>
                                        </p:tgtEl>
                                        <p:attrNameLst>
                                          <p:attrName>style.visibility</p:attrName>
                                        </p:attrNameLst>
                                      </p:cBhvr>
                                      <p:to>
                                        <p:strVal val="visible"/>
                                      </p:to>
                                    </p:set>
                                    <p:animEffect transition="in" filter="wipe(left)">
                                      <p:cBhvr>
                                        <p:cTn id="94" dur="500"/>
                                        <p:tgtEl>
                                          <p:spTgt spid="472078"/>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iterate type="wd">
                                    <p:tmPct val="10000"/>
                                  </p:iterate>
                                  <p:childTnLst>
                                    <p:set>
                                      <p:cBhvr>
                                        <p:cTn id="98" dur="1" fill="hold">
                                          <p:stCondLst>
                                            <p:cond delay="0"/>
                                          </p:stCondLst>
                                        </p:cTn>
                                        <p:tgtEl>
                                          <p:spTgt spid="472084"/>
                                        </p:tgtEl>
                                        <p:attrNameLst>
                                          <p:attrName>style.visibility</p:attrName>
                                        </p:attrNameLst>
                                      </p:cBhvr>
                                      <p:to>
                                        <p:strVal val="visible"/>
                                      </p:to>
                                    </p:set>
                                    <p:animEffect transition="in" filter="wipe(left)">
                                      <p:cBhvr>
                                        <p:cTn id="99" dur="500"/>
                                        <p:tgtEl>
                                          <p:spTgt spid="472084"/>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nodeType="clickEffect">
                                  <p:stCondLst>
                                    <p:cond delay="0"/>
                                  </p:stCondLst>
                                  <p:iterate type="wd">
                                    <p:tmPct val="10000"/>
                                  </p:iterate>
                                  <p:childTnLst>
                                    <p:set>
                                      <p:cBhvr>
                                        <p:cTn id="103" dur="1" fill="hold">
                                          <p:stCondLst>
                                            <p:cond delay="0"/>
                                          </p:stCondLst>
                                        </p:cTn>
                                        <p:tgtEl>
                                          <p:spTgt spid="472085"/>
                                        </p:tgtEl>
                                        <p:attrNameLst>
                                          <p:attrName>style.visibility</p:attrName>
                                        </p:attrNameLst>
                                      </p:cBhvr>
                                      <p:to>
                                        <p:strVal val="visible"/>
                                      </p:to>
                                    </p:set>
                                    <p:animEffect transition="in" filter="wipe(left)">
                                      <p:cBhvr>
                                        <p:cTn id="104" dur="500"/>
                                        <p:tgtEl>
                                          <p:spTgt spid="472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71" grpId="0" build="p"/>
      <p:bldP spid="47207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e Placeholder 3"/>
          <p:cNvSpPr>
            <a:spLocks noGrp="1"/>
          </p:cNvSpPr>
          <p:nvPr>
            <p:ph type="dt" sz="half" idx="10"/>
          </p:nvPr>
        </p:nvSpPr>
        <p:spPr/>
        <p:txBody>
          <a:bodyPr/>
          <a:lstStyle/>
          <a:p>
            <a:r>
              <a:rPr lang="en-US" smtClean="0"/>
              <a:t>Thursday, July 5, 2018</a:t>
            </a:r>
            <a:endParaRPr lang="en-US"/>
          </a:p>
        </p:txBody>
      </p:sp>
      <p:sp>
        <p:nvSpPr>
          <p:cNvPr id="23" name="Footer Placeholder 4"/>
          <p:cNvSpPr>
            <a:spLocks noGrp="1"/>
          </p:cNvSpPr>
          <p:nvPr>
            <p:ph type="ftr" sz="quarter" idx="11"/>
          </p:nvPr>
        </p:nvSpPr>
        <p:spPr/>
        <p:txBody>
          <a:bodyPr/>
          <a:lstStyle/>
          <a:p>
            <a:r>
              <a:rPr lang="de-DE" smtClean="0"/>
              <a:t>PHYS 1444-001, Summer 2018               Dr. Jaehoon Yu</a:t>
            </a:r>
            <a:endParaRPr lang="en-US"/>
          </a:p>
        </p:txBody>
      </p:sp>
      <p:sp>
        <p:nvSpPr>
          <p:cNvPr id="24" name="Slide Number Placeholder 5"/>
          <p:cNvSpPr>
            <a:spLocks noGrp="1"/>
          </p:cNvSpPr>
          <p:nvPr>
            <p:ph type="sldNum" sz="quarter" idx="12"/>
          </p:nvPr>
        </p:nvSpPr>
        <p:spPr/>
        <p:txBody>
          <a:bodyPr/>
          <a:lstStyle/>
          <a:p>
            <a:fld id="{03DB9035-AF34-8C44-B9F5-BBE27FDC0FBA}" type="slidenum">
              <a:rPr lang="en-US"/>
              <a:pPr/>
              <a:t>101</a:t>
            </a:fld>
            <a:endParaRPr lang="en-US"/>
          </a:p>
        </p:txBody>
      </p:sp>
      <p:pic>
        <p:nvPicPr>
          <p:cNvPr id="473090" name="Picture 2" descr="FG31_008"/>
          <p:cNvPicPr>
            <a:picLocks noChangeAspect="1" noChangeArrowheads="1"/>
          </p:cNvPicPr>
          <p:nvPr/>
        </p:nvPicPr>
        <p:blipFill>
          <a:blip r:embed="rId3"/>
          <a:srcRect/>
          <a:stretch>
            <a:fillRect/>
          </a:stretch>
        </p:blipFill>
        <p:spPr bwMode="auto">
          <a:xfrm>
            <a:off x="5562600" y="609600"/>
            <a:ext cx="3657600" cy="3170238"/>
          </a:xfrm>
          <a:prstGeom prst="rect">
            <a:avLst/>
          </a:prstGeom>
          <a:noFill/>
        </p:spPr>
      </p:pic>
      <p:sp>
        <p:nvSpPr>
          <p:cNvPr id="473091" name="Rectangle 3"/>
          <p:cNvSpPr>
            <a:spLocks noGrp="1" noChangeArrowheads="1"/>
          </p:cNvSpPr>
          <p:nvPr>
            <p:ph type="title"/>
          </p:nvPr>
        </p:nvSpPr>
        <p:spPr>
          <a:xfrm>
            <a:off x="381000" y="0"/>
            <a:ext cx="8534400" cy="609600"/>
          </a:xfrm>
        </p:spPr>
        <p:txBody>
          <a:bodyPr/>
          <a:lstStyle/>
          <a:p>
            <a:r>
              <a:rPr lang="en-US"/>
              <a:t>AC Circuit w/ LRC</a:t>
            </a:r>
          </a:p>
        </p:txBody>
      </p:sp>
      <p:graphicFrame>
        <p:nvGraphicFramePr>
          <p:cNvPr id="473092"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82761"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3093"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82762"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3094"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82763"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3095" name="Rectangle 7"/>
          <p:cNvSpPr>
            <a:spLocks noGrp="1" noChangeArrowheads="1"/>
          </p:cNvSpPr>
          <p:nvPr>
            <p:ph type="body" idx="1"/>
          </p:nvPr>
        </p:nvSpPr>
        <p:spPr>
          <a:xfrm>
            <a:off x="304800" y="2667000"/>
            <a:ext cx="8610600" cy="3581400"/>
          </a:xfrm>
        </p:spPr>
        <p:txBody>
          <a:bodyPr/>
          <a:lstStyle/>
          <a:p>
            <a:pPr>
              <a:lnSpc>
                <a:spcPct val="90000"/>
              </a:lnSpc>
            </a:pPr>
            <a:r>
              <a:rPr lang="en-US" sz="2400" dirty="0"/>
              <a:t>What is the power dissipated in the circuit?</a:t>
            </a:r>
          </a:p>
          <a:p>
            <a:pPr lvl="1">
              <a:lnSpc>
                <a:spcPct val="90000"/>
              </a:lnSpc>
            </a:pPr>
            <a:r>
              <a:rPr lang="en-US" sz="2000" dirty="0"/>
              <a:t>Which element dissipates the power?</a:t>
            </a:r>
          </a:p>
          <a:p>
            <a:pPr lvl="1">
              <a:lnSpc>
                <a:spcPct val="90000"/>
              </a:lnSpc>
            </a:pPr>
            <a:r>
              <a:rPr lang="en-US" sz="2000" dirty="0"/>
              <a:t>Only the resistor</a:t>
            </a:r>
          </a:p>
          <a:p>
            <a:pPr>
              <a:lnSpc>
                <a:spcPct val="90000"/>
              </a:lnSpc>
            </a:pPr>
            <a:r>
              <a:rPr lang="en-US" sz="2400" dirty="0"/>
              <a:t>The average power is</a:t>
            </a:r>
          </a:p>
          <a:p>
            <a:pPr lvl="1">
              <a:lnSpc>
                <a:spcPct val="90000"/>
              </a:lnSpc>
            </a:pPr>
            <a:r>
              <a:rPr lang="en-US" sz="2000" dirty="0"/>
              <a:t>Since R=</a:t>
            </a:r>
            <a:r>
              <a:rPr lang="en-US" sz="2000" dirty="0" err="1" smtClean="0"/>
              <a:t>Zcos</a:t>
            </a:r>
            <a:r>
              <a:rPr lang="en-US" sz="2000" dirty="0" err="1" smtClean="0">
                <a:latin typeface="Symbol" charset="2"/>
              </a:rPr>
              <a:t>φ</a:t>
            </a:r>
            <a:endParaRPr lang="en-US" sz="2000" dirty="0" smtClean="0">
              <a:latin typeface="Symbol" charset="2"/>
            </a:endParaRPr>
          </a:p>
          <a:p>
            <a:pPr lvl="1">
              <a:lnSpc>
                <a:spcPct val="90000"/>
              </a:lnSpc>
            </a:pPr>
            <a:r>
              <a:rPr lang="en-US" sz="2000" dirty="0"/>
              <a:t>We obtain </a:t>
            </a:r>
          </a:p>
          <a:p>
            <a:pPr lvl="1">
              <a:lnSpc>
                <a:spcPct val="90000"/>
              </a:lnSpc>
            </a:pPr>
            <a:endParaRPr lang="en-US" sz="2000" dirty="0"/>
          </a:p>
          <a:p>
            <a:pPr lvl="1">
              <a:lnSpc>
                <a:spcPct val="90000"/>
              </a:lnSpc>
            </a:pPr>
            <a:r>
              <a:rPr lang="en-US" sz="2000" dirty="0"/>
              <a:t>The factor </a:t>
            </a:r>
            <a:r>
              <a:rPr lang="en-US" sz="2000" dirty="0" err="1" smtClean="0"/>
              <a:t>cos</a:t>
            </a:r>
            <a:r>
              <a:rPr lang="en-US" sz="2000" dirty="0" err="1" smtClean="0">
                <a:latin typeface="Symbol" charset="2"/>
              </a:rPr>
              <a:t>φ</a:t>
            </a:r>
            <a:r>
              <a:rPr lang="en-US" sz="2000" dirty="0" smtClean="0"/>
              <a:t> </a:t>
            </a:r>
            <a:r>
              <a:rPr lang="en-US" sz="2000" dirty="0"/>
              <a:t>is referred as the power factor of the circuit</a:t>
            </a:r>
          </a:p>
          <a:p>
            <a:pPr lvl="1">
              <a:lnSpc>
                <a:spcPct val="90000"/>
              </a:lnSpc>
            </a:pPr>
            <a:r>
              <a:rPr lang="en-US" sz="2000" dirty="0"/>
              <a:t>For a pure resistor, </a:t>
            </a:r>
            <a:r>
              <a:rPr lang="en-US" sz="2000" dirty="0" err="1" smtClean="0"/>
              <a:t>cos</a:t>
            </a:r>
            <a:r>
              <a:rPr lang="en-US" sz="2000" dirty="0" err="1" smtClean="0">
                <a:latin typeface="Symbol" charset="2"/>
              </a:rPr>
              <a:t>φ</a:t>
            </a:r>
            <a:r>
              <a:rPr lang="en-US" sz="2000" dirty="0" smtClean="0"/>
              <a:t>=</a:t>
            </a:r>
            <a:r>
              <a:rPr lang="en-US" sz="2000" dirty="0"/>
              <a:t>1 and </a:t>
            </a:r>
          </a:p>
          <a:p>
            <a:pPr lvl="1">
              <a:lnSpc>
                <a:spcPct val="90000"/>
              </a:lnSpc>
            </a:pPr>
            <a:r>
              <a:rPr lang="en-US" sz="2000" dirty="0"/>
              <a:t>For a capacitor or inductor alone</a:t>
            </a:r>
            <a:r>
              <a:rPr lang="en-US" sz="2000" dirty="0" smtClean="0"/>
              <a:t> </a:t>
            </a:r>
            <a:r>
              <a:rPr lang="en-US" sz="2000" dirty="0" err="1" smtClean="0">
                <a:latin typeface="Symbol" charset="2"/>
              </a:rPr>
              <a:t>φ</a:t>
            </a:r>
            <a:r>
              <a:rPr lang="en-US" sz="2000" dirty="0" smtClean="0"/>
              <a:t>=</a:t>
            </a:r>
            <a:r>
              <a:rPr lang="en-US" sz="2000" dirty="0"/>
              <a:t>-90</a:t>
            </a:r>
            <a:r>
              <a:rPr lang="en-US" sz="2000" baseline="30000" dirty="0"/>
              <a:t>o</a:t>
            </a:r>
            <a:r>
              <a:rPr lang="en-US" sz="2000" dirty="0"/>
              <a:t> or +90</a:t>
            </a:r>
            <a:r>
              <a:rPr lang="en-US" sz="2000" baseline="30000" dirty="0"/>
              <a:t>o</a:t>
            </a:r>
            <a:r>
              <a:rPr lang="en-US" sz="2000" dirty="0"/>
              <a:t>, so </a:t>
            </a:r>
            <a:r>
              <a:rPr lang="en-US" sz="2000" dirty="0" err="1" smtClean="0"/>
              <a:t>cos</a:t>
            </a:r>
            <a:r>
              <a:rPr lang="en-US" sz="2000" dirty="0" err="1" smtClean="0">
                <a:latin typeface="Symbol" charset="2"/>
              </a:rPr>
              <a:t>φ</a:t>
            </a:r>
            <a:r>
              <a:rPr lang="en-US" sz="2000" dirty="0" smtClean="0"/>
              <a:t>=</a:t>
            </a:r>
            <a:r>
              <a:rPr lang="en-US" sz="2000" dirty="0"/>
              <a:t>0 and </a:t>
            </a:r>
          </a:p>
        </p:txBody>
      </p:sp>
      <p:graphicFrame>
        <p:nvGraphicFramePr>
          <p:cNvPr id="473096"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82764"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3097" name="Rectangle 9"/>
          <p:cNvSpPr>
            <a:spLocks noChangeArrowheads="1"/>
          </p:cNvSpPr>
          <p:nvPr/>
        </p:nvSpPr>
        <p:spPr bwMode="auto">
          <a:xfrm>
            <a:off x="228600" y="685800"/>
            <a:ext cx="6705600" cy="2286000"/>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en-US" dirty="0">
                <a:solidFill>
                  <a:schemeClr val="accent2"/>
                </a:solidFill>
                <a:latin typeface="Arial Narrow" charset="0"/>
              </a:rPr>
              <a:t>The phase angle</a:t>
            </a:r>
            <a:r>
              <a:rPr lang="en-US" dirty="0" smtClean="0">
                <a:solidFill>
                  <a:schemeClr val="accent2"/>
                </a:solidFill>
                <a:latin typeface="Arial Narrow" charset="0"/>
              </a:rPr>
              <a:t> </a:t>
            </a:r>
            <a:r>
              <a:rPr lang="en-US" dirty="0" err="1" smtClean="0">
                <a:solidFill>
                  <a:schemeClr val="accent2"/>
                </a:solidFill>
                <a:latin typeface="Symbol" charset="2"/>
              </a:rPr>
              <a:t>φ</a:t>
            </a:r>
            <a:r>
              <a:rPr lang="en-US" dirty="0" smtClean="0">
                <a:solidFill>
                  <a:schemeClr val="accent2"/>
                </a:solidFill>
                <a:latin typeface="Arial Narrow" charset="0"/>
              </a:rPr>
              <a:t> </a:t>
            </a:r>
            <a:r>
              <a:rPr lang="en-US" dirty="0">
                <a:solidFill>
                  <a:schemeClr val="accent2"/>
                </a:solidFill>
                <a:latin typeface="Arial Narrow" charset="0"/>
              </a:rPr>
              <a:t>is</a:t>
            </a:r>
          </a:p>
          <a:p>
            <a:pPr marL="342900" indent="-342900">
              <a:spcBef>
                <a:spcPct val="20000"/>
              </a:spcBef>
              <a:buFontTx/>
              <a:buChar char="•"/>
            </a:pPr>
            <a:endParaRPr lang="en-US" dirty="0">
              <a:solidFill>
                <a:schemeClr val="accent2"/>
              </a:solidFill>
              <a:latin typeface="Arial Narrow" charset="0"/>
            </a:endParaRPr>
          </a:p>
          <a:p>
            <a:pPr marL="342900" indent="-342900">
              <a:spcBef>
                <a:spcPct val="20000"/>
              </a:spcBef>
              <a:buFontTx/>
              <a:buChar char="•"/>
            </a:pPr>
            <a:r>
              <a:rPr lang="en-US" dirty="0">
                <a:solidFill>
                  <a:schemeClr val="accent2"/>
                </a:solidFill>
                <a:latin typeface="Arial Narrow" charset="0"/>
              </a:rPr>
              <a:t>or</a:t>
            </a:r>
          </a:p>
        </p:txBody>
      </p:sp>
      <p:graphicFrame>
        <p:nvGraphicFramePr>
          <p:cNvPr id="473098" name="Object 10"/>
          <p:cNvGraphicFramePr>
            <a:graphicFrameLocks noChangeAspect="1"/>
          </p:cNvGraphicFramePr>
          <p:nvPr/>
        </p:nvGraphicFramePr>
        <p:xfrm>
          <a:off x="3352800" y="3810000"/>
          <a:ext cx="561975" cy="454025"/>
        </p:xfrm>
        <a:graphic>
          <a:graphicData uri="http://schemas.openxmlformats.org/presentationml/2006/ole">
            <mc:AlternateContent xmlns:mc="http://schemas.openxmlformats.org/markup-compatibility/2006">
              <mc:Choice xmlns:v="urn:schemas-microsoft-com:vml" Requires="v">
                <p:oleObj spid="_x0000_s482765" name="Equation" r:id="rId9" imgW="253800" imgH="177480" progId="Equation.DSMT4">
                  <p:embed/>
                </p:oleObj>
              </mc:Choice>
              <mc:Fallback>
                <p:oleObj name="Equation" r:id="rId9" imgW="253800" imgH="1774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2800" y="3810000"/>
                        <a:ext cx="561975" cy="4540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3099" name="Object 11"/>
          <p:cNvGraphicFramePr>
            <a:graphicFrameLocks noChangeAspect="1"/>
          </p:cNvGraphicFramePr>
          <p:nvPr/>
        </p:nvGraphicFramePr>
        <p:xfrm>
          <a:off x="838200" y="1082675"/>
          <a:ext cx="4505325" cy="822325"/>
        </p:xfrm>
        <a:graphic>
          <a:graphicData uri="http://schemas.openxmlformats.org/presentationml/2006/ole">
            <mc:AlternateContent xmlns:mc="http://schemas.openxmlformats.org/markup-compatibility/2006">
              <mc:Choice xmlns:v="urn:schemas-microsoft-com:vml" Requires="v">
                <p:oleObj spid="_x0000_s482766" name="Equation" r:id="rId11" imgW="2730240" imgH="431640" progId="Equation.DSMT4">
                  <p:embed/>
                </p:oleObj>
              </mc:Choice>
              <mc:Fallback>
                <p:oleObj name="Equation" r:id="rId11" imgW="2730240" imgH="43164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8200" y="1082675"/>
                        <a:ext cx="4505325" cy="8223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3100" name="Object 12"/>
          <p:cNvGraphicFramePr>
            <a:graphicFrameLocks noChangeAspect="1"/>
          </p:cNvGraphicFramePr>
          <p:nvPr/>
        </p:nvGraphicFramePr>
        <p:xfrm>
          <a:off x="838200" y="1905000"/>
          <a:ext cx="2179638" cy="774700"/>
        </p:xfrm>
        <a:graphic>
          <a:graphicData uri="http://schemas.openxmlformats.org/presentationml/2006/ole">
            <mc:AlternateContent xmlns:mc="http://schemas.openxmlformats.org/markup-compatibility/2006">
              <mc:Choice xmlns:v="urn:schemas-microsoft-com:vml" Requires="v">
                <p:oleObj spid="_x0000_s482767" name="Equation" r:id="rId13" imgW="1320480" imgH="406080" progId="Equation.DSMT4">
                  <p:embed/>
                </p:oleObj>
              </mc:Choice>
              <mc:Fallback>
                <p:oleObj name="Equation" r:id="rId13" imgW="1320480" imgH="4060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8200" y="1905000"/>
                        <a:ext cx="2179638" cy="7747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3101" name="Object 13"/>
          <p:cNvGraphicFramePr>
            <a:graphicFrameLocks noChangeAspect="1"/>
          </p:cNvGraphicFramePr>
          <p:nvPr/>
        </p:nvGraphicFramePr>
        <p:xfrm>
          <a:off x="2286000" y="4546600"/>
          <a:ext cx="595313" cy="482600"/>
        </p:xfrm>
        <a:graphic>
          <a:graphicData uri="http://schemas.openxmlformats.org/presentationml/2006/ole">
            <mc:AlternateContent xmlns:mc="http://schemas.openxmlformats.org/markup-compatibility/2006">
              <mc:Choice xmlns:v="urn:schemas-microsoft-com:vml" Requires="v">
                <p:oleObj spid="_x0000_s482768" name="Equation" r:id="rId15" imgW="253800" imgH="177480" progId="Equation.DSMT4">
                  <p:embed/>
                </p:oleObj>
              </mc:Choice>
              <mc:Fallback>
                <p:oleObj name="Equation" r:id="rId15" imgW="253800" imgH="17748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86000" y="4546600"/>
                        <a:ext cx="595313" cy="4826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3102" name="Object 14"/>
          <p:cNvGraphicFramePr>
            <a:graphicFrameLocks noChangeAspect="1"/>
          </p:cNvGraphicFramePr>
          <p:nvPr/>
        </p:nvGraphicFramePr>
        <p:xfrm>
          <a:off x="4191000" y="5519738"/>
          <a:ext cx="973138" cy="347662"/>
        </p:xfrm>
        <a:graphic>
          <a:graphicData uri="http://schemas.openxmlformats.org/presentationml/2006/ole">
            <mc:AlternateContent xmlns:mc="http://schemas.openxmlformats.org/markup-compatibility/2006">
              <mc:Choice xmlns:v="urn:schemas-microsoft-com:vml" Requires="v">
                <p:oleObj spid="_x0000_s482769" name="Equation" r:id="rId17" imgW="698400" imgH="215640" progId="Equation.DSMT4">
                  <p:embed/>
                </p:oleObj>
              </mc:Choice>
              <mc:Fallback>
                <p:oleObj name="Equation" r:id="rId17" imgW="698400" imgH="21564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191000" y="5519738"/>
                        <a:ext cx="973138" cy="3476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3103" name="Object 15"/>
          <p:cNvGraphicFramePr>
            <a:graphicFrameLocks noChangeAspect="1"/>
          </p:cNvGraphicFramePr>
          <p:nvPr/>
        </p:nvGraphicFramePr>
        <p:xfrm>
          <a:off x="7315200" y="5864225"/>
          <a:ext cx="530225" cy="307975"/>
        </p:xfrm>
        <a:graphic>
          <a:graphicData uri="http://schemas.openxmlformats.org/presentationml/2006/ole">
            <mc:AlternateContent xmlns:mc="http://schemas.openxmlformats.org/markup-compatibility/2006">
              <mc:Choice xmlns:v="urn:schemas-microsoft-com:vml" Requires="v">
                <p:oleObj spid="_x0000_s482770" name="Equation" r:id="rId19" imgW="380880" imgH="190440" progId="Equation.DSMT4">
                  <p:embed/>
                </p:oleObj>
              </mc:Choice>
              <mc:Fallback>
                <p:oleObj name="Equation" r:id="rId19" imgW="380880" imgH="19044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315200" y="5864225"/>
                        <a:ext cx="530225" cy="3079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3104" name="Object 16"/>
          <p:cNvGraphicFramePr>
            <a:graphicFrameLocks noChangeAspect="1"/>
          </p:cNvGraphicFramePr>
          <p:nvPr/>
        </p:nvGraphicFramePr>
        <p:xfrm>
          <a:off x="3886200" y="3759200"/>
          <a:ext cx="785813" cy="584200"/>
        </p:xfrm>
        <a:graphic>
          <a:graphicData uri="http://schemas.openxmlformats.org/presentationml/2006/ole">
            <mc:AlternateContent xmlns:mc="http://schemas.openxmlformats.org/markup-compatibility/2006">
              <mc:Choice xmlns:v="urn:schemas-microsoft-com:vml" Requires="v">
                <p:oleObj spid="_x0000_s482771" name="Equation" r:id="rId21" imgW="355320" imgH="228600" progId="Equation.DSMT4">
                  <p:embed/>
                </p:oleObj>
              </mc:Choice>
              <mc:Fallback>
                <p:oleObj name="Equation" r:id="rId21" imgW="355320" imgH="22860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886200" y="3759200"/>
                        <a:ext cx="785813" cy="5842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3105" name="Object 17"/>
          <p:cNvGraphicFramePr>
            <a:graphicFrameLocks noChangeAspect="1"/>
          </p:cNvGraphicFramePr>
          <p:nvPr/>
        </p:nvGraphicFramePr>
        <p:xfrm>
          <a:off x="2895600" y="4495800"/>
          <a:ext cx="1789113" cy="620713"/>
        </p:xfrm>
        <a:graphic>
          <a:graphicData uri="http://schemas.openxmlformats.org/presentationml/2006/ole">
            <mc:AlternateContent xmlns:mc="http://schemas.openxmlformats.org/markup-compatibility/2006">
              <mc:Choice xmlns:v="urn:schemas-microsoft-com:vml" Requires="v">
                <p:oleObj spid="_x0000_s482772" name="Equation" r:id="rId23" imgW="761760" imgH="228600" progId="Equation.DSMT4">
                  <p:embed/>
                </p:oleObj>
              </mc:Choice>
              <mc:Fallback>
                <p:oleObj name="Equation" r:id="rId23" imgW="761760" imgH="22860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895600" y="4495800"/>
                        <a:ext cx="1789113" cy="6207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3106" name="Object 18"/>
          <p:cNvGraphicFramePr>
            <a:graphicFrameLocks noChangeAspect="1"/>
          </p:cNvGraphicFramePr>
          <p:nvPr/>
        </p:nvGraphicFramePr>
        <p:xfrm>
          <a:off x="4659313" y="4572000"/>
          <a:ext cx="1817687" cy="552450"/>
        </p:xfrm>
        <a:graphic>
          <a:graphicData uri="http://schemas.openxmlformats.org/presentationml/2006/ole">
            <mc:AlternateContent xmlns:mc="http://schemas.openxmlformats.org/markup-compatibility/2006">
              <mc:Choice xmlns:v="urn:schemas-microsoft-com:vml" Requires="v">
                <p:oleObj spid="_x0000_s482773" name="Equation" r:id="rId25" imgW="774360" imgH="203040" progId="Equation.DSMT4">
                  <p:embed/>
                </p:oleObj>
              </mc:Choice>
              <mc:Fallback>
                <p:oleObj name="Equation" r:id="rId25" imgW="774360" imgH="20304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659313" y="4572000"/>
                        <a:ext cx="1817687" cy="5524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473107" name="Oval 19"/>
          <p:cNvSpPr>
            <a:spLocks noChangeArrowheads="1"/>
          </p:cNvSpPr>
          <p:nvPr/>
        </p:nvSpPr>
        <p:spPr bwMode="auto">
          <a:xfrm>
            <a:off x="7315200" y="1981200"/>
            <a:ext cx="304800" cy="381000"/>
          </a:xfrm>
          <a:prstGeom prst="ellipse">
            <a:avLst/>
          </a:prstGeom>
          <a:gradFill rotWithShape="1">
            <a:gsLst>
              <a:gs pos="0">
                <a:srgbClr val="99FFCC">
                  <a:alpha val="20000"/>
                </a:srgbClr>
              </a:gs>
              <a:gs pos="100000">
                <a:srgbClr val="99FFCC">
                  <a:gamma/>
                  <a:shade val="46275"/>
                  <a:invGamma/>
                  <a:alpha val="20000"/>
                </a:srgbClr>
              </a:gs>
            </a:gsLst>
            <a:lin ang="5400000" scaled="1"/>
          </a:gradFill>
          <a:ln w="28575">
            <a:solidFill>
              <a:schemeClr val="accent2"/>
            </a:solidFill>
            <a:prstDash val="sysDot"/>
            <a:round/>
            <a:headEnd/>
            <a:tailEnd/>
          </a:ln>
          <a:effectLst/>
        </p:spPr>
        <p:txBody>
          <a:bodyPr anchor="ctr">
            <a:prstTxWarp prst="textNoShape">
              <a:avLst/>
            </a:prstTxWarp>
            <a:spAutoFit/>
          </a:bodyPr>
          <a:lstStyle/>
          <a:p>
            <a:endParaRPr lang="en-US"/>
          </a:p>
        </p:txBody>
      </p:sp>
      <p:sp>
        <p:nvSpPr>
          <p:cNvPr id="473108" name="Oval 20"/>
          <p:cNvSpPr>
            <a:spLocks noChangeArrowheads="1"/>
          </p:cNvSpPr>
          <p:nvPr/>
        </p:nvSpPr>
        <p:spPr bwMode="auto">
          <a:xfrm>
            <a:off x="2514600" y="762000"/>
            <a:ext cx="304800" cy="381000"/>
          </a:xfrm>
          <a:prstGeom prst="ellipse">
            <a:avLst/>
          </a:prstGeom>
          <a:gradFill rotWithShape="1">
            <a:gsLst>
              <a:gs pos="0">
                <a:srgbClr val="99FFCC">
                  <a:alpha val="20000"/>
                </a:srgbClr>
              </a:gs>
              <a:gs pos="100000">
                <a:srgbClr val="99FFCC">
                  <a:gamma/>
                  <a:shade val="46275"/>
                  <a:invGamma/>
                  <a:alpha val="20000"/>
                </a:srgbClr>
              </a:gs>
            </a:gsLst>
            <a:lin ang="5400000" scaled="1"/>
          </a:gradFill>
          <a:ln w="28575">
            <a:solidFill>
              <a:schemeClr val="accent2"/>
            </a:solidFill>
            <a:prstDash val="sysDot"/>
            <a:round/>
            <a:headEnd/>
            <a:tailEnd/>
          </a:ln>
          <a:effectLst/>
        </p:spPr>
        <p:txBody>
          <a:bodyPr anchor="ctr">
            <a:prstTxWarp prst="textNoShape">
              <a:avLst/>
            </a:prstTxWarp>
            <a:spAutoFit/>
          </a:bodyPr>
          <a:lstStyle/>
          <a:p>
            <a:endParaRPr lang="en-US"/>
          </a:p>
        </p:txBody>
      </p:sp>
      <p:cxnSp>
        <p:nvCxnSpPr>
          <p:cNvPr id="473109" name="AutoShape 21"/>
          <p:cNvCxnSpPr>
            <a:cxnSpLocks noChangeShapeType="1"/>
            <a:stCxn id="473108" idx="7"/>
            <a:endCxn id="473107" idx="1"/>
          </p:cNvCxnSpPr>
          <p:nvPr/>
        </p:nvCxnSpPr>
        <p:spPr bwMode="auto">
          <a:xfrm rot="16200000" flipH="1">
            <a:off x="4457700" y="-865141"/>
            <a:ext cx="1219200" cy="4585074"/>
          </a:xfrm>
          <a:prstGeom prst="curvedConnector3">
            <a:avLst>
              <a:gd name="adj1" fmla="val -23326"/>
            </a:avLst>
          </a:prstGeom>
          <a:noFill/>
          <a:ln w="28575">
            <a:solidFill>
              <a:schemeClr val="accent2"/>
            </a:solidFill>
            <a:round/>
            <a:headEnd/>
            <a:tailEnd type="triangle" w="med" len="med"/>
          </a:ln>
          <a:effectLst/>
        </p:spPr>
      </p:cxnSp>
    </p:spTree>
    <p:extLst>
      <p:ext uri="{BB962C8B-B14F-4D97-AF65-F5344CB8AC3E}">
        <p14:creationId xmlns:p14="http://schemas.microsoft.com/office/powerpoint/2010/main" val="55228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73090"/>
                                        </p:tgtEl>
                                        <p:attrNameLst>
                                          <p:attrName>style.visibility</p:attrName>
                                        </p:attrNameLst>
                                      </p:cBhvr>
                                      <p:to>
                                        <p:strVal val="visible"/>
                                      </p:to>
                                    </p:set>
                                    <p:anim calcmode="lin" valueType="num">
                                      <p:cBhvr>
                                        <p:cTn id="7" dur="500" fill="hold"/>
                                        <p:tgtEl>
                                          <p:spTgt spid="473090"/>
                                        </p:tgtEl>
                                        <p:attrNameLst>
                                          <p:attrName>ppt_w</p:attrName>
                                        </p:attrNameLst>
                                      </p:cBhvr>
                                      <p:tavLst>
                                        <p:tav tm="0">
                                          <p:val>
                                            <p:fltVal val="0"/>
                                          </p:val>
                                        </p:tav>
                                        <p:tav tm="100000">
                                          <p:val>
                                            <p:strVal val="#ppt_w"/>
                                          </p:val>
                                        </p:tav>
                                      </p:tavLst>
                                    </p:anim>
                                    <p:anim calcmode="lin" valueType="num">
                                      <p:cBhvr>
                                        <p:cTn id="8" dur="500" fill="hold"/>
                                        <p:tgtEl>
                                          <p:spTgt spid="473090"/>
                                        </p:tgtEl>
                                        <p:attrNameLst>
                                          <p:attrName>ppt_h</p:attrName>
                                        </p:attrNameLst>
                                      </p:cBhvr>
                                      <p:tavLst>
                                        <p:tav tm="0">
                                          <p:val>
                                            <p:fltVal val="0"/>
                                          </p:val>
                                        </p:tav>
                                        <p:tav tm="100000">
                                          <p:val>
                                            <p:strVal val="#ppt_h"/>
                                          </p:val>
                                        </p:tav>
                                      </p:tavLst>
                                    </p:anim>
                                    <p:animEffect transition="in" filter="fade">
                                      <p:cBhvr>
                                        <p:cTn id="9" dur="500"/>
                                        <p:tgtEl>
                                          <p:spTgt spid="47309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wd">
                                    <p:tmPct val="10000"/>
                                  </p:iterate>
                                  <p:childTnLst>
                                    <p:set>
                                      <p:cBhvr>
                                        <p:cTn id="13" dur="1" fill="hold">
                                          <p:stCondLst>
                                            <p:cond delay="0"/>
                                          </p:stCondLst>
                                        </p:cTn>
                                        <p:tgtEl>
                                          <p:spTgt spid="473097">
                                            <p:txEl>
                                              <p:pRg st="0" end="0"/>
                                            </p:txEl>
                                          </p:spTgt>
                                        </p:tgtEl>
                                        <p:attrNameLst>
                                          <p:attrName>style.visibility</p:attrName>
                                        </p:attrNameLst>
                                      </p:cBhvr>
                                      <p:to>
                                        <p:strVal val="visible"/>
                                      </p:to>
                                    </p:set>
                                    <p:animEffect transition="in" filter="wipe(left)">
                                      <p:cBhvr>
                                        <p:cTn id="14" dur="500"/>
                                        <p:tgtEl>
                                          <p:spTgt spid="47309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473108"/>
                                        </p:tgtEl>
                                        <p:attrNameLst>
                                          <p:attrName>style.visibility</p:attrName>
                                        </p:attrNameLst>
                                      </p:cBhvr>
                                      <p:to>
                                        <p:strVal val="visible"/>
                                      </p:to>
                                    </p:set>
                                    <p:anim calcmode="lin" valueType="num">
                                      <p:cBhvr>
                                        <p:cTn id="19" dur="500" fill="hold"/>
                                        <p:tgtEl>
                                          <p:spTgt spid="473108"/>
                                        </p:tgtEl>
                                        <p:attrNameLst>
                                          <p:attrName>ppt_w</p:attrName>
                                        </p:attrNameLst>
                                      </p:cBhvr>
                                      <p:tavLst>
                                        <p:tav tm="0">
                                          <p:val>
                                            <p:fltVal val="0"/>
                                          </p:val>
                                        </p:tav>
                                        <p:tav tm="100000">
                                          <p:val>
                                            <p:strVal val="#ppt_w"/>
                                          </p:val>
                                        </p:tav>
                                      </p:tavLst>
                                    </p:anim>
                                    <p:anim calcmode="lin" valueType="num">
                                      <p:cBhvr>
                                        <p:cTn id="20" dur="500" fill="hold"/>
                                        <p:tgtEl>
                                          <p:spTgt spid="473108"/>
                                        </p:tgtEl>
                                        <p:attrNameLst>
                                          <p:attrName>ppt_h</p:attrName>
                                        </p:attrNameLst>
                                      </p:cBhvr>
                                      <p:tavLst>
                                        <p:tav tm="0">
                                          <p:val>
                                            <p:fltVal val="0"/>
                                          </p:val>
                                        </p:tav>
                                        <p:tav tm="100000">
                                          <p:val>
                                            <p:strVal val="#ppt_h"/>
                                          </p:val>
                                        </p:tav>
                                      </p:tavLst>
                                    </p:anim>
                                    <p:animEffect transition="in" filter="fade">
                                      <p:cBhvr>
                                        <p:cTn id="21" dur="500"/>
                                        <p:tgtEl>
                                          <p:spTgt spid="473108"/>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473109"/>
                                        </p:tgtEl>
                                        <p:attrNameLst>
                                          <p:attrName>style.visibility</p:attrName>
                                        </p:attrNameLst>
                                      </p:cBhvr>
                                      <p:to>
                                        <p:strVal val="visible"/>
                                      </p:to>
                                    </p:set>
                                    <p:animEffect transition="in" filter="wipe(left)">
                                      <p:cBhvr>
                                        <p:cTn id="25" dur="500"/>
                                        <p:tgtEl>
                                          <p:spTgt spid="473109"/>
                                        </p:tgtEl>
                                      </p:cBhvr>
                                    </p:animEffect>
                                  </p:childTnLst>
                                </p:cTn>
                              </p:par>
                            </p:childTnLst>
                          </p:cTn>
                        </p:par>
                        <p:par>
                          <p:cTn id="26" fill="hold">
                            <p:stCondLst>
                              <p:cond delay="1000"/>
                            </p:stCondLst>
                            <p:childTnLst>
                              <p:par>
                                <p:cTn id="27" presetID="53" presetClass="entr" presetSubtype="0" fill="hold" grpId="0" nodeType="afterEffect">
                                  <p:stCondLst>
                                    <p:cond delay="0"/>
                                  </p:stCondLst>
                                  <p:childTnLst>
                                    <p:set>
                                      <p:cBhvr>
                                        <p:cTn id="28" dur="1" fill="hold">
                                          <p:stCondLst>
                                            <p:cond delay="0"/>
                                          </p:stCondLst>
                                        </p:cTn>
                                        <p:tgtEl>
                                          <p:spTgt spid="473107"/>
                                        </p:tgtEl>
                                        <p:attrNameLst>
                                          <p:attrName>style.visibility</p:attrName>
                                        </p:attrNameLst>
                                      </p:cBhvr>
                                      <p:to>
                                        <p:strVal val="visible"/>
                                      </p:to>
                                    </p:set>
                                    <p:anim calcmode="lin" valueType="num">
                                      <p:cBhvr>
                                        <p:cTn id="29" dur="500" fill="hold"/>
                                        <p:tgtEl>
                                          <p:spTgt spid="473107"/>
                                        </p:tgtEl>
                                        <p:attrNameLst>
                                          <p:attrName>ppt_w</p:attrName>
                                        </p:attrNameLst>
                                      </p:cBhvr>
                                      <p:tavLst>
                                        <p:tav tm="0">
                                          <p:val>
                                            <p:fltVal val="0"/>
                                          </p:val>
                                        </p:tav>
                                        <p:tav tm="100000">
                                          <p:val>
                                            <p:strVal val="#ppt_w"/>
                                          </p:val>
                                        </p:tav>
                                      </p:tavLst>
                                    </p:anim>
                                    <p:anim calcmode="lin" valueType="num">
                                      <p:cBhvr>
                                        <p:cTn id="30" dur="500" fill="hold"/>
                                        <p:tgtEl>
                                          <p:spTgt spid="473107"/>
                                        </p:tgtEl>
                                        <p:attrNameLst>
                                          <p:attrName>ppt_h</p:attrName>
                                        </p:attrNameLst>
                                      </p:cBhvr>
                                      <p:tavLst>
                                        <p:tav tm="0">
                                          <p:val>
                                            <p:fltVal val="0"/>
                                          </p:val>
                                        </p:tav>
                                        <p:tav tm="100000">
                                          <p:val>
                                            <p:strVal val="#ppt_h"/>
                                          </p:val>
                                        </p:tav>
                                      </p:tavLst>
                                    </p:anim>
                                    <p:animEffect transition="in" filter="fade">
                                      <p:cBhvr>
                                        <p:cTn id="31" dur="500"/>
                                        <p:tgtEl>
                                          <p:spTgt spid="47310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iterate type="wd">
                                    <p:tmPct val="10000"/>
                                  </p:iterate>
                                  <p:childTnLst>
                                    <p:set>
                                      <p:cBhvr>
                                        <p:cTn id="35" dur="1" fill="hold">
                                          <p:stCondLst>
                                            <p:cond delay="0"/>
                                          </p:stCondLst>
                                        </p:cTn>
                                        <p:tgtEl>
                                          <p:spTgt spid="473099"/>
                                        </p:tgtEl>
                                        <p:attrNameLst>
                                          <p:attrName>style.visibility</p:attrName>
                                        </p:attrNameLst>
                                      </p:cBhvr>
                                      <p:to>
                                        <p:strVal val="visible"/>
                                      </p:to>
                                    </p:set>
                                    <p:animEffect transition="in" filter="wipe(left)">
                                      <p:cBhvr>
                                        <p:cTn id="36" dur="500"/>
                                        <p:tgtEl>
                                          <p:spTgt spid="47309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iterate type="wd">
                                    <p:tmPct val="10000"/>
                                  </p:iterate>
                                  <p:childTnLst>
                                    <p:set>
                                      <p:cBhvr>
                                        <p:cTn id="40" dur="1" fill="hold">
                                          <p:stCondLst>
                                            <p:cond delay="0"/>
                                          </p:stCondLst>
                                        </p:cTn>
                                        <p:tgtEl>
                                          <p:spTgt spid="473097">
                                            <p:txEl>
                                              <p:pRg st="2" end="2"/>
                                            </p:txEl>
                                          </p:spTgt>
                                        </p:tgtEl>
                                        <p:attrNameLst>
                                          <p:attrName>style.visibility</p:attrName>
                                        </p:attrNameLst>
                                      </p:cBhvr>
                                      <p:to>
                                        <p:strVal val="visible"/>
                                      </p:to>
                                    </p:set>
                                    <p:animEffect transition="in" filter="wipe(left)">
                                      <p:cBhvr>
                                        <p:cTn id="41" dur="500"/>
                                        <p:tgtEl>
                                          <p:spTgt spid="473097">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iterate type="wd">
                                    <p:tmPct val="10000"/>
                                  </p:iterate>
                                  <p:childTnLst>
                                    <p:set>
                                      <p:cBhvr>
                                        <p:cTn id="45" dur="1" fill="hold">
                                          <p:stCondLst>
                                            <p:cond delay="0"/>
                                          </p:stCondLst>
                                        </p:cTn>
                                        <p:tgtEl>
                                          <p:spTgt spid="473100"/>
                                        </p:tgtEl>
                                        <p:attrNameLst>
                                          <p:attrName>style.visibility</p:attrName>
                                        </p:attrNameLst>
                                      </p:cBhvr>
                                      <p:to>
                                        <p:strVal val="visible"/>
                                      </p:to>
                                    </p:set>
                                    <p:animEffect transition="in" filter="wipe(left)">
                                      <p:cBhvr>
                                        <p:cTn id="46" dur="500"/>
                                        <p:tgtEl>
                                          <p:spTgt spid="47310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iterate type="wd">
                                    <p:tmPct val="10000"/>
                                  </p:iterate>
                                  <p:childTnLst>
                                    <p:set>
                                      <p:cBhvr>
                                        <p:cTn id="50" dur="1" fill="hold">
                                          <p:stCondLst>
                                            <p:cond delay="0"/>
                                          </p:stCondLst>
                                        </p:cTn>
                                        <p:tgtEl>
                                          <p:spTgt spid="473095">
                                            <p:txEl>
                                              <p:pRg st="0" end="0"/>
                                            </p:txEl>
                                          </p:spTgt>
                                        </p:tgtEl>
                                        <p:attrNameLst>
                                          <p:attrName>style.visibility</p:attrName>
                                        </p:attrNameLst>
                                      </p:cBhvr>
                                      <p:to>
                                        <p:strVal val="visible"/>
                                      </p:to>
                                    </p:set>
                                    <p:animEffect transition="in" filter="wipe(left)">
                                      <p:cBhvr>
                                        <p:cTn id="51" dur="500"/>
                                        <p:tgtEl>
                                          <p:spTgt spid="473095">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iterate type="wd">
                                    <p:tmPct val="10000"/>
                                  </p:iterate>
                                  <p:childTnLst>
                                    <p:set>
                                      <p:cBhvr>
                                        <p:cTn id="55" dur="1" fill="hold">
                                          <p:stCondLst>
                                            <p:cond delay="0"/>
                                          </p:stCondLst>
                                        </p:cTn>
                                        <p:tgtEl>
                                          <p:spTgt spid="473095">
                                            <p:txEl>
                                              <p:pRg st="1" end="1"/>
                                            </p:txEl>
                                          </p:spTgt>
                                        </p:tgtEl>
                                        <p:attrNameLst>
                                          <p:attrName>style.visibility</p:attrName>
                                        </p:attrNameLst>
                                      </p:cBhvr>
                                      <p:to>
                                        <p:strVal val="visible"/>
                                      </p:to>
                                    </p:set>
                                    <p:animEffect transition="in" filter="wipe(left)">
                                      <p:cBhvr>
                                        <p:cTn id="56" dur="500"/>
                                        <p:tgtEl>
                                          <p:spTgt spid="473095">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iterate type="wd">
                                    <p:tmPct val="10000"/>
                                  </p:iterate>
                                  <p:childTnLst>
                                    <p:set>
                                      <p:cBhvr>
                                        <p:cTn id="60" dur="1" fill="hold">
                                          <p:stCondLst>
                                            <p:cond delay="0"/>
                                          </p:stCondLst>
                                        </p:cTn>
                                        <p:tgtEl>
                                          <p:spTgt spid="473095">
                                            <p:txEl>
                                              <p:pRg st="2" end="2"/>
                                            </p:txEl>
                                          </p:spTgt>
                                        </p:tgtEl>
                                        <p:attrNameLst>
                                          <p:attrName>style.visibility</p:attrName>
                                        </p:attrNameLst>
                                      </p:cBhvr>
                                      <p:to>
                                        <p:strVal val="visible"/>
                                      </p:to>
                                    </p:set>
                                    <p:animEffect transition="in" filter="wipe(left)">
                                      <p:cBhvr>
                                        <p:cTn id="61" dur="500"/>
                                        <p:tgtEl>
                                          <p:spTgt spid="473095">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iterate type="wd">
                                    <p:tmPct val="10000"/>
                                  </p:iterate>
                                  <p:childTnLst>
                                    <p:set>
                                      <p:cBhvr>
                                        <p:cTn id="65" dur="1" fill="hold">
                                          <p:stCondLst>
                                            <p:cond delay="0"/>
                                          </p:stCondLst>
                                        </p:cTn>
                                        <p:tgtEl>
                                          <p:spTgt spid="473095">
                                            <p:txEl>
                                              <p:pRg st="3" end="3"/>
                                            </p:txEl>
                                          </p:spTgt>
                                        </p:tgtEl>
                                        <p:attrNameLst>
                                          <p:attrName>style.visibility</p:attrName>
                                        </p:attrNameLst>
                                      </p:cBhvr>
                                      <p:to>
                                        <p:strVal val="visible"/>
                                      </p:to>
                                    </p:set>
                                    <p:animEffect transition="in" filter="wipe(left)">
                                      <p:cBhvr>
                                        <p:cTn id="66" dur="500"/>
                                        <p:tgtEl>
                                          <p:spTgt spid="473095">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iterate type="wd">
                                    <p:tmPct val="10000"/>
                                  </p:iterate>
                                  <p:childTnLst>
                                    <p:set>
                                      <p:cBhvr>
                                        <p:cTn id="70" dur="1" fill="hold">
                                          <p:stCondLst>
                                            <p:cond delay="0"/>
                                          </p:stCondLst>
                                        </p:cTn>
                                        <p:tgtEl>
                                          <p:spTgt spid="473098"/>
                                        </p:tgtEl>
                                        <p:attrNameLst>
                                          <p:attrName>style.visibility</p:attrName>
                                        </p:attrNameLst>
                                      </p:cBhvr>
                                      <p:to>
                                        <p:strVal val="visible"/>
                                      </p:to>
                                    </p:set>
                                    <p:animEffect transition="in" filter="wipe(left)">
                                      <p:cBhvr>
                                        <p:cTn id="71" dur="500"/>
                                        <p:tgtEl>
                                          <p:spTgt spid="47309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iterate type="wd">
                                    <p:tmPct val="10000"/>
                                  </p:iterate>
                                  <p:childTnLst>
                                    <p:set>
                                      <p:cBhvr>
                                        <p:cTn id="75" dur="1" fill="hold">
                                          <p:stCondLst>
                                            <p:cond delay="0"/>
                                          </p:stCondLst>
                                        </p:cTn>
                                        <p:tgtEl>
                                          <p:spTgt spid="473104"/>
                                        </p:tgtEl>
                                        <p:attrNameLst>
                                          <p:attrName>style.visibility</p:attrName>
                                        </p:attrNameLst>
                                      </p:cBhvr>
                                      <p:to>
                                        <p:strVal val="visible"/>
                                      </p:to>
                                    </p:set>
                                    <p:animEffect transition="in" filter="wipe(left)">
                                      <p:cBhvr>
                                        <p:cTn id="76" dur="500"/>
                                        <p:tgtEl>
                                          <p:spTgt spid="47310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iterate type="wd">
                                    <p:tmPct val="10000"/>
                                  </p:iterate>
                                  <p:childTnLst>
                                    <p:set>
                                      <p:cBhvr>
                                        <p:cTn id="80" dur="1" fill="hold">
                                          <p:stCondLst>
                                            <p:cond delay="0"/>
                                          </p:stCondLst>
                                        </p:cTn>
                                        <p:tgtEl>
                                          <p:spTgt spid="473095">
                                            <p:txEl>
                                              <p:pRg st="4" end="4"/>
                                            </p:txEl>
                                          </p:spTgt>
                                        </p:tgtEl>
                                        <p:attrNameLst>
                                          <p:attrName>style.visibility</p:attrName>
                                        </p:attrNameLst>
                                      </p:cBhvr>
                                      <p:to>
                                        <p:strVal val="visible"/>
                                      </p:to>
                                    </p:set>
                                    <p:animEffect transition="in" filter="wipe(left)">
                                      <p:cBhvr>
                                        <p:cTn id="81" dur="500"/>
                                        <p:tgtEl>
                                          <p:spTgt spid="473095">
                                            <p:txEl>
                                              <p:pRg st="4" end="4"/>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iterate type="wd">
                                    <p:tmPct val="10000"/>
                                  </p:iterate>
                                  <p:childTnLst>
                                    <p:set>
                                      <p:cBhvr>
                                        <p:cTn id="85" dur="1" fill="hold">
                                          <p:stCondLst>
                                            <p:cond delay="0"/>
                                          </p:stCondLst>
                                        </p:cTn>
                                        <p:tgtEl>
                                          <p:spTgt spid="473095">
                                            <p:txEl>
                                              <p:pRg st="5" end="5"/>
                                            </p:txEl>
                                          </p:spTgt>
                                        </p:tgtEl>
                                        <p:attrNameLst>
                                          <p:attrName>style.visibility</p:attrName>
                                        </p:attrNameLst>
                                      </p:cBhvr>
                                      <p:to>
                                        <p:strVal val="visible"/>
                                      </p:to>
                                    </p:set>
                                    <p:animEffect transition="in" filter="wipe(left)">
                                      <p:cBhvr>
                                        <p:cTn id="86" dur="500"/>
                                        <p:tgtEl>
                                          <p:spTgt spid="473095">
                                            <p:txEl>
                                              <p:pRg st="5" end="5"/>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iterate type="wd">
                                    <p:tmPct val="10000"/>
                                  </p:iterate>
                                  <p:childTnLst>
                                    <p:set>
                                      <p:cBhvr>
                                        <p:cTn id="90" dur="1" fill="hold">
                                          <p:stCondLst>
                                            <p:cond delay="0"/>
                                          </p:stCondLst>
                                        </p:cTn>
                                        <p:tgtEl>
                                          <p:spTgt spid="473101"/>
                                        </p:tgtEl>
                                        <p:attrNameLst>
                                          <p:attrName>style.visibility</p:attrName>
                                        </p:attrNameLst>
                                      </p:cBhvr>
                                      <p:to>
                                        <p:strVal val="visible"/>
                                      </p:to>
                                    </p:set>
                                    <p:animEffect transition="in" filter="wipe(left)">
                                      <p:cBhvr>
                                        <p:cTn id="91" dur="500"/>
                                        <p:tgtEl>
                                          <p:spTgt spid="473101"/>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iterate type="wd">
                                    <p:tmPct val="10000"/>
                                  </p:iterate>
                                  <p:childTnLst>
                                    <p:set>
                                      <p:cBhvr>
                                        <p:cTn id="95" dur="1" fill="hold">
                                          <p:stCondLst>
                                            <p:cond delay="0"/>
                                          </p:stCondLst>
                                        </p:cTn>
                                        <p:tgtEl>
                                          <p:spTgt spid="473105"/>
                                        </p:tgtEl>
                                        <p:attrNameLst>
                                          <p:attrName>style.visibility</p:attrName>
                                        </p:attrNameLst>
                                      </p:cBhvr>
                                      <p:to>
                                        <p:strVal val="visible"/>
                                      </p:to>
                                    </p:set>
                                    <p:animEffect transition="in" filter="wipe(left)">
                                      <p:cBhvr>
                                        <p:cTn id="96" dur="500"/>
                                        <p:tgtEl>
                                          <p:spTgt spid="473105"/>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iterate type="wd">
                                    <p:tmPct val="10000"/>
                                  </p:iterate>
                                  <p:childTnLst>
                                    <p:set>
                                      <p:cBhvr>
                                        <p:cTn id="100" dur="1" fill="hold">
                                          <p:stCondLst>
                                            <p:cond delay="0"/>
                                          </p:stCondLst>
                                        </p:cTn>
                                        <p:tgtEl>
                                          <p:spTgt spid="473106"/>
                                        </p:tgtEl>
                                        <p:attrNameLst>
                                          <p:attrName>style.visibility</p:attrName>
                                        </p:attrNameLst>
                                      </p:cBhvr>
                                      <p:to>
                                        <p:strVal val="visible"/>
                                      </p:to>
                                    </p:set>
                                    <p:animEffect transition="in" filter="wipe(left)">
                                      <p:cBhvr>
                                        <p:cTn id="101" dur="500"/>
                                        <p:tgtEl>
                                          <p:spTgt spid="473106"/>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iterate type="wd">
                                    <p:tmPct val="10000"/>
                                  </p:iterate>
                                  <p:childTnLst>
                                    <p:set>
                                      <p:cBhvr>
                                        <p:cTn id="105" dur="1" fill="hold">
                                          <p:stCondLst>
                                            <p:cond delay="0"/>
                                          </p:stCondLst>
                                        </p:cTn>
                                        <p:tgtEl>
                                          <p:spTgt spid="473095">
                                            <p:txEl>
                                              <p:pRg st="7" end="7"/>
                                            </p:txEl>
                                          </p:spTgt>
                                        </p:tgtEl>
                                        <p:attrNameLst>
                                          <p:attrName>style.visibility</p:attrName>
                                        </p:attrNameLst>
                                      </p:cBhvr>
                                      <p:to>
                                        <p:strVal val="visible"/>
                                      </p:to>
                                    </p:set>
                                    <p:animEffect transition="in" filter="wipe(left)">
                                      <p:cBhvr>
                                        <p:cTn id="106" dur="500"/>
                                        <p:tgtEl>
                                          <p:spTgt spid="473095">
                                            <p:txEl>
                                              <p:pRg st="7" end="7"/>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iterate type="wd">
                                    <p:tmPct val="10000"/>
                                  </p:iterate>
                                  <p:childTnLst>
                                    <p:set>
                                      <p:cBhvr>
                                        <p:cTn id="110" dur="1" fill="hold">
                                          <p:stCondLst>
                                            <p:cond delay="0"/>
                                          </p:stCondLst>
                                        </p:cTn>
                                        <p:tgtEl>
                                          <p:spTgt spid="473095">
                                            <p:txEl>
                                              <p:pRg st="8" end="8"/>
                                            </p:txEl>
                                          </p:spTgt>
                                        </p:tgtEl>
                                        <p:attrNameLst>
                                          <p:attrName>style.visibility</p:attrName>
                                        </p:attrNameLst>
                                      </p:cBhvr>
                                      <p:to>
                                        <p:strVal val="visible"/>
                                      </p:to>
                                    </p:set>
                                    <p:animEffect transition="in" filter="wipe(left)">
                                      <p:cBhvr>
                                        <p:cTn id="111" dur="500"/>
                                        <p:tgtEl>
                                          <p:spTgt spid="473095">
                                            <p:txEl>
                                              <p:pRg st="8" end="8"/>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nodeType="clickEffect">
                                  <p:stCondLst>
                                    <p:cond delay="0"/>
                                  </p:stCondLst>
                                  <p:iterate type="wd">
                                    <p:tmPct val="10000"/>
                                  </p:iterate>
                                  <p:childTnLst>
                                    <p:set>
                                      <p:cBhvr>
                                        <p:cTn id="115" dur="1" fill="hold">
                                          <p:stCondLst>
                                            <p:cond delay="0"/>
                                          </p:stCondLst>
                                        </p:cTn>
                                        <p:tgtEl>
                                          <p:spTgt spid="473102"/>
                                        </p:tgtEl>
                                        <p:attrNameLst>
                                          <p:attrName>style.visibility</p:attrName>
                                        </p:attrNameLst>
                                      </p:cBhvr>
                                      <p:to>
                                        <p:strVal val="visible"/>
                                      </p:to>
                                    </p:set>
                                    <p:animEffect transition="in" filter="wipe(left)">
                                      <p:cBhvr>
                                        <p:cTn id="116" dur="500"/>
                                        <p:tgtEl>
                                          <p:spTgt spid="473102"/>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grpId="0" nodeType="clickEffect">
                                  <p:stCondLst>
                                    <p:cond delay="0"/>
                                  </p:stCondLst>
                                  <p:iterate type="wd">
                                    <p:tmPct val="10000"/>
                                  </p:iterate>
                                  <p:childTnLst>
                                    <p:set>
                                      <p:cBhvr>
                                        <p:cTn id="120" dur="1" fill="hold">
                                          <p:stCondLst>
                                            <p:cond delay="0"/>
                                          </p:stCondLst>
                                        </p:cTn>
                                        <p:tgtEl>
                                          <p:spTgt spid="473095">
                                            <p:txEl>
                                              <p:pRg st="9" end="9"/>
                                            </p:txEl>
                                          </p:spTgt>
                                        </p:tgtEl>
                                        <p:attrNameLst>
                                          <p:attrName>style.visibility</p:attrName>
                                        </p:attrNameLst>
                                      </p:cBhvr>
                                      <p:to>
                                        <p:strVal val="visible"/>
                                      </p:to>
                                    </p:set>
                                    <p:animEffect transition="in" filter="wipe(left)">
                                      <p:cBhvr>
                                        <p:cTn id="121" dur="500"/>
                                        <p:tgtEl>
                                          <p:spTgt spid="473095">
                                            <p:txEl>
                                              <p:pRg st="9" end="9"/>
                                            </p:txEl>
                                          </p:spTgt>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nodeType="clickEffect">
                                  <p:stCondLst>
                                    <p:cond delay="0"/>
                                  </p:stCondLst>
                                  <p:iterate type="wd">
                                    <p:tmPct val="10000"/>
                                  </p:iterate>
                                  <p:childTnLst>
                                    <p:set>
                                      <p:cBhvr>
                                        <p:cTn id="125" dur="1" fill="hold">
                                          <p:stCondLst>
                                            <p:cond delay="0"/>
                                          </p:stCondLst>
                                        </p:cTn>
                                        <p:tgtEl>
                                          <p:spTgt spid="473103"/>
                                        </p:tgtEl>
                                        <p:attrNameLst>
                                          <p:attrName>style.visibility</p:attrName>
                                        </p:attrNameLst>
                                      </p:cBhvr>
                                      <p:to>
                                        <p:strVal val="visible"/>
                                      </p:to>
                                    </p:set>
                                    <p:animEffect transition="in" filter="wipe(left)">
                                      <p:cBhvr>
                                        <p:cTn id="126" dur="500"/>
                                        <p:tgtEl>
                                          <p:spTgt spid="473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95" grpId="0" build="p"/>
      <p:bldP spid="473097" grpId="0" build="p"/>
      <p:bldP spid="473107" grpId="0" animBg="1"/>
      <p:bldP spid="473108"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e Placeholder 3"/>
          <p:cNvSpPr>
            <a:spLocks noGrp="1"/>
          </p:cNvSpPr>
          <p:nvPr>
            <p:ph type="dt" sz="half" idx="10"/>
          </p:nvPr>
        </p:nvSpPr>
        <p:spPr/>
        <p:txBody>
          <a:bodyPr/>
          <a:lstStyle/>
          <a:p>
            <a:r>
              <a:rPr lang="en-US" smtClean="0"/>
              <a:t>Thursday, July 5, 2018</a:t>
            </a:r>
            <a:endParaRPr lang="en-US"/>
          </a:p>
        </p:txBody>
      </p:sp>
      <p:sp>
        <p:nvSpPr>
          <p:cNvPr id="23" name="Footer Placeholder 4"/>
          <p:cNvSpPr>
            <a:spLocks noGrp="1"/>
          </p:cNvSpPr>
          <p:nvPr>
            <p:ph type="ftr" sz="quarter" idx="11"/>
          </p:nvPr>
        </p:nvSpPr>
        <p:spPr/>
        <p:txBody>
          <a:bodyPr/>
          <a:lstStyle/>
          <a:p>
            <a:r>
              <a:rPr lang="de-DE" smtClean="0"/>
              <a:t>PHYS 1444-001, Summer 2018               Dr. Jaehoon Yu</a:t>
            </a:r>
            <a:endParaRPr lang="en-US"/>
          </a:p>
        </p:txBody>
      </p:sp>
      <p:sp>
        <p:nvSpPr>
          <p:cNvPr id="24" name="Slide Number Placeholder 5"/>
          <p:cNvSpPr>
            <a:spLocks noGrp="1"/>
          </p:cNvSpPr>
          <p:nvPr>
            <p:ph type="sldNum" sz="quarter" idx="12"/>
          </p:nvPr>
        </p:nvSpPr>
        <p:spPr/>
        <p:txBody>
          <a:bodyPr/>
          <a:lstStyle/>
          <a:p>
            <a:fld id="{2CA7818A-A1F0-3444-9B31-F29E370C87C1}" type="slidenum">
              <a:rPr lang="en-US"/>
              <a:pPr/>
              <a:t>102</a:t>
            </a:fld>
            <a:endParaRPr lang="en-US"/>
          </a:p>
        </p:txBody>
      </p:sp>
      <p:pic>
        <p:nvPicPr>
          <p:cNvPr id="472066" name="Picture 2" descr="FG31_008"/>
          <p:cNvPicPr>
            <a:picLocks noChangeAspect="1" noChangeArrowheads="1"/>
          </p:cNvPicPr>
          <p:nvPr/>
        </p:nvPicPr>
        <p:blipFill>
          <a:blip r:embed="rId3"/>
          <a:srcRect/>
          <a:stretch>
            <a:fillRect/>
          </a:stretch>
        </p:blipFill>
        <p:spPr bwMode="auto">
          <a:xfrm>
            <a:off x="6858000" y="609600"/>
            <a:ext cx="2362200" cy="2286000"/>
          </a:xfrm>
          <a:prstGeom prst="rect">
            <a:avLst/>
          </a:prstGeom>
          <a:noFill/>
        </p:spPr>
      </p:pic>
      <p:sp>
        <p:nvSpPr>
          <p:cNvPr id="472067" name="Rectangle 3"/>
          <p:cNvSpPr>
            <a:spLocks noGrp="1" noChangeArrowheads="1"/>
          </p:cNvSpPr>
          <p:nvPr>
            <p:ph type="title"/>
          </p:nvPr>
        </p:nvSpPr>
        <p:spPr>
          <a:xfrm>
            <a:off x="381000" y="0"/>
            <a:ext cx="8534400" cy="609600"/>
          </a:xfrm>
        </p:spPr>
        <p:txBody>
          <a:bodyPr/>
          <a:lstStyle/>
          <a:p>
            <a:r>
              <a:rPr lang="en-US"/>
              <a:t>AC Circuit w/ LRC</a:t>
            </a:r>
          </a:p>
        </p:txBody>
      </p:sp>
      <p:graphicFrame>
        <p:nvGraphicFramePr>
          <p:cNvPr id="472068"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83890"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2069"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83891"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2070"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83892"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2071" name="Rectangle 7"/>
          <p:cNvSpPr>
            <a:spLocks noGrp="1" noChangeArrowheads="1"/>
          </p:cNvSpPr>
          <p:nvPr>
            <p:ph type="body" idx="1"/>
          </p:nvPr>
        </p:nvSpPr>
        <p:spPr>
          <a:xfrm>
            <a:off x="304800" y="2895600"/>
            <a:ext cx="8610600" cy="3581400"/>
          </a:xfrm>
        </p:spPr>
        <p:txBody>
          <a:bodyPr/>
          <a:lstStyle/>
          <a:p>
            <a:pPr>
              <a:lnSpc>
                <a:spcPct val="80000"/>
              </a:lnSpc>
            </a:pPr>
            <a:r>
              <a:rPr lang="en-US" sz="2800" dirty="0"/>
              <a:t>V</a:t>
            </a:r>
            <a:r>
              <a:rPr lang="en-US" sz="2800" baseline="-25000" dirty="0"/>
              <a:t>0</a:t>
            </a:r>
            <a:r>
              <a:rPr lang="en-US" sz="2800" dirty="0"/>
              <a:t> forms an angle</a:t>
            </a:r>
            <a:r>
              <a:rPr lang="en-US" sz="2800" dirty="0" smtClean="0"/>
              <a:t> </a:t>
            </a:r>
            <a:r>
              <a:rPr lang="en-US" sz="2800" dirty="0" err="1" smtClean="0">
                <a:latin typeface="Symbol" charset="2"/>
              </a:rPr>
              <a:t>φ</a:t>
            </a:r>
            <a:r>
              <a:rPr lang="en-US" sz="2800" dirty="0" smtClean="0"/>
              <a:t> </a:t>
            </a:r>
            <a:r>
              <a:rPr lang="en-US" sz="2800" dirty="0"/>
              <a:t>to V</a:t>
            </a:r>
            <a:r>
              <a:rPr lang="en-US" sz="2800" baseline="-25000" dirty="0"/>
              <a:t>R0</a:t>
            </a:r>
            <a:r>
              <a:rPr lang="en-US" sz="2800" dirty="0"/>
              <a:t> and rotates together with the other vectors as a function of time,</a:t>
            </a:r>
          </a:p>
          <a:p>
            <a:pPr>
              <a:lnSpc>
                <a:spcPct val="80000"/>
              </a:lnSpc>
            </a:pPr>
            <a:r>
              <a:rPr lang="en-US" sz="2800" dirty="0"/>
              <a:t>We determine the total impedance Z of the circuit defined by the relationship                     or</a:t>
            </a:r>
          </a:p>
          <a:p>
            <a:pPr>
              <a:lnSpc>
                <a:spcPct val="80000"/>
              </a:lnSpc>
            </a:pPr>
            <a:r>
              <a:rPr lang="en-US" sz="2800" dirty="0"/>
              <a:t>From Pythagorean theorem, we obtain </a:t>
            </a:r>
          </a:p>
          <a:p>
            <a:pPr>
              <a:lnSpc>
                <a:spcPct val="80000"/>
              </a:lnSpc>
            </a:pPr>
            <a:endParaRPr lang="en-US" sz="2800" dirty="0"/>
          </a:p>
          <a:p>
            <a:pPr>
              <a:lnSpc>
                <a:spcPct val="80000"/>
              </a:lnSpc>
            </a:pPr>
            <a:endParaRPr lang="en-US" sz="2800" dirty="0"/>
          </a:p>
          <a:p>
            <a:pPr>
              <a:lnSpc>
                <a:spcPct val="80000"/>
              </a:lnSpc>
            </a:pPr>
            <a:r>
              <a:rPr lang="en-US" sz="2800" dirty="0"/>
              <a:t>Thus the total impedance is</a:t>
            </a:r>
          </a:p>
        </p:txBody>
      </p:sp>
      <p:graphicFrame>
        <p:nvGraphicFramePr>
          <p:cNvPr id="472072"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83893"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2073" name="Rectangle 9"/>
          <p:cNvSpPr>
            <a:spLocks noChangeArrowheads="1"/>
          </p:cNvSpPr>
          <p:nvPr/>
        </p:nvSpPr>
        <p:spPr bwMode="auto">
          <a:xfrm>
            <a:off x="228600" y="685800"/>
            <a:ext cx="6705600" cy="2286000"/>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en-US">
                <a:solidFill>
                  <a:schemeClr val="accent2"/>
                </a:solidFill>
                <a:latin typeface="Arial Narrow" charset="0"/>
              </a:rPr>
              <a:t>Since the sum of the projections of the three vectors on the y axis is equal to the projection of their sum.</a:t>
            </a:r>
          </a:p>
          <a:p>
            <a:pPr marL="742950" lvl="1" indent="-285750">
              <a:spcBef>
                <a:spcPct val="20000"/>
              </a:spcBef>
              <a:buFontTx/>
              <a:buChar char="–"/>
            </a:pPr>
            <a:r>
              <a:rPr lang="en-US" sz="2000">
                <a:solidFill>
                  <a:srgbClr val="660066"/>
                </a:solidFill>
                <a:latin typeface="Arial Narrow" charset="0"/>
                <a:ea typeface="ＭＳ Ｐゴシック" charset="-128"/>
              </a:rPr>
              <a:t>The sum of the projections represents the instantaneous voltage across the whole circuit which is the source voltage</a:t>
            </a:r>
          </a:p>
          <a:p>
            <a:pPr marL="742950" lvl="1" indent="-285750">
              <a:spcBef>
                <a:spcPct val="20000"/>
              </a:spcBef>
              <a:buFontTx/>
              <a:buChar char="–"/>
            </a:pPr>
            <a:r>
              <a:rPr lang="en-US" sz="2000">
                <a:solidFill>
                  <a:srgbClr val="660066"/>
                </a:solidFill>
                <a:latin typeface="Arial Narrow" charset="0"/>
                <a:ea typeface="ＭＳ Ｐゴシック" charset="-128"/>
              </a:rPr>
              <a:t>So we can use the sum of all vectors as the representation of the peak source voltage V</a:t>
            </a:r>
            <a:r>
              <a:rPr lang="en-US" sz="2000" baseline="-25000">
                <a:solidFill>
                  <a:srgbClr val="660066"/>
                </a:solidFill>
                <a:latin typeface="Arial Narrow" charset="0"/>
                <a:ea typeface="ＭＳ Ｐゴシック" charset="-128"/>
              </a:rPr>
              <a:t>0</a:t>
            </a:r>
            <a:r>
              <a:rPr lang="en-US" sz="2000">
                <a:solidFill>
                  <a:srgbClr val="660066"/>
                </a:solidFill>
                <a:latin typeface="Arial Narrow" charset="0"/>
                <a:ea typeface="ＭＳ Ｐゴシック" charset="-128"/>
              </a:rPr>
              <a:t>.</a:t>
            </a:r>
          </a:p>
        </p:txBody>
      </p:sp>
      <p:graphicFrame>
        <p:nvGraphicFramePr>
          <p:cNvPr id="472074" name="Object 10"/>
          <p:cNvGraphicFramePr>
            <a:graphicFrameLocks noChangeAspect="1"/>
          </p:cNvGraphicFramePr>
          <p:nvPr/>
        </p:nvGraphicFramePr>
        <p:xfrm>
          <a:off x="4495800" y="3235325"/>
          <a:ext cx="560388" cy="422275"/>
        </p:xfrm>
        <a:graphic>
          <a:graphicData uri="http://schemas.openxmlformats.org/presentationml/2006/ole">
            <mc:AlternateContent xmlns:mc="http://schemas.openxmlformats.org/markup-compatibility/2006">
              <mc:Choice xmlns:v="urn:schemas-microsoft-com:vml" Requires="v">
                <p:oleObj spid="_x0000_s483894" name="Equation" r:id="rId9" imgW="253800" imgH="164880" progId="Equation.DSMT4">
                  <p:embed/>
                </p:oleObj>
              </mc:Choice>
              <mc:Fallback>
                <p:oleObj name="Equation" r:id="rId9" imgW="253800" imgH="1648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3235325"/>
                        <a:ext cx="560388" cy="4222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2075" name="Object 11"/>
          <p:cNvGraphicFramePr>
            <a:graphicFrameLocks noChangeAspect="1"/>
          </p:cNvGraphicFramePr>
          <p:nvPr/>
        </p:nvGraphicFramePr>
        <p:xfrm>
          <a:off x="2819400" y="3962400"/>
          <a:ext cx="1571625" cy="519113"/>
        </p:xfrm>
        <a:graphic>
          <a:graphicData uri="http://schemas.openxmlformats.org/presentationml/2006/ole">
            <mc:AlternateContent xmlns:mc="http://schemas.openxmlformats.org/markup-compatibility/2006">
              <mc:Choice xmlns:v="urn:schemas-microsoft-com:vml" Requires="v">
                <p:oleObj spid="_x0000_s483895" name="Equation" r:id="rId11" imgW="711000" imgH="203040" progId="Equation.DSMT4">
                  <p:embed/>
                </p:oleObj>
              </mc:Choice>
              <mc:Fallback>
                <p:oleObj name="Equation" r:id="rId11" imgW="711000" imgH="20304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19400" y="3962400"/>
                        <a:ext cx="1571625" cy="5191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2076" name="Object 12"/>
          <p:cNvGraphicFramePr>
            <a:graphicFrameLocks noChangeAspect="1"/>
          </p:cNvGraphicFramePr>
          <p:nvPr/>
        </p:nvGraphicFramePr>
        <p:xfrm>
          <a:off x="4994275" y="3962400"/>
          <a:ext cx="1177925" cy="519113"/>
        </p:xfrm>
        <a:graphic>
          <a:graphicData uri="http://schemas.openxmlformats.org/presentationml/2006/ole">
            <mc:AlternateContent xmlns:mc="http://schemas.openxmlformats.org/markup-compatibility/2006">
              <mc:Choice xmlns:v="urn:schemas-microsoft-com:vml" Requires="v">
                <p:oleObj spid="_x0000_s483896" name="Equation" r:id="rId13" imgW="533160" imgH="203040" progId="Equation.DSMT4">
                  <p:embed/>
                </p:oleObj>
              </mc:Choice>
              <mc:Fallback>
                <p:oleObj name="Equation" r:id="rId13" imgW="533160" imgH="20304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94275" y="3962400"/>
                        <a:ext cx="1177925" cy="5191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2077" name="Object 13"/>
          <p:cNvGraphicFramePr>
            <a:graphicFrameLocks noChangeAspect="1"/>
          </p:cNvGraphicFramePr>
          <p:nvPr/>
        </p:nvGraphicFramePr>
        <p:xfrm>
          <a:off x="685800" y="5002213"/>
          <a:ext cx="481013" cy="387350"/>
        </p:xfrm>
        <a:graphic>
          <a:graphicData uri="http://schemas.openxmlformats.org/presentationml/2006/ole">
            <mc:AlternateContent xmlns:mc="http://schemas.openxmlformats.org/markup-compatibility/2006">
              <mc:Choice xmlns:v="urn:schemas-microsoft-com:vml" Requires="v">
                <p:oleObj spid="_x0000_s483897" name="Equation" r:id="rId15" imgW="291960" imgH="203040" progId="Equation.DSMT4">
                  <p:embed/>
                </p:oleObj>
              </mc:Choice>
              <mc:Fallback>
                <p:oleObj name="Equation" r:id="rId15" imgW="291960" imgH="20304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5800" y="5002213"/>
                        <a:ext cx="481013" cy="3873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2078" name="Object 14"/>
          <p:cNvGraphicFramePr>
            <a:graphicFrameLocks noChangeAspect="1"/>
          </p:cNvGraphicFramePr>
          <p:nvPr/>
        </p:nvGraphicFramePr>
        <p:xfrm>
          <a:off x="4419600" y="5724525"/>
          <a:ext cx="419100" cy="290513"/>
        </p:xfrm>
        <a:graphic>
          <a:graphicData uri="http://schemas.openxmlformats.org/presentationml/2006/ole">
            <mc:AlternateContent xmlns:mc="http://schemas.openxmlformats.org/markup-compatibility/2006">
              <mc:Choice xmlns:v="urn:schemas-microsoft-com:vml" Requires="v">
                <p:oleObj spid="_x0000_s483898" name="Equation" r:id="rId17" imgW="253800" imgH="152280" progId="Equation.DSMT4">
                  <p:embed/>
                </p:oleObj>
              </mc:Choice>
              <mc:Fallback>
                <p:oleObj name="Equation" r:id="rId17" imgW="253800" imgH="15228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419600" y="5724525"/>
                        <a:ext cx="419100" cy="2905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2079" name="Object 15"/>
          <p:cNvGraphicFramePr>
            <a:graphicFrameLocks noChangeAspect="1"/>
          </p:cNvGraphicFramePr>
          <p:nvPr/>
        </p:nvGraphicFramePr>
        <p:xfrm>
          <a:off x="5024438" y="3200400"/>
          <a:ext cx="1909762" cy="584200"/>
        </p:xfrm>
        <a:graphic>
          <a:graphicData uri="http://schemas.openxmlformats.org/presentationml/2006/ole">
            <mc:AlternateContent xmlns:mc="http://schemas.openxmlformats.org/markup-compatibility/2006">
              <mc:Choice xmlns:v="urn:schemas-microsoft-com:vml" Requires="v">
                <p:oleObj spid="_x0000_s483899" name="Equation" r:id="rId19" imgW="863280" imgH="228600" progId="Equation.DSMT4">
                  <p:embed/>
                </p:oleObj>
              </mc:Choice>
              <mc:Fallback>
                <p:oleObj name="Equation" r:id="rId19" imgW="863280" imgH="22860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024438" y="3200400"/>
                        <a:ext cx="1909762" cy="5842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2080" name="Object 16"/>
          <p:cNvGraphicFramePr>
            <a:graphicFrameLocks noChangeAspect="1"/>
          </p:cNvGraphicFramePr>
          <p:nvPr/>
        </p:nvGraphicFramePr>
        <p:xfrm>
          <a:off x="1195388" y="4905375"/>
          <a:ext cx="2157412" cy="581025"/>
        </p:xfrm>
        <a:graphic>
          <a:graphicData uri="http://schemas.openxmlformats.org/presentationml/2006/ole">
            <mc:AlternateContent xmlns:mc="http://schemas.openxmlformats.org/markup-compatibility/2006">
              <mc:Choice xmlns:v="urn:schemas-microsoft-com:vml" Requires="v">
                <p:oleObj spid="_x0000_s483900" name="Equation" r:id="rId21" imgW="1307880" imgH="304560" progId="Equation.DSMT4">
                  <p:embed/>
                </p:oleObj>
              </mc:Choice>
              <mc:Fallback>
                <p:oleObj name="Equation" r:id="rId21" imgW="1307880" imgH="30456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95388" y="4905375"/>
                        <a:ext cx="2157412" cy="5810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2081" name="Object 17"/>
          <p:cNvGraphicFramePr>
            <a:graphicFrameLocks noChangeAspect="1"/>
          </p:cNvGraphicFramePr>
          <p:nvPr/>
        </p:nvGraphicFramePr>
        <p:xfrm>
          <a:off x="3311525" y="4905375"/>
          <a:ext cx="2555875" cy="581025"/>
        </p:xfrm>
        <a:graphic>
          <a:graphicData uri="http://schemas.openxmlformats.org/presentationml/2006/ole">
            <mc:AlternateContent xmlns:mc="http://schemas.openxmlformats.org/markup-compatibility/2006">
              <mc:Choice xmlns:v="urn:schemas-microsoft-com:vml" Requires="v">
                <p:oleObj spid="_x0000_s483901" name="Equation" r:id="rId23" imgW="1549080" imgH="304560" progId="Equation.DSMT4">
                  <p:embed/>
                </p:oleObj>
              </mc:Choice>
              <mc:Fallback>
                <p:oleObj name="Equation" r:id="rId23" imgW="1549080" imgH="30456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311525" y="4905375"/>
                        <a:ext cx="2555875" cy="5810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2082" name="Object 18"/>
          <p:cNvGraphicFramePr>
            <a:graphicFrameLocks noChangeAspect="1"/>
          </p:cNvGraphicFramePr>
          <p:nvPr/>
        </p:nvGraphicFramePr>
        <p:xfrm>
          <a:off x="5870575" y="4905375"/>
          <a:ext cx="2282825" cy="581025"/>
        </p:xfrm>
        <a:graphic>
          <a:graphicData uri="http://schemas.openxmlformats.org/presentationml/2006/ole">
            <mc:AlternateContent xmlns:mc="http://schemas.openxmlformats.org/markup-compatibility/2006">
              <mc:Choice xmlns:v="urn:schemas-microsoft-com:vml" Requires="v">
                <p:oleObj spid="_x0000_s483902" name="Equation" r:id="rId25" imgW="1384200" imgH="304560" progId="Equation.DSMT4">
                  <p:embed/>
                </p:oleObj>
              </mc:Choice>
              <mc:Fallback>
                <p:oleObj name="Equation" r:id="rId25" imgW="1384200" imgH="30456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870575" y="4905375"/>
                        <a:ext cx="2282825" cy="5810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2083" name="Object 19"/>
          <p:cNvGraphicFramePr>
            <a:graphicFrameLocks noChangeAspect="1"/>
          </p:cNvGraphicFramePr>
          <p:nvPr/>
        </p:nvGraphicFramePr>
        <p:xfrm>
          <a:off x="8115300" y="5029200"/>
          <a:ext cx="419100" cy="387350"/>
        </p:xfrm>
        <a:graphic>
          <a:graphicData uri="http://schemas.openxmlformats.org/presentationml/2006/ole">
            <mc:AlternateContent xmlns:mc="http://schemas.openxmlformats.org/markup-compatibility/2006">
              <mc:Choice xmlns:v="urn:schemas-microsoft-com:vml" Requires="v">
                <p:oleObj spid="_x0000_s483903" name="Equation" r:id="rId27" imgW="253800" imgH="203040" progId="Equation.DSMT4">
                  <p:embed/>
                </p:oleObj>
              </mc:Choice>
              <mc:Fallback>
                <p:oleObj name="Equation" r:id="rId27" imgW="253800" imgH="203040" progId="Equation.DSMT4">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115300" y="5029200"/>
                        <a:ext cx="419100" cy="3873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2084" name="Object 20"/>
          <p:cNvGraphicFramePr>
            <a:graphicFrameLocks noChangeAspect="1"/>
          </p:cNvGraphicFramePr>
          <p:nvPr/>
        </p:nvGraphicFramePr>
        <p:xfrm>
          <a:off x="4783138" y="5591175"/>
          <a:ext cx="2074862" cy="581025"/>
        </p:xfrm>
        <a:graphic>
          <a:graphicData uri="http://schemas.openxmlformats.org/presentationml/2006/ole">
            <mc:AlternateContent xmlns:mc="http://schemas.openxmlformats.org/markup-compatibility/2006">
              <mc:Choice xmlns:v="urn:schemas-microsoft-com:vml" Requires="v">
                <p:oleObj spid="_x0000_s483904" name="Equation" r:id="rId29" imgW="1257120" imgH="304560" progId="Equation.DSMT4">
                  <p:embed/>
                </p:oleObj>
              </mc:Choice>
              <mc:Fallback>
                <p:oleObj name="Equation" r:id="rId29" imgW="1257120" imgH="304560" progId="Equation.DSMT4">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783138" y="5591175"/>
                        <a:ext cx="2074862" cy="5810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2085" name="Object 21"/>
          <p:cNvGraphicFramePr>
            <a:graphicFrameLocks noChangeAspect="1"/>
          </p:cNvGraphicFramePr>
          <p:nvPr/>
        </p:nvGraphicFramePr>
        <p:xfrm>
          <a:off x="6807200" y="5410200"/>
          <a:ext cx="2032000" cy="920750"/>
        </p:xfrm>
        <a:graphic>
          <a:graphicData uri="http://schemas.openxmlformats.org/presentationml/2006/ole">
            <mc:AlternateContent xmlns:mc="http://schemas.openxmlformats.org/markup-compatibility/2006">
              <mc:Choice xmlns:v="urn:schemas-microsoft-com:vml" Requires="v">
                <p:oleObj spid="_x0000_s483905" name="Equation" r:id="rId31" imgW="1231560" imgH="482400" progId="Equation.DSMT4">
                  <p:embed/>
                </p:oleObj>
              </mc:Choice>
              <mc:Fallback>
                <p:oleObj name="Equation" r:id="rId31" imgW="1231560" imgH="482400" progId="Equation.DSMT4">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807200" y="5410200"/>
                        <a:ext cx="2032000" cy="9207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6831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72073">
                                            <p:txEl>
                                              <p:pRg st="0" end="0"/>
                                            </p:txEl>
                                          </p:spTgt>
                                        </p:tgtEl>
                                        <p:attrNameLst>
                                          <p:attrName>style.visibility</p:attrName>
                                        </p:attrNameLst>
                                      </p:cBhvr>
                                      <p:to>
                                        <p:strVal val="visible"/>
                                      </p:to>
                                    </p:set>
                                    <p:animEffect transition="in" filter="wipe(left)">
                                      <p:cBhvr>
                                        <p:cTn id="7" dur="500"/>
                                        <p:tgtEl>
                                          <p:spTgt spid="4720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472066"/>
                                        </p:tgtEl>
                                        <p:attrNameLst>
                                          <p:attrName>style.visibility</p:attrName>
                                        </p:attrNameLst>
                                      </p:cBhvr>
                                      <p:to>
                                        <p:strVal val="visible"/>
                                      </p:to>
                                    </p:set>
                                    <p:anim calcmode="lin" valueType="num">
                                      <p:cBhvr>
                                        <p:cTn id="12" dur="500" fill="hold"/>
                                        <p:tgtEl>
                                          <p:spTgt spid="472066"/>
                                        </p:tgtEl>
                                        <p:attrNameLst>
                                          <p:attrName>ppt_w</p:attrName>
                                        </p:attrNameLst>
                                      </p:cBhvr>
                                      <p:tavLst>
                                        <p:tav tm="0">
                                          <p:val>
                                            <p:fltVal val="0"/>
                                          </p:val>
                                        </p:tav>
                                        <p:tav tm="100000">
                                          <p:val>
                                            <p:strVal val="#ppt_w"/>
                                          </p:val>
                                        </p:tav>
                                      </p:tavLst>
                                    </p:anim>
                                    <p:anim calcmode="lin" valueType="num">
                                      <p:cBhvr>
                                        <p:cTn id="13" dur="500" fill="hold"/>
                                        <p:tgtEl>
                                          <p:spTgt spid="472066"/>
                                        </p:tgtEl>
                                        <p:attrNameLst>
                                          <p:attrName>ppt_h</p:attrName>
                                        </p:attrNameLst>
                                      </p:cBhvr>
                                      <p:tavLst>
                                        <p:tav tm="0">
                                          <p:val>
                                            <p:fltVal val="0"/>
                                          </p:val>
                                        </p:tav>
                                        <p:tav tm="100000">
                                          <p:val>
                                            <p:strVal val="#ppt_h"/>
                                          </p:val>
                                        </p:tav>
                                      </p:tavLst>
                                    </p:anim>
                                    <p:animEffect transition="in" filter="fade">
                                      <p:cBhvr>
                                        <p:cTn id="14" dur="500"/>
                                        <p:tgtEl>
                                          <p:spTgt spid="47206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472073">
                                            <p:txEl>
                                              <p:pRg st="1" end="1"/>
                                            </p:txEl>
                                          </p:spTgt>
                                        </p:tgtEl>
                                        <p:attrNameLst>
                                          <p:attrName>style.visibility</p:attrName>
                                        </p:attrNameLst>
                                      </p:cBhvr>
                                      <p:to>
                                        <p:strVal val="visible"/>
                                      </p:to>
                                    </p:set>
                                    <p:animEffect transition="in" filter="wipe(left)">
                                      <p:cBhvr>
                                        <p:cTn id="19" dur="500"/>
                                        <p:tgtEl>
                                          <p:spTgt spid="47207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
                                  </p:iterate>
                                  <p:childTnLst>
                                    <p:set>
                                      <p:cBhvr>
                                        <p:cTn id="23" dur="1" fill="hold">
                                          <p:stCondLst>
                                            <p:cond delay="0"/>
                                          </p:stCondLst>
                                        </p:cTn>
                                        <p:tgtEl>
                                          <p:spTgt spid="472073">
                                            <p:txEl>
                                              <p:pRg st="2" end="2"/>
                                            </p:txEl>
                                          </p:spTgt>
                                        </p:tgtEl>
                                        <p:attrNameLst>
                                          <p:attrName>style.visibility</p:attrName>
                                        </p:attrNameLst>
                                      </p:cBhvr>
                                      <p:to>
                                        <p:strVal val="visible"/>
                                      </p:to>
                                    </p:set>
                                    <p:animEffect transition="in" filter="wipe(left)">
                                      <p:cBhvr>
                                        <p:cTn id="24" dur="500"/>
                                        <p:tgtEl>
                                          <p:spTgt spid="47207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472071">
                                            <p:txEl>
                                              <p:pRg st="0" end="0"/>
                                            </p:txEl>
                                          </p:spTgt>
                                        </p:tgtEl>
                                        <p:attrNameLst>
                                          <p:attrName>style.visibility</p:attrName>
                                        </p:attrNameLst>
                                      </p:cBhvr>
                                      <p:to>
                                        <p:strVal val="visible"/>
                                      </p:to>
                                    </p:set>
                                    <p:animEffect transition="in" filter="wipe(left)">
                                      <p:cBhvr>
                                        <p:cTn id="29" dur="500"/>
                                        <p:tgtEl>
                                          <p:spTgt spid="47207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iterate type="wd">
                                    <p:tmPct val="10000"/>
                                  </p:iterate>
                                  <p:childTnLst>
                                    <p:set>
                                      <p:cBhvr>
                                        <p:cTn id="33" dur="1" fill="hold">
                                          <p:stCondLst>
                                            <p:cond delay="0"/>
                                          </p:stCondLst>
                                        </p:cTn>
                                        <p:tgtEl>
                                          <p:spTgt spid="472074"/>
                                        </p:tgtEl>
                                        <p:attrNameLst>
                                          <p:attrName>style.visibility</p:attrName>
                                        </p:attrNameLst>
                                      </p:cBhvr>
                                      <p:to>
                                        <p:strVal val="visible"/>
                                      </p:to>
                                    </p:set>
                                    <p:animEffect transition="in" filter="wipe(left)">
                                      <p:cBhvr>
                                        <p:cTn id="34" dur="500"/>
                                        <p:tgtEl>
                                          <p:spTgt spid="47207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iterate type="wd">
                                    <p:tmPct val="10000"/>
                                  </p:iterate>
                                  <p:childTnLst>
                                    <p:set>
                                      <p:cBhvr>
                                        <p:cTn id="38" dur="1" fill="hold">
                                          <p:stCondLst>
                                            <p:cond delay="0"/>
                                          </p:stCondLst>
                                        </p:cTn>
                                        <p:tgtEl>
                                          <p:spTgt spid="472079"/>
                                        </p:tgtEl>
                                        <p:attrNameLst>
                                          <p:attrName>style.visibility</p:attrName>
                                        </p:attrNameLst>
                                      </p:cBhvr>
                                      <p:to>
                                        <p:strVal val="visible"/>
                                      </p:to>
                                    </p:set>
                                    <p:animEffect transition="in" filter="wipe(left)">
                                      <p:cBhvr>
                                        <p:cTn id="39" dur="500"/>
                                        <p:tgtEl>
                                          <p:spTgt spid="47207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iterate type="wd">
                                    <p:tmPct val="10000"/>
                                  </p:iterate>
                                  <p:childTnLst>
                                    <p:set>
                                      <p:cBhvr>
                                        <p:cTn id="43" dur="1" fill="hold">
                                          <p:stCondLst>
                                            <p:cond delay="0"/>
                                          </p:stCondLst>
                                        </p:cTn>
                                        <p:tgtEl>
                                          <p:spTgt spid="472071">
                                            <p:txEl>
                                              <p:pRg st="1" end="1"/>
                                            </p:txEl>
                                          </p:spTgt>
                                        </p:tgtEl>
                                        <p:attrNameLst>
                                          <p:attrName>style.visibility</p:attrName>
                                        </p:attrNameLst>
                                      </p:cBhvr>
                                      <p:to>
                                        <p:strVal val="visible"/>
                                      </p:to>
                                    </p:set>
                                    <p:animEffect transition="in" filter="wipe(left)">
                                      <p:cBhvr>
                                        <p:cTn id="44" dur="500"/>
                                        <p:tgtEl>
                                          <p:spTgt spid="472071">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iterate type="wd">
                                    <p:tmPct val="10000"/>
                                  </p:iterate>
                                  <p:childTnLst>
                                    <p:set>
                                      <p:cBhvr>
                                        <p:cTn id="48" dur="1" fill="hold">
                                          <p:stCondLst>
                                            <p:cond delay="0"/>
                                          </p:stCondLst>
                                        </p:cTn>
                                        <p:tgtEl>
                                          <p:spTgt spid="472075"/>
                                        </p:tgtEl>
                                        <p:attrNameLst>
                                          <p:attrName>style.visibility</p:attrName>
                                        </p:attrNameLst>
                                      </p:cBhvr>
                                      <p:to>
                                        <p:strVal val="visible"/>
                                      </p:to>
                                    </p:set>
                                    <p:animEffect transition="in" filter="wipe(left)">
                                      <p:cBhvr>
                                        <p:cTn id="49" dur="500"/>
                                        <p:tgtEl>
                                          <p:spTgt spid="47207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iterate type="wd">
                                    <p:tmPct val="10000"/>
                                  </p:iterate>
                                  <p:childTnLst>
                                    <p:set>
                                      <p:cBhvr>
                                        <p:cTn id="53" dur="1" fill="hold">
                                          <p:stCondLst>
                                            <p:cond delay="0"/>
                                          </p:stCondLst>
                                        </p:cTn>
                                        <p:tgtEl>
                                          <p:spTgt spid="472076"/>
                                        </p:tgtEl>
                                        <p:attrNameLst>
                                          <p:attrName>style.visibility</p:attrName>
                                        </p:attrNameLst>
                                      </p:cBhvr>
                                      <p:to>
                                        <p:strVal val="visible"/>
                                      </p:to>
                                    </p:set>
                                    <p:animEffect transition="in" filter="wipe(left)">
                                      <p:cBhvr>
                                        <p:cTn id="54" dur="500"/>
                                        <p:tgtEl>
                                          <p:spTgt spid="47207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iterate type="wd">
                                    <p:tmPct val="10000"/>
                                  </p:iterate>
                                  <p:childTnLst>
                                    <p:set>
                                      <p:cBhvr>
                                        <p:cTn id="58" dur="1" fill="hold">
                                          <p:stCondLst>
                                            <p:cond delay="0"/>
                                          </p:stCondLst>
                                        </p:cTn>
                                        <p:tgtEl>
                                          <p:spTgt spid="472071">
                                            <p:txEl>
                                              <p:pRg st="2" end="2"/>
                                            </p:txEl>
                                          </p:spTgt>
                                        </p:tgtEl>
                                        <p:attrNameLst>
                                          <p:attrName>style.visibility</p:attrName>
                                        </p:attrNameLst>
                                      </p:cBhvr>
                                      <p:to>
                                        <p:strVal val="visible"/>
                                      </p:to>
                                    </p:set>
                                    <p:animEffect transition="in" filter="wipe(left)">
                                      <p:cBhvr>
                                        <p:cTn id="59" dur="500"/>
                                        <p:tgtEl>
                                          <p:spTgt spid="472071">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iterate type="wd">
                                    <p:tmPct val="10000"/>
                                  </p:iterate>
                                  <p:childTnLst>
                                    <p:set>
                                      <p:cBhvr>
                                        <p:cTn id="63" dur="1" fill="hold">
                                          <p:stCondLst>
                                            <p:cond delay="0"/>
                                          </p:stCondLst>
                                        </p:cTn>
                                        <p:tgtEl>
                                          <p:spTgt spid="472077"/>
                                        </p:tgtEl>
                                        <p:attrNameLst>
                                          <p:attrName>style.visibility</p:attrName>
                                        </p:attrNameLst>
                                      </p:cBhvr>
                                      <p:to>
                                        <p:strVal val="visible"/>
                                      </p:to>
                                    </p:set>
                                    <p:animEffect transition="in" filter="wipe(left)">
                                      <p:cBhvr>
                                        <p:cTn id="64" dur="500"/>
                                        <p:tgtEl>
                                          <p:spTgt spid="47207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iterate type="wd">
                                    <p:tmPct val="10000"/>
                                  </p:iterate>
                                  <p:childTnLst>
                                    <p:set>
                                      <p:cBhvr>
                                        <p:cTn id="68" dur="1" fill="hold">
                                          <p:stCondLst>
                                            <p:cond delay="0"/>
                                          </p:stCondLst>
                                        </p:cTn>
                                        <p:tgtEl>
                                          <p:spTgt spid="472080"/>
                                        </p:tgtEl>
                                        <p:attrNameLst>
                                          <p:attrName>style.visibility</p:attrName>
                                        </p:attrNameLst>
                                      </p:cBhvr>
                                      <p:to>
                                        <p:strVal val="visible"/>
                                      </p:to>
                                    </p:set>
                                    <p:animEffect transition="in" filter="wipe(left)">
                                      <p:cBhvr>
                                        <p:cTn id="69" dur="500"/>
                                        <p:tgtEl>
                                          <p:spTgt spid="47208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iterate type="wd">
                                    <p:tmPct val="10000"/>
                                  </p:iterate>
                                  <p:childTnLst>
                                    <p:set>
                                      <p:cBhvr>
                                        <p:cTn id="73" dur="1" fill="hold">
                                          <p:stCondLst>
                                            <p:cond delay="0"/>
                                          </p:stCondLst>
                                        </p:cTn>
                                        <p:tgtEl>
                                          <p:spTgt spid="472081"/>
                                        </p:tgtEl>
                                        <p:attrNameLst>
                                          <p:attrName>style.visibility</p:attrName>
                                        </p:attrNameLst>
                                      </p:cBhvr>
                                      <p:to>
                                        <p:strVal val="visible"/>
                                      </p:to>
                                    </p:set>
                                    <p:animEffect transition="in" filter="wipe(left)">
                                      <p:cBhvr>
                                        <p:cTn id="74" dur="500"/>
                                        <p:tgtEl>
                                          <p:spTgt spid="47208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iterate type="wd">
                                    <p:tmPct val="10000"/>
                                  </p:iterate>
                                  <p:childTnLst>
                                    <p:set>
                                      <p:cBhvr>
                                        <p:cTn id="78" dur="1" fill="hold">
                                          <p:stCondLst>
                                            <p:cond delay="0"/>
                                          </p:stCondLst>
                                        </p:cTn>
                                        <p:tgtEl>
                                          <p:spTgt spid="472082"/>
                                        </p:tgtEl>
                                        <p:attrNameLst>
                                          <p:attrName>style.visibility</p:attrName>
                                        </p:attrNameLst>
                                      </p:cBhvr>
                                      <p:to>
                                        <p:strVal val="visible"/>
                                      </p:to>
                                    </p:set>
                                    <p:animEffect transition="in" filter="wipe(left)">
                                      <p:cBhvr>
                                        <p:cTn id="79" dur="500"/>
                                        <p:tgtEl>
                                          <p:spTgt spid="47208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iterate type="wd">
                                    <p:tmPct val="10000"/>
                                  </p:iterate>
                                  <p:childTnLst>
                                    <p:set>
                                      <p:cBhvr>
                                        <p:cTn id="83" dur="1" fill="hold">
                                          <p:stCondLst>
                                            <p:cond delay="0"/>
                                          </p:stCondLst>
                                        </p:cTn>
                                        <p:tgtEl>
                                          <p:spTgt spid="472083"/>
                                        </p:tgtEl>
                                        <p:attrNameLst>
                                          <p:attrName>style.visibility</p:attrName>
                                        </p:attrNameLst>
                                      </p:cBhvr>
                                      <p:to>
                                        <p:strVal val="visible"/>
                                      </p:to>
                                    </p:set>
                                    <p:animEffect transition="in" filter="wipe(left)">
                                      <p:cBhvr>
                                        <p:cTn id="84" dur="500"/>
                                        <p:tgtEl>
                                          <p:spTgt spid="472083"/>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iterate type="wd">
                                    <p:tmPct val="10000"/>
                                  </p:iterate>
                                  <p:childTnLst>
                                    <p:set>
                                      <p:cBhvr>
                                        <p:cTn id="88" dur="1" fill="hold">
                                          <p:stCondLst>
                                            <p:cond delay="0"/>
                                          </p:stCondLst>
                                        </p:cTn>
                                        <p:tgtEl>
                                          <p:spTgt spid="472071">
                                            <p:txEl>
                                              <p:pRg st="5" end="5"/>
                                            </p:txEl>
                                          </p:spTgt>
                                        </p:tgtEl>
                                        <p:attrNameLst>
                                          <p:attrName>style.visibility</p:attrName>
                                        </p:attrNameLst>
                                      </p:cBhvr>
                                      <p:to>
                                        <p:strVal val="visible"/>
                                      </p:to>
                                    </p:set>
                                    <p:animEffect transition="in" filter="wipe(left)">
                                      <p:cBhvr>
                                        <p:cTn id="89" dur="500"/>
                                        <p:tgtEl>
                                          <p:spTgt spid="472071">
                                            <p:txEl>
                                              <p:pRg st="5" end="5"/>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iterate type="wd">
                                    <p:tmPct val="10000"/>
                                  </p:iterate>
                                  <p:childTnLst>
                                    <p:set>
                                      <p:cBhvr>
                                        <p:cTn id="93" dur="1" fill="hold">
                                          <p:stCondLst>
                                            <p:cond delay="0"/>
                                          </p:stCondLst>
                                        </p:cTn>
                                        <p:tgtEl>
                                          <p:spTgt spid="472078"/>
                                        </p:tgtEl>
                                        <p:attrNameLst>
                                          <p:attrName>style.visibility</p:attrName>
                                        </p:attrNameLst>
                                      </p:cBhvr>
                                      <p:to>
                                        <p:strVal val="visible"/>
                                      </p:to>
                                    </p:set>
                                    <p:animEffect transition="in" filter="wipe(left)">
                                      <p:cBhvr>
                                        <p:cTn id="94" dur="500"/>
                                        <p:tgtEl>
                                          <p:spTgt spid="472078"/>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iterate type="wd">
                                    <p:tmPct val="10000"/>
                                  </p:iterate>
                                  <p:childTnLst>
                                    <p:set>
                                      <p:cBhvr>
                                        <p:cTn id="98" dur="1" fill="hold">
                                          <p:stCondLst>
                                            <p:cond delay="0"/>
                                          </p:stCondLst>
                                        </p:cTn>
                                        <p:tgtEl>
                                          <p:spTgt spid="472084"/>
                                        </p:tgtEl>
                                        <p:attrNameLst>
                                          <p:attrName>style.visibility</p:attrName>
                                        </p:attrNameLst>
                                      </p:cBhvr>
                                      <p:to>
                                        <p:strVal val="visible"/>
                                      </p:to>
                                    </p:set>
                                    <p:animEffect transition="in" filter="wipe(left)">
                                      <p:cBhvr>
                                        <p:cTn id="99" dur="500"/>
                                        <p:tgtEl>
                                          <p:spTgt spid="472084"/>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nodeType="clickEffect">
                                  <p:stCondLst>
                                    <p:cond delay="0"/>
                                  </p:stCondLst>
                                  <p:iterate type="wd">
                                    <p:tmPct val="10000"/>
                                  </p:iterate>
                                  <p:childTnLst>
                                    <p:set>
                                      <p:cBhvr>
                                        <p:cTn id="103" dur="1" fill="hold">
                                          <p:stCondLst>
                                            <p:cond delay="0"/>
                                          </p:stCondLst>
                                        </p:cTn>
                                        <p:tgtEl>
                                          <p:spTgt spid="472085"/>
                                        </p:tgtEl>
                                        <p:attrNameLst>
                                          <p:attrName>style.visibility</p:attrName>
                                        </p:attrNameLst>
                                      </p:cBhvr>
                                      <p:to>
                                        <p:strVal val="visible"/>
                                      </p:to>
                                    </p:set>
                                    <p:animEffect transition="in" filter="wipe(left)">
                                      <p:cBhvr>
                                        <p:cTn id="104" dur="500"/>
                                        <p:tgtEl>
                                          <p:spTgt spid="472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71" grpId="0" build="p"/>
      <p:bldP spid="47207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e Placeholder 3"/>
          <p:cNvSpPr>
            <a:spLocks noGrp="1"/>
          </p:cNvSpPr>
          <p:nvPr>
            <p:ph type="dt" sz="half" idx="10"/>
          </p:nvPr>
        </p:nvSpPr>
        <p:spPr/>
        <p:txBody>
          <a:bodyPr/>
          <a:lstStyle/>
          <a:p>
            <a:r>
              <a:rPr lang="en-US" smtClean="0"/>
              <a:t>Thursday, July 5, 2018</a:t>
            </a:r>
            <a:endParaRPr lang="en-US"/>
          </a:p>
        </p:txBody>
      </p:sp>
      <p:sp>
        <p:nvSpPr>
          <p:cNvPr id="23" name="Footer Placeholder 4"/>
          <p:cNvSpPr>
            <a:spLocks noGrp="1"/>
          </p:cNvSpPr>
          <p:nvPr>
            <p:ph type="ftr" sz="quarter" idx="11"/>
          </p:nvPr>
        </p:nvSpPr>
        <p:spPr/>
        <p:txBody>
          <a:bodyPr/>
          <a:lstStyle/>
          <a:p>
            <a:r>
              <a:rPr lang="de-DE" smtClean="0"/>
              <a:t>PHYS 1444-001, Summer 2018               Dr. Jaehoon Yu</a:t>
            </a:r>
            <a:endParaRPr lang="en-US"/>
          </a:p>
        </p:txBody>
      </p:sp>
      <p:sp>
        <p:nvSpPr>
          <p:cNvPr id="24" name="Slide Number Placeholder 5"/>
          <p:cNvSpPr>
            <a:spLocks noGrp="1"/>
          </p:cNvSpPr>
          <p:nvPr>
            <p:ph type="sldNum" sz="quarter" idx="12"/>
          </p:nvPr>
        </p:nvSpPr>
        <p:spPr/>
        <p:txBody>
          <a:bodyPr/>
          <a:lstStyle/>
          <a:p>
            <a:fld id="{03DB9035-AF34-8C44-B9F5-BBE27FDC0FBA}" type="slidenum">
              <a:rPr lang="en-US"/>
              <a:pPr/>
              <a:t>103</a:t>
            </a:fld>
            <a:endParaRPr lang="en-US"/>
          </a:p>
        </p:txBody>
      </p:sp>
      <p:pic>
        <p:nvPicPr>
          <p:cNvPr id="473090" name="Picture 2" descr="FG31_008"/>
          <p:cNvPicPr>
            <a:picLocks noChangeAspect="1" noChangeArrowheads="1"/>
          </p:cNvPicPr>
          <p:nvPr/>
        </p:nvPicPr>
        <p:blipFill>
          <a:blip r:embed="rId3"/>
          <a:srcRect/>
          <a:stretch>
            <a:fillRect/>
          </a:stretch>
        </p:blipFill>
        <p:spPr bwMode="auto">
          <a:xfrm>
            <a:off x="5562600" y="609600"/>
            <a:ext cx="3657600" cy="3170238"/>
          </a:xfrm>
          <a:prstGeom prst="rect">
            <a:avLst/>
          </a:prstGeom>
          <a:noFill/>
        </p:spPr>
      </p:pic>
      <p:sp>
        <p:nvSpPr>
          <p:cNvPr id="473091" name="Rectangle 3"/>
          <p:cNvSpPr>
            <a:spLocks noGrp="1" noChangeArrowheads="1"/>
          </p:cNvSpPr>
          <p:nvPr>
            <p:ph type="title"/>
          </p:nvPr>
        </p:nvSpPr>
        <p:spPr>
          <a:xfrm>
            <a:off x="381000" y="0"/>
            <a:ext cx="8534400" cy="609600"/>
          </a:xfrm>
        </p:spPr>
        <p:txBody>
          <a:bodyPr/>
          <a:lstStyle/>
          <a:p>
            <a:r>
              <a:rPr lang="en-US"/>
              <a:t>AC Circuit w/ LRC</a:t>
            </a:r>
          </a:p>
        </p:txBody>
      </p:sp>
      <p:graphicFrame>
        <p:nvGraphicFramePr>
          <p:cNvPr id="473092"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84809"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3093"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84810"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3094"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84811"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3095" name="Rectangle 7"/>
          <p:cNvSpPr>
            <a:spLocks noGrp="1" noChangeArrowheads="1"/>
          </p:cNvSpPr>
          <p:nvPr>
            <p:ph type="body" idx="1"/>
          </p:nvPr>
        </p:nvSpPr>
        <p:spPr>
          <a:xfrm>
            <a:off x="304800" y="2667000"/>
            <a:ext cx="8610600" cy="3581400"/>
          </a:xfrm>
        </p:spPr>
        <p:txBody>
          <a:bodyPr/>
          <a:lstStyle/>
          <a:p>
            <a:pPr>
              <a:lnSpc>
                <a:spcPct val="90000"/>
              </a:lnSpc>
            </a:pPr>
            <a:r>
              <a:rPr lang="en-US" sz="2400" dirty="0"/>
              <a:t>What is the power dissipated in the circuit?</a:t>
            </a:r>
          </a:p>
          <a:p>
            <a:pPr lvl="1">
              <a:lnSpc>
                <a:spcPct val="90000"/>
              </a:lnSpc>
            </a:pPr>
            <a:r>
              <a:rPr lang="en-US" sz="2000" dirty="0"/>
              <a:t>Which element dissipates the power?</a:t>
            </a:r>
          </a:p>
          <a:p>
            <a:pPr lvl="1">
              <a:lnSpc>
                <a:spcPct val="90000"/>
              </a:lnSpc>
            </a:pPr>
            <a:r>
              <a:rPr lang="en-US" sz="2000" dirty="0"/>
              <a:t>Only the resistor</a:t>
            </a:r>
          </a:p>
          <a:p>
            <a:pPr>
              <a:lnSpc>
                <a:spcPct val="90000"/>
              </a:lnSpc>
            </a:pPr>
            <a:r>
              <a:rPr lang="en-US" sz="2400" dirty="0"/>
              <a:t>The average power is</a:t>
            </a:r>
          </a:p>
          <a:p>
            <a:pPr lvl="1">
              <a:lnSpc>
                <a:spcPct val="90000"/>
              </a:lnSpc>
            </a:pPr>
            <a:r>
              <a:rPr lang="en-US" sz="2000" dirty="0"/>
              <a:t>Since R=</a:t>
            </a:r>
            <a:r>
              <a:rPr lang="en-US" sz="2000" dirty="0" err="1" smtClean="0"/>
              <a:t>Zcos</a:t>
            </a:r>
            <a:r>
              <a:rPr lang="en-US" sz="2000" dirty="0" err="1" smtClean="0">
                <a:latin typeface="Symbol" charset="2"/>
              </a:rPr>
              <a:t>φ</a:t>
            </a:r>
            <a:endParaRPr lang="en-US" sz="2000" dirty="0" smtClean="0">
              <a:latin typeface="Symbol" charset="2"/>
            </a:endParaRPr>
          </a:p>
          <a:p>
            <a:pPr lvl="1">
              <a:lnSpc>
                <a:spcPct val="90000"/>
              </a:lnSpc>
            </a:pPr>
            <a:r>
              <a:rPr lang="en-US" sz="2000" dirty="0"/>
              <a:t>We obtain </a:t>
            </a:r>
          </a:p>
          <a:p>
            <a:pPr lvl="1">
              <a:lnSpc>
                <a:spcPct val="90000"/>
              </a:lnSpc>
            </a:pPr>
            <a:endParaRPr lang="en-US" sz="2000" dirty="0"/>
          </a:p>
          <a:p>
            <a:pPr lvl="1">
              <a:lnSpc>
                <a:spcPct val="90000"/>
              </a:lnSpc>
            </a:pPr>
            <a:r>
              <a:rPr lang="en-US" sz="2000" dirty="0"/>
              <a:t>The factor </a:t>
            </a:r>
            <a:r>
              <a:rPr lang="en-US" sz="2000" dirty="0" err="1" smtClean="0"/>
              <a:t>cos</a:t>
            </a:r>
            <a:r>
              <a:rPr lang="en-US" sz="2000" dirty="0" err="1" smtClean="0">
                <a:latin typeface="Symbol" charset="2"/>
              </a:rPr>
              <a:t>φ</a:t>
            </a:r>
            <a:r>
              <a:rPr lang="en-US" sz="2000" dirty="0" smtClean="0"/>
              <a:t> </a:t>
            </a:r>
            <a:r>
              <a:rPr lang="en-US" sz="2000" dirty="0"/>
              <a:t>is referred as the power factor of the circuit</a:t>
            </a:r>
          </a:p>
          <a:p>
            <a:pPr lvl="1">
              <a:lnSpc>
                <a:spcPct val="90000"/>
              </a:lnSpc>
            </a:pPr>
            <a:r>
              <a:rPr lang="en-US" sz="2000" dirty="0"/>
              <a:t>For a pure resistor, </a:t>
            </a:r>
            <a:r>
              <a:rPr lang="en-US" sz="2000" dirty="0" err="1" smtClean="0"/>
              <a:t>cos</a:t>
            </a:r>
            <a:r>
              <a:rPr lang="en-US" sz="2000" dirty="0" err="1" smtClean="0">
                <a:latin typeface="Symbol" charset="2"/>
              </a:rPr>
              <a:t>φ</a:t>
            </a:r>
            <a:r>
              <a:rPr lang="en-US" sz="2000" dirty="0" smtClean="0"/>
              <a:t>=</a:t>
            </a:r>
            <a:r>
              <a:rPr lang="en-US" sz="2000" dirty="0"/>
              <a:t>1 and </a:t>
            </a:r>
          </a:p>
          <a:p>
            <a:pPr lvl="1">
              <a:lnSpc>
                <a:spcPct val="90000"/>
              </a:lnSpc>
            </a:pPr>
            <a:r>
              <a:rPr lang="en-US" sz="2000" dirty="0"/>
              <a:t>For a capacitor or inductor alone</a:t>
            </a:r>
            <a:r>
              <a:rPr lang="en-US" sz="2000" dirty="0" smtClean="0"/>
              <a:t> </a:t>
            </a:r>
            <a:r>
              <a:rPr lang="en-US" sz="2000" dirty="0" err="1" smtClean="0">
                <a:latin typeface="Symbol" charset="2"/>
              </a:rPr>
              <a:t>φ</a:t>
            </a:r>
            <a:r>
              <a:rPr lang="en-US" sz="2000" dirty="0" smtClean="0"/>
              <a:t>=</a:t>
            </a:r>
            <a:r>
              <a:rPr lang="en-US" sz="2000" dirty="0"/>
              <a:t>-90</a:t>
            </a:r>
            <a:r>
              <a:rPr lang="en-US" sz="2000" baseline="30000" dirty="0"/>
              <a:t>o</a:t>
            </a:r>
            <a:r>
              <a:rPr lang="en-US" sz="2000" dirty="0"/>
              <a:t> or +90</a:t>
            </a:r>
            <a:r>
              <a:rPr lang="en-US" sz="2000" baseline="30000" dirty="0"/>
              <a:t>o</a:t>
            </a:r>
            <a:r>
              <a:rPr lang="en-US" sz="2000" dirty="0"/>
              <a:t>, so </a:t>
            </a:r>
            <a:r>
              <a:rPr lang="en-US" sz="2000" dirty="0" err="1" smtClean="0"/>
              <a:t>cos</a:t>
            </a:r>
            <a:r>
              <a:rPr lang="en-US" sz="2000" dirty="0" err="1" smtClean="0">
                <a:latin typeface="Symbol" charset="2"/>
              </a:rPr>
              <a:t>φ</a:t>
            </a:r>
            <a:r>
              <a:rPr lang="en-US" sz="2000" dirty="0" smtClean="0"/>
              <a:t>=</a:t>
            </a:r>
            <a:r>
              <a:rPr lang="en-US" sz="2000" dirty="0"/>
              <a:t>0 and </a:t>
            </a:r>
          </a:p>
        </p:txBody>
      </p:sp>
      <p:graphicFrame>
        <p:nvGraphicFramePr>
          <p:cNvPr id="473096"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84812"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3097" name="Rectangle 9"/>
          <p:cNvSpPr>
            <a:spLocks noChangeArrowheads="1"/>
          </p:cNvSpPr>
          <p:nvPr/>
        </p:nvSpPr>
        <p:spPr bwMode="auto">
          <a:xfrm>
            <a:off x="228600" y="685800"/>
            <a:ext cx="6705600" cy="2286000"/>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en-US" dirty="0">
                <a:solidFill>
                  <a:schemeClr val="accent2"/>
                </a:solidFill>
                <a:latin typeface="Arial Narrow" charset="0"/>
              </a:rPr>
              <a:t>The phase angle</a:t>
            </a:r>
            <a:r>
              <a:rPr lang="en-US" dirty="0" smtClean="0">
                <a:solidFill>
                  <a:schemeClr val="accent2"/>
                </a:solidFill>
                <a:latin typeface="Arial Narrow" charset="0"/>
              </a:rPr>
              <a:t> </a:t>
            </a:r>
            <a:r>
              <a:rPr lang="en-US" dirty="0" err="1" smtClean="0">
                <a:solidFill>
                  <a:schemeClr val="accent2"/>
                </a:solidFill>
                <a:latin typeface="Symbol" charset="2"/>
              </a:rPr>
              <a:t>φ</a:t>
            </a:r>
            <a:r>
              <a:rPr lang="en-US" dirty="0" smtClean="0">
                <a:solidFill>
                  <a:schemeClr val="accent2"/>
                </a:solidFill>
                <a:latin typeface="Arial Narrow" charset="0"/>
              </a:rPr>
              <a:t> </a:t>
            </a:r>
            <a:r>
              <a:rPr lang="en-US" dirty="0">
                <a:solidFill>
                  <a:schemeClr val="accent2"/>
                </a:solidFill>
                <a:latin typeface="Arial Narrow" charset="0"/>
              </a:rPr>
              <a:t>is</a:t>
            </a:r>
          </a:p>
          <a:p>
            <a:pPr marL="342900" indent="-342900">
              <a:spcBef>
                <a:spcPct val="20000"/>
              </a:spcBef>
              <a:buFontTx/>
              <a:buChar char="•"/>
            </a:pPr>
            <a:endParaRPr lang="en-US" dirty="0">
              <a:solidFill>
                <a:schemeClr val="accent2"/>
              </a:solidFill>
              <a:latin typeface="Arial Narrow" charset="0"/>
            </a:endParaRPr>
          </a:p>
          <a:p>
            <a:pPr marL="342900" indent="-342900">
              <a:spcBef>
                <a:spcPct val="20000"/>
              </a:spcBef>
              <a:buFontTx/>
              <a:buChar char="•"/>
            </a:pPr>
            <a:r>
              <a:rPr lang="en-US" dirty="0">
                <a:solidFill>
                  <a:schemeClr val="accent2"/>
                </a:solidFill>
                <a:latin typeface="Arial Narrow" charset="0"/>
              </a:rPr>
              <a:t>or</a:t>
            </a:r>
          </a:p>
        </p:txBody>
      </p:sp>
      <p:graphicFrame>
        <p:nvGraphicFramePr>
          <p:cNvPr id="473098" name="Object 10"/>
          <p:cNvGraphicFramePr>
            <a:graphicFrameLocks noChangeAspect="1"/>
          </p:cNvGraphicFramePr>
          <p:nvPr/>
        </p:nvGraphicFramePr>
        <p:xfrm>
          <a:off x="3352800" y="3810000"/>
          <a:ext cx="561975" cy="454025"/>
        </p:xfrm>
        <a:graphic>
          <a:graphicData uri="http://schemas.openxmlformats.org/presentationml/2006/ole">
            <mc:AlternateContent xmlns:mc="http://schemas.openxmlformats.org/markup-compatibility/2006">
              <mc:Choice xmlns:v="urn:schemas-microsoft-com:vml" Requires="v">
                <p:oleObj spid="_x0000_s484813" name="Equation" r:id="rId9" imgW="253800" imgH="177480" progId="Equation.DSMT4">
                  <p:embed/>
                </p:oleObj>
              </mc:Choice>
              <mc:Fallback>
                <p:oleObj name="Equation" r:id="rId9" imgW="253800" imgH="1774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2800" y="3810000"/>
                        <a:ext cx="561975" cy="4540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3099" name="Object 11"/>
          <p:cNvGraphicFramePr>
            <a:graphicFrameLocks noChangeAspect="1"/>
          </p:cNvGraphicFramePr>
          <p:nvPr/>
        </p:nvGraphicFramePr>
        <p:xfrm>
          <a:off x="838200" y="1082675"/>
          <a:ext cx="4505325" cy="822325"/>
        </p:xfrm>
        <a:graphic>
          <a:graphicData uri="http://schemas.openxmlformats.org/presentationml/2006/ole">
            <mc:AlternateContent xmlns:mc="http://schemas.openxmlformats.org/markup-compatibility/2006">
              <mc:Choice xmlns:v="urn:schemas-microsoft-com:vml" Requires="v">
                <p:oleObj spid="_x0000_s484814" name="Equation" r:id="rId11" imgW="2730240" imgH="431640" progId="Equation.DSMT4">
                  <p:embed/>
                </p:oleObj>
              </mc:Choice>
              <mc:Fallback>
                <p:oleObj name="Equation" r:id="rId11" imgW="2730240" imgH="43164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8200" y="1082675"/>
                        <a:ext cx="4505325" cy="8223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3100" name="Object 12"/>
          <p:cNvGraphicFramePr>
            <a:graphicFrameLocks noChangeAspect="1"/>
          </p:cNvGraphicFramePr>
          <p:nvPr/>
        </p:nvGraphicFramePr>
        <p:xfrm>
          <a:off x="838200" y="1905000"/>
          <a:ext cx="2179638" cy="774700"/>
        </p:xfrm>
        <a:graphic>
          <a:graphicData uri="http://schemas.openxmlformats.org/presentationml/2006/ole">
            <mc:AlternateContent xmlns:mc="http://schemas.openxmlformats.org/markup-compatibility/2006">
              <mc:Choice xmlns:v="urn:schemas-microsoft-com:vml" Requires="v">
                <p:oleObj spid="_x0000_s484815" name="Equation" r:id="rId13" imgW="1320480" imgH="406080" progId="Equation.DSMT4">
                  <p:embed/>
                </p:oleObj>
              </mc:Choice>
              <mc:Fallback>
                <p:oleObj name="Equation" r:id="rId13" imgW="1320480" imgH="4060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8200" y="1905000"/>
                        <a:ext cx="2179638" cy="7747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3101" name="Object 13"/>
          <p:cNvGraphicFramePr>
            <a:graphicFrameLocks noChangeAspect="1"/>
          </p:cNvGraphicFramePr>
          <p:nvPr/>
        </p:nvGraphicFramePr>
        <p:xfrm>
          <a:off x="2286000" y="4546600"/>
          <a:ext cx="595313" cy="482600"/>
        </p:xfrm>
        <a:graphic>
          <a:graphicData uri="http://schemas.openxmlformats.org/presentationml/2006/ole">
            <mc:AlternateContent xmlns:mc="http://schemas.openxmlformats.org/markup-compatibility/2006">
              <mc:Choice xmlns:v="urn:schemas-microsoft-com:vml" Requires="v">
                <p:oleObj spid="_x0000_s484816" name="Equation" r:id="rId15" imgW="253800" imgH="177480" progId="Equation.DSMT4">
                  <p:embed/>
                </p:oleObj>
              </mc:Choice>
              <mc:Fallback>
                <p:oleObj name="Equation" r:id="rId15" imgW="253800" imgH="17748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86000" y="4546600"/>
                        <a:ext cx="595313" cy="4826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3102" name="Object 14"/>
          <p:cNvGraphicFramePr>
            <a:graphicFrameLocks noChangeAspect="1"/>
          </p:cNvGraphicFramePr>
          <p:nvPr/>
        </p:nvGraphicFramePr>
        <p:xfrm>
          <a:off x="4191000" y="5519738"/>
          <a:ext cx="973138" cy="347662"/>
        </p:xfrm>
        <a:graphic>
          <a:graphicData uri="http://schemas.openxmlformats.org/presentationml/2006/ole">
            <mc:AlternateContent xmlns:mc="http://schemas.openxmlformats.org/markup-compatibility/2006">
              <mc:Choice xmlns:v="urn:schemas-microsoft-com:vml" Requires="v">
                <p:oleObj spid="_x0000_s484817" name="Equation" r:id="rId17" imgW="698400" imgH="215640" progId="Equation.DSMT4">
                  <p:embed/>
                </p:oleObj>
              </mc:Choice>
              <mc:Fallback>
                <p:oleObj name="Equation" r:id="rId17" imgW="698400" imgH="21564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191000" y="5519738"/>
                        <a:ext cx="973138" cy="3476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3103" name="Object 15"/>
          <p:cNvGraphicFramePr>
            <a:graphicFrameLocks noChangeAspect="1"/>
          </p:cNvGraphicFramePr>
          <p:nvPr/>
        </p:nvGraphicFramePr>
        <p:xfrm>
          <a:off x="7315200" y="5864225"/>
          <a:ext cx="530225" cy="307975"/>
        </p:xfrm>
        <a:graphic>
          <a:graphicData uri="http://schemas.openxmlformats.org/presentationml/2006/ole">
            <mc:AlternateContent xmlns:mc="http://schemas.openxmlformats.org/markup-compatibility/2006">
              <mc:Choice xmlns:v="urn:schemas-microsoft-com:vml" Requires="v">
                <p:oleObj spid="_x0000_s484818" name="Equation" r:id="rId19" imgW="380880" imgH="190440" progId="Equation.DSMT4">
                  <p:embed/>
                </p:oleObj>
              </mc:Choice>
              <mc:Fallback>
                <p:oleObj name="Equation" r:id="rId19" imgW="380880" imgH="19044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315200" y="5864225"/>
                        <a:ext cx="530225" cy="3079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3104" name="Object 16"/>
          <p:cNvGraphicFramePr>
            <a:graphicFrameLocks noChangeAspect="1"/>
          </p:cNvGraphicFramePr>
          <p:nvPr/>
        </p:nvGraphicFramePr>
        <p:xfrm>
          <a:off x="3886200" y="3759200"/>
          <a:ext cx="785813" cy="584200"/>
        </p:xfrm>
        <a:graphic>
          <a:graphicData uri="http://schemas.openxmlformats.org/presentationml/2006/ole">
            <mc:AlternateContent xmlns:mc="http://schemas.openxmlformats.org/markup-compatibility/2006">
              <mc:Choice xmlns:v="urn:schemas-microsoft-com:vml" Requires="v">
                <p:oleObj spid="_x0000_s484819" name="Equation" r:id="rId21" imgW="355320" imgH="228600" progId="Equation.DSMT4">
                  <p:embed/>
                </p:oleObj>
              </mc:Choice>
              <mc:Fallback>
                <p:oleObj name="Equation" r:id="rId21" imgW="355320" imgH="22860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886200" y="3759200"/>
                        <a:ext cx="785813" cy="5842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3105" name="Object 17"/>
          <p:cNvGraphicFramePr>
            <a:graphicFrameLocks noChangeAspect="1"/>
          </p:cNvGraphicFramePr>
          <p:nvPr/>
        </p:nvGraphicFramePr>
        <p:xfrm>
          <a:off x="2895600" y="4495800"/>
          <a:ext cx="1789113" cy="620713"/>
        </p:xfrm>
        <a:graphic>
          <a:graphicData uri="http://schemas.openxmlformats.org/presentationml/2006/ole">
            <mc:AlternateContent xmlns:mc="http://schemas.openxmlformats.org/markup-compatibility/2006">
              <mc:Choice xmlns:v="urn:schemas-microsoft-com:vml" Requires="v">
                <p:oleObj spid="_x0000_s484820" name="Equation" r:id="rId23" imgW="761760" imgH="228600" progId="Equation.DSMT4">
                  <p:embed/>
                </p:oleObj>
              </mc:Choice>
              <mc:Fallback>
                <p:oleObj name="Equation" r:id="rId23" imgW="761760" imgH="22860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895600" y="4495800"/>
                        <a:ext cx="1789113" cy="6207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3106" name="Object 18"/>
          <p:cNvGraphicFramePr>
            <a:graphicFrameLocks noChangeAspect="1"/>
          </p:cNvGraphicFramePr>
          <p:nvPr/>
        </p:nvGraphicFramePr>
        <p:xfrm>
          <a:off x="4659313" y="4572000"/>
          <a:ext cx="1817687" cy="552450"/>
        </p:xfrm>
        <a:graphic>
          <a:graphicData uri="http://schemas.openxmlformats.org/presentationml/2006/ole">
            <mc:AlternateContent xmlns:mc="http://schemas.openxmlformats.org/markup-compatibility/2006">
              <mc:Choice xmlns:v="urn:schemas-microsoft-com:vml" Requires="v">
                <p:oleObj spid="_x0000_s484821" name="Equation" r:id="rId25" imgW="774360" imgH="203040" progId="Equation.DSMT4">
                  <p:embed/>
                </p:oleObj>
              </mc:Choice>
              <mc:Fallback>
                <p:oleObj name="Equation" r:id="rId25" imgW="774360" imgH="20304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659313" y="4572000"/>
                        <a:ext cx="1817687" cy="5524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473107" name="Oval 19"/>
          <p:cNvSpPr>
            <a:spLocks noChangeArrowheads="1"/>
          </p:cNvSpPr>
          <p:nvPr/>
        </p:nvSpPr>
        <p:spPr bwMode="auto">
          <a:xfrm>
            <a:off x="7315200" y="1981200"/>
            <a:ext cx="304800" cy="381000"/>
          </a:xfrm>
          <a:prstGeom prst="ellipse">
            <a:avLst/>
          </a:prstGeom>
          <a:gradFill rotWithShape="1">
            <a:gsLst>
              <a:gs pos="0">
                <a:srgbClr val="99FFCC">
                  <a:alpha val="20000"/>
                </a:srgbClr>
              </a:gs>
              <a:gs pos="100000">
                <a:srgbClr val="99FFCC">
                  <a:gamma/>
                  <a:shade val="46275"/>
                  <a:invGamma/>
                  <a:alpha val="20000"/>
                </a:srgbClr>
              </a:gs>
            </a:gsLst>
            <a:lin ang="5400000" scaled="1"/>
          </a:gradFill>
          <a:ln w="28575">
            <a:solidFill>
              <a:schemeClr val="accent2"/>
            </a:solidFill>
            <a:prstDash val="sysDot"/>
            <a:round/>
            <a:headEnd/>
            <a:tailEnd/>
          </a:ln>
          <a:effectLst/>
        </p:spPr>
        <p:txBody>
          <a:bodyPr anchor="ctr">
            <a:prstTxWarp prst="textNoShape">
              <a:avLst/>
            </a:prstTxWarp>
            <a:spAutoFit/>
          </a:bodyPr>
          <a:lstStyle/>
          <a:p>
            <a:endParaRPr lang="en-US"/>
          </a:p>
        </p:txBody>
      </p:sp>
      <p:sp>
        <p:nvSpPr>
          <p:cNvPr id="473108" name="Oval 20"/>
          <p:cNvSpPr>
            <a:spLocks noChangeArrowheads="1"/>
          </p:cNvSpPr>
          <p:nvPr/>
        </p:nvSpPr>
        <p:spPr bwMode="auto">
          <a:xfrm>
            <a:off x="2514600" y="762000"/>
            <a:ext cx="304800" cy="381000"/>
          </a:xfrm>
          <a:prstGeom prst="ellipse">
            <a:avLst/>
          </a:prstGeom>
          <a:gradFill rotWithShape="1">
            <a:gsLst>
              <a:gs pos="0">
                <a:srgbClr val="99FFCC">
                  <a:alpha val="20000"/>
                </a:srgbClr>
              </a:gs>
              <a:gs pos="100000">
                <a:srgbClr val="99FFCC">
                  <a:gamma/>
                  <a:shade val="46275"/>
                  <a:invGamma/>
                  <a:alpha val="20000"/>
                </a:srgbClr>
              </a:gs>
            </a:gsLst>
            <a:lin ang="5400000" scaled="1"/>
          </a:gradFill>
          <a:ln w="28575">
            <a:solidFill>
              <a:schemeClr val="accent2"/>
            </a:solidFill>
            <a:prstDash val="sysDot"/>
            <a:round/>
            <a:headEnd/>
            <a:tailEnd/>
          </a:ln>
          <a:effectLst/>
        </p:spPr>
        <p:txBody>
          <a:bodyPr anchor="ctr">
            <a:prstTxWarp prst="textNoShape">
              <a:avLst/>
            </a:prstTxWarp>
            <a:spAutoFit/>
          </a:bodyPr>
          <a:lstStyle/>
          <a:p>
            <a:endParaRPr lang="en-US"/>
          </a:p>
        </p:txBody>
      </p:sp>
      <p:cxnSp>
        <p:nvCxnSpPr>
          <p:cNvPr id="473109" name="AutoShape 21"/>
          <p:cNvCxnSpPr>
            <a:cxnSpLocks noChangeShapeType="1"/>
            <a:stCxn id="473108" idx="7"/>
            <a:endCxn id="473107" idx="1"/>
          </p:cNvCxnSpPr>
          <p:nvPr/>
        </p:nvCxnSpPr>
        <p:spPr bwMode="auto">
          <a:xfrm rot="16200000" flipH="1">
            <a:off x="4457700" y="-865141"/>
            <a:ext cx="1219200" cy="4585074"/>
          </a:xfrm>
          <a:prstGeom prst="curvedConnector3">
            <a:avLst>
              <a:gd name="adj1" fmla="val -23326"/>
            </a:avLst>
          </a:prstGeom>
          <a:noFill/>
          <a:ln w="28575">
            <a:solidFill>
              <a:schemeClr val="accent2"/>
            </a:solidFill>
            <a:round/>
            <a:headEnd/>
            <a:tailEnd type="triangle" w="med" len="med"/>
          </a:ln>
          <a:effectLst/>
        </p:spPr>
      </p:cxnSp>
    </p:spTree>
    <p:extLst>
      <p:ext uri="{BB962C8B-B14F-4D97-AF65-F5344CB8AC3E}">
        <p14:creationId xmlns:p14="http://schemas.microsoft.com/office/powerpoint/2010/main" val="156771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73090"/>
                                        </p:tgtEl>
                                        <p:attrNameLst>
                                          <p:attrName>style.visibility</p:attrName>
                                        </p:attrNameLst>
                                      </p:cBhvr>
                                      <p:to>
                                        <p:strVal val="visible"/>
                                      </p:to>
                                    </p:set>
                                    <p:anim calcmode="lin" valueType="num">
                                      <p:cBhvr>
                                        <p:cTn id="7" dur="500" fill="hold"/>
                                        <p:tgtEl>
                                          <p:spTgt spid="473090"/>
                                        </p:tgtEl>
                                        <p:attrNameLst>
                                          <p:attrName>ppt_w</p:attrName>
                                        </p:attrNameLst>
                                      </p:cBhvr>
                                      <p:tavLst>
                                        <p:tav tm="0">
                                          <p:val>
                                            <p:fltVal val="0"/>
                                          </p:val>
                                        </p:tav>
                                        <p:tav tm="100000">
                                          <p:val>
                                            <p:strVal val="#ppt_w"/>
                                          </p:val>
                                        </p:tav>
                                      </p:tavLst>
                                    </p:anim>
                                    <p:anim calcmode="lin" valueType="num">
                                      <p:cBhvr>
                                        <p:cTn id="8" dur="500" fill="hold"/>
                                        <p:tgtEl>
                                          <p:spTgt spid="473090"/>
                                        </p:tgtEl>
                                        <p:attrNameLst>
                                          <p:attrName>ppt_h</p:attrName>
                                        </p:attrNameLst>
                                      </p:cBhvr>
                                      <p:tavLst>
                                        <p:tav tm="0">
                                          <p:val>
                                            <p:fltVal val="0"/>
                                          </p:val>
                                        </p:tav>
                                        <p:tav tm="100000">
                                          <p:val>
                                            <p:strVal val="#ppt_h"/>
                                          </p:val>
                                        </p:tav>
                                      </p:tavLst>
                                    </p:anim>
                                    <p:animEffect transition="in" filter="fade">
                                      <p:cBhvr>
                                        <p:cTn id="9" dur="500"/>
                                        <p:tgtEl>
                                          <p:spTgt spid="47309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wd">
                                    <p:tmPct val="10000"/>
                                  </p:iterate>
                                  <p:childTnLst>
                                    <p:set>
                                      <p:cBhvr>
                                        <p:cTn id="13" dur="1" fill="hold">
                                          <p:stCondLst>
                                            <p:cond delay="0"/>
                                          </p:stCondLst>
                                        </p:cTn>
                                        <p:tgtEl>
                                          <p:spTgt spid="473097">
                                            <p:txEl>
                                              <p:pRg st="0" end="0"/>
                                            </p:txEl>
                                          </p:spTgt>
                                        </p:tgtEl>
                                        <p:attrNameLst>
                                          <p:attrName>style.visibility</p:attrName>
                                        </p:attrNameLst>
                                      </p:cBhvr>
                                      <p:to>
                                        <p:strVal val="visible"/>
                                      </p:to>
                                    </p:set>
                                    <p:animEffect transition="in" filter="wipe(left)">
                                      <p:cBhvr>
                                        <p:cTn id="14" dur="500"/>
                                        <p:tgtEl>
                                          <p:spTgt spid="47309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473108"/>
                                        </p:tgtEl>
                                        <p:attrNameLst>
                                          <p:attrName>style.visibility</p:attrName>
                                        </p:attrNameLst>
                                      </p:cBhvr>
                                      <p:to>
                                        <p:strVal val="visible"/>
                                      </p:to>
                                    </p:set>
                                    <p:anim calcmode="lin" valueType="num">
                                      <p:cBhvr>
                                        <p:cTn id="19" dur="500" fill="hold"/>
                                        <p:tgtEl>
                                          <p:spTgt spid="473108"/>
                                        </p:tgtEl>
                                        <p:attrNameLst>
                                          <p:attrName>ppt_w</p:attrName>
                                        </p:attrNameLst>
                                      </p:cBhvr>
                                      <p:tavLst>
                                        <p:tav tm="0">
                                          <p:val>
                                            <p:fltVal val="0"/>
                                          </p:val>
                                        </p:tav>
                                        <p:tav tm="100000">
                                          <p:val>
                                            <p:strVal val="#ppt_w"/>
                                          </p:val>
                                        </p:tav>
                                      </p:tavLst>
                                    </p:anim>
                                    <p:anim calcmode="lin" valueType="num">
                                      <p:cBhvr>
                                        <p:cTn id="20" dur="500" fill="hold"/>
                                        <p:tgtEl>
                                          <p:spTgt spid="473108"/>
                                        </p:tgtEl>
                                        <p:attrNameLst>
                                          <p:attrName>ppt_h</p:attrName>
                                        </p:attrNameLst>
                                      </p:cBhvr>
                                      <p:tavLst>
                                        <p:tav tm="0">
                                          <p:val>
                                            <p:fltVal val="0"/>
                                          </p:val>
                                        </p:tav>
                                        <p:tav tm="100000">
                                          <p:val>
                                            <p:strVal val="#ppt_h"/>
                                          </p:val>
                                        </p:tav>
                                      </p:tavLst>
                                    </p:anim>
                                    <p:animEffect transition="in" filter="fade">
                                      <p:cBhvr>
                                        <p:cTn id="21" dur="500"/>
                                        <p:tgtEl>
                                          <p:spTgt spid="473108"/>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473109"/>
                                        </p:tgtEl>
                                        <p:attrNameLst>
                                          <p:attrName>style.visibility</p:attrName>
                                        </p:attrNameLst>
                                      </p:cBhvr>
                                      <p:to>
                                        <p:strVal val="visible"/>
                                      </p:to>
                                    </p:set>
                                    <p:animEffect transition="in" filter="wipe(left)">
                                      <p:cBhvr>
                                        <p:cTn id="25" dur="500"/>
                                        <p:tgtEl>
                                          <p:spTgt spid="473109"/>
                                        </p:tgtEl>
                                      </p:cBhvr>
                                    </p:animEffect>
                                  </p:childTnLst>
                                </p:cTn>
                              </p:par>
                            </p:childTnLst>
                          </p:cTn>
                        </p:par>
                        <p:par>
                          <p:cTn id="26" fill="hold">
                            <p:stCondLst>
                              <p:cond delay="1000"/>
                            </p:stCondLst>
                            <p:childTnLst>
                              <p:par>
                                <p:cTn id="27" presetID="53" presetClass="entr" presetSubtype="0" fill="hold" grpId="0" nodeType="afterEffect">
                                  <p:stCondLst>
                                    <p:cond delay="0"/>
                                  </p:stCondLst>
                                  <p:childTnLst>
                                    <p:set>
                                      <p:cBhvr>
                                        <p:cTn id="28" dur="1" fill="hold">
                                          <p:stCondLst>
                                            <p:cond delay="0"/>
                                          </p:stCondLst>
                                        </p:cTn>
                                        <p:tgtEl>
                                          <p:spTgt spid="473107"/>
                                        </p:tgtEl>
                                        <p:attrNameLst>
                                          <p:attrName>style.visibility</p:attrName>
                                        </p:attrNameLst>
                                      </p:cBhvr>
                                      <p:to>
                                        <p:strVal val="visible"/>
                                      </p:to>
                                    </p:set>
                                    <p:anim calcmode="lin" valueType="num">
                                      <p:cBhvr>
                                        <p:cTn id="29" dur="500" fill="hold"/>
                                        <p:tgtEl>
                                          <p:spTgt spid="473107"/>
                                        </p:tgtEl>
                                        <p:attrNameLst>
                                          <p:attrName>ppt_w</p:attrName>
                                        </p:attrNameLst>
                                      </p:cBhvr>
                                      <p:tavLst>
                                        <p:tav tm="0">
                                          <p:val>
                                            <p:fltVal val="0"/>
                                          </p:val>
                                        </p:tav>
                                        <p:tav tm="100000">
                                          <p:val>
                                            <p:strVal val="#ppt_w"/>
                                          </p:val>
                                        </p:tav>
                                      </p:tavLst>
                                    </p:anim>
                                    <p:anim calcmode="lin" valueType="num">
                                      <p:cBhvr>
                                        <p:cTn id="30" dur="500" fill="hold"/>
                                        <p:tgtEl>
                                          <p:spTgt spid="473107"/>
                                        </p:tgtEl>
                                        <p:attrNameLst>
                                          <p:attrName>ppt_h</p:attrName>
                                        </p:attrNameLst>
                                      </p:cBhvr>
                                      <p:tavLst>
                                        <p:tav tm="0">
                                          <p:val>
                                            <p:fltVal val="0"/>
                                          </p:val>
                                        </p:tav>
                                        <p:tav tm="100000">
                                          <p:val>
                                            <p:strVal val="#ppt_h"/>
                                          </p:val>
                                        </p:tav>
                                      </p:tavLst>
                                    </p:anim>
                                    <p:animEffect transition="in" filter="fade">
                                      <p:cBhvr>
                                        <p:cTn id="31" dur="500"/>
                                        <p:tgtEl>
                                          <p:spTgt spid="47310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iterate type="wd">
                                    <p:tmPct val="10000"/>
                                  </p:iterate>
                                  <p:childTnLst>
                                    <p:set>
                                      <p:cBhvr>
                                        <p:cTn id="35" dur="1" fill="hold">
                                          <p:stCondLst>
                                            <p:cond delay="0"/>
                                          </p:stCondLst>
                                        </p:cTn>
                                        <p:tgtEl>
                                          <p:spTgt spid="473099"/>
                                        </p:tgtEl>
                                        <p:attrNameLst>
                                          <p:attrName>style.visibility</p:attrName>
                                        </p:attrNameLst>
                                      </p:cBhvr>
                                      <p:to>
                                        <p:strVal val="visible"/>
                                      </p:to>
                                    </p:set>
                                    <p:animEffect transition="in" filter="wipe(left)">
                                      <p:cBhvr>
                                        <p:cTn id="36" dur="500"/>
                                        <p:tgtEl>
                                          <p:spTgt spid="47309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iterate type="wd">
                                    <p:tmPct val="10000"/>
                                  </p:iterate>
                                  <p:childTnLst>
                                    <p:set>
                                      <p:cBhvr>
                                        <p:cTn id="40" dur="1" fill="hold">
                                          <p:stCondLst>
                                            <p:cond delay="0"/>
                                          </p:stCondLst>
                                        </p:cTn>
                                        <p:tgtEl>
                                          <p:spTgt spid="473097">
                                            <p:txEl>
                                              <p:pRg st="2" end="2"/>
                                            </p:txEl>
                                          </p:spTgt>
                                        </p:tgtEl>
                                        <p:attrNameLst>
                                          <p:attrName>style.visibility</p:attrName>
                                        </p:attrNameLst>
                                      </p:cBhvr>
                                      <p:to>
                                        <p:strVal val="visible"/>
                                      </p:to>
                                    </p:set>
                                    <p:animEffect transition="in" filter="wipe(left)">
                                      <p:cBhvr>
                                        <p:cTn id="41" dur="500"/>
                                        <p:tgtEl>
                                          <p:spTgt spid="473097">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iterate type="wd">
                                    <p:tmPct val="10000"/>
                                  </p:iterate>
                                  <p:childTnLst>
                                    <p:set>
                                      <p:cBhvr>
                                        <p:cTn id="45" dur="1" fill="hold">
                                          <p:stCondLst>
                                            <p:cond delay="0"/>
                                          </p:stCondLst>
                                        </p:cTn>
                                        <p:tgtEl>
                                          <p:spTgt spid="473100"/>
                                        </p:tgtEl>
                                        <p:attrNameLst>
                                          <p:attrName>style.visibility</p:attrName>
                                        </p:attrNameLst>
                                      </p:cBhvr>
                                      <p:to>
                                        <p:strVal val="visible"/>
                                      </p:to>
                                    </p:set>
                                    <p:animEffect transition="in" filter="wipe(left)">
                                      <p:cBhvr>
                                        <p:cTn id="46" dur="500"/>
                                        <p:tgtEl>
                                          <p:spTgt spid="47310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iterate type="wd">
                                    <p:tmPct val="10000"/>
                                  </p:iterate>
                                  <p:childTnLst>
                                    <p:set>
                                      <p:cBhvr>
                                        <p:cTn id="50" dur="1" fill="hold">
                                          <p:stCondLst>
                                            <p:cond delay="0"/>
                                          </p:stCondLst>
                                        </p:cTn>
                                        <p:tgtEl>
                                          <p:spTgt spid="473095">
                                            <p:txEl>
                                              <p:pRg st="0" end="0"/>
                                            </p:txEl>
                                          </p:spTgt>
                                        </p:tgtEl>
                                        <p:attrNameLst>
                                          <p:attrName>style.visibility</p:attrName>
                                        </p:attrNameLst>
                                      </p:cBhvr>
                                      <p:to>
                                        <p:strVal val="visible"/>
                                      </p:to>
                                    </p:set>
                                    <p:animEffect transition="in" filter="wipe(left)">
                                      <p:cBhvr>
                                        <p:cTn id="51" dur="500"/>
                                        <p:tgtEl>
                                          <p:spTgt spid="473095">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iterate type="wd">
                                    <p:tmPct val="10000"/>
                                  </p:iterate>
                                  <p:childTnLst>
                                    <p:set>
                                      <p:cBhvr>
                                        <p:cTn id="55" dur="1" fill="hold">
                                          <p:stCondLst>
                                            <p:cond delay="0"/>
                                          </p:stCondLst>
                                        </p:cTn>
                                        <p:tgtEl>
                                          <p:spTgt spid="473095">
                                            <p:txEl>
                                              <p:pRg st="1" end="1"/>
                                            </p:txEl>
                                          </p:spTgt>
                                        </p:tgtEl>
                                        <p:attrNameLst>
                                          <p:attrName>style.visibility</p:attrName>
                                        </p:attrNameLst>
                                      </p:cBhvr>
                                      <p:to>
                                        <p:strVal val="visible"/>
                                      </p:to>
                                    </p:set>
                                    <p:animEffect transition="in" filter="wipe(left)">
                                      <p:cBhvr>
                                        <p:cTn id="56" dur="500"/>
                                        <p:tgtEl>
                                          <p:spTgt spid="473095">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iterate type="wd">
                                    <p:tmPct val="10000"/>
                                  </p:iterate>
                                  <p:childTnLst>
                                    <p:set>
                                      <p:cBhvr>
                                        <p:cTn id="60" dur="1" fill="hold">
                                          <p:stCondLst>
                                            <p:cond delay="0"/>
                                          </p:stCondLst>
                                        </p:cTn>
                                        <p:tgtEl>
                                          <p:spTgt spid="473095">
                                            <p:txEl>
                                              <p:pRg st="2" end="2"/>
                                            </p:txEl>
                                          </p:spTgt>
                                        </p:tgtEl>
                                        <p:attrNameLst>
                                          <p:attrName>style.visibility</p:attrName>
                                        </p:attrNameLst>
                                      </p:cBhvr>
                                      <p:to>
                                        <p:strVal val="visible"/>
                                      </p:to>
                                    </p:set>
                                    <p:animEffect transition="in" filter="wipe(left)">
                                      <p:cBhvr>
                                        <p:cTn id="61" dur="500"/>
                                        <p:tgtEl>
                                          <p:spTgt spid="473095">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iterate type="wd">
                                    <p:tmPct val="10000"/>
                                  </p:iterate>
                                  <p:childTnLst>
                                    <p:set>
                                      <p:cBhvr>
                                        <p:cTn id="65" dur="1" fill="hold">
                                          <p:stCondLst>
                                            <p:cond delay="0"/>
                                          </p:stCondLst>
                                        </p:cTn>
                                        <p:tgtEl>
                                          <p:spTgt spid="473095">
                                            <p:txEl>
                                              <p:pRg st="3" end="3"/>
                                            </p:txEl>
                                          </p:spTgt>
                                        </p:tgtEl>
                                        <p:attrNameLst>
                                          <p:attrName>style.visibility</p:attrName>
                                        </p:attrNameLst>
                                      </p:cBhvr>
                                      <p:to>
                                        <p:strVal val="visible"/>
                                      </p:to>
                                    </p:set>
                                    <p:animEffect transition="in" filter="wipe(left)">
                                      <p:cBhvr>
                                        <p:cTn id="66" dur="500"/>
                                        <p:tgtEl>
                                          <p:spTgt spid="473095">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iterate type="wd">
                                    <p:tmPct val="10000"/>
                                  </p:iterate>
                                  <p:childTnLst>
                                    <p:set>
                                      <p:cBhvr>
                                        <p:cTn id="70" dur="1" fill="hold">
                                          <p:stCondLst>
                                            <p:cond delay="0"/>
                                          </p:stCondLst>
                                        </p:cTn>
                                        <p:tgtEl>
                                          <p:spTgt spid="473098"/>
                                        </p:tgtEl>
                                        <p:attrNameLst>
                                          <p:attrName>style.visibility</p:attrName>
                                        </p:attrNameLst>
                                      </p:cBhvr>
                                      <p:to>
                                        <p:strVal val="visible"/>
                                      </p:to>
                                    </p:set>
                                    <p:animEffect transition="in" filter="wipe(left)">
                                      <p:cBhvr>
                                        <p:cTn id="71" dur="500"/>
                                        <p:tgtEl>
                                          <p:spTgt spid="47309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iterate type="wd">
                                    <p:tmPct val="10000"/>
                                  </p:iterate>
                                  <p:childTnLst>
                                    <p:set>
                                      <p:cBhvr>
                                        <p:cTn id="75" dur="1" fill="hold">
                                          <p:stCondLst>
                                            <p:cond delay="0"/>
                                          </p:stCondLst>
                                        </p:cTn>
                                        <p:tgtEl>
                                          <p:spTgt spid="473104"/>
                                        </p:tgtEl>
                                        <p:attrNameLst>
                                          <p:attrName>style.visibility</p:attrName>
                                        </p:attrNameLst>
                                      </p:cBhvr>
                                      <p:to>
                                        <p:strVal val="visible"/>
                                      </p:to>
                                    </p:set>
                                    <p:animEffect transition="in" filter="wipe(left)">
                                      <p:cBhvr>
                                        <p:cTn id="76" dur="500"/>
                                        <p:tgtEl>
                                          <p:spTgt spid="47310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iterate type="wd">
                                    <p:tmPct val="10000"/>
                                  </p:iterate>
                                  <p:childTnLst>
                                    <p:set>
                                      <p:cBhvr>
                                        <p:cTn id="80" dur="1" fill="hold">
                                          <p:stCondLst>
                                            <p:cond delay="0"/>
                                          </p:stCondLst>
                                        </p:cTn>
                                        <p:tgtEl>
                                          <p:spTgt spid="473095">
                                            <p:txEl>
                                              <p:pRg st="4" end="4"/>
                                            </p:txEl>
                                          </p:spTgt>
                                        </p:tgtEl>
                                        <p:attrNameLst>
                                          <p:attrName>style.visibility</p:attrName>
                                        </p:attrNameLst>
                                      </p:cBhvr>
                                      <p:to>
                                        <p:strVal val="visible"/>
                                      </p:to>
                                    </p:set>
                                    <p:animEffect transition="in" filter="wipe(left)">
                                      <p:cBhvr>
                                        <p:cTn id="81" dur="500"/>
                                        <p:tgtEl>
                                          <p:spTgt spid="473095">
                                            <p:txEl>
                                              <p:pRg st="4" end="4"/>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iterate type="wd">
                                    <p:tmPct val="10000"/>
                                  </p:iterate>
                                  <p:childTnLst>
                                    <p:set>
                                      <p:cBhvr>
                                        <p:cTn id="85" dur="1" fill="hold">
                                          <p:stCondLst>
                                            <p:cond delay="0"/>
                                          </p:stCondLst>
                                        </p:cTn>
                                        <p:tgtEl>
                                          <p:spTgt spid="473095">
                                            <p:txEl>
                                              <p:pRg st="5" end="5"/>
                                            </p:txEl>
                                          </p:spTgt>
                                        </p:tgtEl>
                                        <p:attrNameLst>
                                          <p:attrName>style.visibility</p:attrName>
                                        </p:attrNameLst>
                                      </p:cBhvr>
                                      <p:to>
                                        <p:strVal val="visible"/>
                                      </p:to>
                                    </p:set>
                                    <p:animEffect transition="in" filter="wipe(left)">
                                      <p:cBhvr>
                                        <p:cTn id="86" dur="500"/>
                                        <p:tgtEl>
                                          <p:spTgt spid="473095">
                                            <p:txEl>
                                              <p:pRg st="5" end="5"/>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iterate type="wd">
                                    <p:tmPct val="10000"/>
                                  </p:iterate>
                                  <p:childTnLst>
                                    <p:set>
                                      <p:cBhvr>
                                        <p:cTn id="90" dur="1" fill="hold">
                                          <p:stCondLst>
                                            <p:cond delay="0"/>
                                          </p:stCondLst>
                                        </p:cTn>
                                        <p:tgtEl>
                                          <p:spTgt spid="473101"/>
                                        </p:tgtEl>
                                        <p:attrNameLst>
                                          <p:attrName>style.visibility</p:attrName>
                                        </p:attrNameLst>
                                      </p:cBhvr>
                                      <p:to>
                                        <p:strVal val="visible"/>
                                      </p:to>
                                    </p:set>
                                    <p:animEffect transition="in" filter="wipe(left)">
                                      <p:cBhvr>
                                        <p:cTn id="91" dur="500"/>
                                        <p:tgtEl>
                                          <p:spTgt spid="473101"/>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iterate type="wd">
                                    <p:tmPct val="10000"/>
                                  </p:iterate>
                                  <p:childTnLst>
                                    <p:set>
                                      <p:cBhvr>
                                        <p:cTn id="95" dur="1" fill="hold">
                                          <p:stCondLst>
                                            <p:cond delay="0"/>
                                          </p:stCondLst>
                                        </p:cTn>
                                        <p:tgtEl>
                                          <p:spTgt spid="473105"/>
                                        </p:tgtEl>
                                        <p:attrNameLst>
                                          <p:attrName>style.visibility</p:attrName>
                                        </p:attrNameLst>
                                      </p:cBhvr>
                                      <p:to>
                                        <p:strVal val="visible"/>
                                      </p:to>
                                    </p:set>
                                    <p:animEffect transition="in" filter="wipe(left)">
                                      <p:cBhvr>
                                        <p:cTn id="96" dur="500"/>
                                        <p:tgtEl>
                                          <p:spTgt spid="473105"/>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iterate type="wd">
                                    <p:tmPct val="10000"/>
                                  </p:iterate>
                                  <p:childTnLst>
                                    <p:set>
                                      <p:cBhvr>
                                        <p:cTn id="100" dur="1" fill="hold">
                                          <p:stCondLst>
                                            <p:cond delay="0"/>
                                          </p:stCondLst>
                                        </p:cTn>
                                        <p:tgtEl>
                                          <p:spTgt spid="473106"/>
                                        </p:tgtEl>
                                        <p:attrNameLst>
                                          <p:attrName>style.visibility</p:attrName>
                                        </p:attrNameLst>
                                      </p:cBhvr>
                                      <p:to>
                                        <p:strVal val="visible"/>
                                      </p:to>
                                    </p:set>
                                    <p:animEffect transition="in" filter="wipe(left)">
                                      <p:cBhvr>
                                        <p:cTn id="101" dur="500"/>
                                        <p:tgtEl>
                                          <p:spTgt spid="473106"/>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iterate type="wd">
                                    <p:tmPct val="10000"/>
                                  </p:iterate>
                                  <p:childTnLst>
                                    <p:set>
                                      <p:cBhvr>
                                        <p:cTn id="105" dur="1" fill="hold">
                                          <p:stCondLst>
                                            <p:cond delay="0"/>
                                          </p:stCondLst>
                                        </p:cTn>
                                        <p:tgtEl>
                                          <p:spTgt spid="473095">
                                            <p:txEl>
                                              <p:pRg st="7" end="7"/>
                                            </p:txEl>
                                          </p:spTgt>
                                        </p:tgtEl>
                                        <p:attrNameLst>
                                          <p:attrName>style.visibility</p:attrName>
                                        </p:attrNameLst>
                                      </p:cBhvr>
                                      <p:to>
                                        <p:strVal val="visible"/>
                                      </p:to>
                                    </p:set>
                                    <p:animEffect transition="in" filter="wipe(left)">
                                      <p:cBhvr>
                                        <p:cTn id="106" dur="500"/>
                                        <p:tgtEl>
                                          <p:spTgt spid="473095">
                                            <p:txEl>
                                              <p:pRg st="7" end="7"/>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iterate type="wd">
                                    <p:tmPct val="10000"/>
                                  </p:iterate>
                                  <p:childTnLst>
                                    <p:set>
                                      <p:cBhvr>
                                        <p:cTn id="110" dur="1" fill="hold">
                                          <p:stCondLst>
                                            <p:cond delay="0"/>
                                          </p:stCondLst>
                                        </p:cTn>
                                        <p:tgtEl>
                                          <p:spTgt spid="473095">
                                            <p:txEl>
                                              <p:pRg st="8" end="8"/>
                                            </p:txEl>
                                          </p:spTgt>
                                        </p:tgtEl>
                                        <p:attrNameLst>
                                          <p:attrName>style.visibility</p:attrName>
                                        </p:attrNameLst>
                                      </p:cBhvr>
                                      <p:to>
                                        <p:strVal val="visible"/>
                                      </p:to>
                                    </p:set>
                                    <p:animEffect transition="in" filter="wipe(left)">
                                      <p:cBhvr>
                                        <p:cTn id="111" dur="500"/>
                                        <p:tgtEl>
                                          <p:spTgt spid="473095">
                                            <p:txEl>
                                              <p:pRg st="8" end="8"/>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nodeType="clickEffect">
                                  <p:stCondLst>
                                    <p:cond delay="0"/>
                                  </p:stCondLst>
                                  <p:iterate type="wd">
                                    <p:tmPct val="10000"/>
                                  </p:iterate>
                                  <p:childTnLst>
                                    <p:set>
                                      <p:cBhvr>
                                        <p:cTn id="115" dur="1" fill="hold">
                                          <p:stCondLst>
                                            <p:cond delay="0"/>
                                          </p:stCondLst>
                                        </p:cTn>
                                        <p:tgtEl>
                                          <p:spTgt spid="473102"/>
                                        </p:tgtEl>
                                        <p:attrNameLst>
                                          <p:attrName>style.visibility</p:attrName>
                                        </p:attrNameLst>
                                      </p:cBhvr>
                                      <p:to>
                                        <p:strVal val="visible"/>
                                      </p:to>
                                    </p:set>
                                    <p:animEffect transition="in" filter="wipe(left)">
                                      <p:cBhvr>
                                        <p:cTn id="116" dur="500"/>
                                        <p:tgtEl>
                                          <p:spTgt spid="473102"/>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grpId="0" nodeType="clickEffect">
                                  <p:stCondLst>
                                    <p:cond delay="0"/>
                                  </p:stCondLst>
                                  <p:iterate type="wd">
                                    <p:tmPct val="10000"/>
                                  </p:iterate>
                                  <p:childTnLst>
                                    <p:set>
                                      <p:cBhvr>
                                        <p:cTn id="120" dur="1" fill="hold">
                                          <p:stCondLst>
                                            <p:cond delay="0"/>
                                          </p:stCondLst>
                                        </p:cTn>
                                        <p:tgtEl>
                                          <p:spTgt spid="473095">
                                            <p:txEl>
                                              <p:pRg st="9" end="9"/>
                                            </p:txEl>
                                          </p:spTgt>
                                        </p:tgtEl>
                                        <p:attrNameLst>
                                          <p:attrName>style.visibility</p:attrName>
                                        </p:attrNameLst>
                                      </p:cBhvr>
                                      <p:to>
                                        <p:strVal val="visible"/>
                                      </p:to>
                                    </p:set>
                                    <p:animEffect transition="in" filter="wipe(left)">
                                      <p:cBhvr>
                                        <p:cTn id="121" dur="500"/>
                                        <p:tgtEl>
                                          <p:spTgt spid="473095">
                                            <p:txEl>
                                              <p:pRg st="9" end="9"/>
                                            </p:txEl>
                                          </p:spTgt>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nodeType="clickEffect">
                                  <p:stCondLst>
                                    <p:cond delay="0"/>
                                  </p:stCondLst>
                                  <p:iterate type="wd">
                                    <p:tmPct val="10000"/>
                                  </p:iterate>
                                  <p:childTnLst>
                                    <p:set>
                                      <p:cBhvr>
                                        <p:cTn id="125" dur="1" fill="hold">
                                          <p:stCondLst>
                                            <p:cond delay="0"/>
                                          </p:stCondLst>
                                        </p:cTn>
                                        <p:tgtEl>
                                          <p:spTgt spid="473103"/>
                                        </p:tgtEl>
                                        <p:attrNameLst>
                                          <p:attrName>style.visibility</p:attrName>
                                        </p:attrNameLst>
                                      </p:cBhvr>
                                      <p:to>
                                        <p:strVal val="visible"/>
                                      </p:to>
                                    </p:set>
                                    <p:animEffect transition="in" filter="wipe(left)">
                                      <p:cBhvr>
                                        <p:cTn id="126" dur="500"/>
                                        <p:tgtEl>
                                          <p:spTgt spid="473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95" grpId="0" build="p"/>
      <p:bldP spid="473097" grpId="0" build="p"/>
      <p:bldP spid="473107" grpId="0" animBg="1"/>
      <p:bldP spid="47310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smtClean="0"/>
              <a:t>Thursday, July 5, 2018</a:t>
            </a:r>
            <a:endParaRPr lang="en-US"/>
          </a:p>
        </p:txBody>
      </p:sp>
      <p:sp>
        <p:nvSpPr>
          <p:cNvPr id="9" name="Footer Placeholder 4"/>
          <p:cNvSpPr>
            <a:spLocks noGrp="1"/>
          </p:cNvSpPr>
          <p:nvPr>
            <p:ph type="ftr" sz="quarter" idx="11"/>
          </p:nvPr>
        </p:nvSpPr>
        <p:spPr/>
        <p:txBody>
          <a:bodyPr/>
          <a:lstStyle/>
          <a:p>
            <a:r>
              <a:rPr lang="de-DE" smtClean="0"/>
              <a:t>PHYS 1444-001, Summer 2018               Dr. Jaehoon Yu</a:t>
            </a:r>
            <a:endParaRPr lang="en-US"/>
          </a:p>
        </p:txBody>
      </p:sp>
      <p:sp>
        <p:nvSpPr>
          <p:cNvPr id="10" name="Slide Number Placeholder 5"/>
          <p:cNvSpPr>
            <a:spLocks noGrp="1"/>
          </p:cNvSpPr>
          <p:nvPr>
            <p:ph type="sldNum" sz="quarter" idx="12"/>
          </p:nvPr>
        </p:nvSpPr>
        <p:spPr/>
        <p:txBody>
          <a:bodyPr/>
          <a:lstStyle/>
          <a:p>
            <a:fld id="{022AFB11-2F7B-8847-9A84-EFC8A931368B}" type="slidenum">
              <a:rPr lang="en-US"/>
              <a:pPr/>
              <a:t>104</a:t>
            </a:fld>
            <a:endParaRPr lang="en-US"/>
          </a:p>
        </p:txBody>
      </p:sp>
      <p:sp>
        <p:nvSpPr>
          <p:cNvPr id="319490" name="Rectangle 2"/>
          <p:cNvSpPr>
            <a:spLocks noGrp="1" noChangeArrowheads="1"/>
          </p:cNvSpPr>
          <p:nvPr>
            <p:ph type="title"/>
          </p:nvPr>
        </p:nvSpPr>
        <p:spPr>
          <a:xfrm>
            <a:off x="381000" y="0"/>
            <a:ext cx="8534400" cy="609600"/>
          </a:xfrm>
        </p:spPr>
        <p:txBody>
          <a:bodyPr/>
          <a:lstStyle/>
          <a:p>
            <a:r>
              <a:rPr lang="en-US" dirty="0"/>
              <a:t>Maxwell’s Equations</a:t>
            </a:r>
          </a:p>
        </p:txBody>
      </p:sp>
      <p:graphicFrame>
        <p:nvGraphicFramePr>
          <p:cNvPr id="319491"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85518"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9492"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85519"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9493"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85520"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9494" name="Rectangle 6"/>
          <p:cNvSpPr>
            <a:spLocks noGrp="1" noChangeArrowheads="1"/>
          </p:cNvSpPr>
          <p:nvPr>
            <p:ph type="body" idx="1"/>
          </p:nvPr>
        </p:nvSpPr>
        <p:spPr>
          <a:xfrm>
            <a:off x="381000" y="685800"/>
            <a:ext cx="8534400" cy="5715000"/>
          </a:xfrm>
        </p:spPr>
        <p:txBody>
          <a:bodyPr/>
          <a:lstStyle/>
          <a:p>
            <a:pPr>
              <a:lnSpc>
                <a:spcPct val="80000"/>
              </a:lnSpc>
            </a:pPr>
            <a:r>
              <a:rPr lang="en-US" sz="2400" dirty="0"/>
              <a:t>The development of EM theory by </a:t>
            </a:r>
            <a:r>
              <a:rPr lang="en-US" sz="2400" dirty="0" err="1"/>
              <a:t>Oersted</a:t>
            </a:r>
            <a:r>
              <a:rPr lang="en-US" sz="2400" dirty="0"/>
              <a:t>, Ampere and others was not done in terms of EM fields</a:t>
            </a:r>
          </a:p>
          <a:p>
            <a:pPr lvl="1">
              <a:lnSpc>
                <a:spcPct val="80000"/>
              </a:lnSpc>
            </a:pPr>
            <a:r>
              <a:rPr lang="en-US" sz="2000" dirty="0"/>
              <a:t>The idea of fields was introduced somewhat by Faraday</a:t>
            </a:r>
          </a:p>
          <a:p>
            <a:pPr>
              <a:lnSpc>
                <a:spcPct val="80000"/>
              </a:lnSpc>
            </a:pPr>
            <a:r>
              <a:rPr lang="en-US" sz="2400" dirty="0"/>
              <a:t>Scottish physicist James C. Maxwell unified all the phenomena of electricity and magnetism in one theory with only four equations (Maxwell’s Equations) using the concept of fields</a:t>
            </a:r>
          </a:p>
          <a:p>
            <a:pPr lvl="1">
              <a:lnSpc>
                <a:spcPct val="80000"/>
              </a:lnSpc>
            </a:pPr>
            <a:r>
              <a:rPr lang="en-US" sz="2000" dirty="0"/>
              <a:t>This theory provided the prediction of EM waves</a:t>
            </a:r>
          </a:p>
          <a:p>
            <a:pPr lvl="1">
              <a:lnSpc>
                <a:spcPct val="80000"/>
              </a:lnSpc>
            </a:pPr>
            <a:r>
              <a:rPr lang="en-US" sz="2000" dirty="0"/>
              <a:t>As important as Newton’s law since it provides dynamics of electromagnetism</a:t>
            </a:r>
          </a:p>
          <a:p>
            <a:pPr lvl="1">
              <a:lnSpc>
                <a:spcPct val="80000"/>
              </a:lnSpc>
            </a:pPr>
            <a:r>
              <a:rPr lang="en-US" sz="2000" dirty="0"/>
              <a:t>This theory is also in agreement with Einstein’s special relativity</a:t>
            </a:r>
          </a:p>
          <a:p>
            <a:pPr>
              <a:lnSpc>
                <a:spcPct val="80000"/>
              </a:lnSpc>
            </a:pPr>
            <a:r>
              <a:rPr lang="en-US" sz="2400" dirty="0"/>
              <a:t>The biggest achievement of 19</a:t>
            </a:r>
            <a:r>
              <a:rPr lang="en-US" sz="2400" baseline="30000" dirty="0"/>
              <a:t>th</a:t>
            </a:r>
            <a:r>
              <a:rPr lang="en-US" sz="2400" dirty="0"/>
              <a:t> century electromagnetic theory is the prediction and experimental </a:t>
            </a:r>
            <a:r>
              <a:rPr lang="en-US" sz="2400" dirty="0" smtClean="0"/>
              <a:t>verifications </a:t>
            </a:r>
            <a:r>
              <a:rPr lang="en-US" sz="2400" dirty="0"/>
              <a:t>that the electromagnetic waves can travel through the empty space</a:t>
            </a:r>
          </a:p>
          <a:p>
            <a:pPr lvl="1">
              <a:lnSpc>
                <a:spcPct val="80000"/>
              </a:lnSpc>
            </a:pPr>
            <a:r>
              <a:rPr lang="en-US" sz="2000" dirty="0"/>
              <a:t>What do you think this accomplishment did?</a:t>
            </a:r>
          </a:p>
          <a:p>
            <a:pPr lvl="2">
              <a:lnSpc>
                <a:spcPct val="80000"/>
              </a:lnSpc>
            </a:pPr>
            <a:r>
              <a:rPr lang="en-US" sz="1800" dirty="0"/>
              <a:t>Open a new world of communication</a:t>
            </a:r>
          </a:p>
          <a:p>
            <a:pPr lvl="2">
              <a:lnSpc>
                <a:spcPct val="80000"/>
              </a:lnSpc>
            </a:pPr>
            <a:r>
              <a:rPr lang="en-US" sz="1800" dirty="0"/>
              <a:t>It also yielded the prediction that the light is an EM wave</a:t>
            </a:r>
          </a:p>
          <a:p>
            <a:pPr>
              <a:lnSpc>
                <a:spcPct val="80000"/>
              </a:lnSpc>
            </a:pPr>
            <a:r>
              <a:rPr lang="en-US" sz="2400" dirty="0"/>
              <a:t>Since all of Electromagnetism is contained in the four Maxwell’s equations, this is considered as one of the greatest achievements of human intellect</a:t>
            </a:r>
          </a:p>
        </p:txBody>
      </p:sp>
      <p:graphicFrame>
        <p:nvGraphicFramePr>
          <p:cNvPr id="319495"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85521"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8473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19494">
                                            <p:txEl>
                                              <p:pRg st="0" end="0"/>
                                            </p:txEl>
                                          </p:spTgt>
                                        </p:tgtEl>
                                        <p:attrNameLst>
                                          <p:attrName>style.visibility</p:attrName>
                                        </p:attrNameLst>
                                      </p:cBhvr>
                                      <p:to>
                                        <p:strVal val="visible"/>
                                      </p:to>
                                    </p:set>
                                    <p:animEffect transition="in" filter="wipe(left)">
                                      <p:cBhvr>
                                        <p:cTn id="7" dur="500"/>
                                        <p:tgtEl>
                                          <p:spTgt spid="3194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19494">
                                            <p:txEl>
                                              <p:pRg st="1" end="1"/>
                                            </p:txEl>
                                          </p:spTgt>
                                        </p:tgtEl>
                                        <p:attrNameLst>
                                          <p:attrName>style.visibility</p:attrName>
                                        </p:attrNameLst>
                                      </p:cBhvr>
                                      <p:to>
                                        <p:strVal val="visible"/>
                                      </p:to>
                                    </p:set>
                                    <p:animEffect transition="in" filter="wipe(left)">
                                      <p:cBhvr>
                                        <p:cTn id="12" dur="500"/>
                                        <p:tgtEl>
                                          <p:spTgt spid="3194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19494">
                                            <p:txEl>
                                              <p:pRg st="2" end="2"/>
                                            </p:txEl>
                                          </p:spTgt>
                                        </p:tgtEl>
                                        <p:attrNameLst>
                                          <p:attrName>style.visibility</p:attrName>
                                        </p:attrNameLst>
                                      </p:cBhvr>
                                      <p:to>
                                        <p:strVal val="visible"/>
                                      </p:to>
                                    </p:set>
                                    <p:animEffect transition="in" filter="wipe(left)">
                                      <p:cBhvr>
                                        <p:cTn id="17" dur="500"/>
                                        <p:tgtEl>
                                          <p:spTgt spid="31949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19494">
                                            <p:txEl>
                                              <p:pRg st="3" end="3"/>
                                            </p:txEl>
                                          </p:spTgt>
                                        </p:tgtEl>
                                        <p:attrNameLst>
                                          <p:attrName>style.visibility</p:attrName>
                                        </p:attrNameLst>
                                      </p:cBhvr>
                                      <p:to>
                                        <p:strVal val="visible"/>
                                      </p:to>
                                    </p:set>
                                    <p:animEffect transition="in" filter="wipe(left)">
                                      <p:cBhvr>
                                        <p:cTn id="22" dur="500"/>
                                        <p:tgtEl>
                                          <p:spTgt spid="31949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19494">
                                            <p:txEl>
                                              <p:pRg st="4" end="4"/>
                                            </p:txEl>
                                          </p:spTgt>
                                        </p:tgtEl>
                                        <p:attrNameLst>
                                          <p:attrName>style.visibility</p:attrName>
                                        </p:attrNameLst>
                                      </p:cBhvr>
                                      <p:to>
                                        <p:strVal val="visible"/>
                                      </p:to>
                                    </p:set>
                                    <p:animEffect transition="in" filter="wipe(left)">
                                      <p:cBhvr>
                                        <p:cTn id="27" dur="500"/>
                                        <p:tgtEl>
                                          <p:spTgt spid="31949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19494">
                                            <p:txEl>
                                              <p:pRg st="5" end="5"/>
                                            </p:txEl>
                                          </p:spTgt>
                                        </p:tgtEl>
                                        <p:attrNameLst>
                                          <p:attrName>style.visibility</p:attrName>
                                        </p:attrNameLst>
                                      </p:cBhvr>
                                      <p:to>
                                        <p:strVal val="visible"/>
                                      </p:to>
                                    </p:set>
                                    <p:animEffect transition="in" filter="wipe(left)">
                                      <p:cBhvr>
                                        <p:cTn id="32" dur="500"/>
                                        <p:tgtEl>
                                          <p:spTgt spid="31949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319494">
                                            <p:txEl>
                                              <p:pRg st="6" end="6"/>
                                            </p:txEl>
                                          </p:spTgt>
                                        </p:tgtEl>
                                        <p:attrNameLst>
                                          <p:attrName>style.visibility</p:attrName>
                                        </p:attrNameLst>
                                      </p:cBhvr>
                                      <p:to>
                                        <p:strVal val="visible"/>
                                      </p:to>
                                    </p:set>
                                    <p:animEffect transition="in" filter="wipe(left)">
                                      <p:cBhvr>
                                        <p:cTn id="37" dur="500"/>
                                        <p:tgtEl>
                                          <p:spTgt spid="31949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319494">
                                            <p:txEl>
                                              <p:pRg st="7" end="7"/>
                                            </p:txEl>
                                          </p:spTgt>
                                        </p:tgtEl>
                                        <p:attrNameLst>
                                          <p:attrName>style.visibility</p:attrName>
                                        </p:attrNameLst>
                                      </p:cBhvr>
                                      <p:to>
                                        <p:strVal val="visible"/>
                                      </p:to>
                                    </p:set>
                                    <p:animEffect transition="in" filter="wipe(left)">
                                      <p:cBhvr>
                                        <p:cTn id="42" dur="500"/>
                                        <p:tgtEl>
                                          <p:spTgt spid="31949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wd">
                                    <p:tmPct val="10000"/>
                                  </p:iterate>
                                  <p:childTnLst>
                                    <p:set>
                                      <p:cBhvr>
                                        <p:cTn id="46" dur="1" fill="hold">
                                          <p:stCondLst>
                                            <p:cond delay="0"/>
                                          </p:stCondLst>
                                        </p:cTn>
                                        <p:tgtEl>
                                          <p:spTgt spid="319494">
                                            <p:txEl>
                                              <p:pRg st="8" end="8"/>
                                            </p:txEl>
                                          </p:spTgt>
                                        </p:tgtEl>
                                        <p:attrNameLst>
                                          <p:attrName>style.visibility</p:attrName>
                                        </p:attrNameLst>
                                      </p:cBhvr>
                                      <p:to>
                                        <p:strVal val="visible"/>
                                      </p:to>
                                    </p:set>
                                    <p:animEffect transition="in" filter="wipe(left)">
                                      <p:cBhvr>
                                        <p:cTn id="47" dur="500"/>
                                        <p:tgtEl>
                                          <p:spTgt spid="31949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wd">
                                    <p:tmPct val="10000"/>
                                  </p:iterate>
                                  <p:childTnLst>
                                    <p:set>
                                      <p:cBhvr>
                                        <p:cTn id="51" dur="1" fill="hold">
                                          <p:stCondLst>
                                            <p:cond delay="0"/>
                                          </p:stCondLst>
                                        </p:cTn>
                                        <p:tgtEl>
                                          <p:spTgt spid="319494">
                                            <p:txEl>
                                              <p:pRg st="9" end="9"/>
                                            </p:txEl>
                                          </p:spTgt>
                                        </p:tgtEl>
                                        <p:attrNameLst>
                                          <p:attrName>style.visibility</p:attrName>
                                        </p:attrNameLst>
                                      </p:cBhvr>
                                      <p:to>
                                        <p:strVal val="visible"/>
                                      </p:to>
                                    </p:set>
                                    <p:animEffect transition="in" filter="wipe(left)">
                                      <p:cBhvr>
                                        <p:cTn id="52" dur="500"/>
                                        <p:tgtEl>
                                          <p:spTgt spid="31949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wd">
                                    <p:tmPct val="10000"/>
                                  </p:iterate>
                                  <p:childTnLst>
                                    <p:set>
                                      <p:cBhvr>
                                        <p:cTn id="56" dur="1" fill="hold">
                                          <p:stCondLst>
                                            <p:cond delay="0"/>
                                          </p:stCondLst>
                                        </p:cTn>
                                        <p:tgtEl>
                                          <p:spTgt spid="319494">
                                            <p:txEl>
                                              <p:pRg st="10" end="10"/>
                                            </p:txEl>
                                          </p:spTgt>
                                        </p:tgtEl>
                                        <p:attrNameLst>
                                          <p:attrName>style.visibility</p:attrName>
                                        </p:attrNameLst>
                                      </p:cBhvr>
                                      <p:to>
                                        <p:strVal val="visible"/>
                                      </p:to>
                                    </p:set>
                                    <p:animEffect transition="in" filter="wipe(left)">
                                      <p:cBhvr>
                                        <p:cTn id="57" dur="500"/>
                                        <p:tgtEl>
                                          <p:spTgt spid="31949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4"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r>
              <a:rPr lang="en-US" smtClean="0"/>
              <a:t>Thursday, July 5, 2018</a:t>
            </a:r>
            <a:endParaRPr lang="en-US"/>
          </a:p>
        </p:txBody>
      </p:sp>
      <p:sp>
        <p:nvSpPr>
          <p:cNvPr id="12" name="Footer Placeholder 4"/>
          <p:cNvSpPr>
            <a:spLocks noGrp="1"/>
          </p:cNvSpPr>
          <p:nvPr>
            <p:ph type="ftr" sz="quarter" idx="11"/>
          </p:nvPr>
        </p:nvSpPr>
        <p:spPr/>
        <p:txBody>
          <a:bodyPr/>
          <a:lstStyle/>
          <a:p>
            <a:r>
              <a:rPr lang="de-DE" smtClean="0"/>
              <a:t>PHYS 1444-001, Summer 2018               Dr. Jaehoon Yu</a:t>
            </a:r>
            <a:endParaRPr lang="en-US"/>
          </a:p>
        </p:txBody>
      </p:sp>
      <p:sp>
        <p:nvSpPr>
          <p:cNvPr id="13" name="Slide Number Placeholder 5"/>
          <p:cNvSpPr>
            <a:spLocks noGrp="1"/>
          </p:cNvSpPr>
          <p:nvPr>
            <p:ph type="sldNum" sz="quarter" idx="12"/>
          </p:nvPr>
        </p:nvSpPr>
        <p:spPr/>
        <p:txBody>
          <a:bodyPr/>
          <a:lstStyle/>
          <a:p>
            <a:fld id="{E7251F01-3D16-8643-8ECD-13AD7BF14DDE}" type="slidenum">
              <a:rPr lang="en-US"/>
              <a:pPr/>
              <a:t>105</a:t>
            </a:fld>
            <a:endParaRPr lang="en-US"/>
          </a:p>
        </p:txBody>
      </p:sp>
      <p:sp>
        <p:nvSpPr>
          <p:cNvPr id="334851" name="Rectangle 3"/>
          <p:cNvSpPr>
            <a:spLocks noGrp="1" noChangeArrowheads="1"/>
          </p:cNvSpPr>
          <p:nvPr>
            <p:ph type="title"/>
          </p:nvPr>
        </p:nvSpPr>
        <p:spPr>
          <a:xfrm>
            <a:off x="381000" y="152400"/>
            <a:ext cx="8534400" cy="609600"/>
          </a:xfrm>
        </p:spPr>
        <p:txBody>
          <a:bodyPr/>
          <a:lstStyle/>
          <a:p>
            <a:r>
              <a:rPr lang="en-US"/>
              <a:t>Ampere’s Law</a:t>
            </a:r>
          </a:p>
        </p:txBody>
      </p:sp>
      <p:graphicFrame>
        <p:nvGraphicFramePr>
          <p:cNvPr id="334852"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86612"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4853"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86613"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4854"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86614"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4855" name="Rectangle 7"/>
          <p:cNvSpPr>
            <a:spLocks noGrp="1" noChangeArrowheads="1"/>
          </p:cNvSpPr>
          <p:nvPr>
            <p:ph type="body" idx="1"/>
          </p:nvPr>
        </p:nvSpPr>
        <p:spPr>
          <a:xfrm>
            <a:off x="228600" y="914400"/>
            <a:ext cx="8686800" cy="5486400"/>
          </a:xfrm>
        </p:spPr>
        <p:txBody>
          <a:bodyPr/>
          <a:lstStyle/>
          <a:p>
            <a:pPr>
              <a:lnSpc>
                <a:spcPct val="90000"/>
              </a:lnSpc>
            </a:pPr>
            <a:r>
              <a:rPr lang="en-US" dirty="0"/>
              <a:t>Do you remember the mathematical expression of </a:t>
            </a:r>
            <a:r>
              <a:rPr lang="en-US" dirty="0" err="1"/>
              <a:t>Oersted</a:t>
            </a:r>
            <a:r>
              <a:rPr lang="en-US" dirty="0"/>
              <a:t> discovery of a magnetic field produced by an electric current, given by Ampere?</a:t>
            </a:r>
          </a:p>
          <a:p>
            <a:pPr>
              <a:lnSpc>
                <a:spcPct val="90000"/>
              </a:lnSpc>
            </a:pPr>
            <a:endParaRPr lang="en-US" dirty="0"/>
          </a:p>
          <a:p>
            <a:pPr>
              <a:lnSpc>
                <a:spcPct val="90000"/>
              </a:lnSpc>
            </a:pPr>
            <a:endParaRPr lang="en-US" dirty="0"/>
          </a:p>
          <a:p>
            <a:pPr>
              <a:lnSpc>
                <a:spcPct val="90000"/>
              </a:lnSpc>
            </a:pPr>
            <a:r>
              <a:rPr lang="en-US" dirty="0"/>
              <a:t>We’ve learned that a varying magnetic field produces an electric field</a:t>
            </a:r>
          </a:p>
          <a:p>
            <a:pPr>
              <a:lnSpc>
                <a:spcPct val="90000"/>
              </a:lnSpc>
            </a:pPr>
            <a:r>
              <a:rPr lang="en-US" dirty="0"/>
              <a:t>Then can the reverse phenomena, that a changing electric</a:t>
            </a:r>
            <a:r>
              <a:rPr lang="en-US" dirty="0" smtClean="0"/>
              <a:t> field producing </a:t>
            </a:r>
            <a:r>
              <a:rPr lang="en-US" dirty="0"/>
              <a:t>a magnetic field, possible?</a:t>
            </a:r>
          </a:p>
          <a:p>
            <a:pPr lvl="1">
              <a:lnSpc>
                <a:spcPct val="90000"/>
              </a:lnSpc>
            </a:pPr>
            <a:r>
              <a:rPr lang="en-US" dirty="0"/>
              <a:t>If this is the case, it would demonstrate a beautiful symmetry in nature between electricity and magnetism</a:t>
            </a:r>
          </a:p>
        </p:txBody>
      </p:sp>
      <p:graphicFrame>
        <p:nvGraphicFramePr>
          <p:cNvPr id="334856"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86615"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4877" name="Object 29"/>
          <p:cNvGraphicFramePr>
            <a:graphicFrameLocks noChangeAspect="1"/>
          </p:cNvGraphicFramePr>
          <p:nvPr/>
        </p:nvGraphicFramePr>
        <p:xfrm>
          <a:off x="3200400" y="2473325"/>
          <a:ext cx="638175" cy="727075"/>
        </p:xfrm>
        <a:graphic>
          <a:graphicData uri="http://schemas.openxmlformats.org/presentationml/2006/ole">
            <mc:AlternateContent xmlns:mc="http://schemas.openxmlformats.org/markup-compatibility/2006">
              <mc:Choice xmlns:v="urn:schemas-microsoft-com:vml" Requires="v">
                <p:oleObj spid="_x0000_s486616" name="Equation" r:id="rId8" imgW="177480" imgH="203040" progId="Equation.DSMT4">
                  <p:embed/>
                </p:oleObj>
              </mc:Choice>
              <mc:Fallback>
                <p:oleObj name="Equation" r:id="rId8" imgW="177480" imgH="2030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2473325"/>
                        <a:ext cx="638175" cy="7270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34878" name="Object 30"/>
          <p:cNvGraphicFramePr>
            <a:graphicFrameLocks noChangeAspect="1"/>
          </p:cNvGraphicFramePr>
          <p:nvPr/>
        </p:nvGraphicFramePr>
        <p:xfrm>
          <a:off x="3690938" y="2514600"/>
          <a:ext cx="957262" cy="727075"/>
        </p:xfrm>
        <a:graphic>
          <a:graphicData uri="http://schemas.openxmlformats.org/presentationml/2006/ole">
            <mc:AlternateContent xmlns:mc="http://schemas.openxmlformats.org/markup-compatibility/2006">
              <mc:Choice xmlns:v="urn:schemas-microsoft-com:vml" Requires="v">
                <p:oleObj spid="_x0000_s486617" name="Equation" r:id="rId10" imgW="266400" imgH="203040" progId="Equation.DSMT4">
                  <p:embed/>
                </p:oleObj>
              </mc:Choice>
              <mc:Fallback>
                <p:oleObj name="Equation" r:id="rId10" imgW="266400" imgH="20304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90938" y="2514600"/>
                        <a:ext cx="957262" cy="7270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pic>
        <p:nvPicPr>
          <p:cNvPr id="3" name="Picture 2"/>
          <p:cNvPicPr>
            <a:picLocks noChangeAspect="1"/>
          </p:cNvPicPr>
          <p:nvPr/>
        </p:nvPicPr>
        <p:blipFill>
          <a:blip r:embed="rId12"/>
          <a:stretch>
            <a:fillRect/>
          </a:stretch>
        </p:blipFill>
        <p:spPr>
          <a:xfrm>
            <a:off x="1425272" y="2473324"/>
            <a:ext cx="1851328" cy="905969"/>
          </a:xfrm>
          <a:prstGeom prst="rect">
            <a:avLst/>
          </a:prstGeom>
        </p:spPr>
      </p:pic>
    </p:spTree>
    <p:extLst>
      <p:ext uri="{BB962C8B-B14F-4D97-AF65-F5344CB8AC3E}">
        <p14:creationId xmlns:p14="http://schemas.microsoft.com/office/powerpoint/2010/main" val="117251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34855">
                                            <p:txEl>
                                              <p:pRg st="0" end="0"/>
                                            </p:txEl>
                                          </p:spTgt>
                                        </p:tgtEl>
                                        <p:attrNameLst>
                                          <p:attrName>style.visibility</p:attrName>
                                        </p:attrNameLst>
                                      </p:cBhvr>
                                      <p:to>
                                        <p:strVal val="visible"/>
                                      </p:to>
                                    </p:set>
                                    <p:animEffect transition="in" filter="wipe(left)">
                                      <p:cBhvr>
                                        <p:cTn id="7" dur="500"/>
                                        <p:tgtEl>
                                          <p:spTgt spid="3348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iterate type="wd">
                                    <p:tmPct val="10000"/>
                                  </p:iterate>
                                  <p:childTnLst>
                                    <p:set>
                                      <p:cBhvr>
                                        <p:cTn id="16" dur="1" fill="hold">
                                          <p:stCondLst>
                                            <p:cond delay="0"/>
                                          </p:stCondLst>
                                        </p:cTn>
                                        <p:tgtEl>
                                          <p:spTgt spid="334877"/>
                                        </p:tgtEl>
                                        <p:attrNameLst>
                                          <p:attrName>style.visibility</p:attrName>
                                        </p:attrNameLst>
                                      </p:cBhvr>
                                      <p:to>
                                        <p:strVal val="visible"/>
                                      </p:to>
                                    </p:set>
                                    <p:animEffect transition="in" filter="wipe(left)">
                                      <p:cBhvr>
                                        <p:cTn id="17" dur="500"/>
                                        <p:tgtEl>
                                          <p:spTgt spid="3348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iterate type="wd">
                                    <p:tmPct val="10000"/>
                                  </p:iterate>
                                  <p:childTnLst>
                                    <p:set>
                                      <p:cBhvr>
                                        <p:cTn id="21" dur="1" fill="hold">
                                          <p:stCondLst>
                                            <p:cond delay="0"/>
                                          </p:stCondLst>
                                        </p:cTn>
                                        <p:tgtEl>
                                          <p:spTgt spid="334878"/>
                                        </p:tgtEl>
                                        <p:attrNameLst>
                                          <p:attrName>style.visibility</p:attrName>
                                        </p:attrNameLst>
                                      </p:cBhvr>
                                      <p:to>
                                        <p:strVal val="visible"/>
                                      </p:to>
                                    </p:set>
                                    <p:animEffect transition="in" filter="wipe(left)">
                                      <p:cBhvr>
                                        <p:cTn id="22" dur="500"/>
                                        <p:tgtEl>
                                          <p:spTgt spid="33487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34855">
                                            <p:txEl>
                                              <p:pRg st="3" end="3"/>
                                            </p:txEl>
                                          </p:spTgt>
                                        </p:tgtEl>
                                        <p:attrNameLst>
                                          <p:attrName>style.visibility</p:attrName>
                                        </p:attrNameLst>
                                      </p:cBhvr>
                                      <p:to>
                                        <p:strVal val="visible"/>
                                      </p:to>
                                    </p:set>
                                    <p:animEffect transition="in" filter="wipe(left)">
                                      <p:cBhvr>
                                        <p:cTn id="27" dur="500"/>
                                        <p:tgtEl>
                                          <p:spTgt spid="33485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34855">
                                            <p:txEl>
                                              <p:pRg st="4" end="4"/>
                                            </p:txEl>
                                          </p:spTgt>
                                        </p:tgtEl>
                                        <p:attrNameLst>
                                          <p:attrName>style.visibility</p:attrName>
                                        </p:attrNameLst>
                                      </p:cBhvr>
                                      <p:to>
                                        <p:strVal val="visible"/>
                                      </p:to>
                                    </p:set>
                                    <p:animEffect transition="in" filter="wipe(left)">
                                      <p:cBhvr>
                                        <p:cTn id="32" dur="500"/>
                                        <p:tgtEl>
                                          <p:spTgt spid="33485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334855">
                                            <p:txEl>
                                              <p:pRg st="5" end="5"/>
                                            </p:txEl>
                                          </p:spTgt>
                                        </p:tgtEl>
                                        <p:attrNameLst>
                                          <p:attrName>style.visibility</p:attrName>
                                        </p:attrNameLst>
                                      </p:cBhvr>
                                      <p:to>
                                        <p:strVal val="visible"/>
                                      </p:to>
                                    </p:set>
                                    <p:animEffect transition="in" filter="wipe(left)">
                                      <p:cBhvr>
                                        <p:cTn id="37" dur="500"/>
                                        <p:tgtEl>
                                          <p:spTgt spid="3348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5"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r>
              <a:rPr lang="en-US" smtClean="0"/>
              <a:t>Thursday, July 5, 2018</a:t>
            </a:r>
            <a:endParaRPr lang="en-US"/>
          </a:p>
        </p:txBody>
      </p:sp>
      <p:sp>
        <p:nvSpPr>
          <p:cNvPr id="11" name="Footer Placeholder 4"/>
          <p:cNvSpPr>
            <a:spLocks noGrp="1"/>
          </p:cNvSpPr>
          <p:nvPr>
            <p:ph type="ftr" sz="quarter" idx="11"/>
          </p:nvPr>
        </p:nvSpPr>
        <p:spPr/>
        <p:txBody>
          <a:bodyPr/>
          <a:lstStyle/>
          <a:p>
            <a:r>
              <a:rPr lang="de-DE" smtClean="0"/>
              <a:t>PHYS 1444-001, Summer 2018               Dr. Jaehoon Yu</a:t>
            </a:r>
            <a:endParaRPr lang="en-US"/>
          </a:p>
        </p:txBody>
      </p:sp>
      <p:sp>
        <p:nvSpPr>
          <p:cNvPr id="12" name="Slide Number Placeholder 5"/>
          <p:cNvSpPr>
            <a:spLocks noGrp="1"/>
          </p:cNvSpPr>
          <p:nvPr>
            <p:ph type="sldNum" sz="quarter" idx="12"/>
          </p:nvPr>
        </p:nvSpPr>
        <p:spPr/>
        <p:txBody>
          <a:bodyPr/>
          <a:lstStyle/>
          <a:p>
            <a:fld id="{D99F3D20-8184-2A4D-893D-9691B1031BA3}" type="slidenum">
              <a:rPr lang="en-US"/>
              <a:pPr/>
              <a:t>106</a:t>
            </a:fld>
            <a:endParaRPr lang="en-US"/>
          </a:p>
        </p:txBody>
      </p:sp>
      <p:pic>
        <p:nvPicPr>
          <p:cNvPr id="358410" name="Picture 10" descr="FG32_003"/>
          <p:cNvPicPr>
            <a:picLocks noChangeAspect="1" noChangeArrowheads="1"/>
          </p:cNvPicPr>
          <p:nvPr/>
        </p:nvPicPr>
        <p:blipFill>
          <a:blip r:embed="rId3"/>
          <a:srcRect/>
          <a:stretch>
            <a:fillRect/>
          </a:stretch>
        </p:blipFill>
        <p:spPr bwMode="auto">
          <a:xfrm>
            <a:off x="6400800" y="2273300"/>
            <a:ext cx="2286000" cy="1308100"/>
          </a:xfrm>
          <a:prstGeom prst="rect">
            <a:avLst/>
          </a:prstGeom>
          <a:noFill/>
        </p:spPr>
      </p:pic>
      <p:pic>
        <p:nvPicPr>
          <p:cNvPr id="358409" name="Picture 9" descr="FG32_002"/>
          <p:cNvPicPr>
            <a:picLocks noChangeAspect="1" noChangeArrowheads="1"/>
          </p:cNvPicPr>
          <p:nvPr/>
        </p:nvPicPr>
        <p:blipFill>
          <a:blip r:embed="rId4"/>
          <a:srcRect/>
          <a:stretch>
            <a:fillRect/>
          </a:stretch>
        </p:blipFill>
        <p:spPr bwMode="auto">
          <a:xfrm>
            <a:off x="6400800" y="-76200"/>
            <a:ext cx="2743200" cy="1501775"/>
          </a:xfrm>
          <a:prstGeom prst="rect">
            <a:avLst/>
          </a:prstGeom>
          <a:noFill/>
        </p:spPr>
      </p:pic>
      <p:sp>
        <p:nvSpPr>
          <p:cNvPr id="358402" name="Rectangle 2"/>
          <p:cNvSpPr>
            <a:spLocks noGrp="1" noChangeArrowheads="1"/>
          </p:cNvSpPr>
          <p:nvPr>
            <p:ph type="title"/>
          </p:nvPr>
        </p:nvSpPr>
        <p:spPr>
          <a:xfrm>
            <a:off x="685800" y="76200"/>
            <a:ext cx="5943600" cy="609600"/>
          </a:xfrm>
        </p:spPr>
        <p:txBody>
          <a:bodyPr/>
          <a:lstStyle/>
          <a:p>
            <a:r>
              <a:rPr lang="en-US"/>
              <a:t>Expanding Ampere’s Law</a:t>
            </a:r>
          </a:p>
        </p:txBody>
      </p:sp>
      <p:graphicFrame>
        <p:nvGraphicFramePr>
          <p:cNvPr id="358403"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87566"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8404"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87567"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8405"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87568"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8406" name="Rectangle 6"/>
          <p:cNvSpPr>
            <a:spLocks noGrp="1" noChangeArrowheads="1"/>
          </p:cNvSpPr>
          <p:nvPr>
            <p:ph type="body" idx="1"/>
          </p:nvPr>
        </p:nvSpPr>
        <p:spPr>
          <a:xfrm>
            <a:off x="152400" y="685800"/>
            <a:ext cx="8686800" cy="5638800"/>
          </a:xfrm>
        </p:spPr>
        <p:txBody>
          <a:bodyPr/>
          <a:lstStyle/>
          <a:p>
            <a:pPr>
              <a:lnSpc>
                <a:spcPct val="80000"/>
              </a:lnSpc>
            </a:pPr>
            <a:r>
              <a:rPr lang="en-US" sz="2800" dirty="0"/>
              <a:t>Let’s consider a wire carrying current</a:t>
            </a:r>
            <a:r>
              <a:rPr lang="en-US" sz="2800" dirty="0">
                <a:latin typeface="Symbol" charset="2"/>
              </a:rPr>
              <a:t> I</a:t>
            </a:r>
          </a:p>
          <a:p>
            <a:pPr lvl="1">
              <a:lnSpc>
                <a:spcPct val="80000"/>
              </a:lnSpc>
            </a:pPr>
            <a:r>
              <a:rPr lang="en-US" sz="2400" dirty="0"/>
              <a:t>The current that is enclosed in the loop passes through the surface # 1 in the figure</a:t>
            </a:r>
          </a:p>
          <a:p>
            <a:pPr lvl="1">
              <a:lnSpc>
                <a:spcPct val="80000"/>
              </a:lnSpc>
            </a:pPr>
            <a:r>
              <a:rPr lang="en-US" sz="2400" dirty="0"/>
              <a:t>We could imagine a different surface # 2 that shares the same enclosed path but cuts through the wire in a different location.  What is the current that passes through the surface?</a:t>
            </a:r>
          </a:p>
          <a:p>
            <a:pPr lvl="2">
              <a:lnSpc>
                <a:spcPct val="80000"/>
              </a:lnSpc>
            </a:pPr>
            <a:r>
              <a:rPr lang="en-US" sz="2000" dirty="0"/>
              <a:t>Still </a:t>
            </a:r>
            <a:r>
              <a:rPr lang="en-US" sz="2000" dirty="0">
                <a:latin typeface="Symbol" charset="2"/>
              </a:rPr>
              <a:t>I</a:t>
            </a:r>
            <a:r>
              <a:rPr lang="en-US" sz="2000" dirty="0"/>
              <a:t>.</a:t>
            </a:r>
          </a:p>
          <a:p>
            <a:pPr lvl="1">
              <a:lnSpc>
                <a:spcPct val="80000"/>
              </a:lnSpc>
            </a:pPr>
            <a:r>
              <a:rPr lang="en-US" sz="2400" dirty="0"/>
              <a:t>So the Ampere’s law still works</a:t>
            </a:r>
          </a:p>
          <a:p>
            <a:pPr>
              <a:lnSpc>
                <a:spcPct val="80000"/>
              </a:lnSpc>
            </a:pPr>
            <a:r>
              <a:rPr lang="en-US" sz="2800" dirty="0"/>
              <a:t>We could then consider a capacitor being charged up or being discharged.</a:t>
            </a:r>
          </a:p>
          <a:p>
            <a:pPr lvl="1">
              <a:lnSpc>
                <a:spcPct val="80000"/>
              </a:lnSpc>
            </a:pPr>
            <a:r>
              <a:rPr lang="en-US" sz="2400" dirty="0"/>
              <a:t>The current </a:t>
            </a:r>
            <a:r>
              <a:rPr lang="en-US" sz="2400" dirty="0">
                <a:latin typeface="Symbol" charset="2"/>
              </a:rPr>
              <a:t>I</a:t>
            </a:r>
            <a:r>
              <a:rPr lang="en-US" sz="2400" dirty="0"/>
              <a:t> enclosed in the loop passes through the surface #1</a:t>
            </a:r>
          </a:p>
          <a:p>
            <a:pPr lvl="1">
              <a:lnSpc>
                <a:spcPct val="80000"/>
              </a:lnSpc>
            </a:pPr>
            <a:r>
              <a:rPr lang="en-US" sz="2400" dirty="0"/>
              <a:t>However the surface #2 that shares the same closed loop do not have any current passing through it. </a:t>
            </a:r>
          </a:p>
          <a:p>
            <a:pPr lvl="2">
              <a:lnSpc>
                <a:spcPct val="80000"/>
              </a:lnSpc>
            </a:pPr>
            <a:r>
              <a:rPr lang="en-US" sz="2000" dirty="0"/>
              <a:t>There is magnetic field present since there is current </a:t>
            </a:r>
            <a:r>
              <a:rPr lang="en-US" sz="2000" dirty="0" err="1">
                <a:sym typeface="Wingdings" charset="2"/>
              </a:rPr>
              <a:t></a:t>
            </a:r>
            <a:r>
              <a:rPr lang="en-US" sz="2000" dirty="0">
                <a:sym typeface="Wingdings" charset="2"/>
              </a:rPr>
              <a:t> In other words there is a changing electric field in between the plates</a:t>
            </a:r>
          </a:p>
          <a:p>
            <a:pPr lvl="2">
              <a:lnSpc>
                <a:spcPct val="80000"/>
              </a:lnSpc>
            </a:pPr>
            <a:r>
              <a:rPr lang="en-US" sz="2000" dirty="0"/>
              <a:t>Maxwell resolved this by adding an additional term to Ampere’s law involving the changing electric field</a:t>
            </a:r>
          </a:p>
        </p:txBody>
      </p:sp>
      <p:graphicFrame>
        <p:nvGraphicFramePr>
          <p:cNvPr id="358407"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87569" name="Equation" r:id="rId9" imgW="914400" imgH="190080" progId="Equation.DSMT4">
                  <p:embed/>
                </p:oleObj>
              </mc:Choice>
              <mc:Fallback>
                <p:oleObj name="Equation" r:id="rId9" imgW="914400" imgH="190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7265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58406">
                                            <p:txEl>
                                              <p:pRg st="0" end="0"/>
                                            </p:txEl>
                                          </p:spTgt>
                                        </p:tgtEl>
                                        <p:attrNameLst>
                                          <p:attrName>style.visibility</p:attrName>
                                        </p:attrNameLst>
                                      </p:cBhvr>
                                      <p:to>
                                        <p:strVal val="visible"/>
                                      </p:to>
                                    </p:set>
                                    <p:animEffect transition="in" filter="wipe(left)">
                                      <p:cBhvr>
                                        <p:cTn id="7" dur="500"/>
                                        <p:tgtEl>
                                          <p:spTgt spid="3584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358409"/>
                                        </p:tgtEl>
                                        <p:attrNameLst>
                                          <p:attrName>style.visibility</p:attrName>
                                        </p:attrNameLst>
                                      </p:cBhvr>
                                      <p:to>
                                        <p:strVal val="visible"/>
                                      </p:to>
                                    </p:set>
                                    <p:anim calcmode="lin" valueType="num">
                                      <p:cBhvr>
                                        <p:cTn id="12" dur="500" fill="hold"/>
                                        <p:tgtEl>
                                          <p:spTgt spid="358409"/>
                                        </p:tgtEl>
                                        <p:attrNameLst>
                                          <p:attrName>ppt_w</p:attrName>
                                        </p:attrNameLst>
                                      </p:cBhvr>
                                      <p:tavLst>
                                        <p:tav tm="0">
                                          <p:val>
                                            <p:fltVal val="0"/>
                                          </p:val>
                                        </p:tav>
                                        <p:tav tm="100000">
                                          <p:val>
                                            <p:strVal val="#ppt_w"/>
                                          </p:val>
                                        </p:tav>
                                      </p:tavLst>
                                    </p:anim>
                                    <p:anim calcmode="lin" valueType="num">
                                      <p:cBhvr>
                                        <p:cTn id="13" dur="500" fill="hold"/>
                                        <p:tgtEl>
                                          <p:spTgt spid="358409"/>
                                        </p:tgtEl>
                                        <p:attrNameLst>
                                          <p:attrName>ppt_h</p:attrName>
                                        </p:attrNameLst>
                                      </p:cBhvr>
                                      <p:tavLst>
                                        <p:tav tm="0">
                                          <p:val>
                                            <p:fltVal val="0"/>
                                          </p:val>
                                        </p:tav>
                                        <p:tav tm="100000">
                                          <p:val>
                                            <p:strVal val="#ppt_h"/>
                                          </p:val>
                                        </p:tav>
                                      </p:tavLst>
                                    </p:anim>
                                    <p:animEffect transition="in" filter="fade">
                                      <p:cBhvr>
                                        <p:cTn id="14" dur="500"/>
                                        <p:tgtEl>
                                          <p:spTgt spid="35840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358406">
                                            <p:txEl>
                                              <p:pRg st="1" end="1"/>
                                            </p:txEl>
                                          </p:spTgt>
                                        </p:tgtEl>
                                        <p:attrNameLst>
                                          <p:attrName>style.visibility</p:attrName>
                                        </p:attrNameLst>
                                      </p:cBhvr>
                                      <p:to>
                                        <p:strVal val="visible"/>
                                      </p:to>
                                    </p:set>
                                    <p:animEffect transition="in" filter="wipe(left)">
                                      <p:cBhvr>
                                        <p:cTn id="19" dur="500"/>
                                        <p:tgtEl>
                                          <p:spTgt spid="35840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
                                  </p:iterate>
                                  <p:childTnLst>
                                    <p:set>
                                      <p:cBhvr>
                                        <p:cTn id="23" dur="1" fill="hold">
                                          <p:stCondLst>
                                            <p:cond delay="0"/>
                                          </p:stCondLst>
                                        </p:cTn>
                                        <p:tgtEl>
                                          <p:spTgt spid="358406">
                                            <p:txEl>
                                              <p:pRg st="2" end="2"/>
                                            </p:txEl>
                                          </p:spTgt>
                                        </p:tgtEl>
                                        <p:attrNameLst>
                                          <p:attrName>style.visibility</p:attrName>
                                        </p:attrNameLst>
                                      </p:cBhvr>
                                      <p:to>
                                        <p:strVal val="visible"/>
                                      </p:to>
                                    </p:set>
                                    <p:animEffect transition="in" filter="wipe(left)">
                                      <p:cBhvr>
                                        <p:cTn id="24" dur="500"/>
                                        <p:tgtEl>
                                          <p:spTgt spid="35840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358406">
                                            <p:txEl>
                                              <p:pRg st="3" end="3"/>
                                            </p:txEl>
                                          </p:spTgt>
                                        </p:tgtEl>
                                        <p:attrNameLst>
                                          <p:attrName>style.visibility</p:attrName>
                                        </p:attrNameLst>
                                      </p:cBhvr>
                                      <p:to>
                                        <p:strVal val="visible"/>
                                      </p:to>
                                    </p:set>
                                    <p:animEffect transition="in" filter="wipe(left)">
                                      <p:cBhvr>
                                        <p:cTn id="29" dur="500"/>
                                        <p:tgtEl>
                                          <p:spTgt spid="35840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wd">
                                    <p:tmPct val="10000"/>
                                  </p:iterate>
                                  <p:childTnLst>
                                    <p:set>
                                      <p:cBhvr>
                                        <p:cTn id="33" dur="1" fill="hold">
                                          <p:stCondLst>
                                            <p:cond delay="0"/>
                                          </p:stCondLst>
                                        </p:cTn>
                                        <p:tgtEl>
                                          <p:spTgt spid="358406">
                                            <p:txEl>
                                              <p:pRg st="4" end="4"/>
                                            </p:txEl>
                                          </p:spTgt>
                                        </p:tgtEl>
                                        <p:attrNameLst>
                                          <p:attrName>style.visibility</p:attrName>
                                        </p:attrNameLst>
                                      </p:cBhvr>
                                      <p:to>
                                        <p:strVal val="visible"/>
                                      </p:to>
                                    </p:set>
                                    <p:animEffect transition="in" filter="wipe(left)">
                                      <p:cBhvr>
                                        <p:cTn id="34" dur="500"/>
                                        <p:tgtEl>
                                          <p:spTgt spid="358406">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wd">
                                    <p:tmPct val="10000"/>
                                  </p:iterate>
                                  <p:childTnLst>
                                    <p:set>
                                      <p:cBhvr>
                                        <p:cTn id="38" dur="1" fill="hold">
                                          <p:stCondLst>
                                            <p:cond delay="0"/>
                                          </p:stCondLst>
                                        </p:cTn>
                                        <p:tgtEl>
                                          <p:spTgt spid="358406">
                                            <p:txEl>
                                              <p:pRg st="5" end="5"/>
                                            </p:txEl>
                                          </p:spTgt>
                                        </p:tgtEl>
                                        <p:attrNameLst>
                                          <p:attrName>style.visibility</p:attrName>
                                        </p:attrNameLst>
                                      </p:cBhvr>
                                      <p:to>
                                        <p:strVal val="visible"/>
                                      </p:to>
                                    </p:set>
                                    <p:animEffect transition="in" filter="wipe(left)">
                                      <p:cBhvr>
                                        <p:cTn id="39" dur="500"/>
                                        <p:tgtEl>
                                          <p:spTgt spid="358406">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nodeType="clickEffect">
                                  <p:stCondLst>
                                    <p:cond delay="0"/>
                                  </p:stCondLst>
                                  <p:childTnLst>
                                    <p:set>
                                      <p:cBhvr>
                                        <p:cTn id="43" dur="1" fill="hold">
                                          <p:stCondLst>
                                            <p:cond delay="0"/>
                                          </p:stCondLst>
                                        </p:cTn>
                                        <p:tgtEl>
                                          <p:spTgt spid="358410"/>
                                        </p:tgtEl>
                                        <p:attrNameLst>
                                          <p:attrName>style.visibility</p:attrName>
                                        </p:attrNameLst>
                                      </p:cBhvr>
                                      <p:to>
                                        <p:strVal val="visible"/>
                                      </p:to>
                                    </p:set>
                                    <p:anim calcmode="lin" valueType="num">
                                      <p:cBhvr>
                                        <p:cTn id="44" dur="500" fill="hold"/>
                                        <p:tgtEl>
                                          <p:spTgt spid="358410"/>
                                        </p:tgtEl>
                                        <p:attrNameLst>
                                          <p:attrName>ppt_w</p:attrName>
                                        </p:attrNameLst>
                                      </p:cBhvr>
                                      <p:tavLst>
                                        <p:tav tm="0">
                                          <p:val>
                                            <p:fltVal val="0"/>
                                          </p:val>
                                        </p:tav>
                                        <p:tav tm="100000">
                                          <p:val>
                                            <p:strVal val="#ppt_w"/>
                                          </p:val>
                                        </p:tav>
                                      </p:tavLst>
                                    </p:anim>
                                    <p:anim calcmode="lin" valueType="num">
                                      <p:cBhvr>
                                        <p:cTn id="45" dur="500" fill="hold"/>
                                        <p:tgtEl>
                                          <p:spTgt spid="358410"/>
                                        </p:tgtEl>
                                        <p:attrNameLst>
                                          <p:attrName>ppt_h</p:attrName>
                                        </p:attrNameLst>
                                      </p:cBhvr>
                                      <p:tavLst>
                                        <p:tav tm="0">
                                          <p:val>
                                            <p:fltVal val="0"/>
                                          </p:val>
                                        </p:tav>
                                        <p:tav tm="100000">
                                          <p:val>
                                            <p:strVal val="#ppt_h"/>
                                          </p:val>
                                        </p:tav>
                                      </p:tavLst>
                                    </p:anim>
                                    <p:animEffect transition="in" filter="fade">
                                      <p:cBhvr>
                                        <p:cTn id="46" dur="500"/>
                                        <p:tgtEl>
                                          <p:spTgt spid="35841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iterate type="wd">
                                    <p:tmPct val="10000"/>
                                  </p:iterate>
                                  <p:childTnLst>
                                    <p:set>
                                      <p:cBhvr>
                                        <p:cTn id="50" dur="1" fill="hold">
                                          <p:stCondLst>
                                            <p:cond delay="0"/>
                                          </p:stCondLst>
                                        </p:cTn>
                                        <p:tgtEl>
                                          <p:spTgt spid="358406">
                                            <p:txEl>
                                              <p:pRg st="6" end="6"/>
                                            </p:txEl>
                                          </p:spTgt>
                                        </p:tgtEl>
                                        <p:attrNameLst>
                                          <p:attrName>style.visibility</p:attrName>
                                        </p:attrNameLst>
                                      </p:cBhvr>
                                      <p:to>
                                        <p:strVal val="visible"/>
                                      </p:to>
                                    </p:set>
                                    <p:animEffect transition="in" filter="wipe(left)">
                                      <p:cBhvr>
                                        <p:cTn id="51" dur="500"/>
                                        <p:tgtEl>
                                          <p:spTgt spid="358406">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iterate type="wd">
                                    <p:tmPct val="10000"/>
                                  </p:iterate>
                                  <p:childTnLst>
                                    <p:set>
                                      <p:cBhvr>
                                        <p:cTn id="55" dur="1" fill="hold">
                                          <p:stCondLst>
                                            <p:cond delay="0"/>
                                          </p:stCondLst>
                                        </p:cTn>
                                        <p:tgtEl>
                                          <p:spTgt spid="358406">
                                            <p:txEl>
                                              <p:pRg st="7" end="7"/>
                                            </p:txEl>
                                          </p:spTgt>
                                        </p:tgtEl>
                                        <p:attrNameLst>
                                          <p:attrName>style.visibility</p:attrName>
                                        </p:attrNameLst>
                                      </p:cBhvr>
                                      <p:to>
                                        <p:strVal val="visible"/>
                                      </p:to>
                                    </p:set>
                                    <p:animEffect transition="in" filter="wipe(left)">
                                      <p:cBhvr>
                                        <p:cTn id="56" dur="500"/>
                                        <p:tgtEl>
                                          <p:spTgt spid="358406">
                                            <p:txEl>
                                              <p:pRg st="7" end="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iterate type="wd">
                                    <p:tmPct val="10000"/>
                                  </p:iterate>
                                  <p:childTnLst>
                                    <p:set>
                                      <p:cBhvr>
                                        <p:cTn id="60" dur="1" fill="hold">
                                          <p:stCondLst>
                                            <p:cond delay="0"/>
                                          </p:stCondLst>
                                        </p:cTn>
                                        <p:tgtEl>
                                          <p:spTgt spid="358406">
                                            <p:txEl>
                                              <p:pRg st="8" end="8"/>
                                            </p:txEl>
                                          </p:spTgt>
                                        </p:tgtEl>
                                        <p:attrNameLst>
                                          <p:attrName>style.visibility</p:attrName>
                                        </p:attrNameLst>
                                      </p:cBhvr>
                                      <p:to>
                                        <p:strVal val="visible"/>
                                      </p:to>
                                    </p:set>
                                    <p:animEffect transition="in" filter="wipe(left)">
                                      <p:cBhvr>
                                        <p:cTn id="61" dur="500"/>
                                        <p:tgtEl>
                                          <p:spTgt spid="358406">
                                            <p:txEl>
                                              <p:pRg st="8" end="8"/>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iterate type="wd">
                                    <p:tmPct val="10000"/>
                                  </p:iterate>
                                  <p:childTnLst>
                                    <p:set>
                                      <p:cBhvr>
                                        <p:cTn id="65" dur="1" fill="hold">
                                          <p:stCondLst>
                                            <p:cond delay="0"/>
                                          </p:stCondLst>
                                        </p:cTn>
                                        <p:tgtEl>
                                          <p:spTgt spid="358406">
                                            <p:txEl>
                                              <p:pRg st="9" end="9"/>
                                            </p:txEl>
                                          </p:spTgt>
                                        </p:tgtEl>
                                        <p:attrNameLst>
                                          <p:attrName>style.visibility</p:attrName>
                                        </p:attrNameLst>
                                      </p:cBhvr>
                                      <p:to>
                                        <p:strVal val="visible"/>
                                      </p:to>
                                    </p:set>
                                    <p:animEffect transition="in" filter="wipe(left)">
                                      <p:cBhvr>
                                        <p:cTn id="66" dur="500"/>
                                        <p:tgtEl>
                                          <p:spTgt spid="35840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6"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r>
              <a:rPr lang="en-US" smtClean="0"/>
              <a:t>Thursday, July 5, 2018</a:t>
            </a:r>
            <a:endParaRPr lang="en-US"/>
          </a:p>
        </p:txBody>
      </p:sp>
      <p:sp>
        <p:nvSpPr>
          <p:cNvPr id="14" name="Footer Placeholder 4"/>
          <p:cNvSpPr>
            <a:spLocks noGrp="1"/>
          </p:cNvSpPr>
          <p:nvPr>
            <p:ph type="ftr" sz="quarter" idx="11"/>
          </p:nvPr>
        </p:nvSpPr>
        <p:spPr/>
        <p:txBody>
          <a:bodyPr/>
          <a:lstStyle/>
          <a:p>
            <a:r>
              <a:rPr lang="de-DE" smtClean="0"/>
              <a:t>PHYS 1444-001, Summer 2018               Dr. Jaehoon Yu</a:t>
            </a:r>
            <a:endParaRPr lang="en-US"/>
          </a:p>
        </p:txBody>
      </p:sp>
      <p:sp>
        <p:nvSpPr>
          <p:cNvPr id="15" name="Slide Number Placeholder 5"/>
          <p:cNvSpPr>
            <a:spLocks noGrp="1"/>
          </p:cNvSpPr>
          <p:nvPr>
            <p:ph type="sldNum" sz="quarter" idx="12"/>
          </p:nvPr>
        </p:nvSpPr>
        <p:spPr/>
        <p:txBody>
          <a:bodyPr/>
          <a:lstStyle/>
          <a:p>
            <a:fld id="{22C10330-EBED-A940-ACF9-C6F583A9876F}" type="slidenum">
              <a:rPr lang="en-US"/>
              <a:pPr/>
              <a:t>107</a:t>
            </a:fld>
            <a:endParaRPr lang="en-US"/>
          </a:p>
        </p:txBody>
      </p:sp>
      <p:sp>
        <p:nvSpPr>
          <p:cNvPr id="335875" name="Rectangle 3"/>
          <p:cNvSpPr>
            <a:spLocks noGrp="1" noChangeArrowheads="1"/>
          </p:cNvSpPr>
          <p:nvPr>
            <p:ph type="title"/>
          </p:nvPr>
        </p:nvSpPr>
        <p:spPr>
          <a:xfrm>
            <a:off x="381000" y="152400"/>
            <a:ext cx="8534400" cy="609600"/>
          </a:xfrm>
        </p:spPr>
        <p:txBody>
          <a:bodyPr/>
          <a:lstStyle/>
          <a:p>
            <a:r>
              <a:rPr lang="en-US"/>
              <a:t>Modifying Ampere’s Law</a:t>
            </a:r>
          </a:p>
        </p:txBody>
      </p:sp>
      <p:graphicFrame>
        <p:nvGraphicFramePr>
          <p:cNvPr id="335876"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88765"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5877"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88766"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5878"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88767"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5879" name="Rectangle 7"/>
          <p:cNvSpPr>
            <a:spLocks noGrp="1" noChangeArrowheads="1"/>
          </p:cNvSpPr>
          <p:nvPr>
            <p:ph type="body" idx="1"/>
          </p:nvPr>
        </p:nvSpPr>
        <p:spPr>
          <a:xfrm>
            <a:off x="533400" y="762000"/>
            <a:ext cx="8305800" cy="5486400"/>
          </a:xfrm>
        </p:spPr>
        <p:txBody>
          <a:bodyPr/>
          <a:lstStyle/>
          <a:p>
            <a:r>
              <a:rPr lang="en-US" dirty="0"/>
              <a:t>To determine what the extra term should be, we first have to figure out what the electric field between the two plates is</a:t>
            </a:r>
          </a:p>
          <a:p>
            <a:pPr lvl="1"/>
            <a:r>
              <a:rPr lang="en-US" dirty="0"/>
              <a:t>The charge Q on the capacitor with capacitance C is Q=CV</a:t>
            </a:r>
          </a:p>
          <a:p>
            <a:pPr lvl="2"/>
            <a:r>
              <a:rPr lang="en-US" dirty="0"/>
              <a:t>Where V is the potential difference between the plates</a:t>
            </a:r>
          </a:p>
          <a:p>
            <a:pPr lvl="1"/>
            <a:r>
              <a:rPr lang="en-US" dirty="0"/>
              <a:t>Since V=Ed</a:t>
            </a:r>
          </a:p>
          <a:p>
            <a:pPr lvl="2"/>
            <a:r>
              <a:rPr lang="en-US" dirty="0"/>
              <a:t>Where E is the uniform field between the plates, and </a:t>
            </a:r>
            <a:r>
              <a:rPr lang="en-US" dirty="0" err="1"/>
              <a:t>d</a:t>
            </a:r>
            <a:r>
              <a:rPr lang="en-US" dirty="0"/>
              <a:t> is the separation of the plates</a:t>
            </a:r>
          </a:p>
          <a:p>
            <a:pPr lvl="1"/>
            <a:r>
              <a:rPr lang="en-US" dirty="0"/>
              <a:t>And for parallel plate capacitor C</a:t>
            </a:r>
            <a:r>
              <a:rPr lang="en-US" dirty="0" smtClean="0"/>
              <a:t>=</a:t>
            </a:r>
            <a:r>
              <a:rPr lang="en-US" dirty="0" smtClean="0">
                <a:latin typeface="Symbol" charset="2"/>
              </a:rPr>
              <a:t>ε</a:t>
            </a:r>
            <a:r>
              <a:rPr lang="en-US" baseline="-25000" dirty="0" smtClean="0"/>
              <a:t>0</a:t>
            </a:r>
            <a:r>
              <a:rPr lang="en-US" dirty="0" smtClean="0"/>
              <a:t>A</a:t>
            </a:r>
            <a:r>
              <a:rPr lang="en-US" dirty="0"/>
              <a:t>/d</a:t>
            </a:r>
          </a:p>
          <a:p>
            <a:pPr lvl="1"/>
            <a:r>
              <a:rPr lang="en-US" dirty="0"/>
              <a:t>We obtain</a:t>
            </a:r>
          </a:p>
        </p:txBody>
      </p:sp>
      <p:graphicFrame>
        <p:nvGraphicFramePr>
          <p:cNvPr id="335880"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88768"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5910" name="Object 38"/>
          <p:cNvGraphicFramePr>
            <a:graphicFrameLocks noChangeAspect="1"/>
          </p:cNvGraphicFramePr>
          <p:nvPr/>
        </p:nvGraphicFramePr>
        <p:xfrm>
          <a:off x="3048000" y="5761038"/>
          <a:ext cx="652463" cy="487362"/>
        </p:xfrm>
        <a:graphic>
          <a:graphicData uri="http://schemas.openxmlformats.org/presentationml/2006/ole">
            <mc:AlternateContent xmlns:mc="http://schemas.openxmlformats.org/markup-compatibility/2006">
              <mc:Choice xmlns:v="urn:schemas-microsoft-com:vml" Requires="v">
                <p:oleObj spid="_x0000_s488769" name="Equation" r:id="rId8" imgW="253800" imgH="190440" progId="Equation.DSMT4">
                  <p:embed/>
                </p:oleObj>
              </mc:Choice>
              <mc:Fallback>
                <p:oleObj name="Equation" r:id="rId8" imgW="253800" imgH="1904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0" y="5761038"/>
                        <a:ext cx="652463" cy="487362"/>
                      </a:xfrm>
                      <a:prstGeom prst="rect">
                        <a:avLst/>
                      </a:prstGeom>
                      <a:solidFill>
                        <a:schemeClr val="bg1"/>
                      </a:solidFill>
                      <a:ln>
                        <a:noFill/>
                      </a:ln>
                      <a:extLs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35913" name="Object 41"/>
          <p:cNvGraphicFramePr>
            <a:graphicFrameLocks noChangeAspect="1"/>
          </p:cNvGraphicFramePr>
          <p:nvPr/>
        </p:nvGraphicFramePr>
        <p:xfrm>
          <a:off x="3733800" y="5749925"/>
          <a:ext cx="912813" cy="422275"/>
        </p:xfrm>
        <a:graphic>
          <a:graphicData uri="http://schemas.openxmlformats.org/presentationml/2006/ole">
            <mc:AlternateContent xmlns:mc="http://schemas.openxmlformats.org/markup-compatibility/2006">
              <mc:Choice xmlns:v="urn:schemas-microsoft-com:vml" Requires="v">
                <p:oleObj spid="_x0000_s488770" name="Equation" r:id="rId10" imgW="355320" imgH="164880" progId="Equation.DSMT4">
                  <p:embed/>
                </p:oleObj>
              </mc:Choice>
              <mc:Fallback>
                <p:oleObj name="Equation" r:id="rId10" imgW="355320" imgH="1648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33800" y="5749925"/>
                        <a:ext cx="912813" cy="422275"/>
                      </a:xfrm>
                      <a:prstGeom prst="rect">
                        <a:avLst/>
                      </a:prstGeom>
                      <a:solidFill>
                        <a:schemeClr val="bg1"/>
                      </a:solidFill>
                      <a:ln>
                        <a:noFill/>
                      </a:ln>
                      <a:extLs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35914" name="Object 42"/>
          <p:cNvGraphicFramePr>
            <a:graphicFrameLocks noChangeAspect="1"/>
          </p:cNvGraphicFramePr>
          <p:nvPr/>
        </p:nvGraphicFramePr>
        <p:xfrm>
          <a:off x="4648200" y="5486400"/>
          <a:ext cx="1174750" cy="1041400"/>
        </p:xfrm>
        <a:graphic>
          <a:graphicData uri="http://schemas.openxmlformats.org/presentationml/2006/ole">
            <mc:AlternateContent xmlns:mc="http://schemas.openxmlformats.org/markup-compatibility/2006">
              <mc:Choice xmlns:v="urn:schemas-microsoft-com:vml" Requires="v">
                <p:oleObj spid="_x0000_s488771" name="Equation" r:id="rId12" imgW="457200" imgH="406080" progId="Equation.DSMT4">
                  <p:embed/>
                </p:oleObj>
              </mc:Choice>
              <mc:Fallback>
                <p:oleObj name="Equation" r:id="rId12" imgW="457200" imgH="4060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48200" y="5486400"/>
                        <a:ext cx="1174750" cy="1041400"/>
                      </a:xfrm>
                      <a:prstGeom prst="rect">
                        <a:avLst/>
                      </a:prstGeom>
                      <a:solidFill>
                        <a:schemeClr val="bg1"/>
                      </a:solidFill>
                      <a:ln>
                        <a:noFill/>
                      </a:ln>
                      <a:extLs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35915" name="Object 43"/>
          <p:cNvGraphicFramePr>
            <a:graphicFrameLocks noChangeAspect="1"/>
          </p:cNvGraphicFramePr>
          <p:nvPr/>
        </p:nvGraphicFramePr>
        <p:xfrm>
          <a:off x="6630988" y="5715000"/>
          <a:ext cx="912812" cy="520700"/>
        </p:xfrm>
        <a:graphic>
          <a:graphicData uri="http://schemas.openxmlformats.org/presentationml/2006/ole">
            <mc:AlternateContent xmlns:mc="http://schemas.openxmlformats.org/markup-compatibility/2006">
              <mc:Choice xmlns:v="urn:schemas-microsoft-com:vml" Requires="v">
                <p:oleObj spid="_x0000_s488772" name="Equation" r:id="rId14" imgW="355320" imgH="203040" progId="Equation.DSMT4">
                  <p:embed/>
                </p:oleObj>
              </mc:Choice>
              <mc:Fallback>
                <p:oleObj name="Equation" r:id="rId14" imgW="355320" imgH="20304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30988" y="5715000"/>
                        <a:ext cx="912812" cy="520700"/>
                      </a:xfrm>
                      <a:prstGeom prst="rect">
                        <a:avLst/>
                      </a:prstGeom>
                      <a:solidFill>
                        <a:schemeClr val="bg1"/>
                      </a:solidFill>
                      <a:ln>
                        <a:noFill/>
                      </a:ln>
                      <a:extLs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35916" name="Object 44"/>
          <p:cNvGraphicFramePr>
            <a:graphicFrameLocks noChangeAspect="1"/>
          </p:cNvGraphicFramePr>
          <p:nvPr/>
        </p:nvGraphicFramePr>
        <p:xfrm>
          <a:off x="5781675" y="5791200"/>
          <a:ext cx="847725" cy="423863"/>
        </p:xfrm>
        <a:graphic>
          <a:graphicData uri="http://schemas.openxmlformats.org/presentationml/2006/ole">
            <mc:AlternateContent xmlns:mc="http://schemas.openxmlformats.org/markup-compatibility/2006">
              <mc:Choice xmlns:v="urn:schemas-microsoft-com:vml" Requires="v">
                <p:oleObj spid="_x0000_s488773" name="Equation" r:id="rId16" imgW="330120" imgH="164880" progId="Equation.DSMT4">
                  <p:embed/>
                </p:oleObj>
              </mc:Choice>
              <mc:Fallback>
                <p:oleObj name="Equation" r:id="rId16" imgW="330120" imgH="16488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81675" y="5791200"/>
                        <a:ext cx="847725" cy="423863"/>
                      </a:xfrm>
                      <a:prstGeom prst="rect">
                        <a:avLst/>
                      </a:prstGeom>
                      <a:solidFill>
                        <a:schemeClr val="bg1"/>
                      </a:solidFill>
                      <a:ln>
                        <a:noFill/>
                      </a:ln>
                      <a:extLs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0648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35879">
                                            <p:txEl>
                                              <p:pRg st="0" end="0"/>
                                            </p:txEl>
                                          </p:spTgt>
                                        </p:tgtEl>
                                        <p:attrNameLst>
                                          <p:attrName>style.visibility</p:attrName>
                                        </p:attrNameLst>
                                      </p:cBhvr>
                                      <p:to>
                                        <p:strVal val="visible"/>
                                      </p:to>
                                    </p:set>
                                    <p:animEffect transition="in" filter="wipe(left)">
                                      <p:cBhvr>
                                        <p:cTn id="7" dur="500"/>
                                        <p:tgtEl>
                                          <p:spTgt spid="3358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35879">
                                            <p:txEl>
                                              <p:pRg st="1" end="1"/>
                                            </p:txEl>
                                          </p:spTgt>
                                        </p:tgtEl>
                                        <p:attrNameLst>
                                          <p:attrName>style.visibility</p:attrName>
                                        </p:attrNameLst>
                                      </p:cBhvr>
                                      <p:to>
                                        <p:strVal val="visible"/>
                                      </p:to>
                                    </p:set>
                                    <p:animEffect transition="in" filter="wipe(left)">
                                      <p:cBhvr>
                                        <p:cTn id="12" dur="500"/>
                                        <p:tgtEl>
                                          <p:spTgt spid="3358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35879">
                                            <p:txEl>
                                              <p:pRg st="2" end="2"/>
                                            </p:txEl>
                                          </p:spTgt>
                                        </p:tgtEl>
                                        <p:attrNameLst>
                                          <p:attrName>style.visibility</p:attrName>
                                        </p:attrNameLst>
                                      </p:cBhvr>
                                      <p:to>
                                        <p:strVal val="visible"/>
                                      </p:to>
                                    </p:set>
                                    <p:animEffect transition="in" filter="wipe(left)">
                                      <p:cBhvr>
                                        <p:cTn id="17" dur="500"/>
                                        <p:tgtEl>
                                          <p:spTgt spid="3358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35879">
                                            <p:txEl>
                                              <p:pRg st="3" end="3"/>
                                            </p:txEl>
                                          </p:spTgt>
                                        </p:tgtEl>
                                        <p:attrNameLst>
                                          <p:attrName>style.visibility</p:attrName>
                                        </p:attrNameLst>
                                      </p:cBhvr>
                                      <p:to>
                                        <p:strVal val="visible"/>
                                      </p:to>
                                    </p:set>
                                    <p:animEffect transition="in" filter="wipe(left)">
                                      <p:cBhvr>
                                        <p:cTn id="22" dur="500"/>
                                        <p:tgtEl>
                                          <p:spTgt spid="3358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35879">
                                            <p:txEl>
                                              <p:pRg st="4" end="4"/>
                                            </p:txEl>
                                          </p:spTgt>
                                        </p:tgtEl>
                                        <p:attrNameLst>
                                          <p:attrName>style.visibility</p:attrName>
                                        </p:attrNameLst>
                                      </p:cBhvr>
                                      <p:to>
                                        <p:strVal val="visible"/>
                                      </p:to>
                                    </p:set>
                                    <p:animEffect transition="in" filter="wipe(left)">
                                      <p:cBhvr>
                                        <p:cTn id="27" dur="500"/>
                                        <p:tgtEl>
                                          <p:spTgt spid="33587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35879">
                                            <p:txEl>
                                              <p:pRg st="5" end="5"/>
                                            </p:txEl>
                                          </p:spTgt>
                                        </p:tgtEl>
                                        <p:attrNameLst>
                                          <p:attrName>style.visibility</p:attrName>
                                        </p:attrNameLst>
                                      </p:cBhvr>
                                      <p:to>
                                        <p:strVal val="visible"/>
                                      </p:to>
                                    </p:set>
                                    <p:animEffect transition="in" filter="wipe(left)">
                                      <p:cBhvr>
                                        <p:cTn id="32" dur="500"/>
                                        <p:tgtEl>
                                          <p:spTgt spid="33587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335879">
                                            <p:txEl>
                                              <p:pRg st="6" end="6"/>
                                            </p:txEl>
                                          </p:spTgt>
                                        </p:tgtEl>
                                        <p:attrNameLst>
                                          <p:attrName>style.visibility</p:attrName>
                                        </p:attrNameLst>
                                      </p:cBhvr>
                                      <p:to>
                                        <p:strVal val="visible"/>
                                      </p:to>
                                    </p:set>
                                    <p:animEffect transition="in" filter="wipe(left)">
                                      <p:cBhvr>
                                        <p:cTn id="37" dur="500"/>
                                        <p:tgtEl>
                                          <p:spTgt spid="33587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iterate type="wd">
                                    <p:tmPct val="10000"/>
                                  </p:iterate>
                                  <p:childTnLst>
                                    <p:set>
                                      <p:cBhvr>
                                        <p:cTn id="41" dur="1" fill="hold">
                                          <p:stCondLst>
                                            <p:cond delay="0"/>
                                          </p:stCondLst>
                                        </p:cTn>
                                        <p:tgtEl>
                                          <p:spTgt spid="335910"/>
                                        </p:tgtEl>
                                        <p:attrNameLst>
                                          <p:attrName>style.visibility</p:attrName>
                                        </p:attrNameLst>
                                      </p:cBhvr>
                                      <p:to>
                                        <p:strVal val="visible"/>
                                      </p:to>
                                    </p:set>
                                    <p:animEffect transition="in" filter="wipe(left)">
                                      <p:cBhvr>
                                        <p:cTn id="42" dur="500"/>
                                        <p:tgtEl>
                                          <p:spTgt spid="3359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iterate type="wd">
                                    <p:tmPct val="10000"/>
                                  </p:iterate>
                                  <p:childTnLst>
                                    <p:set>
                                      <p:cBhvr>
                                        <p:cTn id="46" dur="1" fill="hold">
                                          <p:stCondLst>
                                            <p:cond delay="0"/>
                                          </p:stCondLst>
                                        </p:cTn>
                                        <p:tgtEl>
                                          <p:spTgt spid="335913"/>
                                        </p:tgtEl>
                                        <p:attrNameLst>
                                          <p:attrName>style.visibility</p:attrName>
                                        </p:attrNameLst>
                                      </p:cBhvr>
                                      <p:to>
                                        <p:strVal val="visible"/>
                                      </p:to>
                                    </p:set>
                                    <p:animEffect transition="in" filter="wipe(left)">
                                      <p:cBhvr>
                                        <p:cTn id="47" dur="500"/>
                                        <p:tgtEl>
                                          <p:spTgt spid="3359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iterate type="wd">
                                    <p:tmPct val="10000"/>
                                  </p:iterate>
                                  <p:childTnLst>
                                    <p:set>
                                      <p:cBhvr>
                                        <p:cTn id="51" dur="1" fill="hold">
                                          <p:stCondLst>
                                            <p:cond delay="0"/>
                                          </p:stCondLst>
                                        </p:cTn>
                                        <p:tgtEl>
                                          <p:spTgt spid="335914"/>
                                        </p:tgtEl>
                                        <p:attrNameLst>
                                          <p:attrName>style.visibility</p:attrName>
                                        </p:attrNameLst>
                                      </p:cBhvr>
                                      <p:to>
                                        <p:strVal val="visible"/>
                                      </p:to>
                                    </p:set>
                                    <p:animEffect transition="in" filter="wipe(left)">
                                      <p:cBhvr>
                                        <p:cTn id="52" dur="500"/>
                                        <p:tgtEl>
                                          <p:spTgt spid="3359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iterate type="wd">
                                    <p:tmPct val="10000"/>
                                  </p:iterate>
                                  <p:childTnLst>
                                    <p:set>
                                      <p:cBhvr>
                                        <p:cTn id="56" dur="1" fill="hold">
                                          <p:stCondLst>
                                            <p:cond delay="0"/>
                                          </p:stCondLst>
                                        </p:cTn>
                                        <p:tgtEl>
                                          <p:spTgt spid="335916"/>
                                        </p:tgtEl>
                                        <p:attrNameLst>
                                          <p:attrName>style.visibility</p:attrName>
                                        </p:attrNameLst>
                                      </p:cBhvr>
                                      <p:to>
                                        <p:strVal val="visible"/>
                                      </p:to>
                                    </p:set>
                                    <p:animEffect transition="in" filter="wipe(left)">
                                      <p:cBhvr>
                                        <p:cTn id="57" dur="500"/>
                                        <p:tgtEl>
                                          <p:spTgt spid="3359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iterate type="wd">
                                    <p:tmPct val="10000"/>
                                  </p:iterate>
                                  <p:childTnLst>
                                    <p:set>
                                      <p:cBhvr>
                                        <p:cTn id="61" dur="1" fill="hold">
                                          <p:stCondLst>
                                            <p:cond delay="0"/>
                                          </p:stCondLst>
                                        </p:cTn>
                                        <p:tgtEl>
                                          <p:spTgt spid="335915"/>
                                        </p:tgtEl>
                                        <p:attrNameLst>
                                          <p:attrName>style.visibility</p:attrName>
                                        </p:attrNameLst>
                                      </p:cBhvr>
                                      <p:to>
                                        <p:strVal val="visible"/>
                                      </p:to>
                                    </p:set>
                                    <p:animEffect transition="in" filter="wipe(left)">
                                      <p:cBhvr>
                                        <p:cTn id="62" dur="500"/>
                                        <p:tgtEl>
                                          <p:spTgt spid="335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9"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74756" y="4114800"/>
            <a:ext cx="4097444" cy="927159"/>
          </a:xfrm>
          <a:prstGeom prst="rect">
            <a:avLst/>
          </a:prstGeom>
          <a:solidFill>
            <a:schemeClr val="accent1">
              <a:lumMod val="60000"/>
              <a:lumOff val="40000"/>
            </a:schemeClr>
          </a:solidFill>
          <a:ln w="28575">
            <a:solidFill>
              <a:srgbClr val="C00000"/>
            </a:solidFill>
          </a:ln>
        </p:spPr>
      </p:pic>
      <p:sp>
        <p:nvSpPr>
          <p:cNvPr id="20" name="Date Placeholder 3"/>
          <p:cNvSpPr>
            <a:spLocks noGrp="1"/>
          </p:cNvSpPr>
          <p:nvPr>
            <p:ph type="dt" sz="half" idx="10"/>
          </p:nvPr>
        </p:nvSpPr>
        <p:spPr/>
        <p:txBody>
          <a:bodyPr/>
          <a:lstStyle/>
          <a:p>
            <a:r>
              <a:rPr lang="en-US" smtClean="0"/>
              <a:t>Thursday, July 5, 2018</a:t>
            </a:r>
            <a:endParaRPr lang="en-US"/>
          </a:p>
        </p:txBody>
      </p:sp>
      <p:sp>
        <p:nvSpPr>
          <p:cNvPr id="21" name="Footer Placeholder 4"/>
          <p:cNvSpPr>
            <a:spLocks noGrp="1"/>
          </p:cNvSpPr>
          <p:nvPr>
            <p:ph type="ftr" sz="quarter" idx="11"/>
          </p:nvPr>
        </p:nvSpPr>
        <p:spPr/>
        <p:txBody>
          <a:bodyPr/>
          <a:lstStyle/>
          <a:p>
            <a:r>
              <a:rPr lang="de-DE" smtClean="0"/>
              <a:t>PHYS 1444-001, Summer 2018               Dr. Jaehoon Yu</a:t>
            </a:r>
            <a:endParaRPr lang="en-US"/>
          </a:p>
        </p:txBody>
      </p:sp>
      <p:sp>
        <p:nvSpPr>
          <p:cNvPr id="22" name="Slide Number Placeholder 5"/>
          <p:cNvSpPr>
            <a:spLocks noGrp="1"/>
          </p:cNvSpPr>
          <p:nvPr>
            <p:ph type="sldNum" sz="quarter" idx="12"/>
          </p:nvPr>
        </p:nvSpPr>
        <p:spPr/>
        <p:txBody>
          <a:bodyPr/>
          <a:lstStyle/>
          <a:p>
            <a:fld id="{2486C4BD-0C24-5745-98CC-FDD67F1E2F75}" type="slidenum">
              <a:rPr lang="en-US"/>
              <a:pPr/>
              <a:t>108</a:t>
            </a:fld>
            <a:endParaRPr lang="en-US"/>
          </a:p>
        </p:txBody>
      </p:sp>
      <p:sp>
        <p:nvSpPr>
          <p:cNvPr id="359426" name="Rectangle 2"/>
          <p:cNvSpPr>
            <a:spLocks noGrp="1" noChangeArrowheads="1"/>
          </p:cNvSpPr>
          <p:nvPr>
            <p:ph type="title"/>
          </p:nvPr>
        </p:nvSpPr>
        <p:spPr>
          <a:xfrm>
            <a:off x="381000" y="152400"/>
            <a:ext cx="8534400" cy="609600"/>
          </a:xfrm>
        </p:spPr>
        <p:txBody>
          <a:bodyPr/>
          <a:lstStyle/>
          <a:p>
            <a:r>
              <a:rPr lang="en-US"/>
              <a:t>Modifying Ampere’s Law</a:t>
            </a:r>
          </a:p>
        </p:txBody>
      </p:sp>
      <p:graphicFrame>
        <p:nvGraphicFramePr>
          <p:cNvPr id="359427"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89859"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9428"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89860"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9429"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89861"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9430" name="Rectangle 6"/>
          <p:cNvSpPr>
            <a:spLocks noGrp="1" noChangeArrowheads="1"/>
          </p:cNvSpPr>
          <p:nvPr>
            <p:ph type="body" idx="1"/>
          </p:nvPr>
        </p:nvSpPr>
        <p:spPr>
          <a:xfrm>
            <a:off x="533400" y="762000"/>
            <a:ext cx="8153400" cy="5562600"/>
          </a:xfrm>
        </p:spPr>
        <p:txBody>
          <a:bodyPr/>
          <a:lstStyle/>
          <a:p>
            <a:pPr lvl="1">
              <a:lnSpc>
                <a:spcPct val="90000"/>
              </a:lnSpc>
            </a:pPr>
            <a:r>
              <a:rPr lang="en-US" sz="2400" dirty="0"/>
              <a:t>If the charge on the plate changes with time, we can write</a:t>
            </a:r>
          </a:p>
          <a:p>
            <a:pPr lvl="1">
              <a:lnSpc>
                <a:spcPct val="90000"/>
              </a:lnSpc>
            </a:pPr>
            <a:endParaRPr lang="en-US" sz="2400" dirty="0"/>
          </a:p>
          <a:p>
            <a:pPr lvl="1">
              <a:lnSpc>
                <a:spcPct val="90000"/>
              </a:lnSpc>
            </a:pPr>
            <a:endParaRPr lang="en-US" sz="2400" dirty="0"/>
          </a:p>
          <a:p>
            <a:pPr lvl="1">
              <a:lnSpc>
                <a:spcPct val="90000"/>
              </a:lnSpc>
            </a:pPr>
            <a:r>
              <a:rPr lang="en-US" sz="2400" dirty="0"/>
              <a:t>Using the relationship between the current and charge we obtain</a:t>
            </a:r>
          </a:p>
          <a:p>
            <a:pPr lvl="1">
              <a:lnSpc>
                <a:spcPct val="90000"/>
              </a:lnSpc>
            </a:pPr>
            <a:endParaRPr lang="en-US" sz="2400" dirty="0"/>
          </a:p>
          <a:p>
            <a:pPr lvl="2">
              <a:lnSpc>
                <a:spcPct val="90000"/>
              </a:lnSpc>
            </a:pPr>
            <a:endParaRPr lang="en-US" sz="2000" dirty="0"/>
          </a:p>
          <a:p>
            <a:pPr lvl="2">
              <a:lnSpc>
                <a:spcPct val="90000"/>
              </a:lnSpc>
            </a:pPr>
            <a:r>
              <a:rPr lang="en-US" sz="2000" dirty="0"/>
              <a:t>Where</a:t>
            </a:r>
            <a:r>
              <a:rPr lang="en-US" sz="2000" dirty="0" smtClean="0"/>
              <a:t> </a:t>
            </a:r>
            <a:r>
              <a:rPr lang="en-US" sz="2000" dirty="0" smtClean="0">
                <a:latin typeface="Symbol" charset="2"/>
              </a:rPr>
              <a:t>Φ</a:t>
            </a:r>
            <a:r>
              <a:rPr lang="en-US" sz="2000" baseline="-25000" dirty="0" smtClean="0">
                <a:latin typeface="Symbol" charset="2"/>
              </a:rPr>
              <a:t>E</a:t>
            </a:r>
            <a:r>
              <a:rPr lang="en-US" sz="2000" dirty="0"/>
              <a:t>=EA is the electric flux through the surface between the plates</a:t>
            </a:r>
          </a:p>
          <a:p>
            <a:pPr lvl="1">
              <a:lnSpc>
                <a:spcPct val="90000"/>
              </a:lnSpc>
            </a:pPr>
            <a:r>
              <a:rPr lang="en-US" sz="2400" dirty="0"/>
              <a:t>So in order to make Ampere’s law work for the surface 2 in the figure, we must write it in the following form</a:t>
            </a:r>
          </a:p>
          <a:p>
            <a:pPr lvl="1">
              <a:lnSpc>
                <a:spcPct val="90000"/>
              </a:lnSpc>
            </a:pPr>
            <a:endParaRPr lang="en-US" sz="2400" dirty="0"/>
          </a:p>
          <a:p>
            <a:pPr lvl="1">
              <a:lnSpc>
                <a:spcPct val="90000"/>
              </a:lnSpc>
            </a:pPr>
            <a:endParaRPr lang="en-US" sz="2400" dirty="0"/>
          </a:p>
          <a:p>
            <a:pPr lvl="1">
              <a:lnSpc>
                <a:spcPct val="90000"/>
              </a:lnSpc>
            </a:pPr>
            <a:r>
              <a:rPr lang="en-US" sz="2400" dirty="0"/>
              <a:t>This equation represents the general form of Ampere’s law</a:t>
            </a:r>
          </a:p>
          <a:p>
            <a:pPr lvl="2">
              <a:lnSpc>
                <a:spcPct val="90000"/>
              </a:lnSpc>
            </a:pPr>
            <a:r>
              <a:rPr lang="en-US" sz="2000" dirty="0"/>
              <a:t>This means that a magnetic field can be caused not only by an ordinary electric current but also by a changing electric flux</a:t>
            </a:r>
          </a:p>
        </p:txBody>
      </p:sp>
      <p:graphicFrame>
        <p:nvGraphicFramePr>
          <p:cNvPr id="359431"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89862"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9433" name="Object 9"/>
          <p:cNvGraphicFramePr>
            <a:graphicFrameLocks noChangeAspect="1"/>
          </p:cNvGraphicFramePr>
          <p:nvPr/>
        </p:nvGraphicFramePr>
        <p:xfrm>
          <a:off x="2438400" y="1158875"/>
          <a:ext cx="866775" cy="898525"/>
        </p:xfrm>
        <a:graphic>
          <a:graphicData uri="http://schemas.openxmlformats.org/presentationml/2006/ole">
            <mc:AlternateContent xmlns:mc="http://schemas.openxmlformats.org/markup-compatibility/2006">
              <mc:Choice xmlns:v="urn:schemas-microsoft-com:vml" Requires="v">
                <p:oleObj spid="_x0000_s489863" name="Equation" r:id="rId9" imgW="355320" imgH="368280" progId="Equation.DSMT4">
                  <p:embed/>
                </p:oleObj>
              </mc:Choice>
              <mc:Fallback>
                <p:oleObj name="Equation" r:id="rId9" imgW="355320" imgH="3682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1158875"/>
                        <a:ext cx="866775" cy="8985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59434" name="Object 10"/>
          <p:cNvGraphicFramePr>
            <a:graphicFrameLocks noChangeAspect="1"/>
          </p:cNvGraphicFramePr>
          <p:nvPr/>
        </p:nvGraphicFramePr>
        <p:xfrm>
          <a:off x="1828800" y="2590800"/>
          <a:ext cx="509588" cy="339725"/>
        </p:xfrm>
        <a:graphic>
          <a:graphicData uri="http://schemas.openxmlformats.org/presentationml/2006/ole">
            <mc:AlternateContent xmlns:mc="http://schemas.openxmlformats.org/markup-compatibility/2006">
              <mc:Choice xmlns:v="urn:schemas-microsoft-com:vml" Requires="v">
                <p:oleObj spid="_x0000_s489864" name="Equation" r:id="rId11" imgW="228600" imgH="152280" progId="Equation.DSMT4">
                  <p:embed/>
                </p:oleObj>
              </mc:Choice>
              <mc:Fallback>
                <p:oleObj name="Equation" r:id="rId11" imgW="228600" imgH="1522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28800" y="2590800"/>
                        <a:ext cx="509588" cy="3397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59436" name="Object 12"/>
          <p:cNvGraphicFramePr>
            <a:graphicFrameLocks noChangeAspect="1"/>
          </p:cNvGraphicFramePr>
          <p:nvPr/>
        </p:nvGraphicFramePr>
        <p:xfrm>
          <a:off x="3275013" y="1158875"/>
          <a:ext cx="1144587" cy="898525"/>
        </p:xfrm>
        <a:graphic>
          <a:graphicData uri="http://schemas.openxmlformats.org/presentationml/2006/ole">
            <mc:AlternateContent xmlns:mc="http://schemas.openxmlformats.org/markup-compatibility/2006">
              <mc:Choice xmlns:v="urn:schemas-microsoft-com:vml" Requires="v">
                <p:oleObj spid="_x0000_s489865" name="Equation" r:id="rId13" imgW="469800" imgH="368280" progId="Equation.DSMT4">
                  <p:embed/>
                </p:oleObj>
              </mc:Choice>
              <mc:Fallback>
                <p:oleObj name="Equation" r:id="rId13" imgW="469800" imgH="3682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75013" y="1158875"/>
                        <a:ext cx="1144587" cy="8985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59437" name="Object 13"/>
          <p:cNvGraphicFramePr>
            <a:graphicFrameLocks noChangeAspect="1"/>
          </p:cNvGraphicFramePr>
          <p:nvPr/>
        </p:nvGraphicFramePr>
        <p:xfrm>
          <a:off x="2286000" y="2362200"/>
          <a:ext cx="792163" cy="822325"/>
        </p:xfrm>
        <a:graphic>
          <a:graphicData uri="http://schemas.openxmlformats.org/presentationml/2006/ole">
            <mc:AlternateContent xmlns:mc="http://schemas.openxmlformats.org/markup-compatibility/2006">
              <mc:Choice xmlns:v="urn:schemas-microsoft-com:vml" Requires="v">
                <p:oleObj spid="_x0000_s489866" name="Equation" r:id="rId15" imgW="355320" imgH="368280" progId="Equation.DSMT4">
                  <p:embed/>
                </p:oleObj>
              </mc:Choice>
              <mc:Fallback>
                <p:oleObj name="Equation" r:id="rId15" imgW="355320" imgH="36828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86000" y="2362200"/>
                        <a:ext cx="792163" cy="8223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59438" name="Object 14"/>
          <p:cNvGraphicFramePr>
            <a:graphicFrameLocks noChangeAspect="1"/>
          </p:cNvGraphicFramePr>
          <p:nvPr/>
        </p:nvGraphicFramePr>
        <p:xfrm>
          <a:off x="3048000" y="2362200"/>
          <a:ext cx="1301750" cy="820738"/>
        </p:xfrm>
        <a:graphic>
          <a:graphicData uri="http://schemas.openxmlformats.org/presentationml/2006/ole">
            <mc:AlternateContent xmlns:mc="http://schemas.openxmlformats.org/markup-compatibility/2006">
              <mc:Choice xmlns:v="urn:schemas-microsoft-com:vml" Requires="v">
                <p:oleObj spid="_x0000_s489867" name="Equation" r:id="rId17" imgW="583920" imgH="368280" progId="Equation.DSMT4">
                  <p:embed/>
                </p:oleObj>
              </mc:Choice>
              <mc:Fallback>
                <p:oleObj name="Equation" r:id="rId17" imgW="583920" imgH="36828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48000" y="2362200"/>
                        <a:ext cx="1301750" cy="8207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59439" name="Object 15"/>
          <p:cNvGraphicFramePr>
            <a:graphicFrameLocks noChangeAspect="1"/>
          </p:cNvGraphicFramePr>
          <p:nvPr/>
        </p:nvGraphicFramePr>
        <p:xfrm>
          <a:off x="4300538" y="2286000"/>
          <a:ext cx="1643062" cy="877888"/>
        </p:xfrm>
        <a:graphic>
          <a:graphicData uri="http://schemas.openxmlformats.org/presentationml/2006/ole">
            <mc:AlternateContent xmlns:mc="http://schemas.openxmlformats.org/markup-compatibility/2006">
              <mc:Choice xmlns:v="urn:schemas-microsoft-com:vml" Requires="v">
                <p:oleObj spid="_x0000_s489868" name="Equation" r:id="rId19" imgW="736560" imgH="393480" progId="Equation.DSMT4">
                  <p:embed/>
                </p:oleObj>
              </mc:Choice>
              <mc:Fallback>
                <p:oleObj name="Equation" r:id="rId19" imgW="736560" imgH="39348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00538" y="2286000"/>
                        <a:ext cx="1643062" cy="8778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59440" name="Object 16"/>
          <p:cNvGraphicFramePr>
            <a:graphicFrameLocks noChangeAspect="1"/>
          </p:cNvGraphicFramePr>
          <p:nvPr/>
        </p:nvGraphicFramePr>
        <p:xfrm>
          <a:off x="5867400" y="2362200"/>
          <a:ext cx="1131888" cy="820738"/>
        </p:xfrm>
        <a:graphic>
          <a:graphicData uri="http://schemas.openxmlformats.org/presentationml/2006/ole">
            <mc:AlternateContent xmlns:mc="http://schemas.openxmlformats.org/markup-compatibility/2006">
              <mc:Choice xmlns:v="urn:schemas-microsoft-com:vml" Requires="v">
                <p:oleObj spid="_x0000_s489869" name="Equation" r:id="rId21" imgW="507960" imgH="368280" progId="Equation.DSMT4">
                  <p:embed/>
                </p:oleObj>
              </mc:Choice>
              <mc:Fallback>
                <p:oleObj name="Equation" r:id="rId21" imgW="507960" imgH="36828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867400" y="2362200"/>
                        <a:ext cx="1131888" cy="8207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pSp>
        <p:nvGrpSpPr>
          <p:cNvPr id="2" name="Group 20"/>
          <p:cNvGrpSpPr>
            <a:grpSpLocks/>
          </p:cNvGrpSpPr>
          <p:nvPr/>
        </p:nvGrpSpPr>
        <p:grpSpPr bwMode="auto">
          <a:xfrm>
            <a:off x="4419600" y="4038600"/>
            <a:ext cx="3886200" cy="990600"/>
            <a:chOff x="2784" y="2544"/>
            <a:chExt cx="2448" cy="624"/>
          </a:xfrm>
        </p:grpSpPr>
        <p:sp>
          <p:nvSpPr>
            <p:cNvPr id="359441" name="Oval 17"/>
            <p:cNvSpPr>
              <a:spLocks noChangeArrowheads="1"/>
            </p:cNvSpPr>
            <p:nvPr/>
          </p:nvSpPr>
          <p:spPr bwMode="auto">
            <a:xfrm>
              <a:off x="2784" y="2592"/>
              <a:ext cx="1152" cy="576"/>
            </a:xfrm>
            <a:prstGeom prst="ellipse">
              <a:avLst/>
            </a:prstGeom>
            <a:noFill/>
            <a:ln w="28575">
              <a:solidFill>
                <a:srgbClr val="CC0000"/>
              </a:solidFill>
              <a:prstDash val="dash"/>
              <a:round/>
              <a:headEnd/>
              <a:tailEnd/>
            </a:ln>
            <a:effectLst/>
          </p:spPr>
          <p:txBody>
            <a:bodyPr wrap="none" anchor="ctr">
              <a:prstTxWarp prst="textNoShape">
                <a:avLst/>
              </a:prstTxWarp>
              <a:spAutoFit/>
            </a:bodyPr>
            <a:lstStyle/>
            <a:p>
              <a:endParaRPr lang="en-US"/>
            </a:p>
          </p:txBody>
        </p:sp>
        <p:sp>
          <p:nvSpPr>
            <p:cNvPr id="359442" name="Text Box 18"/>
            <p:cNvSpPr txBox="1">
              <a:spLocks noChangeArrowheads="1"/>
            </p:cNvSpPr>
            <p:nvPr/>
          </p:nvSpPr>
          <p:spPr bwMode="auto">
            <a:xfrm>
              <a:off x="4464" y="2544"/>
              <a:ext cx="768" cy="422"/>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sz="1800" b="1">
                  <a:solidFill>
                    <a:srgbClr val="CC0000"/>
                  </a:solidFill>
                  <a:latin typeface="Arial Narrow" charset="0"/>
                </a:rPr>
                <a:t>Extra term by Maxwell</a:t>
              </a:r>
            </a:p>
          </p:txBody>
        </p:sp>
        <p:cxnSp>
          <p:nvCxnSpPr>
            <p:cNvPr id="359443" name="AutoShape 19"/>
            <p:cNvCxnSpPr>
              <a:cxnSpLocks noChangeShapeType="1"/>
              <a:stCxn id="359442" idx="2"/>
              <a:endCxn id="359441" idx="7"/>
            </p:cNvCxnSpPr>
            <p:nvPr/>
          </p:nvCxnSpPr>
          <p:spPr bwMode="auto">
            <a:xfrm rot="16200000" flipV="1">
              <a:off x="4154" y="2280"/>
              <a:ext cx="308" cy="1081"/>
            </a:xfrm>
            <a:prstGeom prst="curvedConnector5">
              <a:avLst>
                <a:gd name="adj1" fmla="val -43833"/>
                <a:gd name="adj2" fmla="val 59944"/>
                <a:gd name="adj3" fmla="val 171102"/>
              </a:avLst>
            </a:prstGeom>
            <a:noFill/>
            <a:ln w="28575">
              <a:solidFill>
                <a:srgbClr val="CC0000"/>
              </a:solidFill>
              <a:round/>
              <a:headEnd/>
              <a:tailEnd type="triangle" w="med" len="med"/>
            </a:ln>
            <a:effectLst/>
          </p:spPr>
        </p:cxnSp>
      </p:grpSp>
    </p:spTree>
    <p:extLst>
      <p:ext uri="{BB962C8B-B14F-4D97-AF65-F5344CB8AC3E}">
        <p14:creationId xmlns:p14="http://schemas.microsoft.com/office/powerpoint/2010/main" val="4636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59430">
                                            <p:txEl>
                                              <p:pRg st="0" end="0"/>
                                            </p:txEl>
                                          </p:spTgt>
                                        </p:tgtEl>
                                        <p:attrNameLst>
                                          <p:attrName>style.visibility</p:attrName>
                                        </p:attrNameLst>
                                      </p:cBhvr>
                                      <p:to>
                                        <p:strVal val="visible"/>
                                      </p:to>
                                    </p:set>
                                    <p:animEffect transition="in" filter="wipe(left)">
                                      <p:cBhvr>
                                        <p:cTn id="7" dur="500"/>
                                        <p:tgtEl>
                                          <p:spTgt spid="3594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iterate type="wd">
                                    <p:tmPct val="10000"/>
                                  </p:iterate>
                                  <p:childTnLst>
                                    <p:set>
                                      <p:cBhvr>
                                        <p:cTn id="11" dur="1" fill="hold">
                                          <p:stCondLst>
                                            <p:cond delay="0"/>
                                          </p:stCondLst>
                                        </p:cTn>
                                        <p:tgtEl>
                                          <p:spTgt spid="359433"/>
                                        </p:tgtEl>
                                        <p:attrNameLst>
                                          <p:attrName>style.visibility</p:attrName>
                                        </p:attrNameLst>
                                      </p:cBhvr>
                                      <p:to>
                                        <p:strVal val="visible"/>
                                      </p:to>
                                    </p:set>
                                    <p:animEffect transition="in" filter="wipe(left)">
                                      <p:cBhvr>
                                        <p:cTn id="12" dur="500"/>
                                        <p:tgtEl>
                                          <p:spTgt spid="3594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iterate type="wd">
                                    <p:tmPct val="10000"/>
                                  </p:iterate>
                                  <p:childTnLst>
                                    <p:set>
                                      <p:cBhvr>
                                        <p:cTn id="16" dur="1" fill="hold">
                                          <p:stCondLst>
                                            <p:cond delay="0"/>
                                          </p:stCondLst>
                                        </p:cTn>
                                        <p:tgtEl>
                                          <p:spTgt spid="359436"/>
                                        </p:tgtEl>
                                        <p:attrNameLst>
                                          <p:attrName>style.visibility</p:attrName>
                                        </p:attrNameLst>
                                      </p:cBhvr>
                                      <p:to>
                                        <p:strVal val="visible"/>
                                      </p:to>
                                    </p:set>
                                    <p:animEffect transition="in" filter="wipe(left)">
                                      <p:cBhvr>
                                        <p:cTn id="17" dur="500"/>
                                        <p:tgtEl>
                                          <p:spTgt spid="3594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59430">
                                            <p:txEl>
                                              <p:pRg st="3" end="3"/>
                                            </p:txEl>
                                          </p:spTgt>
                                        </p:tgtEl>
                                        <p:attrNameLst>
                                          <p:attrName>style.visibility</p:attrName>
                                        </p:attrNameLst>
                                      </p:cBhvr>
                                      <p:to>
                                        <p:strVal val="visible"/>
                                      </p:to>
                                    </p:set>
                                    <p:animEffect transition="in" filter="wipe(left)">
                                      <p:cBhvr>
                                        <p:cTn id="22" dur="500"/>
                                        <p:tgtEl>
                                          <p:spTgt spid="35943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iterate type="wd">
                                    <p:tmPct val="10000"/>
                                  </p:iterate>
                                  <p:childTnLst>
                                    <p:set>
                                      <p:cBhvr>
                                        <p:cTn id="26" dur="1" fill="hold">
                                          <p:stCondLst>
                                            <p:cond delay="0"/>
                                          </p:stCondLst>
                                        </p:cTn>
                                        <p:tgtEl>
                                          <p:spTgt spid="359434"/>
                                        </p:tgtEl>
                                        <p:attrNameLst>
                                          <p:attrName>style.visibility</p:attrName>
                                        </p:attrNameLst>
                                      </p:cBhvr>
                                      <p:to>
                                        <p:strVal val="visible"/>
                                      </p:to>
                                    </p:set>
                                    <p:animEffect transition="in" filter="wipe(left)">
                                      <p:cBhvr>
                                        <p:cTn id="27" dur="500"/>
                                        <p:tgtEl>
                                          <p:spTgt spid="3594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iterate type="wd">
                                    <p:tmPct val="10000"/>
                                  </p:iterate>
                                  <p:childTnLst>
                                    <p:set>
                                      <p:cBhvr>
                                        <p:cTn id="31" dur="1" fill="hold">
                                          <p:stCondLst>
                                            <p:cond delay="0"/>
                                          </p:stCondLst>
                                        </p:cTn>
                                        <p:tgtEl>
                                          <p:spTgt spid="359437"/>
                                        </p:tgtEl>
                                        <p:attrNameLst>
                                          <p:attrName>style.visibility</p:attrName>
                                        </p:attrNameLst>
                                      </p:cBhvr>
                                      <p:to>
                                        <p:strVal val="visible"/>
                                      </p:to>
                                    </p:set>
                                    <p:animEffect transition="in" filter="wipe(left)">
                                      <p:cBhvr>
                                        <p:cTn id="32" dur="500"/>
                                        <p:tgtEl>
                                          <p:spTgt spid="3594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iterate type="wd">
                                    <p:tmPct val="10000"/>
                                  </p:iterate>
                                  <p:childTnLst>
                                    <p:set>
                                      <p:cBhvr>
                                        <p:cTn id="36" dur="1" fill="hold">
                                          <p:stCondLst>
                                            <p:cond delay="0"/>
                                          </p:stCondLst>
                                        </p:cTn>
                                        <p:tgtEl>
                                          <p:spTgt spid="359438"/>
                                        </p:tgtEl>
                                        <p:attrNameLst>
                                          <p:attrName>style.visibility</p:attrName>
                                        </p:attrNameLst>
                                      </p:cBhvr>
                                      <p:to>
                                        <p:strVal val="visible"/>
                                      </p:to>
                                    </p:set>
                                    <p:animEffect transition="in" filter="wipe(left)">
                                      <p:cBhvr>
                                        <p:cTn id="37" dur="500"/>
                                        <p:tgtEl>
                                          <p:spTgt spid="35943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iterate type="wd">
                                    <p:tmPct val="10000"/>
                                  </p:iterate>
                                  <p:childTnLst>
                                    <p:set>
                                      <p:cBhvr>
                                        <p:cTn id="41" dur="1" fill="hold">
                                          <p:stCondLst>
                                            <p:cond delay="0"/>
                                          </p:stCondLst>
                                        </p:cTn>
                                        <p:tgtEl>
                                          <p:spTgt spid="359439"/>
                                        </p:tgtEl>
                                        <p:attrNameLst>
                                          <p:attrName>style.visibility</p:attrName>
                                        </p:attrNameLst>
                                      </p:cBhvr>
                                      <p:to>
                                        <p:strVal val="visible"/>
                                      </p:to>
                                    </p:set>
                                    <p:animEffect transition="in" filter="wipe(left)">
                                      <p:cBhvr>
                                        <p:cTn id="42" dur="500"/>
                                        <p:tgtEl>
                                          <p:spTgt spid="35943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iterate type="wd">
                                    <p:tmPct val="10000"/>
                                  </p:iterate>
                                  <p:childTnLst>
                                    <p:set>
                                      <p:cBhvr>
                                        <p:cTn id="46" dur="1" fill="hold">
                                          <p:stCondLst>
                                            <p:cond delay="0"/>
                                          </p:stCondLst>
                                        </p:cTn>
                                        <p:tgtEl>
                                          <p:spTgt spid="359440"/>
                                        </p:tgtEl>
                                        <p:attrNameLst>
                                          <p:attrName>style.visibility</p:attrName>
                                        </p:attrNameLst>
                                      </p:cBhvr>
                                      <p:to>
                                        <p:strVal val="visible"/>
                                      </p:to>
                                    </p:set>
                                    <p:animEffect transition="in" filter="wipe(left)">
                                      <p:cBhvr>
                                        <p:cTn id="47" dur="500"/>
                                        <p:tgtEl>
                                          <p:spTgt spid="35944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wd">
                                    <p:tmPct val="10000"/>
                                  </p:iterate>
                                  <p:childTnLst>
                                    <p:set>
                                      <p:cBhvr>
                                        <p:cTn id="51" dur="1" fill="hold">
                                          <p:stCondLst>
                                            <p:cond delay="0"/>
                                          </p:stCondLst>
                                        </p:cTn>
                                        <p:tgtEl>
                                          <p:spTgt spid="359430">
                                            <p:txEl>
                                              <p:pRg st="6" end="6"/>
                                            </p:txEl>
                                          </p:spTgt>
                                        </p:tgtEl>
                                        <p:attrNameLst>
                                          <p:attrName>style.visibility</p:attrName>
                                        </p:attrNameLst>
                                      </p:cBhvr>
                                      <p:to>
                                        <p:strVal val="visible"/>
                                      </p:to>
                                    </p:set>
                                    <p:animEffect transition="in" filter="wipe(left)">
                                      <p:cBhvr>
                                        <p:cTn id="52" dur="500"/>
                                        <p:tgtEl>
                                          <p:spTgt spid="359430">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wd">
                                    <p:tmPct val="10000"/>
                                  </p:iterate>
                                  <p:childTnLst>
                                    <p:set>
                                      <p:cBhvr>
                                        <p:cTn id="56" dur="1" fill="hold">
                                          <p:stCondLst>
                                            <p:cond delay="0"/>
                                          </p:stCondLst>
                                        </p:cTn>
                                        <p:tgtEl>
                                          <p:spTgt spid="359430">
                                            <p:txEl>
                                              <p:pRg st="7" end="7"/>
                                            </p:txEl>
                                          </p:spTgt>
                                        </p:tgtEl>
                                        <p:attrNameLst>
                                          <p:attrName>style.visibility</p:attrName>
                                        </p:attrNameLst>
                                      </p:cBhvr>
                                      <p:to>
                                        <p:strVal val="visible"/>
                                      </p:to>
                                    </p:set>
                                    <p:animEffect transition="in" filter="wipe(left)">
                                      <p:cBhvr>
                                        <p:cTn id="57" dur="500"/>
                                        <p:tgtEl>
                                          <p:spTgt spid="359430">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wipe(left)">
                                      <p:cBhvr>
                                        <p:cTn id="62" dur="5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wipe(right)">
                                      <p:cBhvr>
                                        <p:cTn id="67" dur="500"/>
                                        <p:tgtEl>
                                          <p:spTgt spid="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iterate type="wd">
                                    <p:tmPct val="10000"/>
                                  </p:iterate>
                                  <p:childTnLst>
                                    <p:set>
                                      <p:cBhvr>
                                        <p:cTn id="71" dur="1" fill="hold">
                                          <p:stCondLst>
                                            <p:cond delay="0"/>
                                          </p:stCondLst>
                                        </p:cTn>
                                        <p:tgtEl>
                                          <p:spTgt spid="359430">
                                            <p:txEl>
                                              <p:pRg st="10" end="10"/>
                                            </p:txEl>
                                          </p:spTgt>
                                        </p:tgtEl>
                                        <p:attrNameLst>
                                          <p:attrName>style.visibility</p:attrName>
                                        </p:attrNameLst>
                                      </p:cBhvr>
                                      <p:to>
                                        <p:strVal val="visible"/>
                                      </p:to>
                                    </p:set>
                                    <p:animEffect transition="in" filter="wipe(left)">
                                      <p:cBhvr>
                                        <p:cTn id="72" dur="500"/>
                                        <p:tgtEl>
                                          <p:spTgt spid="359430">
                                            <p:txEl>
                                              <p:pRg st="10" end="1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iterate type="wd">
                                    <p:tmPct val="10000"/>
                                  </p:iterate>
                                  <p:childTnLst>
                                    <p:set>
                                      <p:cBhvr>
                                        <p:cTn id="76" dur="1" fill="hold">
                                          <p:stCondLst>
                                            <p:cond delay="0"/>
                                          </p:stCondLst>
                                        </p:cTn>
                                        <p:tgtEl>
                                          <p:spTgt spid="359430">
                                            <p:txEl>
                                              <p:pRg st="11" end="11"/>
                                            </p:txEl>
                                          </p:spTgt>
                                        </p:tgtEl>
                                        <p:attrNameLst>
                                          <p:attrName>style.visibility</p:attrName>
                                        </p:attrNameLst>
                                      </p:cBhvr>
                                      <p:to>
                                        <p:strVal val="visible"/>
                                      </p:to>
                                    </p:set>
                                    <p:animEffect transition="in" filter="wipe(left)">
                                      <p:cBhvr>
                                        <p:cTn id="77" dur="500"/>
                                        <p:tgtEl>
                                          <p:spTgt spid="35943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30"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e Placeholder 3"/>
          <p:cNvSpPr>
            <a:spLocks noGrp="1"/>
          </p:cNvSpPr>
          <p:nvPr>
            <p:ph type="dt" sz="half" idx="10"/>
          </p:nvPr>
        </p:nvSpPr>
        <p:spPr/>
        <p:txBody>
          <a:bodyPr/>
          <a:lstStyle/>
          <a:p>
            <a:r>
              <a:rPr lang="en-US" smtClean="0"/>
              <a:t>Thursday, July 5, 2018</a:t>
            </a:r>
            <a:endParaRPr lang="en-US"/>
          </a:p>
        </p:txBody>
      </p:sp>
      <p:sp>
        <p:nvSpPr>
          <p:cNvPr id="23" name="Footer Placeholder 4"/>
          <p:cNvSpPr>
            <a:spLocks noGrp="1"/>
          </p:cNvSpPr>
          <p:nvPr>
            <p:ph type="ftr" sz="quarter" idx="11"/>
          </p:nvPr>
        </p:nvSpPr>
        <p:spPr/>
        <p:txBody>
          <a:bodyPr/>
          <a:lstStyle/>
          <a:p>
            <a:r>
              <a:rPr lang="de-DE" smtClean="0"/>
              <a:t>PHYS 1444-001, Summer 2018               Dr. Jaehoon Yu</a:t>
            </a:r>
            <a:endParaRPr lang="en-US"/>
          </a:p>
        </p:txBody>
      </p:sp>
      <p:sp>
        <p:nvSpPr>
          <p:cNvPr id="24" name="Slide Number Placeholder 5"/>
          <p:cNvSpPr>
            <a:spLocks noGrp="1"/>
          </p:cNvSpPr>
          <p:nvPr>
            <p:ph type="sldNum" sz="quarter" idx="12"/>
          </p:nvPr>
        </p:nvSpPr>
        <p:spPr/>
        <p:txBody>
          <a:bodyPr/>
          <a:lstStyle/>
          <a:p>
            <a:fld id="{4C1A2734-0528-8045-9429-6DC76543A3B7}" type="slidenum">
              <a:rPr lang="en-US"/>
              <a:pPr/>
              <a:t>109</a:t>
            </a:fld>
            <a:endParaRPr lang="en-US"/>
          </a:p>
        </p:txBody>
      </p:sp>
      <p:sp>
        <p:nvSpPr>
          <p:cNvPr id="313346" name="Rectangle 2"/>
          <p:cNvSpPr>
            <a:spLocks noGrp="1" noChangeArrowheads="1"/>
          </p:cNvSpPr>
          <p:nvPr>
            <p:ph type="title"/>
          </p:nvPr>
        </p:nvSpPr>
        <p:spPr>
          <a:xfrm>
            <a:off x="228600" y="-76200"/>
            <a:ext cx="8686800" cy="762000"/>
          </a:xfrm>
        </p:spPr>
        <p:txBody>
          <a:bodyPr/>
          <a:lstStyle/>
          <a:p>
            <a:r>
              <a:rPr lang="en-US" dirty="0"/>
              <a:t>Example </a:t>
            </a:r>
            <a:r>
              <a:rPr lang="en-US" dirty="0" smtClean="0"/>
              <a:t>31 </a:t>
            </a:r>
            <a:r>
              <a:rPr lang="en-US" dirty="0"/>
              <a:t>– 1 </a:t>
            </a:r>
          </a:p>
        </p:txBody>
      </p:sp>
      <p:sp>
        <p:nvSpPr>
          <p:cNvPr id="313347" name="Text Box 3"/>
          <p:cNvSpPr txBox="1">
            <a:spLocks noChangeArrowheads="1"/>
          </p:cNvSpPr>
          <p:nvPr/>
        </p:nvSpPr>
        <p:spPr bwMode="auto">
          <a:xfrm>
            <a:off x="381000" y="609600"/>
            <a:ext cx="8458200" cy="2225675"/>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sz="2000" b="1" dirty="0">
                <a:solidFill>
                  <a:schemeClr val="accent2"/>
                </a:solidFill>
                <a:latin typeface="Arial Narrow" charset="0"/>
              </a:rPr>
              <a:t>Charging capacitor. </a:t>
            </a:r>
            <a:r>
              <a:rPr lang="en-US" sz="2000" dirty="0">
                <a:solidFill>
                  <a:schemeClr val="accent2"/>
                </a:solidFill>
                <a:latin typeface="Arial Narrow" charset="0"/>
              </a:rPr>
              <a:t>A 30-pF air-gap capacitor has circular plates of area A=100cm</a:t>
            </a:r>
            <a:r>
              <a:rPr lang="en-US" sz="2000" baseline="30000" dirty="0">
                <a:solidFill>
                  <a:schemeClr val="accent2"/>
                </a:solidFill>
                <a:latin typeface="Arial Narrow" charset="0"/>
              </a:rPr>
              <a:t>2</a:t>
            </a:r>
            <a:r>
              <a:rPr lang="en-US" sz="2000" dirty="0">
                <a:solidFill>
                  <a:schemeClr val="accent2"/>
                </a:solidFill>
                <a:latin typeface="Arial Narrow" charset="0"/>
              </a:rPr>
              <a:t>.  It is charged by a 70-V battery through a 2.0</a:t>
            </a:r>
            <a:r>
              <a:rPr lang="en-US" sz="2000" dirty="0" smtClean="0">
                <a:solidFill>
                  <a:schemeClr val="accent2"/>
                </a:solidFill>
                <a:latin typeface="Arial Narrow" charset="0"/>
              </a:rPr>
              <a:t>-</a:t>
            </a:r>
            <a:r>
              <a:rPr lang="en-US" sz="2000" dirty="0" smtClean="0">
                <a:solidFill>
                  <a:schemeClr val="accent2"/>
                </a:solidFill>
                <a:latin typeface="Symbol" charset="2"/>
              </a:rPr>
              <a:t>Ω</a:t>
            </a:r>
            <a:r>
              <a:rPr lang="en-US" sz="2000" dirty="0" smtClean="0">
                <a:solidFill>
                  <a:schemeClr val="accent2"/>
                </a:solidFill>
                <a:latin typeface="Arial Narrow" charset="0"/>
              </a:rPr>
              <a:t> </a:t>
            </a:r>
            <a:r>
              <a:rPr lang="en-US" sz="2000" dirty="0">
                <a:solidFill>
                  <a:schemeClr val="accent2"/>
                </a:solidFill>
                <a:latin typeface="Arial Narrow" charset="0"/>
              </a:rPr>
              <a:t>resistor. At the </a:t>
            </a:r>
            <a:r>
              <a:rPr lang="en-US" sz="2000" dirty="0" smtClean="0">
                <a:solidFill>
                  <a:schemeClr val="accent2"/>
                </a:solidFill>
                <a:latin typeface="Arial Narrow" charset="0"/>
              </a:rPr>
              <a:t>instance </a:t>
            </a:r>
            <a:r>
              <a:rPr lang="en-US" sz="2000" dirty="0">
                <a:solidFill>
                  <a:schemeClr val="accent2"/>
                </a:solidFill>
                <a:latin typeface="Arial Narrow" charset="0"/>
              </a:rPr>
              <a:t>the battery is connected, the electric field between the plates is changing most rapidly.  At this instance, calculate (a) the current into the plates, and (</a:t>
            </a:r>
            <a:r>
              <a:rPr lang="en-US" sz="2000" dirty="0" err="1">
                <a:solidFill>
                  <a:schemeClr val="accent2"/>
                </a:solidFill>
                <a:latin typeface="Arial Narrow" charset="0"/>
              </a:rPr>
              <a:t>b</a:t>
            </a:r>
            <a:r>
              <a:rPr lang="en-US" sz="2000" dirty="0">
                <a:solidFill>
                  <a:schemeClr val="accent2"/>
                </a:solidFill>
                <a:latin typeface="Arial Narrow" charset="0"/>
              </a:rPr>
              <a:t>) the rate of change of electric field between the plates.  (</a:t>
            </a:r>
            <a:r>
              <a:rPr lang="en-US" sz="2000" dirty="0" err="1">
                <a:solidFill>
                  <a:schemeClr val="accent2"/>
                </a:solidFill>
                <a:latin typeface="Arial Narrow" charset="0"/>
              </a:rPr>
              <a:t>c</a:t>
            </a:r>
            <a:r>
              <a:rPr lang="en-US" sz="2000" dirty="0">
                <a:solidFill>
                  <a:schemeClr val="accent2"/>
                </a:solidFill>
                <a:latin typeface="Arial Narrow" charset="0"/>
              </a:rPr>
              <a:t>) Determine the magnetic field induced between the plates.  Assume </a:t>
            </a:r>
            <a:r>
              <a:rPr lang="en-US" sz="2000" b="1" dirty="0">
                <a:solidFill>
                  <a:schemeClr val="accent2"/>
                </a:solidFill>
                <a:latin typeface="Arial Narrow" charset="0"/>
              </a:rPr>
              <a:t>E</a:t>
            </a:r>
            <a:r>
              <a:rPr lang="en-US" sz="2000" dirty="0">
                <a:solidFill>
                  <a:schemeClr val="accent2"/>
                </a:solidFill>
                <a:latin typeface="Arial Narrow" charset="0"/>
              </a:rPr>
              <a:t> is uniform between the plates at any instant and is zero at all points beyond the edges of the plates. </a:t>
            </a:r>
          </a:p>
        </p:txBody>
      </p:sp>
      <p:sp>
        <p:nvSpPr>
          <p:cNvPr id="313348" name="Text Box 4"/>
          <p:cNvSpPr txBox="1">
            <a:spLocks noChangeArrowheads="1"/>
          </p:cNvSpPr>
          <p:nvPr/>
        </p:nvSpPr>
        <p:spPr bwMode="auto">
          <a:xfrm>
            <a:off x="304800" y="2819400"/>
            <a:ext cx="63246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Since this is an RC circuit, the charge on the plates is:   </a:t>
            </a:r>
            <a:endParaRPr lang="en-US" baseline="-25000">
              <a:solidFill>
                <a:srgbClr val="CC00CC"/>
              </a:solidFill>
              <a:latin typeface="Arial Narrow" charset="0"/>
            </a:endParaRPr>
          </a:p>
        </p:txBody>
      </p:sp>
      <p:sp>
        <p:nvSpPr>
          <p:cNvPr id="313386" name="Text Box 42"/>
          <p:cNvSpPr txBox="1">
            <a:spLocks noChangeArrowheads="1"/>
          </p:cNvSpPr>
          <p:nvPr/>
        </p:nvSpPr>
        <p:spPr bwMode="auto">
          <a:xfrm>
            <a:off x="304800" y="3276600"/>
            <a:ext cx="87630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For the initial current (t=0), we differentiate the charge with respect to time.</a:t>
            </a:r>
          </a:p>
        </p:txBody>
      </p:sp>
      <p:sp>
        <p:nvSpPr>
          <p:cNvPr id="313394" name="Text Box 50"/>
          <p:cNvSpPr txBox="1">
            <a:spLocks noChangeArrowheads="1"/>
          </p:cNvSpPr>
          <p:nvPr/>
        </p:nvSpPr>
        <p:spPr bwMode="auto">
          <a:xfrm>
            <a:off x="381000" y="4648200"/>
            <a:ext cx="23622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The electric field is </a:t>
            </a:r>
          </a:p>
        </p:txBody>
      </p:sp>
      <p:graphicFrame>
        <p:nvGraphicFramePr>
          <p:cNvPr id="313400" name="Object 56"/>
          <p:cNvGraphicFramePr>
            <a:graphicFrameLocks noChangeAspect="1"/>
          </p:cNvGraphicFramePr>
          <p:nvPr/>
        </p:nvGraphicFramePr>
        <p:xfrm>
          <a:off x="6573838" y="2887663"/>
          <a:ext cx="512762" cy="376237"/>
        </p:xfrm>
        <a:graphic>
          <a:graphicData uri="http://schemas.openxmlformats.org/presentationml/2006/ole">
            <mc:AlternateContent xmlns:mc="http://schemas.openxmlformats.org/markup-compatibility/2006">
              <mc:Choice xmlns:v="urn:schemas-microsoft-com:vml" Requires="v">
                <p:oleObj spid="_x0000_s490988" name="Equation" r:id="rId3" imgW="253800" imgH="190440" progId="Equation.DSMT4">
                  <p:embed/>
                </p:oleObj>
              </mc:Choice>
              <mc:Fallback>
                <p:oleObj name="Equation" r:id="rId3" imgW="253800" imgH="1904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3838" y="2887663"/>
                        <a:ext cx="512762" cy="37623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13406" name="Object 62"/>
          <p:cNvGraphicFramePr>
            <a:graphicFrameLocks noChangeAspect="1"/>
          </p:cNvGraphicFramePr>
          <p:nvPr/>
        </p:nvGraphicFramePr>
        <p:xfrm>
          <a:off x="2743200" y="4794250"/>
          <a:ext cx="530225" cy="311150"/>
        </p:xfrm>
        <a:graphic>
          <a:graphicData uri="http://schemas.openxmlformats.org/presentationml/2006/ole">
            <mc:AlternateContent xmlns:mc="http://schemas.openxmlformats.org/markup-compatibility/2006">
              <mc:Choice xmlns:v="urn:schemas-microsoft-com:vml" Requires="v">
                <p:oleObj spid="_x0000_s490989" name="Equation" r:id="rId5" imgW="253800" imgH="152280" progId="Equation.DSMT4">
                  <p:embed/>
                </p:oleObj>
              </mc:Choice>
              <mc:Fallback>
                <p:oleObj name="Equation" r:id="rId5" imgW="253800" imgH="1522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4794250"/>
                        <a:ext cx="530225" cy="3111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13414" name="Object 70"/>
          <p:cNvGraphicFramePr>
            <a:graphicFrameLocks noChangeAspect="1"/>
          </p:cNvGraphicFramePr>
          <p:nvPr/>
        </p:nvGraphicFramePr>
        <p:xfrm>
          <a:off x="838200" y="3943350"/>
          <a:ext cx="565150" cy="401638"/>
        </p:xfrm>
        <a:graphic>
          <a:graphicData uri="http://schemas.openxmlformats.org/presentationml/2006/ole">
            <mc:AlternateContent xmlns:mc="http://schemas.openxmlformats.org/markup-compatibility/2006">
              <mc:Choice xmlns:v="urn:schemas-microsoft-com:vml" Requires="v">
                <p:oleObj spid="_x0000_s490990" name="Equation" r:id="rId7" imgW="279360" imgH="203040" progId="Equation.DSMT4">
                  <p:embed/>
                </p:oleObj>
              </mc:Choice>
              <mc:Fallback>
                <p:oleObj name="Equation" r:id="rId7" imgW="279360" imgH="2030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3943350"/>
                        <a:ext cx="565150" cy="4016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13415" name="Object 71"/>
          <p:cNvGraphicFramePr>
            <a:graphicFrameLocks noChangeAspect="1"/>
          </p:cNvGraphicFramePr>
          <p:nvPr/>
        </p:nvGraphicFramePr>
        <p:xfrm>
          <a:off x="2209800" y="5410200"/>
          <a:ext cx="547688" cy="576263"/>
        </p:xfrm>
        <a:graphic>
          <a:graphicData uri="http://schemas.openxmlformats.org/presentationml/2006/ole">
            <mc:AlternateContent xmlns:mc="http://schemas.openxmlformats.org/markup-compatibility/2006">
              <mc:Choice xmlns:v="urn:schemas-microsoft-com:vml" Requires="v">
                <p:oleObj spid="_x0000_s490991" name="Equation" r:id="rId9" imgW="342720" imgH="368280" progId="Equation.DSMT4">
                  <p:embed/>
                </p:oleObj>
              </mc:Choice>
              <mc:Fallback>
                <p:oleObj name="Equation" r:id="rId9" imgW="342720" imgH="3682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9800" y="5410200"/>
                        <a:ext cx="547688" cy="5762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313416" name="Text Box 72"/>
          <p:cNvSpPr txBox="1">
            <a:spLocks noChangeArrowheads="1"/>
          </p:cNvSpPr>
          <p:nvPr/>
        </p:nvSpPr>
        <p:spPr bwMode="auto">
          <a:xfrm>
            <a:off x="381000" y="5257800"/>
            <a:ext cx="1905000" cy="822325"/>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Change of the electric field is </a:t>
            </a:r>
          </a:p>
        </p:txBody>
      </p:sp>
      <p:graphicFrame>
        <p:nvGraphicFramePr>
          <p:cNvPr id="313417" name="Object 73"/>
          <p:cNvGraphicFramePr>
            <a:graphicFrameLocks noChangeAspect="1"/>
          </p:cNvGraphicFramePr>
          <p:nvPr/>
        </p:nvGraphicFramePr>
        <p:xfrm>
          <a:off x="7080250" y="2895600"/>
          <a:ext cx="539750" cy="401638"/>
        </p:xfrm>
        <a:graphic>
          <a:graphicData uri="http://schemas.openxmlformats.org/presentationml/2006/ole">
            <mc:AlternateContent xmlns:mc="http://schemas.openxmlformats.org/markup-compatibility/2006">
              <mc:Choice xmlns:v="urn:schemas-microsoft-com:vml" Requires="v">
                <p:oleObj spid="_x0000_s490992" name="Equation" r:id="rId11" imgW="266400" imgH="203040" progId="Equation.DSMT4">
                  <p:embed/>
                </p:oleObj>
              </mc:Choice>
              <mc:Fallback>
                <p:oleObj name="Equation" r:id="rId11" imgW="266400" imgH="20304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80250" y="2895600"/>
                        <a:ext cx="539750" cy="4016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13418" name="Object 74"/>
          <p:cNvGraphicFramePr>
            <a:graphicFrameLocks noChangeAspect="1"/>
          </p:cNvGraphicFramePr>
          <p:nvPr/>
        </p:nvGraphicFramePr>
        <p:xfrm>
          <a:off x="7543800" y="2819400"/>
          <a:ext cx="1335088" cy="552450"/>
        </p:xfrm>
        <a:graphic>
          <a:graphicData uri="http://schemas.openxmlformats.org/presentationml/2006/ole">
            <mc:AlternateContent xmlns:mc="http://schemas.openxmlformats.org/markup-compatibility/2006">
              <mc:Choice xmlns:v="urn:schemas-microsoft-com:vml" Requires="v">
                <p:oleObj spid="_x0000_s490993" name="Equation" r:id="rId13" imgW="660240" imgH="279360" progId="Equation.DSMT4">
                  <p:embed/>
                </p:oleObj>
              </mc:Choice>
              <mc:Fallback>
                <p:oleObj name="Equation" r:id="rId13" imgW="660240" imgH="27936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43800" y="2819400"/>
                        <a:ext cx="1335088" cy="5524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13419" name="Object 75"/>
          <p:cNvGraphicFramePr>
            <a:graphicFrameLocks noChangeAspect="1"/>
          </p:cNvGraphicFramePr>
          <p:nvPr/>
        </p:nvGraphicFramePr>
        <p:xfrm>
          <a:off x="1360487" y="3733800"/>
          <a:ext cx="1077913" cy="828675"/>
        </p:xfrm>
        <a:graphic>
          <a:graphicData uri="http://schemas.openxmlformats.org/presentationml/2006/ole">
            <mc:AlternateContent xmlns:mc="http://schemas.openxmlformats.org/markup-compatibility/2006">
              <mc:Choice xmlns:v="urn:schemas-microsoft-com:vml" Requires="v">
                <p:oleObj spid="_x0000_s490994" name="Equation" r:id="rId15" imgW="533160" imgH="419040" progId="Equation.DSMT4">
                  <p:embed/>
                </p:oleObj>
              </mc:Choice>
              <mc:Fallback>
                <p:oleObj name="Equation" r:id="rId15" imgW="533160" imgH="41904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60487" y="3733800"/>
                        <a:ext cx="1077913" cy="8286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13420" name="Object 76"/>
          <p:cNvGraphicFramePr>
            <a:graphicFrameLocks noChangeAspect="1"/>
          </p:cNvGraphicFramePr>
          <p:nvPr/>
        </p:nvGraphicFramePr>
        <p:xfrm>
          <a:off x="2366963" y="3733800"/>
          <a:ext cx="1900237" cy="854075"/>
        </p:xfrm>
        <a:graphic>
          <a:graphicData uri="http://schemas.openxmlformats.org/presentationml/2006/ole">
            <mc:AlternateContent xmlns:mc="http://schemas.openxmlformats.org/markup-compatibility/2006">
              <mc:Choice xmlns:v="urn:schemas-microsoft-com:vml" Requires="v">
                <p:oleObj spid="_x0000_s490995" name="Equation" r:id="rId17" imgW="939600" imgH="431640" progId="Equation.DSMT4">
                  <p:embed/>
                </p:oleObj>
              </mc:Choice>
              <mc:Fallback>
                <p:oleObj name="Equation" r:id="rId17" imgW="939600" imgH="43164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66963" y="3733800"/>
                        <a:ext cx="1900237" cy="8540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13421" name="Object 77"/>
          <p:cNvGraphicFramePr>
            <a:graphicFrameLocks noChangeAspect="1"/>
          </p:cNvGraphicFramePr>
          <p:nvPr/>
        </p:nvGraphicFramePr>
        <p:xfrm>
          <a:off x="4235450" y="3733800"/>
          <a:ext cx="641350" cy="728663"/>
        </p:xfrm>
        <a:graphic>
          <a:graphicData uri="http://schemas.openxmlformats.org/presentationml/2006/ole">
            <mc:AlternateContent xmlns:mc="http://schemas.openxmlformats.org/markup-compatibility/2006">
              <mc:Choice xmlns:v="urn:schemas-microsoft-com:vml" Requires="v">
                <p:oleObj spid="_x0000_s490996" name="Equation" r:id="rId19" imgW="317160" imgH="368280" progId="Equation.DSMT4">
                  <p:embed/>
                </p:oleObj>
              </mc:Choice>
              <mc:Fallback>
                <p:oleObj name="Equation" r:id="rId19" imgW="317160" imgH="36828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235450" y="3733800"/>
                        <a:ext cx="641350" cy="7286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13422" name="Object 78"/>
          <p:cNvGraphicFramePr>
            <a:graphicFrameLocks noChangeAspect="1"/>
          </p:cNvGraphicFramePr>
          <p:nvPr/>
        </p:nvGraphicFramePr>
        <p:xfrm>
          <a:off x="4833938" y="3733800"/>
          <a:ext cx="1566862" cy="728663"/>
        </p:xfrm>
        <a:graphic>
          <a:graphicData uri="http://schemas.openxmlformats.org/presentationml/2006/ole">
            <mc:AlternateContent xmlns:mc="http://schemas.openxmlformats.org/markup-compatibility/2006">
              <mc:Choice xmlns:v="urn:schemas-microsoft-com:vml" Requires="v">
                <p:oleObj spid="_x0000_s490997" name="Equation" r:id="rId21" imgW="774360" imgH="368280" progId="Equation.DSMT4">
                  <p:embed/>
                </p:oleObj>
              </mc:Choice>
              <mc:Fallback>
                <p:oleObj name="Equation" r:id="rId21" imgW="774360" imgH="36828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833938" y="3733800"/>
                        <a:ext cx="1566862" cy="7286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13423" name="Object 79"/>
          <p:cNvGraphicFramePr>
            <a:graphicFrameLocks noChangeAspect="1"/>
          </p:cNvGraphicFramePr>
          <p:nvPr/>
        </p:nvGraphicFramePr>
        <p:xfrm>
          <a:off x="3224213" y="4572000"/>
          <a:ext cx="661987" cy="831850"/>
        </p:xfrm>
        <a:graphic>
          <a:graphicData uri="http://schemas.openxmlformats.org/presentationml/2006/ole">
            <mc:AlternateContent xmlns:mc="http://schemas.openxmlformats.org/markup-compatibility/2006">
              <mc:Choice xmlns:v="urn:schemas-microsoft-com:vml" Requires="v">
                <p:oleObj spid="_x0000_s490998" name="Equation" r:id="rId23" imgW="317160" imgH="406080" progId="Equation.DSMT4">
                  <p:embed/>
                </p:oleObj>
              </mc:Choice>
              <mc:Fallback>
                <p:oleObj name="Equation" r:id="rId23" imgW="317160" imgH="40608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224213" y="4572000"/>
                        <a:ext cx="661987" cy="8318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13424" name="Object 80"/>
          <p:cNvGraphicFramePr>
            <a:graphicFrameLocks noChangeAspect="1"/>
          </p:cNvGraphicFramePr>
          <p:nvPr/>
        </p:nvGraphicFramePr>
        <p:xfrm>
          <a:off x="3810000" y="4572000"/>
          <a:ext cx="688975" cy="831850"/>
        </p:xfrm>
        <a:graphic>
          <a:graphicData uri="http://schemas.openxmlformats.org/presentationml/2006/ole">
            <mc:AlternateContent xmlns:mc="http://schemas.openxmlformats.org/markup-compatibility/2006">
              <mc:Choice xmlns:v="urn:schemas-microsoft-com:vml" Requires="v">
                <p:oleObj spid="_x0000_s490999" name="Equation" r:id="rId25" imgW="330120" imgH="406080" progId="Equation.DSMT4">
                  <p:embed/>
                </p:oleObj>
              </mc:Choice>
              <mc:Fallback>
                <p:oleObj name="Equation" r:id="rId25" imgW="330120" imgH="40608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810000" y="4572000"/>
                        <a:ext cx="688975" cy="8318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13425" name="Object 81"/>
          <p:cNvGraphicFramePr>
            <a:graphicFrameLocks noChangeAspect="1"/>
          </p:cNvGraphicFramePr>
          <p:nvPr/>
        </p:nvGraphicFramePr>
        <p:xfrm>
          <a:off x="2743200" y="5410200"/>
          <a:ext cx="849313" cy="638175"/>
        </p:xfrm>
        <a:graphic>
          <a:graphicData uri="http://schemas.openxmlformats.org/presentationml/2006/ole">
            <mc:AlternateContent xmlns:mc="http://schemas.openxmlformats.org/markup-compatibility/2006">
              <mc:Choice xmlns:v="urn:schemas-microsoft-com:vml" Requires="v">
                <p:oleObj spid="_x0000_s491000" name="Equation" r:id="rId27" imgW="533160" imgH="406080" progId="Equation.DSMT4">
                  <p:embed/>
                </p:oleObj>
              </mc:Choice>
              <mc:Fallback>
                <p:oleObj name="Equation" r:id="rId27" imgW="533160" imgH="406080" progId="Equation.DSMT4">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743200" y="5410200"/>
                        <a:ext cx="849313" cy="6381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13426" name="Object 82"/>
          <p:cNvGraphicFramePr>
            <a:graphicFrameLocks noChangeAspect="1"/>
          </p:cNvGraphicFramePr>
          <p:nvPr/>
        </p:nvGraphicFramePr>
        <p:xfrm>
          <a:off x="3565525" y="5410200"/>
          <a:ext cx="5426075" cy="736600"/>
        </p:xfrm>
        <a:graphic>
          <a:graphicData uri="http://schemas.openxmlformats.org/presentationml/2006/ole">
            <mc:AlternateContent xmlns:mc="http://schemas.openxmlformats.org/markup-compatibility/2006">
              <mc:Choice xmlns:v="urn:schemas-microsoft-com:vml" Requires="v">
                <p:oleObj spid="_x0000_s491001" name="Equation" r:id="rId29" imgW="3403440" imgH="469800" progId="Equation.DSMT4">
                  <p:embed/>
                </p:oleObj>
              </mc:Choice>
              <mc:Fallback>
                <p:oleObj name="Equation" r:id="rId29" imgW="3403440" imgH="469800" progId="Equation.DSMT4">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565525" y="5410200"/>
                        <a:ext cx="5426075" cy="7366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5886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13347"/>
                                        </p:tgtEl>
                                        <p:attrNameLst>
                                          <p:attrName>style.visibility</p:attrName>
                                        </p:attrNameLst>
                                      </p:cBhvr>
                                      <p:to>
                                        <p:strVal val="visible"/>
                                      </p:to>
                                    </p:set>
                                    <p:animEffect transition="in" filter="wipe(left)">
                                      <p:cBhvr>
                                        <p:cTn id="7" dur="500"/>
                                        <p:tgtEl>
                                          <p:spTgt spid="3133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13348"/>
                                        </p:tgtEl>
                                        <p:attrNameLst>
                                          <p:attrName>style.visibility</p:attrName>
                                        </p:attrNameLst>
                                      </p:cBhvr>
                                      <p:to>
                                        <p:strVal val="visible"/>
                                      </p:to>
                                    </p:set>
                                    <p:animEffect transition="in" filter="wipe(left)">
                                      <p:cBhvr>
                                        <p:cTn id="12" dur="500"/>
                                        <p:tgtEl>
                                          <p:spTgt spid="3133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iterate type="wd">
                                    <p:tmPct val="10000"/>
                                  </p:iterate>
                                  <p:childTnLst>
                                    <p:set>
                                      <p:cBhvr>
                                        <p:cTn id="16" dur="1" fill="hold">
                                          <p:stCondLst>
                                            <p:cond delay="0"/>
                                          </p:stCondLst>
                                        </p:cTn>
                                        <p:tgtEl>
                                          <p:spTgt spid="313400"/>
                                        </p:tgtEl>
                                        <p:attrNameLst>
                                          <p:attrName>style.visibility</p:attrName>
                                        </p:attrNameLst>
                                      </p:cBhvr>
                                      <p:to>
                                        <p:strVal val="visible"/>
                                      </p:to>
                                    </p:set>
                                    <p:animEffect transition="in" filter="wipe(left)">
                                      <p:cBhvr>
                                        <p:cTn id="17" dur="500"/>
                                        <p:tgtEl>
                                          <p:spTgt spid="31340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iterate type="wd">
                                    <p:tmPct val="10000"/>
                                  </p:iterate>
                                  <p:childTnLst>
                                    <p:set>
                                      <p:cBhvr>
                                        <p:cTn id="21" dur="1" fill="hold">
                                          <p:stCondLst>
                                            <p:cond delay="0"/>
                                          </p:stCondLst>
                                        </p:cTn>
                                        <p:tgtEl>
                                          <p:spTgt spid="313417"/>
                                        </p:tgtEl>
                                        <p:attrNameLst>
                                          <p:attrName>style.visibility</p:attrName>
                                        </p:attrNameLst>
                                      </p:cBhvr>
                                      <p:to>
                                        <p:strVal val="visible"/>
                                      </p:to>
                                    </p:set>
                                    <p:animEffect transition="in" filter="wipe(left)">
                                      <p:cBhvr>
                                        <p:cTn id="22" dur="500"/>
                                        <p:tgtEl>
                                          <p:spTgt spid="3134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iterate type="wd">
                                    <p:tmPct val="10000"/>
                                  </p:iterate>
                                  <p:childTnLst>
                                    <p:set>
                                      <p:cBhvr>
                                        <p:cTn id="26" dur="1" fill="hold">
                                          <p:stCondLst>
                                            <p:cond delay="0"/>
                                          </p:stCondLst>
                                        </p:cTn>
                                        <p:tgtEl>
                                          <p:spTgt spid="313418"/>
                                        </p:tgtEl>
                                        <p:attrNameLst>
                                          <p:attrName>style.visibility</p:attrName>
                                        </p:attrNameLst>
                                      </p:cBhvr>
                                      <p:to>
                                        <p:strVal val="visible"/>
                                      </p:to>
                                    </p:set>
                                    <p:animEffect transition="in" filter="wipe(left)">
                                      <p:cBhvr>
                                        <p:cTn id="27" dur="500"/>
                                        <p:tgtEl>
                                          <p:spTgt spid="3134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13386"/>
                                        </p:tgtEl>
                                        <p:attrNameLst>
                                          <p:attrName>style.visibility</p:attrName>
                                        </p:attrNameLst>
                                      </p:cBhvr>
                                      <p:to>
                                        <p:strVal val="visible"/>
                                      </p:to>
                                    </p:set>
                                    <p:animEffect transition="in" filter="wipe(left)">
                                      <p:cBhvr>
                                        <p:cTn id="32" dur="500"/>
                                        <p:tgtEl>
                                          <p:spTgt spid="31338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iterate type="wd">
                                    <p:tmPct val="10000"/>
                                  </p:iterate>
                                  <p:childTnLst>
                                    <p:set>
                                      <p:cBhvr>
                                        <p:cTn id="36" dur="1" fill="hold">
                                          <p:stCondLst>
                                            <p:cond delay="0"/>
                                          </p:stCondLst>
                                        </p:cTn>
                                        <p:tgtEl>
                                          <p:spTgt spid="313414"/>
                                        </p:tgtEl>
                                        <p:attrNameLst>
                                          <p:attrName>style.visibility</p:attrName>
                                        </p:attrNameLst>
                                      </p:cBhvr>
                                      <p:to>
                                        <p:strVal val="visible"/>
                                      </p:to>
                                    </p:set>
                                    <p:animEffect transition="in" filter="wipe(left)">
                                      <p:cBhvr>
                                        <p:cTn id="37" dur="500"/>
                                        <p:tgtEl>
                                          <p:spTgt spid="3134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iterate type="wd">
                                    <p:tmPct val="10000"/>
                                  </p:iterate>
                                  <p:childTnLst>
                                    <p:set>
                                      <p:cBhvr>
                                        <p:cTn id="41" dur="1" fill="hold">
                                          <p:stCondLst>
                                            <p:cond delay="0"/>
                                          </p:stCondLst>
                                        </p:cTn>
                                        <p:tgtEl>
                                          <p:spTgt spid="313419"/>
                                        </p:tgtEl>
                                        <p:attrNameLst>
                                          <p:attrName>style.visibility</p:attrName>
                                        </p:attrNameLst>
                                      </p:cBhvr>
                                      <p:to>
                                        <p:strVal val="visible"/>
                                      </p:to>
                                    </p:set>
                                    <p:animEffect transition="in" filter="wipe(left)">
                                      <p:cBhvr>
                                        <p:cTn id="42" dur="500"/>
                                        <p:tgtEl>
                                          <p:spTgt spid="3134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iterate type="wd">
                                    <p:tmPct val="10000"/>
                                  </p:iterate>
                                  <p:childTnLst>
                                    <p:set>
                                      <p:cBhvr>
                                        <p:cTn id="46" dur="1" fill="hold">
                                          <p:stCondLst>
                                            <p:cond delay="0"/>
                                          </p:stCondLst>
                                        </p:cTn>
                                        <p:tgtEl>
                                          <p:spTgt spid="313420"/>
                                        </p:tgtEl>
                                        <p:attrNameLst>
                                          <p:attrName>style.visibility</p:attrName>
                                        </p:attrNameLst>
                                      </p:cBhvr>
                                      <p:to>
                                        <p:strVal val="visible"/>
                                      </p:to>
                                    </p:set>
                                    <p:animEffect transition="in" filter="wipe(left)">
                                      <p:cBhvr>
                                        <p:cTn id="47" dur="500"/>
                                        <p:tgtEl>
                                          <p:spTgt spid="3134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iterate type="wd">
                                    <p:tmPct val="10000"/>
                                  </p:iterate>
                                  <p:childTnLst>
                                    <p:set>
                                      <p:cBhvr>
                                        <p:cTn id="51" dur="1" fill="hold">
                                          <p:stCondLst>
                                            <p:cond delay="0"/>
                                          </p:stCondLst>
                                        </p:cTn>
                                        <p:tgtEl>
                                          <p:spTgt spid="313421"/>
                                        </p:tgtEl>
                                        <p:attrNameLst>
                                          <p:attrName>style.visibility</p:attrName>
                                        </p:attrNameLst>
                                      </p:cBhvr>
                                      <p:to>
                                        <p:strVal val="visible"/>
                                      </p:to>
                                    </p:set>
                                    <p:animEffect transition="in" filter="wipe(left)">
                                      <p:cBhvr>
                                        <p:cTn id="52" dur="500"/>
                                        <p:tgtEl>
                                          <p:spTgt spid="3134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iterate type="wd">
                                    <p:tmPct val="10000"/>
                                  </p:iterate>
                                  <p:childTnLst>
                                    <p:set>
                                      <p:cBhvr>
                                        <p:cTn id="56" dur="1" fill="hold">
                                          <p:stCondLst>
                                            <p:cond delay="0"/>
                                          </p:stCondLst>
                                        </p:cTn>
                                        <p:tgtEl>
                                          <p:spTgt spid="313422"/>
                                        </p:tgtEl>
                                        <p:attrNameLst>
                                          <p:attrName>style.visibility</p:attrName>
                                        </p:attrNameLst>
                                      </p:cBhvr>
                                      <p:to>
                                        <p:strVal val="visible"/>
                                      </p:to>
                                    </p:set>
                                    <p:animEffect transition="in" filter="wipe(left)">
                                      <p:cBhvr>
                                        <p:cTn id="57" dur="500"/>
                                        <p:tgtEl>
                                          <p:spTgt spid="3134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iterate type="wd">
                                    <p:tmPct val="10000"/>
                                  </p:iterate>
                                  <p:childTnLst>
                                    <p:set>
                                      <p:cBhvr>
                                        <p:cTn id="61" dur="1" fill="hold">
                                          <p:stCondLst>
                                            <p:cond delay="0"/>
                                          </p:stCondLst>
                                        </p:cTn>
                                        <p:tgtEl>
                                          <p:spTgt spid="313394"/>
                                        </p:tgtEl>
                                        <p:attrNameLst>
                                          <p:attrName>style.visibility</p:attrName>
                                        </p:attrNameLst>
                                      </p:cBhvr>
                                      <p:to>
                                        <p:strVal val="visible"/>
                                      </p:to>
                                    </p:set>
                                    <p:animEffect transition="in" filter="wipe(left)">
                                      <p:cBhvr>
                                        <p:cTn id="62" dur="500"/>
                                        <p:tgtEl>
                                          <p:spTgt spid="31339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iterate type="wd">
                                    <p:tmPct val="10000"/>
                                  </p:iterate>
                                  <p:childTnLst>
                                    <p:set>
                                      <p:cBhvr>
                                        <p:cTn id="66" dur="1" fill="hold">
                                          <p:stCondLst>
                                            <p:cond delay="0"/>
                                          </p:stCondLst>
                                        </p:cTn>
                                        <p:tgtEl>
                                          <p:spTgt spid="313406"/>
                                        </p:tgtEl>
                                        <p:attrNameLst>
                                          <p:attrName>style.visibility</p:attrName>
                                        </p:attrNameLst>
                                      </p:cBhvr>
                                      <p:to>
                                        <p:strVal val="visible"/>
                                      </p:to>
                                    </p:set>
                                    <p:animEffect transition="in" filter="wipe(left)">
                                      <p:cBhvr>
                                        <p:cTn id="67" dur="500"/>
                                        <p:tgtEl>
                                          <p:spTgt spid="31340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iterate type="wd">
                                    <p:tmPct val="10000"/>
                                  </p:iterate>
                                  <p:childTnLst>
                                    <p:set>
                                      <p:cBhvr>
                                        <p:cTn id="71" dur="1" fill="hold">
                                          <p:stCondLst>
                                            <p:cond delay="0"/>
                                          </p:stCondLst>
                                        </p:cTn>
                                        <p:tgtEl>
                                          <p:spTgt spid="313423"/>
                                        </p:tgtEl>
                                        <p:attrNameLst>
                                          <p:attrName>style.visibility</p:attrName>
                                        </p:attrNameLst>
                                      </p:cBhvr>
                                      <p:to>
                                        <p:strVal val="visible"/>
                                      </p:to>
                                    </p:set>
                                    <p:animEffect transition="in" filter="wipe(left)">
                                      <p:cBhvr>
                                        <p:cTn id="72" dur="500"/>
                                        <p:tgtEl>
                                          <p:spTgt spid="31342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iterate type="wd">
                                    <p:tmPct val="10000"/>
                                  </p:iterate>
                                  <p:childTnLst>
                                    <p:set>
                                      <p:cBhvr>
                                        <p:cTn id="76" dur="1" fill="hold">
                                          <p:stCondLst>
                                            <p:cond delay="0"/>
                                          </p:stCondLst>
                                        </p:cTn>
                                        <p:tgtEl>
                                          <p:spTgt spid="313424"/>
                                        </p:tgtEl>
                                        <p:attrNameLst>
                                          <p:attrName>style.visibility</p:attrName>
                                        </p:attrNameLst>
                                      </p:cBhvr>
                                      <p:to>
                                        <p:strVal val="visible"/>
                                      </p:to>
                                    </p:set>
                                    <p:animEffect transition="in" filter="wipe(left)">
                                      <p:cBhvr>
                                        <p:cTn id="77" dur="500"/>
                                        <p:tgtEl>
                                          <p:spTgt spid="31342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iterate type="wd">
                                    <p:tmPct val="10000"/>
                                  </p:iterate>
                                  <p:childTnLst>
                                    <p:set>
                                      <p:cBhvr>
                                        <p:cTn id="81" dur="1" fill="hold">
                                          <p:stCondLst>
                                            <p:cond delay="0"/>
                                          </p:stCondLst>
                                        </p:cTn>
                                        <p:tgtEl>
                                          <p:spTgt spid="313416"/>
                                        </p:tgtEl>
                                        <p:attrNameLst>
                                          <p:attrName>style.visibility</p:attrName>
                                        </p:attrNameLst>
                                      </p:cBhvr>
                                      <p:to>
                                        <p:strVal val="visible"/>
                                      </p:to>
                                    </p:set>
                                    <p:animEffect transition="in" filter="wipe(left)">
                                      <p:cBhvr>
                                        <p:cTn id="82" dur="500"/>
                                        <p:tgtEl>
                                          <p:spTgt spid="313416"/>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iterate type="wd">
                                    <p:tmPct val="10000"/>
                                  </p:iterate>
                                  <p:childTnLst>
                                    <p:set>
                                      <p:cBhvr>
                                        <p:cTn id="86" dur="1" fill="hold">
                                          <p:stCondLst>
                                            <p:cond delay="0"/>
                                          </p:stCondLst>
                                        </p:cTn>
                                        <p:tgtEl>
                                          <p:spTgt spid="313415"/>
                                        </p:tgtEl>
                                        <p:attrNameLst>
                                          <p:attrName>style.visibility</p:attrName>
                                        </p:attrNameLst>
                                      </p:cBhvr>
                                      <p:to>
                                        <p:strVal val="visible"/>
                                      </p:to>
                                    </p:set>
                                    <p:animEffect transition="in" filter="wipe(left)">
                                      <p:cBhvr>
                                        <p:cTn id="87" dur="500"/>
                                        <p:tgtEl>
                                          <p:spTgt spid="313415"/>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iterate type="wd">
                                    <p:tmPct val="10000"/>
                                  </p:iterate>
                                  <p:childTnLst>
                                    <p:set>
                                      <p:cBhvr>
                                        <p:cTn id="91" dur="1" fill="hold">
                                          <p:stCondLst>
                                            <p:cond delay="0"/>
                                          </p:stCondLst>
                                        </p:cTn>
                                        <p:tgtEl>
                                          <p:spTgt spid="313425"/>
                                        </p:tgtEl>
                                        <p:attrNameLst>
                                          <p:attrName>style.visibility</p:attrName>
                                        </p:attrNameLst>
                                      </p:cBhvr>
                                      <p:to>
                                        <p:strVal val="visible"/>
                                      </p:to>
                                    </p:set>
                                    <p:animEffect transition="in" filter="wipe(left)">
                                      <p:cBhvr>
                                        <p:cTn id="92" dur="500"/>
                                        <p:tgtEl>
                                          <p:spTgt spid="313425"/>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iterate type="wd">
                                    <p:tmPct val="10000"/>
                                  </p:iterate>
                                  <p:childTnLst>
                                    <p:set>
                                      <p:cBhvr>
                                        <p:cTn id="96" dur="1" fill="hold">
                                          <p:stCondLst>
                                            <p:cond delay="0"/>
                                          </p:stCondLst>
                                        </p:cTn>
                                        <p:tgtEl>
                                          <p:spTgt spid="313426"/>
                                        </p:tgtEl>
                                        <p:attrNameLst>
                                          <p:attrName>style.visibility</p:attrName>
                                        </p:attrNameLst>
                                      </p:cBhvr>
                                      <p:to>
                                        <p:strVal val="visible"/>
                                      </p:to>
                                    </p:set>
                                    <p:animEffect transition="in" filter="wipe(left)">
                                      <p:cBhvr>
                                        <p:cTn id="97" dur="500"/>
                                        <p:tgtEl>
                                          <p:spTgt spid="313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47" grpId="0"/>
      <p:bldP spid="313348" grpId="0"/>
      <p:bldP spid="313386" grpId="0"/>
      <p:bldP spid="313394" grpId="0"/>
      <p:bldP spid="3134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e Placeholder 3"/>
          <p:cNvSpPr>
            <a:spLocks noGrp="1"/>
          </p:cNvSpPr>
          <p:nvPr>
            <p:ph type="dt" sz="half" idx="10"/>
          </p:nvPr>
        </p:nvSpPr>
        <p:spPr/>
        <p:txBody>
          <a:bodyPr/>
          <a:lstStyle/>
          <a:p>
            <a:r>
              <a:rPr lang="en-US" smtClean="0"/>
              <a:t>Thursday, July 5, 2018</a:t>
            </a:r>
            <a:endParaRPr lang="en-US"/>
          </a:p>
        </p:txBody>
      </p:sp>
      <p:sp>
        <p:nvSpPr>
          <p:cNvPr id="20" name="Footer Placeholder 4"/>
          <p:cNvSpPr>
            <a:spLocks noGrp="1"/>
          </p:cNvSpPr>
          <p:nvPr>
            <p:ph type="ftr" sz="quarter" idx="11"/>
          </p:nvPr>
        </p:nvSpPr>
        <p:spPr/>
        <p:txBody>
          <a:bodyPr/>
          <a:lstStyle/>
          <a:p>
            <a:r>
              <a:rPr lang="de-DE" smtClean="0"/>
              <a:t>PHYS 1444-001, Summer 2018               Dr. Jaehoon Yu</a:t>
            </a:r>
            <a:endParaRPr lang="en-US"/>
          </a:p>
        </p:txBody>
      </p:sp>
      <p:sp>
        <p:nvSpPr>
          <p:cNvPr id="21" name="Slide Number Placeholder 5"/>
          <p:cNvSpPr>
            <a:spLocks noGrp="1"/>
          </p:cNvSpPr>
          <p:nvPr>
            <p:ph type="sldNum" sz="quarter" idx="12"/>
          </p:nvPr>
        </p:nvSpPr>
        <p:spPr/>
        <p:txBody>
          <a:bodyPr/>
          <a:lstStyle/>
          <a:p>
            <a:fld id="{41879950-A83E-4641-82AF-32848199E9BE}" type="slidenum">
              <a:rPr lang="en-US"/>
              <a:pPr/>
              <a:t>11</a:t>
            </a:fld>
            <a:endParaRPr lang="en-US"/>
          </a:p>
        </p:txBody>
      </p:sp>
      <p:pic>
        <p:nvPicPr>
          <p:cNvPr id="393218" name="Picture 2" descr="FG28_007"/>
          <p:cNvPicPr>
            <a:picLocks noChangeAspect="1" noChangeArrowheads="1"/>
          </p:cNvPicPr>
          <p:nvPr/>
        </p:nvPicPr>
        <p:blipFill>
          <a:blip r:embed="rId3"/>
          <a:srcRect/>
          <a:stretch>
            <a:fillRect/>
          </a:stretch>
        </p:blipFill>
        <p:spPr bwMode="auto">
          <a:xfrm>
            <a:off x="6705600" y="571500"/>
            <a:ext cx="2743200" cy="2057400"/>
          </a:xfrm>
          <a:prstGeom prst="rect">
            <a:avLst/>
          </a:prstGeom>
          <a:noFill/>
        </p:spPr>
      </p:pic>
      <p:sp>
        <p:nvSpPr>
          <p:cNvPr id="393219" name="Rectangle 3"/>
          <p:cNvSpPr>
            <a:spLocks noGrp="1" noChangeArrowheads="1"/>
          </p:cNvSpPr>
          <p:nvPr>
            <p:ph type="title"/>
          </p:nvPr>
        </p:nvSpPr>
        <p:spPr>
          <a:xfrm>
            <a:off x="0" y="152400"/>
            <a:ext cx="9144000" cy="609600"/>
          </a:xfrm>
        </p:spPr>
        <p:txBody>
          <a:bodyPr/>
          <a:lstStyle/>
          <a:p>
            <a:r>
              <a:rPr lang="en-US" dirty="0"/>
              <a:t>Verification of </a:t>
            </a:r>
            <a:r>
              <a:rPr lang="en-US" dirty="0" err="1"/>
              <a:t>Ampére’s</a:t>
            </a:r>
            <a:r>
              <a:rPr lang="en-US" dirty="0"/>
              <a:t> Law</a:t>
            </a:r>
          </a:p>
        </p:txBody>
      </p:sp>
      <p:graphicFrame>
        <p:nvGraphicFramePr>
          <p:cNvPr id="393220"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522527"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93221"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522528"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93222"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22529"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93223" name="Rectangle 7"/>
          <p:cNvSpPr>
            <a:spLocks noGrp="1" noChangeArrowheads="1"/>
          </p:cNvSpPr>
          <p:nvPr>
            <p:ph type="body" idx="1"/>
          </p:nvPr>
        </p:nvSpPr>
        <p:spPr>
          <a:xfrm>
            <a:off x="381000" y="4724400"/>
            <a:ext cx="8534400" cy="1981200"/>
          </a:xfrm>
          <a:solidFill>
            <a:schemeClr val="bg1"/>
          </a:solidFill>
        </p:spPr>
        <p:txBody>
          <a:bodyPr/>
          <a:lstStyle/>
          <a:p>
            <a:pPr lvl="1"/>
            <a:r>
              <a:rPr lang="en-US" dirty="0"/>
              <a:t>We just verified that Ampere’s law works in a simple case</a:t>
            </a:r>
          </a:p>
          <a:p>
            <a:pPr lvl="1"/>
            <a:r>
              <a:rPr lang="en-US" dirty="0"/>
              <a:t>Experiments verified that it works for other cases too </a:t>
            </a:r>
          </a:p>
          <a:p>
            <a:pPr lvl="1"/>
            <a:r>
              <a:rPr lang="en-US" dirty="0"/>
              <a:t>The </a:t>
            </a:r>
            <a:r>
              <a:rPr lang="en-US" dirty="0" smtClean="0"/>
              <a:t>importance of this formula, </a:t>
            </a:r>
            <a:r>
              <a:rPr lang="en-US" dirty="0"/>
              <a:t>however, is that it provides means to relate magnetic field to current </a:t>
            </a:r>
          </a:p>
        </p:txBody>
      </p:sp>
      <p:graphicFrame>
        <p:nvGraphicFramePr>
          <p:cNvPr id="393224"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22530"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93225" name="Object 9"/>
          <p:cNvGraphicFramePr>
            <a:graphicFrameLocks noChangeAspect="1"/>
          </p:cNvGraphicFramePr>
          <p:nvPr/>
        </p:nvGraphicFramePr>
        <p:xfrm>
          <a:off x="1295400" y="3278188"/>
          <a:ext cx="1198563" cy="455612"/>
        </p:xfrm>
        <a:graphic>
          <a:graphicData uri="http://schemas.openxmlformats.org/presentationml/2006/ole">
            <mc:AlternateContent xmlns:mc="http://schemas.openxmlformats.org/markup-compatibility/2006">
              <mc:Choice xmlns:v="urn:schemas-microsoft-com:vml" Requires="v">
                <p:oleObj spid="_x0000_s522531" name="Equation" r:id="rId9" imgW="533160" imgH="203040" progId="Equation.DSMT4">
                  <p:embed/>
                </p:oleObj>
              </mc:Choice>
              <mc:Fallback>
                <p:oleObj name="Equation" r:id="rId9" imgW="533160" imgH="20304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5400" y="3278188"/>
                        <a:ext cx="1198563" cy="455612"/>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sp>
        <p:nvSpPr>
          <p:cNvPr id="393226" name="Rectangle 10"/>
          <p:cNvSpPr>
            <a:spLocks noChangeArrowheads="1"/>
          </p:cNvSpPr>
          <p:nvPr/>
        </p:nvSpPr>
        <p:spPr bwMode="auto">
          <a:xfrm>
            <a:off x="381000" y="838200"/>
            <a:ext cx="7086600" cy="2362200"/>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en-US" sz="3200" dirty="0">
                <a:solidFill>
                  <a:schemeClr val="accent2"/>
                </a:solidFill>
                <a:latin typeface="Arial Narrow" charset="0"/>
              </a:rPr>
              <a:t>Let’s find the magnitude of B at a distance </a:t>
            </a:r>
            <a:r>
              <a:rPr lang="en-US" sz="3200" dirty="0" err="1">
                <a:solidFill>
                  <a:schemeClr val="accent2"/>
                </a:solidFill>
                <a:latin typeface="Arial Narrow" charset="0"/>
              </a:rPr>
              <a:t>r</a:t>
            </a:r>
            <a:r>
              <a:rPr lang="en-US" sz="3200" dirty="0">
                <a:solidFill>
                  <a:schemeClr val="accent2"/>
                </a:solidFill>
                <a:latin typeface="Arial Narrow" charset="0"/>
              </a:rPr>
              <a:t> away from a long straight wire </a:t>
            </a:r>
            <a:r>
              <a:rPr lang="en-US" sz="3200" dirty="0" err="1">
                <a:solidFill>
                  <a:schemeClr val="accent2"/>
                </a:solidFill>
                <a:latin typeface="Arial Narrow" charset="0"/>
              </a:rPr>
              <a:t>w</a:t>
            </a:r>
            <a:r>
              <a:rPr lang="en-US" sz="3200" dirty="0">
                <a:solidFill>
                  <a:schemeClr val="accent2"/>
                </a:solidFill>
                <a:latin typeface="Arial Narrow" charset="0"/>
              </a:rPr>
              <a:t>/ current </a:t>
            </a:r>
            <a:r>
              <a:rPr lang="en-US" sz="3200" dirty="0">
                <a:solidFill>
                  <a:schemeClr val="accent2"/>
                </a:solidFill>
                <a:latin typeface="Monotype Corsiva" charset="0"/>
              </a:rPr>
              <a:t>I</a:t>
            </a:r>
          </a:p>
          <a:p>
            <a:pPr marL="742950" lvl="1" indent="-285750">
              <a:spcBef>
                <a:spcPct val="20000"/>
              </a:spcBef>
              <a:buFontTx/>
              <a:buChar char="–"/>
            </a:pPr>
            <a:r>
              <a:rPr lang="en-US" sz="2800" dirty="0">
                <a:solidFill>
                  <a:srgbClr val="660066"/>
                </a:solidFill>
                <a:latin typeface="Arial Narrow" charset="0"/>
                <a:ea typeface="ＭＳ Ｐゴシック" charset="-128"/>
              </a:rPr>
              <a:t>This is a verification of Ampere’s Law</a:t>
            </a:r>
          </a:p>
          <a:p>
            <a:pPr marL="742950" lvl="1" indent="-285750">
              <a:spcBef>
                <a:spcPct val="20000"/>
              </a:spcBef>
              <a:buFontTx/>
              <a:buChar char="–"/>
            </a:pPr>
            <a:r>
              <a:rPr lang="en-US" sz="2800" dirty="0">
                <a:solidFill>
                  <a:srgbClr val="660066"/>
                </a:solidFill>
                <a:latin typeface="Arial Narrow" charset="0"/>
                <a:ea typeface="ＭＳ Ｐゴシック" charset="-128"/>
              </a:rPr>
              <a:t>We can apply Ampere’s law to a circular path of radius </a:t>
            </a:r>
            <a:r>
              <a:rPr lang="en-US" sz="2800" dirty="0" err="1">
                <a:solidFill>
                  <a:srgbClr val="660066"/>
                </a:solidFill>
                <a:latin typeface="Monotype Corsiva" charset="0"/>
                <a:ea typeface="ＭＳ Ｐゴシック" charset="-128"/>
              </a:rPr>
              <a:t>r</a:t>
            </a:r>
            <a:r>
              <a:rPr lang="en-US" sz="2800" dirty="0">
                <a:solidFill>
                  <a:srgbClr val="660066"/>
                </a:solidFill>
                <a:latin typeface="Arial Narrow" charset="0"/>
                <a:ea typeface="ＭＳ Ｐゴシック" charset="-128"/>
              </a:rPr>
              <a:t>.</a:t>
            </a:r>
          </a:p>
        </p:txBody>
      </p:sp>
      <p:graphicFrame>
        <p:nvGraphicFramePr>
          <p:cNvPr id="393227" name="Object 11"/>
          <p:cNvGraphicFramePr>
            <a:graphicFrameLocks noChangeAspect="1"/>
          </p:cNvGraphicFramePr>
          <p:nvPr/>
        </p:nvGraphicFramePr>
        <p:xfrm>
          <a:off x="3352800" y="4046538"/>
          <a:ext cx="623888" cy="373062"/>
        </p:xfrm>
        <a:graphic>
          <a:graphicData uri="http://schemas.openxmlformats.org/presentationml/2006/ole">
            <mc:AlternateContent xmlns:mc="http://schemas.openxmlformats.org/markup-compatibility/2006">
              <mc:Choice xmlns:v="urn:schemas-microsoft-com:vml" Requires="v">
                <p:oleObj spid="_x0000_s522532" name="Equation" r:id="rId11" imgW="253800" imgH="152280" progId="Equation.DSMT4">
                  <p:embed/>
                </p:oleObj>
              </mc:Choice>
              <mc:Fallback>
                <p:oleObj name="Equation" r:id="rId11" imgW="253800" imgH="1522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52800" y="4046538"/>
                        <a:ext cx="623888" cy="373062"/>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sp>
        <p:nvSpPr>
          <p:cNvPr id="393228" name="AutoShape 12"/>
          <p:cNvSpPr>
            <a:spLocks noChangeArrowheads="1"/>
          </p:cNvSpPr>
          <p:nvPr/>
        </p:nvSpPr>
        <p:spPr bwMode="auto">
          <a:xfrm>
            <a:off x="1466850" y="3854450"/>
            <a:ext cx="1728788" cy="850900"/>
          </a:xfrm>
          <a:prstGeom prst="rightArrow">
            <a:avLst>
              <a:gd name="adj1" fmla="val 50000"/>
              <a:gd name="adj2" fmla="val 50793"/>
            </a:avLst>
          </a:prstGeom>
          <a:solidFill>
            <a:srgbClr val="FFFF66"/>
          </a:solidFill>
          <a:ln w="28575">
            <a:solidFill>
              <a:srgbClr val="CC0000"/>
            </a:solidFill>
            <a:miter lim="800000"/>
            <a:headEnd/>
            <a:tailEnd/>
          </a:ln>
          <a:effectLst/>
        </p:spPr>
        <p:txBody>
          <a:bodyPr wrap="none" anchor="ctr">
            <a:prstTxWarp prst="textNoShape">
              <a:avLst/>
            </a:prstTxWarp>
            <a:spAutoFit/>
          </a:bodyPr>
          <a:lstStyle/>
          <a:p>
            <a:pPr algn="ctr"/>
            <a:r>
              <a:rPr lang="en-US" sz="2000" b="1">
                <a:solidFill>
                  <a:srgbClr val="CC0000"/>
                </a:solidFill>
                <a:latin typeface="Arial Narrow" charset="0"/>
              </a:rPr>
              <a:t>Solving for </a:t>
            </a:r>
            <a:r>
              <a:rPr lang="en-US" b="1">
                <a:solidFill>
                  <a:srgbClr val="CC0000"/>
                </a:solidFill>
                <a:latin typeface="Monotype Corsiva" charset="0"/>
              </a:rPr>
              <a:t>B</a:t>
            </a:r>
            <a:endParaRPr lang="en-US" sz="2000" b="1" baseline="-25000">
              <a:solidFill>
                <a:srgbClr val="CC0000"/>
              </a:solidFill>
              <a:latin typeface="Arial Narrow" charset="0"/>
            </a:endParaRPr>
          </a:p>
        </p:txBody>
      </p:sp>
      <p:graphicFrame>
        <p:nvGraphicFramePr>
          <p:cNvPr id="393232" name="Object 16"/>
          <p:cNvGraphicFramePr>
            <a:graphicFrameLocks noChangeAspect="1"/>
          </p:cNvGraphicFramePr>
          <p:nvPr/>
        </p:nvGraphicFramePr>
        <p:xfrm>
          <a:off x="5983288" y="3352800"/>
          <a:ext cx="798512" cy="368300"/>
        </p:xfrm>
        <a:graphic>
          <a:graphicData uri="http://schemas.openxmlformats.org/presentationml/2006/ole">
            <mc:AlternateContent xmlns:mc="http://schemas.openxmlformats.org/markup-compatibility/2006">
              <mc:Choice xmlns:v="urn:schemas-microsoft-com:vml" Requires="v">
                <p:oleObj spid="_x0000_s522533" name="Equation" r:id="rId13" imgW="355320" imgH="164880" progId="Equation.DSMT4">
                  <p:embed/>
                </p:oleObj>
              </mc:Choice>
              <mc:Fallback>
                <p:oleObj name="Equation" r:id="rId13" imgW="355320" imgH="1648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83288" y="3352800"/>
                        <a:ext cx="798512" cy="368300"/>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93233" name="Object 17"/>
          <p:cNvGraphicFramePr>
            <a:graphicFrameLocks noChangeAspect="1"/>
          </p:cNvGraphicFramePr>
          <p:nvPr/>
        </p:nvGraphicFramePr>
        <p:xfrm>
          <a:off x="3886200" y="3810000"/>
          <a:ext cx="1371600" cy="901700"/>
        </p:xfrm>
        <a:graphic>
          <a:graphicData uri="http://schemas.openxmlformats.org/presentationml/2006/ole">
            <mc:AlternateContent xmlns:mc="http://schemas.openxmlformats.org/markup-compatibility/2006">
              <mc:Choice xmlns:v="urn:schemas-microsoft-com:vml" Requires="v">
                <p:oleObj spid="_x0000_s522534" name="Equation" r:id="rId15" imgW="558720" imgH="368280" progId="Equation.DSMT4">
                  <p:embed/>
                </p:oleObj>
              </mc:Choice>
              <mc:Fallback>
                <p:oleObj name="Equation" r:id="rId15" imgW="558720" imgH="36828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86200" y="3810000"/>
                        <a:ext cx="1371600" cy="901700"/>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93234" name="Object 18"/>
          <p:cNvGraphicFramePr>
            <a:graphicFrameLocks noChangeAspect="1"/>
          </p:cNvGraphicFramePr>
          <p:nvPr/>
        </p:nvGraphicFramePr>
        <p:xfrm>
          <a:off x="5254625" y="3746500"/>
          <a:ext cx="841375" cy="901700"/>
        </p:xfrm>
        <a:graphic>
          <a:graphicData uri="http://schemas.openxmlformats.org/presentationml/2006/ole">
            <mc:AlternateContent xmlns:mc="http://schemas.openxmlformats.org/markup-compatibility/2006">
              <mc:Choice xmlns:v="urn:schemas-microsoft-com:vml" Requires="v">
                <p:oleObj spid="_x0000_s522535" name="Equation" r:id="rId17" imgW="342720" imgH="368280" progId="Equation.DSMT4">
                  <p:embed/>
                </p:oleObj>
              </mc:Choice>
              <mc:Fallback>
                <p:oleObj name="Equation" r:id="rId17" imgW="342720" imgH="36828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54625" y="3746500"/>
                        <a:ext cx="841375" cy="901700"/>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pic>
        <p:nvPicPr>
          <p:cNvPr id="4" name="Picture 3"/>
          <p:cNvPicPr>
            <a:picLocks noChangeAspect="1"/>
          </p:cNvPicPr>
          <p:nvPr/>
        </p:nvPicPr>
        <p:blipFill>
          <a:blip r:embed="rId19"/>
          <a:stretch>
            <a:fillRect/>
          </a:stretch>
        </p:blipFill>
        <p:spPr>
          <a:xfrm>
            <a:off x="2524126" y="3211099"/>
            <a:ext cx="1293812" cy="619952"/>
          </a:xfrm>
          <a:prstGeom prst="rect">
            <a:avLst/>
          </a:prstGeom>
        </p:spPr>
      </p:pic>
      <p:pic>
        <p:nvPicPr>
          <p:cNvPr id="5" name="Picture 4"/>
          <p:cNvPicPr>
            <a:picLocks noChangeAspect="1"/>
          </p:cNvPicPr>
          <p:nvPr/>
        </p:nvPicPr>
        <p:blipFill>
          <a:blip r:embed="rId20"/>
          <a:stretch>
            <a:fillRect/>
          </a:stretch>
        </p:blipFill>
        <p:spPr>
          <a:xfrm>
            <a:off x="3771900" y="3184618"/>
            <a:ext cx="1170819" cy="641163"/>
          </a:xfrm>
          <a:prstGeom prst="rect">
            <a:avLst/>
          </a:prstGeom>
        </p:spPr>
      </p:pic>
      <p:pic>
        <p:nvPicPr>
          <p:cNvPr id="6" name="Picture 5"/>
          <p:cNvPicPr>
            <a:picLocks noChangeAspect="1"/>
          </p:cNvPicPr>
          <p:nvPr/>
        </p:nvPicPr>
        <p:blipFill>
          <a:blip r:embed="rId21"/>
          <a:stretch>
            <a:fillRect/>
          </a:stretch>
        </p:blipFill>
        <p:spPr>
          <a:xfrm>
            <a:off x="4894610" y="3194578"/>
            <a:ext cx="1125190" cy="631204"/>
          </a:xfrm>
          <a:prstGeom prst="rect">
            <a:avLst/>
          </a:prstGeom>
        </p:spPr>
      </p:pic>
    </p:spTree>
    <p:extLst>
      <p:ext uri="{BB962C8B-B14F-4D97-AF65-F5344CB8AC3E}">
        <p14:creationId xmlns:p14="http://schemas.microsoft.com/office/powerpoint/2010/main" val="90573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93226">
                                            <p:txEl>
                                              <p:pRg st="0" end="0"/>
                                            </p:txEl>
                                          </p:spTgt>
                                        </p:tgtEl>
                                        <p:attrNameLst>
                                          <p:attrName>style.visibility</p:attrName>
                                        </p:attrNameLst>
                                      </p:cBhvr>
                                      <p:to>
                                        <p:strVal val="visible"/>
                                      </p:to>
                                    </p:set>
                                    <p:animEffect transition="in" filter="wipe(left)">
                                      <p:cBhvr>
                                        <p:cTn id="7" dur="500"/>
                                        <p:tgtEl>
                                          <p:spTgt spid="3932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393218"/>
                                        </p:tgtEl>
                                        <p:attrNameLst>
                                          <p:attrName>style.visibility</p:attrName>
                                        </p:attrNameLst>
                                      </p:cBhvr>
                                      <p:to>
                                        <p:strVal val="visible"/>
                                      </p:to>
                                    </p:set>
                                    <p:anim calcmode="lin" valueType="num">
                                      <p:cBhvr>
                                        <p:cTn id="12" dur="500" fill="hold"/>
                                        <p:tgtEl>
                                          <p:spTgt spid="393218"/>
                                        </p:tgtEl>
                                        <p:attrNameLst>
                                          <p:attrName>ppt_w</p:attrName>
                                        </p:attrNameLst>
                                      </p:cBhvr>
                                      <p:tavLst>
                                        <p:tav tm="0">
                                          <p:val>
                                            <p:fltVal val="0"/>
                                          </p:val>
                                        </p:tav>
                                        <p:tav tm="100000">
                                          <p:val>
                                            <p:strVal val="#ppt_w"/>
                                          </p:val>
                                        </p:tav>
                                      </p:tavLst>
                                    </p:anim>
                                    <p:anim calcmode="lin" valueType="num">
                                      <p:cBhvr>
                                        <p:cTn id="13" dur="500" fill="hold"/>
                                        <p:tgtEl>
                                          <p:spTgt spid="393218"/>
                                        </p:tgtEl>
                                        <p:attrNameLst>
                                          <p:attrName>ppt_h</p:attrName>
                                        </p:attrNameLst>
                                      </p:cBhvr>
                                      <p:tavLst>
                                        <p:tav tm="0">
                                          <p:val>
                                            <p:fltVal val="0"/>
                                          </p:val>
                                        </p:tav>
                                        <p:tav tm="100000">
                                          <p:val>
                                            <p:strVal val="#ppt_h"/>
                                          </p:val>
                                        </p:tav>
                                      </p:tavLst>
                                    </p:anim>
                                    <p:animEffect transition="in" filter="fade">
                                      <p:cBhvr>
                                        <p:cTn id="14" dur="500"/>
                                        <p:tgtEl>
                                          <p:spTgt spid="3932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393226">
                                            <p:txEl>
                                              <p:pRg st="1" end="1"/>
                                            </p:txEl>
                                          </p:spTgt>
                                        </p:tgtEl>
                                        <p:attrNameLst>
                                          <p:attrName>style.visibility</p:attrName>
                                        </p:attrNameLst>
                                      </p:cBhvr>
                                      <p:to>
                                        <p:strVal val="visible"/>
                                      </p:to>
                                    </p:set>
                                    <p:animEffect transition="in" filter="wipe(left)">
                                      <p:cBhvr>
                                        <p:cTn id="19" dur="500"/>
                                        <p:tgtEl>
                                          <p:spTgt spid="39322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
                                  </p:iterate>
                                  <p:childTnLst>
                                    <p:set>
                                      <p:cBhvr>
                                        <p:cTn id="23" dur="1" fill="hold">
                                          <p:stCondLst>
                                            <p:cond delay="0"/>
                                          </p:stCondLst>
                                        </p:cTn>
                                        <p:tgtEl>
                                          <p:spTgt spid="393226">
                                            <p:txEl>
                                              <p:pRg st="2" end="2"/>
                                            </p:txEl>
                                          </p:spTgt>
                                        </p:tgtEl>
                                        <p:attrNameLst>
                                          <p:attrName>style.visibility</p:attrName>
                                        </p:attrNameLst>
                                      </p:cBhvr>
                                      <p:to>
                                        <p:strVal val="visible"/>
                                      </p:to>
                                    </p:set>
                                    <p:animEffect transition="in" filter="wipe(left)">
                                      <p:cBhvr>
                                        <p:cTn id="24" dur="500"/>
                                        <p:tgtEl>
                                          <p:spTgt spid="39322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iterate type="wd">
                                    <p:tmPct val="10000"/>
                                  </p:iterate>
                                  <p:childTnLst>
                                    <p:set>
                                      <p:cBhvr>
                                        <p:cTn id="28" dur="1" fill="hold">
                                          <p:stCondLst>
                                            <p:cond delay="0"/>
                                          </p:stCondLst>
                                        </p:cTn>
                                        <p:tgtEl>
                                          <p:spTgt spid="393225"/>
                                        </p:tgtEl>
                                        <p:attrNameLst>
                                          <p:attrName>style.visibility</p:attrName>
                                        </p:attrNameLst>
                                      </p:cBhvr>
                                      <p:to>
                                        <p:strVal val="visible"/>
                                      </p:to>
                                    </p:set>
                                    <p:animEffect transition="in" filter="wipe(left)">
                                      <p:cBhvr>
                                        <p:cTn id="29" dur="500"/>
                                        <p:tgtEl>
                                          <p:spTgt spid="39322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iterate type="wd">
                                    <p:tmPct val="10000"/>
                                  </p:iterate>
                                  <p:childTnLst>
                                    <p:set>
                                      <p:cBhvr>
                                        <p:cTn id="48" dur="1" fill="hold">
                                          <p:stCondLst>
                                            <p:cond delay="0"/>
                                          </p:stCondLst>
                                        </p:cTn>
                                        <p:tgtEl>
                                          <p:spTgt spid="393232"/>
                                        </p:tgtEl>
                                        <p:attrNameLst>
                                          <p:attrName>style.visibility</p:attrName>
                                        </p:attrNameLst>
                                      </p:cBhvr>
                                      <p:to>
                                        <p:strVal val="visible"/>
                                      </p:to>
                                    </p:set>
                                    <p:animEffect transition="in" filter="wipe(left)">
                                      <p:cBhvr>
                                        <p:cTn id="49" dur="500"/>
                                        <p:tgtEl>
                                          <p:spTgt spid="39323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iterate type="wd">
                                    <p:tmPct val="10000"/>
                                  </p:iterate>
                                  <p:childTnLst>
                                    <p:set>
                                      <p:cBhvr>
                                        <p:cTn id="53" dur="1" fill="hold">
                                          <p:stCondLst>
                                            <p:cond delay="0"/>
                                          </p:stCondLst>
                                        </p:cTn>
                                        <p:tgtEl>
                                          <p:spTgt spid="393228"/>
                                        </p:tgtEl>
                                        <p:attrNameLst>
                                          <p:attrName>style.visibility</p:attrName>
                                        </p:attrNameLst>
                                      </p:cBhvr>
                                      <p:to>
                                        <p:strVal val="visible"/>
                                      </p:to>
                                    </p:set>
                                    <p:animEffect transition="in" filter="wipe(left)">
                                      <p:cBhvr>
                                        <p:cTn id="54" dur="500"/>
                                        <p:tgtEl>
                                          <p:spTgt spid="39322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iterate type="wd">
                                    <p:tmPct val="10000"/>
                                  </p:iterate>
                                  <p:childTnLst>
                                    <p:set>
                                      <p:cBhvr>
                                        <p:cTn id="58" dur="1" fill="hold">
                                          <p:stCondLst>
                                            <p:cond delay="0"/>
                                          </p:stCondLst>
                                        </p:cTn>
                                        <p:tgtEl>
                                          <p:spTgt spid="393227"/>
                                        </p:tgtEl>
                                        <p:attrNameLst>
                                          <p:attrName>style.visibility</p:attrName>
                                        </p:attrNameLst>
                                      </p:cBhvr>
                                      <p:to>
                                        <p:strVal val="visible"/>
                                      </p:to>
                                    </p:set>
                                    <p:animEffect transition="in" filter="wipe(left)">
                                      <p:cBhvr>
                                        <p:cTn id="59" dur="500"/>
                                        <p:tgtEl>
                                          <p:spTgt spid="39322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iterate type="wd">
                                    <p:tmPct val="10000"/>
                                  </p:iterate>
                                  <p:childTnLst>
                                    <p:set>
                                      <p:cBhvr>
                                        <p:cTn id="63" dur="1" fill="hold">
                                          <p:stCondLst>
                                            <p:cond delay="0"/>
                                          </p:stCondLst>
                                        </p:cTn>
                                        <p:tgtEl>
                                          <p:spTgt spid="393233"/>
                                        </p:tgtEl>
                                        <p:attrNameLst>
                                          <p:attrName>style.visibility</p:attrName>
                                        </p:attrNameLst>
                                      </p:cBhvr>
                                      <p:to>
                                        <p:strVal val="visible"/>
                                      </p:to>
                                    </p:set>
                                    <p:animEffect transition="in" filter="wipe(left)">
                                      <p:cBhvr>
                                        <p:cTn id="64" dur="500"/>
                                        <p:tgtEl>
                                          <p:spTgt spid="39323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iterate type="wd">
                                    <p:tmPct val="10000"/>
                                  </p:iterate>
                                  <p:childTnLst>
                                    <p:set>
                                      <p:cBhvr>
                                        <p:cTn id="68" dur="1" fill="hold">
                                          <p:stCondLst>
                                            <p:cond delay="0"/>
                                          </p:stCondLst>
                                        </p:cTn>
                                        <p:tgtEl>
                                          <p:spTgt spid="393234"/>
                                        </p:tgtEl>
                                        <p:attrNameLst>
                                          <p:attrName>style.visibility</p:attrName>
                                        </p:attrNameLst>
                                      </p:cBhvr>
                                      <p:to>
                                        <p:strVal val="visible"/>
                                      </p:to>
                                    </p:set>
                                    <p:animEffect transition="in" filter="wipe(left)">
                                      <p:cBhvr>
                                        <p:cTn id="69" dur="500"/>
                                        <p:tgtEl>
                                          <p:spTgt spid="39323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iterate type="wd">
                                    <p:tmPct val="10000"/>
                                  </p:iterate>
                                  <p:childTnLst>
                                    <p:set>
                                      <p:cBhvr>
                                        <p:cTn id="73" dur="1" fill="hold">
                                          <p:stCondLst>
                                            <p:cond delay="0"/>
                                          </p:stCondLst>
                                        </p:cTn>
                                        <p:tgtEl>
                                          <p:spTgt spid="393223">
                                            <p:txEl>
                                              <p:pRg st="0" end="0"/>
                                            </p:txEl>
                                          </p:spTgt>
                                        </p:tgtEl>
                                        <p:attrNameLst>
                                          <p:attrName>style.visibility</p:attrName>
                                        </p:attrNameLst>
                                      </p:cBhvr>
                                      <p:to>
                                        <p:strVal val="visible"/>
                                      </p:to>
                                    </p:set>
                                    <p:animEffect transition="in" filter="wipe(left)">
                                      <p:cBhvr>
                                        <p:cTn id="74" dur="500"/>
                                        <p:tgtEl>
                                          <p:spTgt spid="393223">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iterate type="wd">
                                    <p:tmPct val="10000"/>
                                  </p:iterate>
                                  <p:childTnLst>
                                    <p:set>
                                      <p:cBhvr>
                                        <p:cTn id="78" dur="1" fill="hold">
                                          <p:stCondLst>
                                            <p:cond delay="0"/>
                                          </p:stCondLst>
                                        </p:cTn>
                                        <p:tgtEl>
                                          <p:spTgt spid="393223">
                                            <p:txEl>
                                              <p:pRg st="1" end="1"/>
                                            </p:txEl>
                                          </p:spTgt>
                                        </p:tgtEl>
                                        <p:attrNameLst>
                                          <p:attrName>style.visibility</p:attrName>
                                        </p:attrNameLst>
                                      </p:cBhvr>
                                      <p:to>
                                        <p:strVal val="visible"/>
                                      </p:to>
                                    </p:set>
                                    <p:animEffect transition="in" filter="wipe(left)">
                                      <p:cBhvr>
                                        <p:cTn id="79" dur="500"/>
                                        <p:tgtEl>
                                          <p:spTgt spid="393223">
                                            <p:txEl>
                                              <p:pRg st="1" end="1"/>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iterate type="wd">
                                    <p:tmPct val="10000"/>
                                  </p:iterate>
                                  <p:childTnLst>
                                    <p:set>
                                      <p:cBhvr>
                                        <p:cTn id="83" dur="1" fill="hold">
                                          <p:stCondLst>
                                            <p:cond delay="0"/>
                                          </p:stCondLst>
                                        </p:cTn>
                                        <p:tgtEl>
                                          <p:spTgt spid="393223">
                                            <p:txEl>
                                              <p:pRg st="2" end="2"/>
                                            </p:txEl>
                                          </p:spTgt>
                                        </p:tgtEl>
                                        <p:attrNameLst>
                                          <p:attrName>style.visibility</p:attrName>
                                        </p:attrNameLst>
                                      </p:cBhvr>
                                      <p:to>
                                        <p:strVal val="visible"/>
                                      </p:to>
                                    </p:set>
                                    <p:animEffect transition="in" filter="wipe(left)">
                                      <p:cBhvr>
                                        <p:cTn id="84" dur="500"/>
                                        <p:tgtEl>
                                          <p:spTgt spid="3932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23" grpId="0" uiExpand="1" build="p"/>
      <p:bldP spid="393226" grpId="0" build="p"/>
      <p:bldP spid="39322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Date Placeholder 3"/>
          <p:cNvSpPr>
            <a:spLocks noGrp="1"/>
          </p:cNvSpPr>
          <p:nvPr>
            <p:ph type="dt" sz="half" idx="10"/>
          </p:nvPr>
        </p:nvSpPr>
        <p:spPr/>
        <p:txBody>
          <a:bodyPr/>
          <a:lstStyle/>
          <a:p>
            <a:r>
              <a:rPr lang="en-US" smtClean="0"/>
              <a:t>Thursday, July 5, 2018</a:t>
            </a:r>
            <a:endParaRPr lang="en-US"/>
          </a:p>
        </p:txBody>
      </p:sp>
      <p:sp>
        <p:nvSpPr>
          <p:cNvPr id="35" name="Footer Placeholder 4"/>
          <p:cNvSpPr>
            <a:spLocks noGrp="1"/>
          </p:cNvSpPr>
          <p:nvPr>
            <p:ph type="ftr" sz="quarter" idx="11"/>
          </p:nvPr>
        </p:nvSpPr>
        <p:spPr/>
        <p:txBody>
          <a:bodyPr/>
          <a:lstStyle/>
          <a:p>
            <a:r>
              <a:rPr lang="de-DE" smtClean="0"/>
              <a:t>PHYS 1444-001, Summer 2018               Dr. Jaehoon Yu</a:t>
            </a:r>
            <a:endParaRPr lang="en-US"/>
          </a:p>
        </p:txBody>
      </p:sp>
      <p:sp>
        <p:nvSpPr>
          <p:cNvPr id="36" name="Slide Number Placeholder 5"/>
          <p:cNvSpPr>
            <a:spLocks noGrp="1"/>
          </p:cNvSpPr>
          <p:nvPr>
            <p:ph type="sldNum" sz="quarter" idx="12"/>
          </p:nvPr>
        </p:nvSpPr>
        <p:spPr/>
        <p:txBody>
          <a:bodyPr/>
          <a:lstStyle/>
          <a:p>
            <a:fld id="{C2C98A3E-18F6-FB4A-BD52-6C3D0FC5FF13}" type="slidenum">
              <a:rPr lang="en-US"/>
              <a:pPr/>
              <a:t>110</a:t>
            </a:fld>
            <a:endParaRPr lang="en-US"/>
          </a:p>
        </p:txBody>
      </p:sp>
      <p:sp>
        <p:nvSpPr>
          <p:cNvPr id="360450" name="Rectangle 2"/>
          <p:cNvSpPr>
            <a:spLocks noGrp="1" noChangeArrowheads="1"/>
          </p:cNvSpPr>
          <p:nvPr>
            <p:ph type="title"/>
          </p:nvPr>
        </p:nvSpPr>
        <p:spPr>
          <a:xfrm>
            <a:off x="228600" y="-76200"/>
            <a:ext cx="8686800" cy="762000"/>
          </a:xfrm>
        </p:spPr>
        <p:txBody>
          <a:bodyPr/>
          <a:lstStyle/>
          <a:p>
            <a:r>
              <a:rPr lang="en-US" dirty="0"/>
              <a:t>Example </a:t>
            </a:r>
            <a:r>
              <a:rPr lang="en-US" dirty="0" smtClean="0"/>
              <a:t>31 </a:t>
            </a:r>
            <a:r>
              <a:rPr lang="en-US" dirty="0"/>
              <a:t>– 1 </a:t>
            </a:r>
          </a:p>
        </p:txBody>
      </p:sp>
      <p:sp>
        <p:nvSpPr>
          <p:cNvPr id="360451" name="Text Box 3"/>
          <p:cNvSpPr txBox="1">
            <a:spLocks noChangeArrowheads="1"/>
          </p:cNvSpPr>
          <p:nvPr/>
        </p:nvSpPr>
        <p:spPr bwMode="auto">
          <a:xfrm>
            <a:off x="381000" y="609600"/>
            <a:ext cx="8382000" cy="701675"/>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sz="2000" dirty="0">
                <a:solidFill>
                  <a:schemeClr val="accent2"/>
                </a:solidFill>
                <a:latin typeface="Arial Narrow" charset="0"/>
              </a:rPr>
              <a:t>(</a:t>
            </a:r>
            <a:r>
              <a:rPr lang="en-US" sz="2000" dirty="0" err="1">
                <a:solidFill>
                  <a:schemeClr val="accent2"/>
                </a:solidFill>
                <a:latin typeface="Arial Narrow" charset="0"/>
              </a:rPr>
              <a:t>c</a:t>
            </a:r>
            <a:r>
              <a:rPr lang="en-US" sz="2000" dirty="0">
                <a:solidFill>
                  <a:schemeClr val="accent2"/>
                </a:solidFill>
                <a:latin typeface="Arial Narrow" charset="0"/>
              </a:rPr>
              <a:t>) Determine the magnetic field induced between the plates.  Assume </a:t>
            </a:r>
            <a:r>
              <a:rPr lang="en-US" sz="2000" b="1" dirty="0">
                <a:solidFill>
                  <a:schemeClr val="accent2"/>
                </a:solidFill>
                <a:latin typeface="Arial Narrow" charset="0"/>
              </a:rPr>
              <a:t>E</a:t>
            </a:r>
            <a:r>
              <a:rPr lang="en-US" sz="2000" dirty="0">
                <a:solidFill>
                  <a:schemeClr val="accent2"/>
                </a:solidFill>
                <a:latin typeface="Arial Narrow" charset="0"/>
              </a:rPr>
              <a:t> is uniform between the plates at any instant and is zero at all points beyond the edges of the plates. </a:t>
            </a:r>
          </a:p>
        </p:txBody>
      </p:sp>
      <p:sp>
        <p:nvSpPr>
          <p:cNvPr id="360452" name="Text Box 4"/>
          <p:cNvSpPr txBox="1">
            <a:spLocks noChangeArrowheads="1"/>
          </p:cNvSpPr>
          <p:nvPr/>
        </p:nvSpPr>
        <p:spPr bwMode="auto">
          <a:xfrm>
            <a:off x="457200" y="1295400"/>
            <a:ext cx="6172200" cy="701675"/>
          </a:xfrm>
          <a:prstGeom prst="rect">
            <a:avLst/>
          </a:prstGeom>
          <a:noFill/>
          <a:ln w="9525">
            <a:noFill/>
            <a:miter lim="800000"/>
            <a:headEnd/>
            <a:tailEnd/>
          </a:ln>
          <a:effectLst/>
        </p:spPr>
        <p:txBody>
          <a:bodyPr>
            <a:prstTxWarp prst="textNoShape">
              <a:avLst/>
            </a:prstTxWarp>
            <a:spAutoFit/>
          </a:bodyPr>
          <a:lstStyle/>
          <a:p>
            <a:r>
              <a:rPr lang="en-US" sz="2000">
                <a:solidFill>
                  <a:srgbClr val="CC00CC"/>
                </a:solidFill>
                <a:latin typeface="Arial Narrow" charset="0"/>
              </a:rPr>
              <a:t>The magnetic field lines generated by changing electric field is perpendicular to E and is circular due to symmetry </a:t>
            </a:r>
          </a:p>
        </p:txBody>
      </p:sp>
      <p:sp>
        <p:nvSpPr>
          <p:cNvPr id="360453" name="Text Box 5"/>
          <p:cNvSpPr txBox="1">
            <a:spLocks noChangeArrowheads="1"/>
          </p:cNvSpPr>
          <p:nvPr/>
        </p:nvSpPr>
        <p:spPr bwMode="auto">
          <a:xfrm>
            <a:off x="457200" y="1924050"/>
            <a:ext cx="4191000" cy="396875"/>
          </a:xfrm>
          <a:prstGeom prst="rect">
            <a:avLst/>
          </a:prstGeom>
          <a:noFill/>
          <a:ln w="9525">
            <a:noFill/>
            <a:miter lim="800000"/>
            <a:headEnd/>
            <a:tailEnd/>
          </a:ln>
          <a:effectLst/>
        </p:spPr>
        <p:txBody>
          <a:bodyPr>
            <a:prstTxWarp prst="textNoShape">
              <a:avLst/>
            </a:prstTxWarp>
            <a:spAutoFit/>
          </a:bodyPr>
          <a:lstStyle/>
          <a:p>
            <a:r>
              <a:rPr lang="en-US" sz="2000">
                <a:solidFill>
                  <a:srgbClr val="CC00CC"/>
                </a:solidFill>
                <a:latin typeface="Arial Narrow" charset="0"/>
              </a:rPr>
              <a:t>Whose law can we use to determine B?</a:t>
            </a:r>
          </a:p>
        </p:txBody>
      </p:sp>
      <p:sp>
        <p:nvSpPr>
          <p:cNvPr id="360454" name="Text Box 6"/>
          <p:cNvSpPr txBox="1">
            <a:spLocks noChangeArrowheads="1"/>
          </p:cNvSpPr>
          <p:nvPr/>
        </p:nvSpPr>
        <p:spPr bwMode="auto">
          <a:xfrm>
            <a:off x="457200" y="2590800"/>
            <a:ext cx="8458200" cy="396875"/>
          </a:xfrm>
          <a:prstGeom prst="rect">
            <a:avLst/>
          </a:prstGeom>
          <a:noFill/>
          <a:ln w="9525">
            <a:noFill/>
            <a:miter lim="800000"/>
            <a:headEnd/>
            <a:tailEnd/>
          </a:ln>
          <a:effectLst/>
        </p:spPr>
        <p:txBody>
          <a:bodyPr>
            <a:prstTxWarp prst="textNoShape">
              <a:avLst/>
            </a:prstTxWarp>
            <a:spAutoFit/>
          </a:bodyPr>
          <a:lstStyle/>
          <a:p>
            <a:r>
              <a:rPr lang="en-US" sz="2000">
                <a:solidFill>
                  <a:srgbClr val="CC00CC"/>
                </a:solidFill>
                <a:latin typeface="Arial Narrow" charset="0"/>
              </a:rPr>
              <a:t>We choose a circular path of radius r, centered at the center of the plane, following the B. </a:t>
            </a:r>
          </a:p>
        </p:txBody>
      </p:sp>
      <p:graphicFrame>
        <p:nvGraphicFramePr>
          <p:cNvPr id="360456" name="Object 8"/>
          <p:cNvGraphicFramePr>
            <a:graphicFrameLocks noChangeAspect="1"/>
          </p:cNvGraphicFramePr>
          <p:nvPr/>
        </p:nvGraphicFramePr>
        <p:xfrm>
          <a:off x="3352800" y="3079750"/>
          <a:ext cx="622300" cy="349250"/>
        </p:xfrm>
        <a:graphic>
          <a:graphicData uri="http://schemas.openxmlformats.org/presentationml/2006/ole">
            <mc:AlternateContent xmlns:mc="http://schemas.openxmlformats.org/markup-compatibility/2006">
              <mc:Choice xmlns:v="urn:schemas-microsoft-com:vml" Requires="v">
                <p:oleObj spid="_x0000_s492047" name="Equation" r:id="rId3" imgW="355320" imgH="203040" progId="Equation.DSMT4">
                  <p:embed/>
                </p:oleObj>
              </mc:Choice>
              <mc:Fallback>
                <p:oleObj name="Equation" r:id="rId3" imgW="355320" imgH="2030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079750"/>
                        <a:ext cx="622300" cy="3492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pic>
        <p:nvPicPr>
          <p:cNvPr id="360460" name="Picture 12" descr="FG32_004"/>
          <p:cNvPicPr>
            <a:picLocks noChangeAspect="1" noChangeArrowheads="1"/>
          </p:cNvPicPr>
          <p:nvPr/>
        </p:nvPicPr>
        <p:blipFill>
          <a:blip r:embed="rId5"/>
          <a:srcRect/>
          <a:stretch>
            <a:fillRect/>
          </a:stretch>
        </p:blipFill>
        <p:spPr bwMode="auto">
          <a:xfrm>
            <a:off x="7086600" y="1295400"/>
            <a:ext cx="1828800" cy="1371600"/>
          </a:xfrm>
          <a:prstGeom prst="rect">
            <a:avLst/>
          </a:prstGeom>
          <a:noFill/>
        </p:spPr>
      </p:pic>
      <p:sp>
        <p:nvSpPr>
          <p:cNvPr id="360461" name="Text Box 13"/>
          <p:cNvSpPr txBox="1">
            <a:spLocks noChangeArrowheads="1"/>
          </p:cNvSpPr>
          <p:nvPr/>
        </p:nvSpPr>
        <p:spPr bwMode="auto">
          <a:xfrm>
            <a:off x="457200" y="2209800"/>
            <a:ext cx="3733800" cy="396875"/>
          </a:xfrm>
          <a:prstGeom prst="rect">
            <a:avLst/>
          </a:prstGeom>
          <a:noFill/>
          <a:ln w="9525">
            <a:noFill/>
            <a:miter lim="800000"/>
            <a:headEnd/>
            <a:tailEnd/>
          </a:ln>
          <a:effectLst/>
        </p:spPr>
        <p:txBody>
          <a:bodyPr>
            <a:prstTxWarp prst="textNoShape">
              <a:avLst/>
            </a:prstTxWarp>
            <a:spAutoFit/>
          </a:bodyPr>
          <a:lstStyle/>
          <a:p>
            <a:r>
              <a:rPr lang="en-US" sz="2000">
                <a:solidFill>
                  <a:srgbClr val="CC0000"/>
                </a:solidFill>
                <a:latin typeface="Arial Narrow" charset="0"/>
              </a:rPr>
              <a:t>Extended Ampere’s Law w/ </a:t>
            </a:r>
            <a:r>
              <a:rPr lang="en-US" sz="2000">
                <a:solidFill>
                  <a:srgbClr val="CC0000"/>
                </a:solidFill>
                <a:latin typeface="Symbol" charset="2"/>
              </a:rPr>
              <a:t>I</a:t>
            </a:r>
            <a:r>
              <a:rPr lang="en-US" sz="2000" baseline="-25000">
                <a:solidFill>
                  <a:srgbClr val="CC0000"/>
                </a:solidFill>
                <a:latin typeface="Arial Narrow" charset="0"/>
              </a:rPr>
              <a:t>encl</a:t>
            </a:r>
            <a:r>
              <a:rPr lang="en-US" sz="2000">
                <a:solidFill>
                  <a:srgbClr val="CC0000"/>
                </a:solidFill>
                <a:latin typeface="Arial Narrow" charset="0"/>
              </a:rPr>
              <a:t>=0!</a:t>
            </a:r>
          </a:p>
        </p:txBody>
      </p:sp>
      <p:sp>
        <p:nvSpPr>
          <p:cNvPr id="360462" name="Text Box 14"/>
          <p:cNvSpPr txBox="1">
            <a:spLocks noChangeArrowheads="1"/>
          </p:cNvSpPr>
          <p:nvPr/>
        </p:nvSpPr>
        <p:spPr bwMode="auto">
          <a:xfrm>
            <a:off x="457200" y="3032125"/>
            <a:ext cx="3124200" cy="396875"/>
          </a:xfrm>
          <a:prstGeom prst="rect">
            <a:avLst/>
          </a:prstGeom>
          <a:noFill/>
          <a:ln w="9525">
            <a:noFill/>
            <a:miter lim="800000"/>
            <a:headEnd/>
            <a:tailEnd/>
          </a:ln>
          <a:effectLst/>
        </p:spPr>
        <p:txBody>
          <a:bodyPr>
            <a:prstTxWarp prst="textNoShape">
              <a:avLst/>
            </a:prstTxWarp>
            <a:spAutoFit/>
          </a:bodyPr>
          <a:lstStyle/>
          <a:p>
            <a:r>
              <a:rPr lang="en-US" sz="2000">
                <a:solidFill>
                  <a:srgbClr val="CC00CC"/>
                </a:solidFill>
                <a:latin typeface="Arial Narrow" charset="0"/>
              </a:rPr>
              <a:t>For r&lt;r</a:t>
            </a:r>
            <a:r>
              <a:rPr lang="en-US" sz="2000" baseline="-25000">
                <a:solidFill>
                  <a:srgbClr val="CC00CC"/>
                </a:solidFill>
                <a:latin typeface="Arial Narrow" charset="0"/>
              </a:rPr>
              <a:t>plate</a:t>
            </a:r>
            <a:r>
              <a:rPr lang="en-US" sz="2000">
                <a:solidFill>
                  <a:srgbClr val="CC00CC"/>
                </a:solidFill>
                <a:latin typeface="Arial Narrow" charset="0"/>
              </a:rPr>
              <a:t>, the electric flux is </a:t>
            </a:r>
          </a:p>
        </p:txBody>
      </p:sp>
      <p:sp>
        <p:nvSpPr>
          <p:cNvPr id="360463" name="Text Box 15"/>
          <p:cNvSpPr txBox="1">
            <a:spLocks noChangeArrowheads="1"/>
          </p:cNvSpPr>
          <p:nvPr/>
        </p:nvSpPr>
        <p:spPr bwMode="auto">
          <a:xfrm>
            <a:off x="5029200" y="2971800"/>
            <a:ext cx="3962400" cy="396875"/>
          </a:xfrm>
          <a:prstGeom prst="rect">
            <a:avLst/>
          </a:prstGeom>
          <a:noFill/>
          <a:ln w="9525">
            <a:noFill/>
            <a:miter lim="800000"/>
            <a:headEnd/>
            <a:tailEnd/>
          </a:ln>
          <a:effectLst/>
        </p:spPr>
        <p:txBody>
          <a:bodyPr>
            <a:prstTxWarp prst="textNoShape">
              <a:avLst/>
            </a:prstTxWarp>
            <a:spAutoFit/>
          </a:bodyPr>
          <a:lstStyle/>
          <a:p>
            <a:r>
              <a:rPr lang="en-US" sz="2000">
                <a:solidFill>
                  <a:srgbClr val="CC00CC"/>
                </a:solidFill>
                <a:latin typeface="Arial Narrow" charset="0"/>
              </a:rPr>
              <a:t>since E is uniform throughout the plate </a:t>
            </a:r>
          </a:p>
        </p:txBody>
      </p:sp>
      <p:sp>
        <p:nvSpPr>
          <p:cNvPr id="360464" name="Text Box 16"/>
          <p:cNvSpPr txBox="1">
            <a:spLocks noChangeArrowheads="1"/>
          </p:cNvSpPr>
          <p:nvPr/>
        </p:nvSpPr>
        <p:spPr bwMode="auto">
          <a:xfrm>
            <a:off x="457200" y="3565525"/>
            <a:ext cx="3352800" cy="396875"/>
          </a:xfrm>
          <a:prstGeom prst="rect">
            <a:avLst/>
          </a:prstGeom>
          <a:noFill/>
          <a:ln w="9525">
            <a:noFill/>
            <a:miter lim="800000"/>
            <a:headEnd/>
            <a:tailEnd/>
          </a:ln>
          <a:effectLst/>
        </p:spPr>
        <p:txBody>
          <a:bodyPr>
            <a:prstTxWarp prst="textNoShape">
              <a:avLst/>
            </a:prstTxWarp>
            <a:spAutoFit/>
          </a:bodyPr>
          <a:lstStyle/>
          <a:p>
            <a:r>
              <a:rPr lang="en-US" sz="2000">
                <a:solidFill>
                  <a:srgbClr val="CC00CC"/>
                </a:solidFill>
                <a:latin typeface="Arial Narrow" charset="0"/>
              </a:rPr>
              <a:t>So from Ampere’s law, we obtain </a:t>
            </a:r>
          </a:p>
        </p:txBody>
      </p:sp>
      <p:graphicFrame>
        <p:nvGraphicFramePr>
          <p:cNvPr id="360465" name="Object 17"/>
          <p:cNvGraphicFramePr>
            <a:graphicFrameLocks noChangeAspect="1"/>
          </p:cNvGraphicFramePr>
          <p:nvPr/>
        </p:nvGraphicFramePr>
        <p:xfrm>
          <a:off x="3798888" y="3544888"/>
          <a:ext cx="1230312" cy="417512"/>
        </p:xfrm>
        <a:graphic>
          <a:graphicData uri="http://schemas.openxmlformats.org/presentationml/2006/ole">
            <mc:AlternateContent xmlns:mc="http://schemas.openxmlformats.org/markup-compatibility/2006">
              <mc:Choice xmlns:v="urn:schemas-microsoft-com:vml" Requires="v">
                <p:oleObj spid="_x0000_s492048" name="Equation" r:id="rId6" imgW="660240" imgH="228600" progId="Equation.DSMT4">
                  <p:embed/>
                </p:oleObj>
              </mc:Choice>
              <mc:Fallback>
                <p:oleObj name="Equation" r:id="rId6" imgW="660240" imgH="2286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8888" y="3544888"/>
                        <a:ext cx="1230312" cy="41751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360466" name="Text Box 18"/>
          <p:cNvSpPr txBox="1">
            <a:spLocks noChangeArrowheads="1"/>
          </p:cNvSpPr>
          <p:nvPr/>
        </p:nvSpPr>
        <p:spPr bwMode="auto">
          <a:xfrm>
            <a:off x="457200" y="4583113"/>
            <a:ext cx="5675313" cy="701675"/>
          </a:xfrm>
          <a:prstGeom prst="rect">
            <a:avLst/>
          </a:prstGeom>
          <a:noFill/>
          <a:ln w="9525">
            <a:noFill/>
            <a:miter lim="800000"/>
            <a:headEnd/>
            <a:tailEnd/>
          </a:ln>
          <a:effectLst/>
        </p:spPr>
        <p:txBody>
          <a:bodyPr>
            <a:prstTxWarp prst="textNoShape">
              <a:avLst/>
            </a:prstTxWarp>
            <a:spAutoFit/>
          </a:bodyPr>
          <a:lstStyle/>
          <a:p>
            <a:r>
              <a:rPr lang="en-US" sz="2000">
                <a:solidFill>
                  <a:srgbClr val="CC00CC"/>
                </a:solidFill>
                <a:latin typeface="Arial Narrow" charset="0"/>
              </a:rPr>
              <a:t>Since we assume E=0 for r&gt;r</a:t>
            </a:r>
            <a:r>
              <a:rPr lang="en-US" sz="2000" baseline="-25000">
                <a:solidFill>
                  <a:srgbClr val="CC00CC"/>
                </a:solidFill>
                <a:latin typeface="Arial Narrow" charset="0"/>
              </a:rPr>
              <a:t>plate</a:t>
            </a:r>
            <a:r>
              <a:rPr lang="en-US" sz="2000">
                <a:solidFill>
                  <a:srgbClr val="CC00CC"/>
                </a:solidFill>
                <a:latin typeface="Arial Narrow" charset="0"/>
              </a:rPr>
              <a:t>, the electric flux beyond the plate is fully contained inside the surface.</a:t>
            </a:r>
          </a:p>
        </p:txBody>
      </p:sp>
      <p:graphicFrame>
        <p:nvGraphicFramePr>
          <p:cNvPr id="360467" name="Object 19"/>
          <p:cNvGraphicFramePr>
            <a:graphicFrameLocks noChangeAspect="1"/>
          </p:cNvGraphicFramePr>
          <p:nvPr/>
        </p:nvGraphicFramePr>
        <p:xfrm>
          <a:off x="6103938" y="4648200"/>
          <a:ext cx="677862" cy="381000"/>
        </p:xfrm>
        <a:graphic>
          <a:graphicData uri="http://schemas.openxmlformats.org/presentationml/2006/ole">
            <mc:AlternateContent xmlns:mc="http://schemas.openxmlformats.org/markup-compatibility/2006">
              <mc:Choice xmlns:v="urn:schemas-microsoft-com:vml" Requires="v">
                <p:oleObj spid="_x0000_s492049" name="Equation" r:id="rId8" imgW="355320" imgH="203040" progId="Equation.DSMT4">
                  <p:embed/>
                </p:oleObj>
              </mc:Choice>
              <mc:Fallback>
                <p:oleObj name="Equation" r:id="rId8" imgW="355320" imgH="2030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03938" y="4648200"/>
                        <a:ext cx="677862" cy="3810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360468" name="Text Box 20"/>
          <p:cNvSpPr txBox="1">
            <a:spLocks noChangeArrowheads="1"/>
          </p:cNvSpPr>
          <p:nvPr/>
        </p:nvSpPr>
        <p:spPr bwMode="auto">
          <a:xfrm>
            <a:off x="457200" y="5257800"/>
            <a:ext cx="3352800" cy="396875"/>
          </a:xfrm>
          <a:prstGeom prst="rect">
            <a:avLst/>
          </a:prstGeom>
          <a:noFill/>
          <a:ln w="9525">
            <a:noFill/>
            <a:miter lim="800000"/>
            <a:headEnd/>
            <a:tailEnd/>
          </a:ln>
          <a:effectLst/>
        </p:spPr>
        <p:txBody>
          <a:bodyPr>
            <a:prstTxWarp prst="textNoShape">
              <a:avLst/>
            </a:prstTxWarp>
            <a:spAutoFit/>
          </a:bodyPr>
          <a:lstStyle/>
          <a:p>
            <a:r>
              <a:rPr lang="en-US" sz="2000">
                <a:solidFill>
                  <a:srgbClr val="CC00CC"/>
                </a:solidFill>
                <a:latin typeface="Arial Narrow" charset="0"/>
              </a:rPr>
              <a:t>So from Ampere’s law, we obtain </a:t>
            </a:r>
          </a:p>
        </p:txBody>
      </p:sp>
      <p:graphicFrame>
        <p:nvGraphicFramePr>
          <p:cNvPr id="360469" name="Object 21"/>
          <p:cNvGraphicFramePr>
            <a:graphicFrameLocks noChangeAspect="1"/>
          </p:cNvGraphicFramePr>
          <p:nvPr/>
        </p:nvGraphicFramePr>
        <p:xfrm>
          <a:off x="3733800" y="5305425"/>
          <a:ext cx="1209675" cy="409575"/>
        </p:xfrm>
        <a:graphic>
          <a:graphicData uri="http://schemas.openxmlformats.org/presentationml/2006/ole">
            <mc:AlternateContent xmlns:mc="http://schemas.openxmlformats.org/markup-compatibility/2006">
              <mc:Choice xmlns:v="urn:schemas-microsoft-com:vml" Requires="v">
                <p:oleObj spid="_x0000_s492050" name="Equation" r:id="rId10" imgW="660240" imgH="228600" progId="Equation.DSMT4">
                  <p:embed/>
                </p:oleObj>
              </mc:Choice>
              <mc:Fallback>
                <p:oleObj name="Equation" r:id="rId10" imgW="660240" imgH="2286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33800" y="5305425"/>
                        <a:ext cx="1209675" cy="4095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60470" name="Object 22"/>
          <p:cNvGraphicFramePr>
            <a:graphicFrameLocks noChangeAspect="1"/>
          </p:cNvGraphicFramePr>
          <p:nvPr/>
        </p:nvGraphicFramePr>
        <p:xfrm>
          <a:off x="2514600" y="3962400"/>
          <a:ext cx="1600200" cy="658813"/>
        </p:xfrm>
        <a:graphic>
          <a:graphicData uri="http://schemas.openxmlformats.org/presentationml/2006/ole">
            <mc:AlternateContent xmlns:mc="http://schemas.openxmlformats.org/markup-compatibility/2006">
              <mc:Choice xmlns:v="urn:schemas-microsoft-com:vml" Requires="v">
                <p:oleObj spid="_x0000_s492051" name="Equation" r:id="rId12" imgW="876240" imgH="368280" progId="Equation.DSMT4">
                  <p:embed/>
                </p:oleObj>
              </mc:Choice>
              <mc:Fallback>
                <p:oleObj name="Equation" r:id="rId12" imgW="876240" imgH="3682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4600" y="3962400"/>
                        <a:ext cx="1600200" cy="658813"/>
                      </a:xfrm>
                      <a:prstGeom prst="rect">
                        <a:avLst/>
                      </a:prstGeom>
                      <a:solidFill>
                        <a:srgbClr val="FFFF66"/>
                      </a:solidFill>
                      <a:ln w="28575">
                        <a:solidFill>
                          <a:srgbClr val="CC0000"/>
                        </a:solidFill>
                        <a:miter lim="800000"/>
                        <a:headEnd/>
                        <a:tailEnd/>
                      </a:ln>
                    </p:spPr>
                  </p:pic>
                </p:oleObj>
              </mc:Fallback>
            </mc:AlternateContent>
          </a:graphicData>
        </a:graphic>
      </p:graphicFrame>
      <p:sp>
        <p:nvSpPr>
          <p:cNvPr id="360471" name="AutoShape 23"/>
          <p:cNvSpPr>
            <a:spLocks noChangeArrowheads="1"/>
          </p:cNvSpPr>
          <p:nvPr/>
        </p:nvSpPr>
        <p:spPr bwMode="auto">
          <a:xfrm>
            <a:off x="685800" y="3962400"/>
            <a:ext cx="1673225" cy="711200"/>
          </a:xfrm>
          <a:prstGeom prst="rightArrow">
            <a:avLst>
              <a:gd name="adj1" fmla="val 50000"/>
              <a:gd name="adj2" fmla="val 58817"/>
            </a:avLst>
          </a:prstGeom>
          <a:solidFill>
            <a:srgbClr val="FFFF66"/>
          </a:solidFill>
          <a:ln w="9525">
            <a:solidFill>
              <a:srgbClr val="CC0000"/>
            </a:solidFill>
            <a:miter lim="800000"/>
            <a:headEnd/>
            <a:tailEnd/>
          </a:ln>
          <a:effectLst/>
        </p:spPr>
        <p:txBody>
          <a:bodyPr wrap="none" anchor="ctr">
            <a:prstTxWarp prst="textNoShape">
              <a:avLst/>
            </a:prstTxWarp>
            <a:spAutoFit/>
          </a:bodyPr>
          <a:lstStyle/>
          <a:p>
            <a:pPr algn="ctr"/>
            <a:r>
              <a:rPr lang="en-US" sz="2000" b="1">
                <a:solidFill>
                  <a:srgbClr val="CC0000"/>
                </a:solidFill>
                <a:latin typeface="Arial Narrow" charset="0"/>
              </a:rPr>
              <a:t>Solving for B</a:t>
            </a:r>
          </a:p>
        </p:txBody>
      </p:sp>
      <p:sp>
        <p:nvSpPr>
          <p:cNvPr id="360472" name="Text Box 24"/>
          <p:cNvSpPr txBox="1">
            <a:spLocks noChangeArrowheads="1"/>
          </p:cNvSpPr>
          <p:nvPr/>
        </p:nvSpPr>
        <p:spPr bwMode="auto">
          <a:xfrm>
            <a:off x="4572000" y="4114800"/>
            <a:ext cx="1219200" cy="396875"/>
          </a:xfrm>
          <a:prstGeom prst="rect">
            <a:avLst/>
          </a:prstGeom>
          <a:noFill/>
          <a:ln w="9525">
            <a:noFill/>
            <a:miter lim="800000"/>
            <a:headEnd/>
            <a:tailEnd/>
          </a:ln>
          <a:effectLst/>
        </p:spPr>
        <p:txBody>
          <a:bodyPr>
            <a:prstTxWarp prst="textNoShape">
              <a:avLst/>
            </a:prstTxWarp>
            <a:spAutoFit/>
          </a:bodyPr>
          <a:lstStyle/>
          <a:p>
            <a:r>
              <a:rPr lang="en-US" sz="2000">
                <a:solidFill>
                  <a:srgbClr val="CC00CC"/>
                </a:solidFill>
                <a:latin typeface="Arial Narrow" charset="0"/>
              </a:rPr>
              <a:t>For r&lt;r</a:t>
            </a:r>
            <a:r>
              <a:rPr lang="en-US" sz="2000" baseline="-25000">
                <a:solidFill>
                  <a:srgbClr val="CC00CC"/>
                </a:solidFill>
                <a:latin typeface="Arial Narrow" charset="0"/>
              </a:rPr>
              <a:t>plate</a:t>
            </a:r>
            <a:endParaRPr lang="en-US" sz="2000">
              <a:solidFill>
                <a:srgbClr val="CC00CC"/>
              </a:solidFill>
              <a:latin typeface="Arial Narrow" charset="0"/>
            </a:endParaRPr>
          </a:p>
        </p:txBody>
      </p:sp>
      <p:graphicFrame>
        <p:nvGraphicFramePr>
          <p:cNvPr id="360473" name="Object 25"/>
          <p:cNvGraphicFramePr>
            <a:graphicFrameLocks noChangeAspect="1"/>
          </p:cNvGraphicFramePr>
          <p:nvPr/>
        </p:nvGraphicFramePr>
        <p:xfrm>
          <a:off x="2514600" y="5791200"/>
          <a:ext cx="1905000" cy="760413"/>
        </p:xfrm>
        <a:graphic>
          <a:graphicData uri="http://schemas.openxmlformats.org/presentationml/2006/ole">
            <mc:AlternateContent xmlns:mc="http://schemas.openxmlformats.org/markup-compatibility/2006">
              <mc:Choice xmlns:v="urn:schemas-microsoft-com:vml" Requires="v">
                <p:oleObj spid="_x0000_s492052" name="Equation" r:id="rId14" imgW="1028520" imgH="419040" progId="Equation.DSMT4">
                  <p:embed/>
                </p:oleObj>
              </mc:Choice>
              <mc:Fallback>
                <p:oleObj name="Equation" r:id="rId14" imgW="1028520" imgH="41904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4600" y="5791200"/>
                        <a:ext cx="1905000" cy="760413"/>
                      </a:xfrm>
                      <a:prstGeom prst="rect">
                        <a:avLst/>
                      </a:prstGeom>
                      <a:solidFill>
                        <a:srgbClr val="FFFF66"/>
                      </a:solidFill>
                      <a:ln w="28575">
                        <a:solidFill>
                          <a:srgbClr val="CC0000"/>
                        </a:solidFill>
                        <a:miter lim="800000"/>
                        <a:headEnd/>
                        <a:tailEnd/>
                      </a:ln>
                    </p:spPr>
                  </p:pic>
                </p:oleObj>
              </mc:Fallback>
            </mc:AlternateContent>
          </a:graphicData>
        </a:graphic>
      </p:graphicFrame>
      <p:sp>
        <p:nvSpPr>
          <p:cNvPr id="360475" name="Text Box 27"/>
          <p:cNvSpPr txBox="1">
            <a:spLocks noChangeArrowheads="1"/>
          </p:cNvSpPr>
          <p:nvPr/>
        </p:nvSpPr>
        <p:spPr bwMode="auto">
          <a:xfrm>
            <a:off x="4724400" y="5943600"/>
            <a:ext cx="1219200" cy="396875"/>
          </a:xfrm>
          <a:prstGeom prst="rect">
            <a:avLst/>
          </a:prstGeom>
          <a:solidFill>
            <a:schemeClr val="bg1"/>
          </a:solidFill>
          <a:ln w="9525">
            <a:noFill/>
            <a:miter lim="800000"/>
            <a:headEnd/>
            <a:tailEnd/>
          </a:ln>
          <a:effectLst/>
        </p:spPr>
        <p:txBody>
          <a:bodyPr>
            <a:prstTxWarp prst="textNoShape">
              <a:avLst/>
            </a:prstTxWarp>
            <a:spAutoFit/>
          </a:bodyPr>
          <a:lstStyle/>
          <a:p>
            <a:r>
              <a:rPr lang="en-US" sz="2000">
                <a:solidFill>
                  <a:srgbClr val="CC00CC"/>
                </a:solidFill>
                <a:latin typeface="Arial Narrow" charset="0"/>
              </a:rPr>
              <a:t>For r&gt;r</a:t>
            </a:r>
            <a:r>
              <a:rPr lang="en-US" sz="2000" baseline="-25000">
                <a:solidFill>
                  <a:srgbClr val="CC00CC"/>
                </a:solidFill>
                <a:latin typeface="Arial Narrow" charset="0"/>
              </a:rPr>
              <a:t>plate</a:t>
            </a:r>
            <a:endParaRPr lang="en-US" sz="2000">
              <a:solidFill>
                <a:srgbClr val="CC00CC"/>
              </a:solidFill>
              <a:latin typeface="Arial Narrow" charset="0"/>
            </a:endParaRPr>
          </a:p>
        </p:txBody>
      </p:sp>
      <p:sp>
        <p:nvSpPr>
          <p:cNvPr id="360476" name="AutoShape 28"/>
          <p:cNvSpPr>
            <a:spLocks noChangeArrowheads="1"/>
          </p:cNvSpPr>
          <p:nvPr/>
        </p:nvSpPr>
        <p:spPr bwMode="auto">
          <a:xfrm>
            <a:off x="688975" y="5765800"/>
            <a:ext cx="1673225" cy="711200"/>
          </a:xfrm>
          <a:prstGeom prst="rightArrow">
            <a:avLst>
              <a:gd name="adj1" fmla="val 50000"/>
              <a:gd name="adj2" fmla="val 58817"/>
            </a:avLst>
          </a:prstGeom>
          <a:solidFill>
            <a:srgbClr val="FFFF66"/>
          </a:solidFill>
          <a:ln w="9525">
            <a:solidFill>
              <a:srgbClr val="CC0000"/>
            </a:solidFill>
            <a:miter lim="800000"/>
            <a:headEnd/>
            <a:tailEnd/>
          </a:ln>
          <a:effectLst/>
        </p:spPr>
        <p:txBody>
          <a:bodyPr wrap="none" anchor="ctr">
            <a:prstTxWarp prst="textNoShape">
              <a:avLst/>
            </a:prstTxWarp>
            <a:spAutoFit/>
          </a:bodyPr>
          <a:lstStyle/>
          <a:p>
            <a:pPr algn="ctr"/>
            <a:r>
              <a:rPr lang="en-US" sz="2000" b="1">
                <a:solidFill>
                  <a:srgbClr val="CC0000"/>
                </a:solidFill>
                <a:latin typeface="Arial Narrow" charset="0"/>
              </a:rPr>
              <a:t>Solving for B</a:t>
            </a:r>
          </a:p>
        </p:txBody>
      </p:sp>
      <p:graphicFrame>
        <p:nvGraphicFramePr>
          <p:cNvPr id="360477" name="Object 29"/>
          <p:cNvGraphicFramePr>
            <a:graphicFrameLocks noChangeAspect="1"/>
          </p:cNvGraphicFramePr>
          <p:nvPr/>
        </p:nvGraphicFramePr>
        <p:xfrm>
          <a:off x="5486400" y="1905000"/>
          <a:ext cx="1309688" cy="728663"/>
        </p:xfrm>
        <a:graphic>
          <a:graphicData uri="http://schemas.openxmlformats.org/presentationml/2006/ole">
            <mc:AlternateContent xmlns:mc="http://schemas.openxmlformats.org/markup-compatibility/2006">
              <mc:Choice xmlns:v="urn:schemas-microsoft-com:vml" Requires="v">
                <p:oleObj spid="_x0000_s492053" name="Equation" r:id="rId16" imgW="647640" imgH="368280" progId="Equation.DSMT4">
                  <p:embed/>
                </p:oleObj>
              </mc:Choice>
              <mc:Fallback>
                <p:oleObj name="Equation" r:id="rId16" imgW="647640" imgH="36828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86400" y="1905000"/>
                        <a:ext cx="1309688" cy="7286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60478" name="Object 30"/>
          <p:cNvGraphicFramePr>
            <a:graphicFrameLocks noChangeAspect="1"/>
          </p:cNvGraphicFramePr>
          <p:nvPr/>
        </p:nvGraphicFramePr>
        <p:xfrm>
          <a:off x="3886200" y="3090863"/>
          <a:ext cx="577850" cy="261937"/>
        </p:xfrm>
        <a:graphic>
          <a:graphicData uri="http://schemas.openxmlformats.org/presentationml/2006/ole">
            <mc:AlternateContent xmlns:mc="http://schemas.openxmlformats.org/markup-compatibility/2006">
              <mc:Choice xmlns:v="urn:schemas-microsoft-com:vml" Requires="v">
                <p:oleObj spid="_x0000_s492054" name="Equation" r:id="rId18" imgW="330120" imgH="152280" progId="Equation.DSMT4">
                  <p:embed/>
                </p:oleObj>
              </mc:Choice>
              <mc:Fallback>
                <p:oleObj name="Equation" r:id="rId18" imgW="330120" imgH="15228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86200" y="3090863"/>
                        <a:ext cx="577850" cy="26193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60479" name="Object 31"/>
          <p:cNvGraphicFramePr>
            <a:graphicFrameLocks noChangeAspect="1"/>
          </p:cNvGraphicFramePr>
          <p:nvPr/>
        </p:nvGraphicFramePr>
        <p:xfrm>
          <a:off x="4419600" y="3001963"/>
          <a:ext cx="620713" cy="350837"/>
        </p:xfrm>
        <a:graphic>
          <a:graphicData uri="http://schemas.openxmlformats.org/presentationml/2006/ole">
            <mc:AlternateContent xmlns:mc="http://schemas.openxmlformats.org/markup-compatibility/2006">
              <mc:Choice xmlns:v="urn:schemas-microsoft-com:vml" Requires="v">
                <p:oleObj spid="_x0000_s492055" name="Equation" r:id="rId20" imgW="355320" imgH="203040" progId="Equation.DSMT4">
                  <p:embed/>
                </p:oleObj>
              </mc:Choice>
              <mc:Fallback>
                <p:oleObj name="Equation" r:id="rId20" imgW="355320" imgH="20304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419600" y="3001963"/>
                        <a:ext cx="620713" cy="35083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60480" name="Object 32"/>
          <p:cNvGraphicFramePr>
            <a:graphicFrameLocks noChangeAspect="1"/>
          </p:cNvGraphicFramePr>
          <p:nvPr/>
        </p:nvGraphicFramePr>
        <p:xfrm>
          <a:off x="5029200" y="3276600"/>
          <a:ext cx="1868488" cy="809625"/>
        </p:xfrm>
        <a:graphic>
          <a:graphicData uri="http://schemas.openxmlformats.org/presentationml/2006/ole">
            <mc:AlternateContent xmlns:mc="http://schemas.openxmlformats.org/markup-compatibility/2006">
              <mc:Choice xmlns:v="urn:schemas-microsoft-com:vml" Requires="v">
                <p:oleObj spid="_x0000_s492056" name="Equation" r:id="rId22" imgW="1002960" imgH="444240" progId="Equation.DSMT4">
                  <p:embed/>
                </p:oleObj>
              </mc:Choice>
              <mc:Fallback>
                <p:oleObj name="Equation" r:id="rId22" imgW="1002960" imgH="44424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29200" y="3276600"/>
                        <a:ext cx="1868488" cy="8096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60481" name="Object 33"/>
          <p:cNvGraphicFramePr>
            <a:graphicFrameLocks noChangeAspect="1"/>
          </p:cNvGraphicFramePr>
          <p:nvPr/>
        </p:nvGraphicFramePr>
        <p:xfrm>
          <a:off x="6858000" y="3429000"/>
          <a:ext cx="1393825" cy="671513"/>
        </p:xfrm>
        <a:graphic>
          <a:graphicData uri="http://schemas.openxmlformats.org/presentationml/2006/ole">
            <mc:AlternateContent xmlns:mc="http://schemas.openxmlformats.org/markup-compatibility/2006">
              <mc:Choice xmlns:v="urn:schemas-microsoft-com:vml" Requires="v">
                <p:oleObj spid="_x0000_s492057" name="Equation" r:id="rId24" imgW="749160" imgH="368280" progId="Equation.DSMT4">
                  <p:embed/>
                </p:oleObj>
              </mc:Choice>
              <mc:Fallback>
                <p:oleObj name="Equation" r:id="rId24" imgW="749160" imgH="36828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858000" y="3429000"/>
                        <a:ext cx="1393825" cy="6715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60482" name="Object 34"/>
          <p:cNvGraphicFramePr>
            <a:graphicFrameLocks noChangeAspect="1"/>
          </p:cNvGraphicFramePr>
          <p:nvPr/>
        </p:nvGraphicFramePr>
        <p:xfrm>
          <a:off x="6761163" y="4648200"/>
          <a:ext cx="630237" cy="285750"/>
        </p:xfrm>
        <a:graphic>
          <a:graphicData uri="http://schemas.openxmlformats.org/presentationml/2006/ole">
            <mc:AlternateContent xmlns:mc="http://schemas.openxmlformats.org/markup-compatibility/2006">
              <mc:Choice xmlns:v="urn:schemas-microsoft-com:vml" Requires="v">
                <p:oleObj spid="_x0000_s492058" name="Equation" r:id="rId26" imgW="330120" imgH="152280" progId="Equation.DSMT4">
                  <p:embed/>
                </p:oleObj>
              </mc:Choice>
              <mc:Fallback>
                <p:oleObj name="Equation" r:id="rId26" imgW="330120" imgH="15228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761163" y="4648200"/>
                        <a:ext cx="630237" cy="2857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60483" name="Object 35"/>
          <p:cNvGraphicFramePr>
            <a:graphicFrameLocks noChangeAspect="1"/>
          </p:cNvGraphicFramePr>
          <p:nvPr/>
        </p:nvGraphicFramePr>
        <p:xfrm>
          <a:off x="7332663" y="4572000"/>
          <a:ext cx="896937" cy="476250"/>
        </p:xfrm>
        <a:graphic>
          <a:graphicData uri="http://schemas.openxmlformats.org/presentationml/2006/ole">
            <mc:AlternateContent xmlns:mc="http://schemas.openxmlformats.org/markup-compatibility/2006">
              <mc:Choice xmlns:v="urn:schemas-microsoft-com:vml" Requires="v">
                <p:oleObj spid="_x0000_s492059" name="Equation" r:id="rId28" imgW="469800" imgH="253800" progId="Equation.DSMT4">
                  <p:embed/>
                </p:oleObj>
              </mc:Choice>
              <mc:Fallback>
                <p:oleObj name="Equation" r:id="rId28" imgW="469800" imgH="253800" progId="Equation.DSMT4">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332663" y="4572000"/>
                        <a:ext cx="896937" cy="4762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60484" name="Object 36"/>
          <p:cNvGraphicFramePr>
            <a:graphicFrameLocks noChangeAspect="1"/>
          </p:cNvGraphicFramePr>
          <p:nvPr/>
        </p:nvGraphicFramePr>
        <p:xfrm>
          <a:off x="4940300" y="5029200"/>
          <a:ext cx="2070100" cy="796925"/>
        </p:xfrm>
        <a:graphic>
          <a:graphicData uri="http://schemas.openxmlformats.org/presentationml/2006/ole">
            <mc:AlternateContent xmlns:mc="http://schemas.openxmlformats.org/markup-compatibility/2006">
              <mc:Choice xmlns:v="urn:schemas-microsoft-com:vml" Requires="v">
                <p:oleObj spid="_x0000_s492060" name="Equation" r:id="rId30" imgW="1130040" imgH="444240" progId="Equation.DSMT4">
                  <p:embed/>
                </p:oleObj>
              </mc:Choice>
              <mc:Fallback>
                <p:oleObj name="Equation" r:id="rId30" imgW="1130040" imgH="444240" progId="Equation.DSMT4">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940300" y="5029200"/>
                        <a:ext cx="2070100" cy="7969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60485" name="Object 37"/>
          <p:cNvGraphicFramePr>
            <a:graphicFrameLocks noChangeAspect="1"/>
          </p:cNvGraphicFramePr>
          <p:nvPr/>
        </p:nvGraphicFramePr>
        <p:xfrm>
          <a:off x="6953250" y="5181600"/>
          <a:ext cx="1581150" cy="660400"/>
        </p:xfrm>
        <a:graphic>
          <a:graphicData uri="http://schemas.openxmlformats.org/presentationml/2006/ole">
            <mc:AlternateContent xmlns:mc="http://schemas.openxmlformats.org/markup-compatibility/2006">
              <mc:Choice xmlns:v="urn:schemas-microsoft-com:vml" Requires="v">
                <p:oleObj spid="_x0000_s492061" name="Equation" r:id="rId32" imgW="863280" imgH="368280" progId="Equation.DSMT4">
                  <p:embed/>
                </p:oleObj>
              </mc:Choice>
              <mc:Fallback>
                <p:oleObj name="Equation" r:id="rId32" imgW="863280" imgH="368280" progId="Equation.DSMT4">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953250" y="5181600"/>
                        <a:ext cx="1581150" cy="6604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pic>
        <p:nvPicPr>
          <p:cNvPr id="2" name="Picture 1"/>
          <p:cNvPicPr>
            <a:picLocks noChangeAspect="1"/>
          </p:cNvPicPr>
          <p:nvPr/>
        </p:nvPicPr>
        <p:blipFill>
          <a:blip r:embed="rId34"/>
          <a:stretch>
            <a:fillRect/>
          </a:stretch>
        </p:blipFill>
        <p:spPr>
          <a:xfrm>
            <a:off x="4343400" y="2033586"/>
            <a:ext cx="1138653" cy="557213"/>
          </a:xfrm>
          <a:prstGeom prst="rect">
            <a:avLst/>
          </a:prstGeom>
        </p:spPr>
      </p:pic>
    </p:spTree>
    <p:extLst>
      <p:ext uri="{BB962C8B-B14F-4D97-AF65-F5344CB8AC3E}">
        <p14:creationId xmlns:p14="http://schemas.microsoft.com/office/powerpoint/2010/main" val="42930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60451"/>
                                        </p:tgtEl>
                                        <p:attrNameLst>
                                          <p:attrName>style.visibility</p:attrName>
                                        </p:attrNameLst>
                                      </p:cBhvr>
                                      <p:to>
                                        <p:strVal val="visible"/>
                                      </p:to>
                                    </p:set>
                                    <p:animEffect transition="in" filter="wipe(left)">
                                      <p:cBhvr>
                                        <p:cTn id="7" dur="500"/>
                                        <p:tgtEl>
                                          <p:spTgt spid="3604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60452"/>
                                        </p:tgtEl>
                                        <p:attrNameLst>
                                          <p:attrName>style.visibility</p:attrName>
                                        </p:attrNameLst>
                                      </p:cBhvr>
                                      <p:to>
                                        <p:strVal val="visible"/>
                                      </p:to>
                                    </p:set>
                                    <p:animEffect transition="in" filter="wipe(left)">
                                      <p:cBhvr>
                                        <p:cTn id="12" dur="500"/>
                                        <p:tgtEl>
                                          <p:spTgt spid="36045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360460"/>
                                        </p:tgtEl>
                                        <p:attrNameLst>
                                          <p:attrName>style.visibility</p:attrName>
                                        </p:attrNameLst>
                                      </p:cBhvr>
                                      <p:to>
                                        <p:strVal val="visible"/>
                                      </p:to>
                                    </p:set>
                                    <p:anim calcmode="lin" valueType="num">
                                      <p:cBhvr>
                                        <p:cTn id="17" dur="500" fill="hold"/>
                                        <p:tgtEl>
                                          <p:spTgt spid="360460"/>
                                        </p:tgtEl>
                                        <p:attrNameLst>
                                          <p:attrName>ppt_w</p:attrName>
                                        </p:attrNameLst>
                                      </p:cBhvr>
                                      <p:tavLst>
                                        <p:tav tm="0">
                                          <p:val>
                                            <p:fltVal val="0"/>
                                          </p:val>
                                        </p:tav>
                                        <p:tav tm="100000">
                                          <p:val>
                                            <p:strVal val="#ppt_w"/>
                                          </p:val>
                                        </p:tav>
                                      </p:tavLst>
                                    </p:anim>
                                    <p:anim calcmode="lin" valueType="num">
                                      <p:cBhvr>
                                        <p:cTn id="18" dur="500" fill="hold"/>
                                        <p:tgtEl>
                                          <p:spTgt spid="360460"/>
                                        </p:tgtEl>
                                        <p:attrNameLst>
                                          <p:attrName>ppt_h</p:attrName>
                                        </p:attrNameLst>
                                      </p:cBhvr>
                                      <p:tavLst>
                                        <p:tav tm="0">
                                          <p:val>
                                            <p:fltVal val="0"/>
                                          </p:val>
                                        </p:tav>
                                        <p:tav tm="100000">
                                          <p:val>
                                            <p:strVal val="#ppt_h"/>
                                          </p:val>
                                        </p:tav>
                                      </p:tavLst>
                                    </p:anim>
                                    <p:animEffect transition="in" filter="fade">
                                      <p:cBhvr>
                                        <p:cTn id="19" dur="500"/>
                                        <p:tgtEl>
                                          <p:spTgt spid="36046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
                                  </p:iterate>
                                  <p:childTnLst>
                                    <p:set>
                                      <p:cBhvr>
                                        <p:cTn id="23" dur="1" fill="hold">
                                          <p:stCondLst>
                                            <p:cond delay="0"/>
                                          </p:stCondLst>
                                        </p:cTn>
                                        <p:tgtEl>
                                          <p:spTgt spid="360453"/>
                                        </p:tgtEl>
                                        <p:attrNameLst>
                                          <p:attrName>style.visibility</p:attrName>
                                        </p:attrNameLst>
                                      </p:cBhvr>
                                      <p:to>
                                        <p:strVal val="visible"/>
                                      </p:to>
                                    </p:set>
                                    <p:animEffect transition="in" filter="wipe(left)">
                                      <p:cBhvr>
                                        <p:cTn id="24" dur="500"/>
                                        <p:tgtEl>
                                          <p:spTgt spid="36045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360461"/>
                                        </p:tgtEl>
                                        <p:attrNameLst>
                                          <p:attrName>style.visibility</p:attrName>
                                        </p:attrNameLst>
                                      </p:cBhvr>
                                      <p:to>
                                        <p:strVal val="visible"/>
                                      </p:to>
                                    </p:set>
                                    <p:animEffect transition="in" filter="wipe(left)">
                                      <p:cBhvr>
                                        <p:cTn id="29" dur="500"/>
                                        <p:tgtEl>
                                          <p:spTgt spid="36046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left)">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iterate type="wd">
                                    <p:tmPct val="10000"/>
                                  </p:iterate>
                                  <p:childTnLst>
                                    <p:set>
                                      <p:cBhvr>
                                        <p:cTn id="38" dur="1" fill="hold">
                                          <p:stCondLst>
                                            <p:cond delay="0"/>
                                          </p:stCondLst>
                                        </p:cTn>
                                        <p:tgtEl>
                                          <p:spTgt spid="360477"/>
                                        </p:tgtEl>
                                        <p:attrNameLst>
                                          <p:attrName>style.visibility</p:attrName>
                                        </p:attrNameLst>
                                      </p:cBhvr>
                                      <p:to>
                                        <p:strVal val="visible"/>
                                      </p:to>
                                    </p:set>
                                    <p:animEffect transition="in" filter="wipe(left)">
                                      <p:cBhvr>
                                        <p:cTn id="39" dur="500"/>
                                        <p:tgtEl>
                                          <p:spTgt spid="36047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iterate type="wd">
                                    <p:tmPct val="10000"/>
                                  </p:iterate>
                                  <p:childTnLst>
                                    <p:set>
                                      <p:cBhvr>
                                        <p:cTn id="43" dur="1" fill="hold">
                                          <p:stCondLst>
                                            <p:cond delay="0"/>
                                          </p:stCondLst>
                                        </p:cTn>
                                        <p:tgtEl>
                                          <p:spTgt spid="360454"/>
                                        </p:tgtEl>
                                        <p:attrNameLst>
                                          <p:attrName>style.visibility</p:attrName>
                                        </p:attrNameLst>
                                      </p:cBhvr>
                                      <p:to>
                                        <p:strVal val="visible"/>
                                      </p:to>
                                    </p:set>
                                    <p:animEffect transition="in" filter="wipe(left)">
                                      <p:cBhvr>
                                        <p:cTn id="44" dur="500"/>
                                        <p:tgtEl>
                                          <p:spTgt spid="36045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iterate type="wd">
                                    <p:tmPct val="10000"/>
                                  </p:iterate>
                                  <p:childTnLst>
                                    <p:set>
                                      <p:cBhvr>
                                        <p:cTn id="48" dur="1" fill="hold">
                                          <p:stCondLst>
                                            <p:cond delay="0"/>
                                          </p:stCondLst>
                                        </p:cTn>
                                        <p:tgtEl>
                                          <p:spTgt spid="360462"/>
                                        </p:tgtEl>
                                        <p:attrNameLst>
                                          <p:attrName>style.visibility</p:attrName>
                                        </p:attrNameLst>
                                      </p:cBhvr>
                                      <p:to>
                                        <p:strVal val="visible"/>
                                      </p:to>
                                    </p:set>
                                    <p:animEffect transition="in" filter="wipe(left)">
                                      <p:cBhvr>
                                        <p:cTn id="49" dur="500"/>
                                        <p:tgtEl>
                                          <p:spTgt spid="36046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iterate type="wd">
                                    <p:tmPct val="10000"/>
                                  </p:iterate>
                                  <p:childTnLst>
                                    <p:set>
                                      <p:cBhvr>
                                        <p:cTn id="53" dur="1" fill="hold">
                                          <p:stCondLst>
                                            <p:cond delay="0"/>
                                          </p:stCondLst>
                                        </p:cTn>
                                        <p:tgtEl>
                                          <p:spTgt spid="360456"/>
                                        </p:tgtEl>
                                        <p:attrNameLst>
                                          <p:attrName>style.visibility</p:attrName>
                                        </p:attrNameLst>
                                      </p:cBhvr>
                                      <p:to>
                                        <p:strVal val="visible"/>
                                      </p:to>
                                    </p:set>
                                    <p:animEffect transition="in" filter="wipe(left)">
                                      <p:cBhvr>
                                        <p:cTn id="54" dur="500"/>
                                        <p:tgtEl>
                                          <p:spTgt spid="36045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iterate type="wd">
                                    <p:tmPct val="10000"/>
                                  </p:iterate>
                                  <p:childTnLst>
                                    <p:set>
                                      <p:cBhvr>
                                        <p:cTn id="58" dur="1" fill="hold">
                                          <p:stCondLst>
                                            <p:cond delay="0"/>
                                          </p:stCondLst>
                                        </p:cTn>
                                        <p:tgtEl>
                                          <p:spTgt spid="360478"/>
                                        </p:tgtEl>
                                        <p:attrNameLst>
                                          <p:attrName>style.visibility</p:attrName>
                                        </p:attrNameLst>
                                      </p:cBhvr>
                                      <p:to>
                                        <p:strVal val="visible"/>
                                      </p:to>
                                    </p:set>
                                    <p:animEffect transition="in" filter="wipe(left)">
                                      <p:cBhvr>
                                        <p:cTn id="59" dur="500"/>
                                        <p:tgtEl>
                                          <p:spTgt spid="36047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iterate type="wd">
                                    <p:tmPct val="10000"/>
                                  </p:iterate>
                                  <p:childTnLst>
                                    <p:set>
                                      <p:cBhvr>
                                        <p:cTn id="63" dur="1" fill="hold">
                                          <p:stCondLst>
                                            <p:cond delay="0"/>
                                          </p:stCondLst>
                                        </p:cTn>
                                        <p:tgtEl>
                                          <p:spTgt spid="360479"/>
                                        </p:tgtEl>
                                        <p:attrNameLst>
                                          <p:attrName>style.visibility</p:attrName>
                                        </p:attrNameLst>
                                      </p:cBhvr>
                                      <p:to>
                                        <p:strVal val="visible"/>
                                      </p:to>
                                    </p:set>
                                    <p:animEffect transition="in" filter="wipe(left)">
                                      <p:cBhvr>
                                        <p:cTn id="64" dur="500"/>
                                        <p:tgtEl>
                                          <p:spTgt spid="36047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iterate type="wd">
                                    <p:tmPct val="10000"/>
                                  </p:iterate>
                                  <p:childTnLst>
                                    <p:set>
                                      <p:cBhvr>
                                        <p:cTn id="68" dur="1" fill="hold">
                                          <p:stCondLst>
                                            <p:cond delay="0"/>
                                          </p:stCondLst>
                                        </p:cTn>
                                        <p:tgtEl>
                                          <p:spTgt spid="360463"/>
                                        </p:tgtEl>
                                        <p:attrNameLst>
                                          <p:attrName>style.visibility</p:attrName>
                                        </p:attrNameLst>
                                      </p:cBhvr>
                                      <p:to>
                                        <p:strVal val="visible"/>
                                      </p:to>
                                    </p:set>
                                    <p:animEffect transition="in" filter="wipe(left)">
                                      <p:cBhvr>
                                        <p:cTn id="69" dur="500"/>
                                        <p:tgtEl>
                                          <p:spTgt spid="36046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iterate type="wd">
                                    <p:tmPct val="10000"/>
                                  </p:iterate>
                                  <p:childTnLst>
                                    <p:set>
                                      <p:cBhvr>
                                        <p:cTn id="73" dur="1" fill="hold">
                                          <p:stCondLst>
                                            <p:cond delay="0"/>
                                          </p:stCondLst>
                                        </p:cTn>
                                        <p:tgtEl>
                                          <p:spTgt spid="360464"/>
                                        </p:tgtEl>
                                        <p:attrNameLst>
                                          <p:attrName>style.visibility</p:attrName>
                                        </p:attrNameLst>
                                      </p:cBhvr>
                                      <p:to>
                                        <p:strVal val="visible"/>
                                      </p:to>
                                    </p:set>
                                    <p:animEffect transition="in" filter="wipe(left)">
                                      <p:cBhvr>
                                        <p:cTn id="74" dur="500"/>
                                        <p:tgtEl>
                                          <p:spTgt spid="360464"/>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iterate type="wd">
                                    <p:tmPct val="10000"/>
                                  </p:iterate>
                                  <p:childTnLst>
                                    <p:set>
                                      <p:cBhvr>
                                        <p:cTn id="78" dur="1" fill="hold">
                                          <p:stCondLst>
                                            <p:cond delay="0"/>
                                          </p:stCondLst>
                                        </p:cTn>
                                        <p:tgtEl>
                                          <p:spTgt spid="360465"/>
                                        </p:tgtEl>
                                        <p:attrNameLst>
                                          <p:attrName>style.visibility</p:attrName>
                                        </p:attrNameLst>
                                      </p:cBhvr>
                                      <p:to>
                                        <p:strVal val="visible"/>
                                      </p:to>
                                    </p:set>
                                    <p:animEffect transition="in" filter="wipe(left)">
                                      <p:cBhvr>
                                        <p:cTn id="79" dur="500"/>
                                        <p:tgtEl>
                                          <p:spTgt spid="360465"/>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iterate type="wd">
                                    <p:tmPct val="10000"/>
                                  </p:iterate>
                                  <p:childTnLst>
                                    <p:set>
                                      <p:cBhvr>
                                        <p:cTn id="83" dur="1" fill="hold">
                                          <p:stCondLst>
                                            <p:cond delay="0"/>
                                          </p:stCondLst>
                                        </p:cTn>
                                        <p:tgtEl>
                                          <p:spTgt spid="360480"/>
                                        </p:tgtEl>
                                        <p:attrNameLst>
                                          <p:attrName>style.visibility</p:attrName>
                                        </p:attrNameLst>
                                      </p:cBhvr>
                                      <p:to>
                                        <p:strVal val="visible"/>
                                      </p:to>
                                    </p:set>
                                    <p:animEffect transition="in" filter="wipe(left)">
                                      <p:cBhvr>
                                        <p:cTn id="84" dur="500"/>
                                        <p:tgtEl>
                                          <p:spTgt spid="360480"/>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iterate type="wd">
                                    <p:tmPct val="10000"/>
                                  </p:iterate>
                                  <p:childTnLst>
                                    <p:set>
                                      <p:cBhvr>
                                        <p:cTn id="88" dur="1" fill="hold">
                                          <p:stCondLst>
                                            <p:cond delay="0"/>
                                          </p:stCondLst>
                                        </p:cTn>
                                        <p:tgtEl>
                                          <p:spTgt spid="360481"/>
                                        </p:tgtEl>
                                        <p:attrNameLst>
                                          <p:attrName>style.visibility</p:attrName>
                                        </p:attrNameLst>
                                      </p:cBhvr>
                                      <p:to>
                                        <p:strVal val="visible"/>
                                      </p:to>
                                    </p:set>
                                    <p:animEffect transition="in" filter="wipe(left)">
                                      <p:cBhvr>
                                        <p:cTn id="89" dur="500"/>
                                        <p:tgtEl>
                                          <p:spTgt spid="36048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iterate type="lt">
                                    <p:tmPct val="10000"/>
                                  </p:iterate>
                                  <p:childTnLst>
                                    <p:set>
                                      <p:cBhvr>
                                        <p:cTn id="93" dur="1" fill="hold">
                                          <p:stCondLst>
                                            <p:cond delay="0"/>
                                          </p:stCondLst>
                                        </p:cTn>
                                        <p:tgtEl>
                                          <p:spTgt spid="360471"/>
                                        </p:tgtEl>
                                        <p:attrNameLst>
                                          <p:attrName>style.visibility</p:attrName>
                                        </p:attrNameLst>
                                      </p:cBhvr>
                                      <p:to>
                                        <p:strVal val="visible"/>
                                      </p:to>
                                    </p:set>
                                    <p:animEffect transition="in" filter="wipe(left)">
                                      <p:cBhvr>
                                        <p:cTn id="94" dur="500"/>
                                        <p:tgtEl>
                                          <p:spTgt spid="360471"/>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iterate type="wd">
                                    <p:tmPct val="10000"/>
                                  </p:iterate>
                                  <p:childTnLst>
                                    <p:set>
                                      <p:cBhvr>
                                        <p:cTn id="98" dur="1" fill="hold">
                                          <p:stCondLst>
                                            <p:cond delay="0"/>
                                          </p:stCondLst>
                                        </p:cTn>
                                        <p:tgtEl>
                                          <p:spTgt spid="360470"/>
                                        </p:tgtEl>
                                        <p:attrNameLst>
                                          <p:attrName>style.visibility</p:attrName>
                                        </p:attrNameLst>
                                      </p:cBhvr>
                                      <p:to>
                                        <p:strVal val="visible"/>
                                      </p:to>
                                    </p:set>
                                    <p:animEffect transition="in" filter="wipe(left)">
                                      <p:cBhvr>
                                        <p:cTn id="99" dur="500"/>
                                        <p:tgtEl>
                                          <p:spTgt spid="360470"/>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iterate type="wd">
                                    <p:tmPct val="10000"/>
                                  </p:iterate>
                                  <p:childTnLst>
                                    <p:set>
                                      <p:cBhvr>
                                        <p:cTn id="103" dur="1" fill="hold">
                                          <p:stCondLst>
                                            <p:cond delay="0"/>
                                          </p:stCondLst>
                                        </p:cTn>
                                        <p:tgtEl>
                                          <p:spTgt spid="360472"/>
                                        </p:tgtEl>
                                        <p:attrNameLst>
                                          <p:attrName>style.visibility</p:attrName>
                                        </p:attrNameLst>
                                      </p:cBhvr>
                                      <p:to>
                                        <p:strVal val="visible"/>
                                      </p:to>
                                    </p:set>
                                    <p:animEffect transition="in" filter="wipe(left)">
                                      <p:cBhvr>
                                        <p:cTn id="104" dur="500"/>
                                        <p:tgtEl>
                                          <p:spTgt spid="360472"/>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iterate type="wd">
                                    <p:tmPct val="10000"/>
                                  </p:iterate>
                                  <p:childTnLst>
                                    <p:set>
                                      <p:cBhvr>
                                        <p:cTn id="108" dur="1" fill="hold">
                                          <p:stCondLst>
                                            <p:cond delay="0"/>
                                          </p:stCondLst>
                                        </p:cTn>
                                        <p:tgtEl>
                                          <p:spTgt spid="360466"/>
                                        </p:tgtEl>
                                        <p:attrNameLst>
                                          <p:attrName>style.visibility</p:attrName>
                                        </p:attrNameLst>
                                      </p:cBhvr>
                                      <p:to>
                                        <p:strVal val="visible"/>
                                      </p:to>
                                    </p:set>
                                    <p:animEffect transition="in" filter="wipe(left)">
                                      <p:cBhvr>
                                        <p:cTn id="109" dur="500"/>
                                        <p:tgtEl>
                                          <p:spTgt spid="360466"/>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nodeType="clickEffect">
                                  <p:stCondLst>
                                    <p:cond delay="0"/>
                                  </p:stCondLst>
                                  <p:iterate type="wd">
                                    <p:tmPct val="10000"/>
                                  </p:iterate>
                                  <p:childTnLst>
                                    <p:set>
                                      <p:cBhvr>
                                        <p:cTn id="113" dur="1" fill="hold">
                                          <p:stCondLst>
                                            <p:cond delay="0"/>
                                          </p:stCondLst>
                                        </p:cTn>
                                        <p:tgtEl>
                                          <p:spTgt spid="360467"/>
                                        </p:tgtEl>
                                        <p:attrNameLst>
                                          <p:attrName>style.visibility</p:attrName>
                                        </p:attrNameLst>
                                      </p:cBhvr>
                                      <p:to>
                                        <p:strVal val="visible"/>
                                      </p:to>
                                    </p:set>
                                    <p:animEffect transition="in" filter="wipe(left)">
                                      <p:cBhvr>
                                        <p:cTn id="114" dur="500"/>
                                        <p:tgtEl>
                                          <p:spTgt spid="360467"/>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nodeType="clickEffect">
                                  <p:stCondLst>
                                    <p:cond delay="0"/>
                                  </p:stCondLst>
                                  <p:iterate type="wd">
                                    <p:tmPct val="10000"/>
                                  </p:iterate>
                                  <p:childTnLst>
                                    <p:set>
                                      <p:cBhvr>
                                        <p:cTn id="118" dur="1" fill="hold">
                                          <p:stCondLst>
                                            <p:cond delay="0"/>
                                          </p:stCondLst>
                                        </p:cTn>
                                        <p:tgtEl>
                                          <p:spTgt spid="360482"/>
                                        </p:tgtEl>
                                        <p:attrNameLst>
                                          <p:attrName>style.visibility</p:attrName>
                                        </p:attrNameLst>
                                      </p:cBhvr>
                                      <p:to>
                                        <p:strVal val="visible"/>
                                      </p:to>
                                    </p:set>
                                    <p:animEffect transition="in" filter="wipe(left)">
                                      <p:cBhvr>
                                        <p:cTn id="119" dur="500"/>
                                        <p:tgtEl>
                                          <p:spTgt spid="360482"/>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nodeType="clickEffect">
                                  <p:stCondLst>
                                    <p:cond delay="0"/>
                                  </p:stCondLst>
                                  <p:iterate type="wd">
                                    <p:tmPct val="10000"/>
                                  </p:iterate>
                                  <p:childTnLst>
                                    <p:set>
                                      <p:cBhvr>
                                        <p:cTn id="123" dur="1" fill="hold">
                                          <p:stCondLst>
                                            <p:cond delay="0"/>
                                          </p:stCondLst>
                                        </p:cTn>
                                        <p:tgtEl>
                                          <p:spTgt spid="360483"/>
                                        </p:tgtEl>
                                        <p:attrNameLst>
                                          <p:attrName>style.visibility</p:attrName>
                                        </p:attrNameLst>
                                      </p:cBhvr>
                                      <p:to>
                                        <p:strVal val="visible"/>
                                      </p:to>
                                    </p:set>
                                    <p:animEffect transition="in" filter="wipe(left)">
                                      <p:cBhvr>
                                        <p:cTn id="124" dur="500"/>
                                        <p:tgtEl>
                                          <p:spTgt spid="360483"/>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grpId="0" nodeType="clickEffect">
                                  <p:stCondLst>
                                    <p:cond delay="0"/>
                                  </p:stCondLst>
                                  <p:iterate type="wd">
                                    <p:tmPct val="10000"/>
                                  </p:iterate>
                                  <p:childTnLst>
                                    <p:set>
                                      <p:cBhvr>
                                        <p:cTn id="128" dur="1" fill="hold">
                                          <p:stCondLst>
                                            <p:cond delay="0"/>
                                          </p:stCondLst>
                                        </p:cTn>
                                        <p:tgtEl>
                                          <p:spTgt spid="360468"/>
                                        </p:tgtEl>
                                        <p:attrNameLst>
                                          <p:attrName>style.visibility</p:attrName>
                                        </p:attrNameLst>
                                      </p:cBhvr>
                                      <p:to>
                                        <p:strVal val="visible"/>
                                      </p:to>
                                    </p:set>
                                    <p:animEffect transition="in" filter="wipe(left)">
                                      <p:cBhvr>
                                        <p:cTn id="129" dur="500"/>
                                        <p:tgtEl>
                                          <p:spTgt spid="360468"/>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8" fill="hold" nodeType="clickEffect">
                                  <p:stCondLst>
                                    <p:cond delay="0"/>
                                  </p:stCondLst>
                                  <p:iterate type="wd">
                                    <p:tmPct val="10000"/>
                                  </p:iterate>
                                  <p:childTnLst>
                                    <p:set>
                                      <p:cBhvr>
                                        <p:cTn id="133" dur="1" fill="hold">
                                          <p:stCondLst>
                                            <p:cond delay="0"/>
                                          </p:stCondLst>
                                        </p:cTn>
                                        <p:tgtEl>
                                          <p:spTgt spid="360469"/>
                                        </p:tgtEl>
                                        <p:attrNameLst>
                                          <p:attrName>style.visibility</p:attrName>
                                        </p:attrNameLst>
                                      </p:cBhvr>
                                      <p:to>
                                        <p:strVal val="visible"/>
                                      </p:to>
                                    </p:set>
                                    <p:animEffect transition="in" filter="wipe(left)">
                                      <p:cBhvr>
                                        <p:cTn id="134" dur="500"/>
                                        <p:tgtEl>
                                          <p:spTgt spid="360469"/>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8" fill="hold" nodeType="clickEffect">
                                  <p:stCondLst>
                                    <p:cond delay="0"/>
                                  </p:stCondLst>
                                  <p:iterate type="wd">
                                    <p:tmPct val="10000"/>
                                  </p:iterate>
                                  <p:childTnLst>
                                    <p:set>
                                      <p:cBhvr>
                                        <p:cTn id="138" dur="1" fill="hold">
                                          <p:stCondLst>
                                            <p:cond delay="0"/>
                                          </p:stCondLst>
                                        </p:cTn>
                                        <p:tgtEl>
                                          <p:spTgt spid="360484"/>
                                        </p:tgtEl>
                                        <p:attrNameLst>
                                          <p:attrName>style.visibility</p:attrName>
                                        </p:attrNameLst>
                                      </p:cBhvr>
                                      <p:to>
                                        <p:strVal val="visible"/>
                                      </p:to>
                                    </p:set>
                                    <p:animEffect transition="in" filter="wipe(left)">
                                      <p:cBhvr>
                                        <p:cTn id="139" dur="500"/>
                                        <p:tgtEl>
                                          <p:spTgt spid="360484"/>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8" fill="hold" nodeType="clickEffect">
                                  <p:stCondLst>
                                    <p:cond delay="0"/>
                                  </p:stCondLst>
                                  <p:iterate type="wd">
                                    <p:tmPct val="10000"/>
                                  </p:iterate>
                                  <p:childTnLst>
                                    <p:set>
                                      <p:cBhvr>
                                        <p:cTn id="143" dur="1" fill="hold">
                                          <p:stCondLst>
                                            <p:cond delay="0"/>
                                          </p:stCondLst>
                                        </p:cTn>
                                        <p:tgtEl>
                                          <p:spTgt spid="360485"/>
                                        </p:tgtEl>
                                        <p:attrNameLst>
                                          <p:attrName>style.visibility</p:attrName>
                                        </p:attrNameLst>
                                      </p:cBhvr>
                                      <p:to>
                                        <p:strVal val="visible"/>
                                      </p:to>
                                    </p:set>
                                    <p:animEffect transition="in" filter="wipe(left)">
                                      <p:cBhvr>
                                        <p:cTn id="144" dur="500"/>
                                        <p:tgtEl>
                                          <p:spTgt spid="360485"/>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8" fill="hold" grpId="0" nodeType="clickEffect">
                                  <p:stCondLst>
                                    <p:cond delay="0"/>
                                  </p:stCondLst>
                                  <p:iterate type="lt">
                                    <p:tmPct val="10000"/>
                                  </p:iterate>
                                  <p:childTnLst>
                                    <p:set>
                                      <p:cBhvr>
                                        <p:cTn id="148" dur="1" fill="hold">
                                          <p:stCondLst>
                                            <p:cond delay="0"/>
                                          </p:stCondLst>
                                        </p:cTn>
                                        <p:tgtEl>
                                          <p:spTgt spid="360476"/>
                                        </p:tgtEl>
                                        <p:attrNameLst>
                                          <p:attrName>style.visibility</p:attrName>
                                        </p:attrNameLst>
                                      </p:cBhvr>
                                      <p:to>
                                        <p:strVal val="visible"/>
                                      </p:to>
                                    </p:set>
                                    <p:animEffect transition="in" filter="wipe(left)">
                                      <p:cBhvr>
                                        <p:cTn id="149" dur="500"/>
                                        <p:tgtEl>
                                          <p:spTgt spid="360476"/>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8" fill="hold" nodeType="clickEffect">
                                  <p:stCondLst>
                                    <p:cond delay="0"/>
                                  </p:stCondLst>
                                  <p:iterate type="wd">
                                    <p:tmPct val="10000"/>
                                  </p:iterate>
                                  <p:childTnLst>
                                    <p:set>
                                      <p:cBhvr>
                                        <p:cTn id="153" dur="1" fill="hold">
                                          <p:stCondLst>
                                            <p:cond delay="0"/>
                                          </p:stCondLst>
                                        </p:cTn>
                                        <p:tgtEl>
                                          <p:spTgt spid="360473"/>
                                        </p:tgtEl>
                                        <p:attrNameLst>
                                          <p:attrName>style.visibility</p:attrName>
                                        </p:attrNameLst>
                                      </p:cBhvr>
                                      <p:to>
                                        <p:strVal val="visible"/>
                                      </p:to>
                                    </p:set>
                                    <p:animEffect transition="in" filter="wipe(left)">
                                      <p:cBhvr>
                                        <p:cTn id="154" dur="500"/>
                                        <p:tgtEl>
                                          <p:spTgt spid="360473"/>
                                        </p:tgtEl>
                                      </p:cBhvr>
                                    </p:animEffect>
                                  </p:childTnLst>
                                </p:cTn>
                              </p:par>
                            </p:childTnLst>
                          </p:cTn>
                        </p:par>
                      </p:childTnLst>
                    </p:cTn>
                  </p:par>
                  <p:par>
                    <p:cTn id="155" fill="hold">
                      <p:stCondLst>
                        <p:cond delay="indefinite"/>
                      </p:stCondLst>
                      <p:childTnLst>
                        <p:par>
                          <p:cTn id="156" fill="hold">
                            <p:stCondLst>
                              <p:cond delay="0"/>
                            </p:stCondLst>
                            <p:childTnLst>
                              <p:par>
                                <p:cTn id="157" presetID="22" presetClass="entr" presetSubtype="8" fill="hold" grpId="0" nodeType="clickEffect">
                                  <p:stCondLst>
                                    <p:cond delay="0"/>
                                  </p:stCondLst>
                                  <p:iterate type="wd">
                                    <p:tmPct val="10000"/>
                                  </p:iterate>
                                  <p:childTnLst>
                                    <p:set>
                                      <p:cBhvr>
                                        <p:cTn id="158" dur="1" fill="hold">
                                          <p:stCondLst>
                                            <p:cond delay="0"/>
                                          </p:stCondLst>
                                        </p:cTn>
                                        <p:tgtEl>
                                          <p:spTgt spid="360475"/>
                                        </p:tgtEl>
                                        <p:attrNameLst>
                                          <p:attrName>style.visibility</p:attrName>
                                        </p:attrNameLst>
                                      </p:cBhvr>
                                      <p:to>
                                        <p:strVal val="visible"/>
                                      </p:to>
                                    </p:set>
                                    <p:animEffect transition="in" filter="wipe(left)">
                                      <p:cBhvr>
                                        <p:cTn id="159" dur="500"/>
                                        <p:tgtEl>
                                          <p:spTgt spid="360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1" grpId="0"/>
      <p:bldP spid="360452" grpId="0"/>
      <p:bldP spid="360453" grpId="0"/>
      <p:bldP spid="360454" grpId="0"/>
      <p:bldP spid="360461" grpId="0"/>
      <p:bldP spid="360462" grpId="0"/>
      <p:bldP spid="360463" grpId="0"/>
      <p:bldP spid="360464" grpId="0"/>
      <p:bldP spid="360466" grpId="0"/>
      <p:bldP spid="360468" grpId="0"/>
      <p:bldP spid="360471" grpId="0" animBg="1"/>
      <p:bldP spid="360472" grpId="0"/>
      <p:bldP spid="360475" grpId="0" animBg="1"/>
      <p:bldP spid="36047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r>
              <a:rPr lang="en-US" smtClean="0"/>
              <a:t>Thursday, July 5, 2018</a:t>
            </a:r>
            <a:endParaRPr lang="en-US"/>
          </a:p>
        </p:txBody>
      </p:sp>
      <p:sp>
        <p:nvSpPr>
          <p:cNvPr id="12" name="Footer Placeholder 4"/>
          <p:cNvSpPr>
            <a:spLocks noGrp="1"/>
          </p:cNvSpPr>
          <p:nvPr>
            <p:ph type="ftr" sz="quarter" idx="11"/>
          </p:nvPr>
        </p:nvSpPr>
        <p:spPr/>
        <p:txBody>
          <a:bodyPr/>
          <a:lstStyle/>
          <a:p>
            <a:r>
              <a:rPr lang="de-DE" smtClean="0"/>
              <a:t>PHYS 1444-001, Summer 2018               Dr. Jaehoon Yu</a:t>
            </a:r>
            <a:endParaRPr lang="en-US"/>
          </a:p>
        </p:txBody>
      </p:sp>
      <p:sp>
        <p:nvSpPr>
          <p:cNvPr id="13" name="Slide Number Placeholder 5"/>
          <p:cNvSpPr>
            <a:spLocks noGrp="1"/>
          </p:cNvSpPr>
          <p:nvPr>
            <p:ph type="sldNum" sz="quarter" idx="12"/>
          </p:nvPr>
        </p:nvSpPr>
        <p:spPr/>
        <p:txBody>
          <a:bodyPr/>
          <a:lstStyle/>
          <a:p>
            <a:fld id="{47DD7E03-1D61-084A-B990-A4D5E490DF02}" type="slidenum">
              <a:rPr lang="en-US"/>
              <a:pPr/>
              <a:t>111</a:t>
            </a:fld>
            <a:endParaRPr lang="en-US"/>
          </a:p>
        </p:txBody>
      </p:sp>
      <p:sp>
        <p:nvSpPr>
          <p:cNvPr id="350217" name="Rectangle 9"/>
          <p:cNvSpPr>
            <a:spLocks noGrp="1" noChangeArrowheads="1"/>
          </p:cNvSpPr>
          <p:nvPr>
            <p:ph type="title"/>
          </p:nvPr>
        </p:nvSpPr>
        <p:spPr>
          <a:xfrm>
            <a:off x="381000" y="76200"/>
            <a:ext cx="8534400" cy="609600"/>
          </a:xfrm>
        </p:spPr>
        <p:txBody>
          <a:bodyPr/>
          <a:lstStyle/>
          <a:p>
            <a:r>
              <a:rPr lang="en-US"/>
              <a:t>Displacement Current</a:t>
            </a:r>
          </a:p>
        </p:txBody>
      </p:sp>
      <p:graphicFrame>
        <p:nvGraphicFramePr>
          <p:cNvPr id="350218" name="Object 10"/>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92756"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0219" name="Object 11"/>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92757"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0220" name="Object 12"/>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92758"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0221" name="Rectangle 13"/>
          <p:cNvSpPr>
            <a:spLocks noGrp="1" noChangeArrowheads="1"/>
          </p:cNvSpPr>
          <p:nvPr>
            <p:ph type="body" idx="1"/>
          </p:nvPr>
        </p:nvSpPr>
        <p:spPr>
          <a:xfrm>
            <a:off x="228600" y="609600"/>
            <a:ext cx="8686800" cy="5715000"/>
          </a:xfrm>
        </p:spPr>
        <p:txBody>
          <a:bodyPr/>
          <a:lstStyle/>
          <a:p>
            <a:r>
              <a:rPr lang="en-US" sz="2800"/>
              <a:t>Maxwell interpreted the second term in the generalized Ampere’s law equivalent to an electric current</a:t>
            </a:r>
          </a:p>
          <a:p>
            <a:pPr lvl="1"/>
            <a:r>
              <a:rPr lang="en-US" sz="2400"/>
              <a:t>He called this term as the displacement current, </a:t>
            </a:r>
            <a:r>
              <a:rPr lang="en-US" sz="2400">
                <a:latin typeface="Symbol" charset="2"/>
              </a:rPr>
              <a:t>I</a:t>
            </a:r>
            <a:r>
              <a:rPr lang="en-US" sz="2400" baseline="-25000"/>
              <a:t>D</a:t>
            </a:r>
          </a:p>
          <a:p>
            <a:pPr lvl="1"/>
            <a:r>
              <a:rPr lang="en-US" sz="2400"/>
              <a:t>While the other term is called as the conduction current, </a:t>
            </a:r>
            <a:r>
              <a:rPr lang="en-US" sz="2400">
                <a:latin typeface="Symbol" charset="2"/>
              </a:rPr>
              <a:t>I</a:t>
            </a:r>
          </a:p>
          <a:p>
            <a:r>
              <a:rPr lang="en-US" sz="2800"/>
              <a:t>Ampere’s law then can be written as</a:t>
            </a:r>
          </a:p>
          <a:p>
            <a:endParaRPr lang="en-US" sz="2800"/>
          </a:p>
          <a:p>
            <a:endParaRPr lang="en-US" sz="2800"/>
          </a:p>
          <a:p>
            <a:pPr lvl="1"/>
            <a:r>
              <a:rPr lang="en-US" sz="2400"/>
              <a:t>Where</a:t>
            </a:r>
          </a:p>
          <a:p>
            <a:pPr lvl="1"/>
            <a:endParaRPr lang="en-US" sz="2400"/>
          </a:p>
          <a:p>
            <a:pPr lvl="1"/>
            <a:endParaRPr lang="en-US" sz="2400"/>
          </a:p>
          <a:p>
            <a:pPr lvl="1"/>
            <a:r>
              <a:rPr lang="en-US" sz="2400"/>
              <a:t>While it is in effect equivalent to an electric current, a flow of electric charge, this actually does not have anything to do with the flow itself</a:t>
            </a:r>
          </a:p>
        </p:txBody>
      </p:sp>
      <p:graphicFrame>
        <p:nvGraphicFramePr>
          <p:cNvPr id="350222" name="Object 14"/>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92759"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0243" name="Object 35"/>
          <p:cNvGraphicFramePr>
            <a:graphicFrameLocks noChangeAspect="1"/>
          </p:cNvGraphicFramePr>
          <p:nvPr/>
        </p:nvGraphicFramePr>
        <p:xfrm>
          <a:off x="2286000" y="4419600"/>
          <a:ext cx="825500" cy="550863"/>
        </p:xfrm>
        <a:graphic>
          <a:graphicData uri="http://schemas.openxmlformats.org/presentationml/2006/ole">
            <mc:AlternateContent xmlns:mc="http://schemas.openxmlformats.org/markup-compatibility/2006">
              <mc:Choice xmlns:v="urn:schemas-microsoft-com:vml" Requires="v">
                <p:oleObj spid="_x0000_s492760" name="Equation" r:id="rId8" imgW="304560" imgH="203040" progId="Equation.DSMT4">
                  <p:embed/>
                </p:oleObj>
              </mc:Choice>
              <mc:Fallback>
                <p:oleObj name="Equation" r:id="rId8" imgW="304560" imgH="2030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4419600"/>
                        <a:ext cx="825500" cy="55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0244" name="Object 36"/>
          <p:cNvGraphicFramePr>
            <a:graphicFrameLocks noChangeAspect="1"/>
          </p:cNvGraphicFramePr>
          <p:nvPr/>
        </p:nvGraphicFramePr>
        <p:xfrm>
          <a:off x="3119438" y="4191000"/>
          <a:ext cx="1376362" cy="998538"/>
        </p:xfrm>
        <a:graphic>
          <a:graphicData uri="http://schemas.openxmlformats.org/presentationml/2006/ole">
            <mc:AlternateContent xmlns:mc="http://schemas.openxmlformats.org/markup-compatibility/2006">
              <mc:Choice xmlns:v="urn:schemas-microsoft-com:vml" Requires="v">
                <p:oleObj spid="_x0000_s492761" name="Equation" r:id="rId10" imgW="507960" imgH="368280" progId="Equation.DSMT4">
                  <p:embed/>
                </p:oleObj>
              </mc:Choice>
              <mc:Fallback>
                <p:oleObj name="Equation" r:id="rId10" imgW="507960" imgH="3682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19438" y="4191000"/>
                        <a:ext cx="1376362"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 name="Picture 1"/>
          <p:cNvPicPr>
            <a:picLocks noChangeAspect="1"/>
          </p:cNvPicPr>
          <p:nvPr/>
        </p:nvPicPr>
        <p:blipFill>
          <a:blip r:embed="rId12"/>
          <a:stretch>
            <a:fillRect/>
          </a:stretch>
        </p:blipFill>
        <p:spPr>
          <a:xfrm>
            <a:off x="1435651" y="2971800"/>
            <a:ext cx="4823792" cy="990600"/>
          </a:xfrm>
          <a:prstGeom prst="rect">
            <a:avLst/>
          </a:prstGeom>
          <a:solidFill>
            <a:schemeClr val="accent1">
              <a:lumMod val="60000"/>
              <a:lumOff val="40000"/>
            </a:schemeClr>
          </a:solidFill>
          <a:ln w="28575">
            <a:solidFill>
              <a:srgbClr val="C00000"/>
            </a:solidFill>
          </a:ln>
        </p:spPr>
      </p:pic>
    </p:spTree>
    <p:extLst>
      <p:ext uri="{BB962C8B-B14F-4D97-AF65-F5344CB8AC3E}">
        <p14:creationId xmlns:p14="http://schemas.microsoft.com/office/powerpoint/2010/main" val="191909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50221">
                                            <p:txEl>
                                              <p:pRg st="0" end="0"/>
                                            </p:txEl>
                                          </p:spTgt>
                                        </p:tgtEl>
                                        <p:attrNameLst>
                                          <p:attrName>style.visibility</p:attrName>
                                        </p:attrNameLst>
                                      </p:cBhvr>
                                      <p:to>
                                        <p:strVal val="visible"/>
                                      </p:to>
                                    </p:set>
                                    <p:animEffect transition="in" filter="wipe(left)">
                                      <p:cBhvr>
                                        <p:cTn id="7" dur="500"/>
                                        <p:tgtEl>
                                          <p:spTgt spid="3502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50221">
                                            <p:txEl>
                                              <p:pRg st="1" end="1"/>
                                            </p:txEl>
                                          </p:spTgt>
                                        </p:tgtEl>
                                        <p:attrNameLst>
                                          <p:attrName>style.visibility</p:attrName>
                                        </p:attrNameLst>
                                      </p:cBhvr>
                                      <p:to>
                                        <p:strVal val="visible"/>
                                      </p:to>
                                    </p:set>
                                    <p:animEffect transition="in" filter="wipe(left)">
                                      <p:cBhvr>
                                        <p:cTn id="12" dur="500"/>
                                        <p:tgtEl>
                                          <p:spTgt spid="3502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50221">
                                            <p:txEl>
                                              <p:pRg st="2" end="2"/>
                                            </p:txEl>
                                          </p:spTgt>
                                        </p:tgtEl>
                                        <p:attrNameLst>
                                          <p:attrName>style.visibility</p:attrName>
                                        </p:attrNameLst>
                                      </p:cBhvr>
                                      <p:to>
                                        <p:strVal val="visible"/>
                                      </p:to>
                                    </p:set>
                                    <p:animEffect transition="in" filter="wipe(left)">
                                      <p:cBhvr>
                                        <p:cTn id="17" dur="500"/>
                                        <p:tgtEl>
                                          <p:spTgt spid="3502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50221">
                                            <p:txEl>
                                              <p:pRg st="3" end="3"/>
                                            </p:txEl>
                                          </p:spTgt>
                                        </p:tgtEl>
                                        <p:attrNameLst>
                                          <p:attrName>style.visibility</p:attrName>
                                        </p:attrNameLst>
                                      </p:cBhvr>
                                      <p:to>
                                        <p:strVal val="visible"/>
                                      </p:to>
                                    </p:set>
                                    <p:animEffect transition="in" filter="wipe(left)">
                                      <p:cBhvr>
                                        <p:cTn id="22" dur="500"/>
                                        <p:tgtEl>
                                          <p:spTgt spid="35022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50221">
                                            <p:txEl>
                                              <p:pRg st="6" end="6"/>
                                            </p:txEl>
                                          </p:spTgt>
                                        </p:tgtEl>
                                        <p:attrNameLst>
                                          <p:attrName>style.visibility</p:attrName>
                                        </p:attrNameLst>
                                      </p:cBhvr>
                                      <p:to>
                                        <p:strVal val="visible"/>
                                      </p:to>
                                    </p:set>
                                    <p:animEffect transition="in" filter="wipe(left)">
                                      <p:cBhvr>
                                        <p:cTn id="32" dur="500"/>
                                        <p:tgtEl>
                                          <p:spTgt spid="350221">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50243"/>
                                        </p:tgtEl>
                                        <p:attrNameLst>
                                          <p:attrName>style.visibility</p:attrName>
                                        </p:attrNameLst>
                                      </p:cBhvr>
                                      <p:to>
                                        <p:strVal val="visible"/>
                                      </p:to>
                                    </p:set>
                                    <p:animEffect transition="in" filter="wipe(left)">
                                      <p:cBhvr>
                                        <p:cTn id="37" dur="500"/>
                                        <p:tgtEl>
                                          <p:spTgt spid="35024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50244"/>
                                        </p:tgtEl>
                                        <p:attrNameLst>
                                          <p:attrName>style.visibility</p:attrName>
                                        </p:attrNameLst>
                                      </p:cBhvr>
                                      <p:to>
                                        <p:strVal val="visible"/>
                                      </p:to>
                                    </p:set>
                                    <p:animEffect transition="in" filter="wipe(left)">
                                      <p:cBhvr>
                                        <p:cTn id="42" dur="500"/>
                                        <p:tgtEl>
                                          <p:spTgt spid="35024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wd">
                                    <p:tmPct val="10000"/>
                                  </p:iterate>
                                  <p:childTnLst>
                                    <p:set>
                                      <p:cBhvr>
                                        <p:cTn id="46" dur="1" fill="hold">
                                          <p:stCondLst>
                                            <p:cond delay="0"/>
                                          </p:stCondLst>
                                        </p:cTn>
                                        <p:tgtEl>
                                          <p:spTgt spid="350221">
                                            <p:txEl>
                                              <p:pRg st="9" end="9"/>
                                            </p:txEl>
                                          </p:spTgt>
                                        </p:tgtEl>
                                        <p:attrNameLst>
                                          <p:attrName>style.visibility</p:attrName>
                                        </p:attrNameLst>
                                      </p:cBhvr>
                                      <p:to>
                                        <p:strVal val="visible"/>
                                      </p:to>
                                    </p:set>
                                    <p:animEffect transition="in" filter="wipe(left)">
                                      <p:cBhvr>
                                        <p:cTn id="47" dur="500"/>
                                        <p:tgtEl>
                                          <p:spTgt spid="35022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21"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e Placeholder 3"/>
          <p:cNvSpPr>
            <a:spLocks noGrp="1"/>
          </p:cNvSpPr>
          <p:nvPr>
            <p:ph type="dt" sz="half" idx="10"/>
          </p:nvPr>
        </p:nvSpPr>
        <p:spPr/>
        <p:txBody>
          <a:bodyPr/>
          <a:lstStyle/>
          <a:p>
            <a:r>
              <a:rPr lang="en-US" smtClean="0"/>
              <a:t>Thursday, July 5, 2018</a:t>
            </a:r>
            <a:endParaRPr lang="en-US"/>
          </a:p>
        </p:txBody>
      </p:sp>
      <p:sp>
        <p:nvSpPr>
          <p:cNvPr id="16" name="Footer Placeholder 4"/>
          <p:cNvSpPr>
            <a:spLocks noGrp="1"/>
          </p:cNvSpPr>
          <p:nvPr>
            <p:ph type="ftr" sz="quarter" idx="11"/>
          </p:nvPr>
        </p:nvSpPr>
        <p:spPr/>
        <p:txBody>
          <a:bodyPr/>
          <a:lstStyle/>
          <a:p>
            <a:r>
              <a:rPr lang="de-DE" smtClean="0"/>
              <a:t>PHYS 1444-001, Summer 2018               Dr. Jaehoon Yu</a:t>
            </a:r>
            <a:endParaRPr lang="en-US"/>
          </a:p>
        </p:txBody>
      </p:sp>
      <p:sp>
        <p:nvSpPr>
          <p:cNvPr id="17" name="Slide Number Placeholder 5"/>
          <p:cNvSpPr>
            <a:spLocks noGrp="1"/>
          </p:cNvSpPr>
          <p:nvPr>
            <p:ph type="sldNum" sz="quarter" idx="12"/>
          </p:nvPr>
        </p:nvSpPr>
        <p:spPr/>
        <p:txBody>
          <a:bodyPr/>
          <a:lstStyle/>
          <a:p>
            <a:fld id="{631DABA3-AF8C-B94B-8A15-4C70FF489C4A}" type="slidenum">
              <a:rPr lang="en-US"/>
              <a:pPr/>
              <a:t>112</a:t>
            </a:fld>
            <a:endParaRPr lang="en-US"/>
          </a:p>
        </p:txBody>
      </p:sp>
      <p:sp>
        <p:nvSpPr>
          <p:cNvPr id="352265" name="Rectangle 9"/>
          <p:cNvSpPr>
            <a:spLocks noGrp="1" noChangeArrowheads="1"/>
          </p:cNvSpPr>
          <p:nvPr>
            <p:ph type="title"/>
          </p:nvPr>
        </p:nvSpPr>
        <p:spPr>
          <a:xfrm>
            <a:off x="381000" y="76200"/>
            <a:ext cx="8534400" cy="609600"/>
          </a:xfrm>
        </p:spPr>
        <p:txBody>
          <a:bodyPr/>
          <a:lstStyle/>
          <a:p>
            <a:r>
              <a:rPr lang="en-US"/>
              <a:t>Gauss’ Law for Magnetism</a:t>
            </a:r>
          </a:p>
        </p:txBody>
      </p:sp>
      <p:graphicFrame>
        <p:nvGraphicFramePr>
          <p:cNvPr id="352266" name="Object 10"/>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93745"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2268" name="Object 12"/>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93746"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2269" name="Rectangle 13"/>
          <p:cNvSpPr>
            <a:spLocks noGrp="1" noChangeArrowheads="1"/>
          </p:cNvSpPr>
          <p:nvPr>
            <p:ph type="body" idx="1"/>
          </p:nvPr>
        </p:nvSpPr>
        <p:spPr>
          <a:xfrm>
            <a:off x="609600" y="685800"/>
            <a:ext cx="8305800" cy="5791200"/>
          </a:xfrm>
        </p:spPr>
        <p:txBody>
          <a:bodyPr/>
          <a:lstStyle/>
          <a:p>
            <a:pPr>
              <a:lnSpc>
                <a:spcPct val="80000"/>
              </a:lnSpc>
            </a:pPr>
            <a:r>
              <a:rPr lang="en-US" sz="2000" dirty="0"/>
              <a:t>If there is</a:t>
            </a:r>
            <a:r>
              <a:rPr lang="en-US" sz="2000" dirty="0" smtClean="0"/>
              <a:t> a symmetry </a:t>
            </a:r>
            <a:r>
              <a:rPr lang="en-US" sz="2000" dirty="0"/>
              <a:t>between electricity and magnetism, there must be an equivalent law in magnetism as the Gauss’ Law in electricity</a:t>
            </a:r>
          </a:p>
          <a:p>
            <a:pPr>
              <a:lnSpc>
                <a:spcPct val="80000"/>
              </a:lnSpc>
            </a:pPr>
            <a:r>
              <a:rPr lang="en-US" sz="2000" dirty="0"/>
              <a:t>For a magnetic field B, the magnetic flux</a:t>
            </a:r>
            <a:r>
              <a:rPr lang="en-US" sz="2000" dirty="0" smtClean="0"/>
              <a:t> </a:t>
            </a:r>
            <a:r>
              <a:rPr lang="en-US" sz="2000" dirty="0" smtClean="0">
                <a:latin typeface="Symbol" charset="2"/>
              </a:rPr>
              <a:t>Φ</a:t>
            </a:r>
            <a:r>
              <a:rPr lang="en-US" sz="2000" baseline="-25000" dirty="0" smtClean="0"/>
              <a:t>B</a:t>
            </a:r>
            <a:r>
              <a:rPr lang="en-US" sz="2000" dirty="0" smtClean="0"/>
              <a:t> </a:t>
            </a:r>
            <a:r>
              <a:rPr lang="en-US" sz="2000" dirty="0"/>
              <a:t>through the surface is defined as </a:t>
            </a:r>
          </a:p>
          <a:p>
            <a:pPr>
              <a:lnSpc>
                <a:spcPct val="80000"/>
              </a:lnSpc>
            </a:pPr>
            <a:endParaRPr lang="en-US" sz="2000" dirty="0"/>
          </a:p>
          <a:p>
            <a:pPr lvl="1">
              <a:lnSpc>
                <a:spcPct val="80000"/>
              </a:lnSpc>
            </a:pPr>
            <a:endParaRPr lang="en-US" sz="1800" dirty="0"/>
          </a:p>
          <a:p>
            <a:pPr lvl="1">
              <a:lnSpc>
                <a:spcPct val="80000"/>
              </a:lnSpc>
            </a:pPr>
            <a:r>
              <a:rPr lang="en-US" sz="1800" dirty="0"/>
              <a:t>Where the integration is over the area of either an open or a closed surface</a:t>
            </a:r>
          </a:p>
          <a:p>
            <a:pPr>
              <a:lnSpc>
                <a:spcPct val="80000"/>
              </a:lnSpc>
            </a:pPr>
            <a:r>
              <a:rPr lang="en-US" sz="2000" dirty="0"/>
              <a:t>The magnetic flux through a closed surface which completely encloses a volume is </a:t>
            </a:r>
          </a:p>
          <a:p>
            <a:pPr>
              <a:lnSpc>
                <a:spcPct val="80000"/>
              </a:lnSpc>
            </a:pPr>
            <a:endParaRPr lang="en-US" sz="2000" dirty="0"/>
          </a:p>
          <a:p>
            <a:pPr>
              <a:lnSpc>
                <a:spcPct val="80000"/>
              </a:lnSpc>
            </a:pPr>
            <a:endParaRPr lang="en-US" sz="2000" dirty="0"/>
          </a:p>
          <a:p>
            <a:pPr>
              <a:lnSpc>
                <a:spcPct val="80000"/>
              </a:lnSpc>
            </a:pPr>
            <a:r>
              <a:rPr lang="en-US" sz="2000" dirty="0"/>
              <a:t>What was the Gauss’ law in the electric case? </a:t>
            </a:r>
          </a:p>
          <a:p>
            <a:pPr lvl="1">
              <a:lnSpc>
                <a:spcPct val="80000"/>
              </a:lnSpc>
            </a:pPr>
            <a:r>
              <a:rPr lang="en-US" sz="1800" dirty="0"/>
              <a:t>The electric flux through a closed surface is equal to the total net charge Q enclosed by the surface divided by</a:t>
            </a:r>
            <a:r>
              <a:rPr lang="en-US" sz="1800" dirty="0" smtClean="0"/>
              <a:t> </a:t>
            </a:r>
            <a:r>
              <a:rPr lang="en-US" sz="1800" dirty="0" smtClean="0">
                <a:latin typeface="Symbol" charset="2"/>
              </a:rPr>
              <a:t>ε</a:t>
            </a:r>
            <a:r>
              <a:rPr lang="en-US" sz="1800" baseline="-25000" dirty="0" smtClean="0"/>
              <a:t>0</a:t>
            </a:r>
            <a:r>
              <a:rPr lang="en-US" sz="1800" dirty="0"/>
              <a:t>.</a:t>
            </a:r>
          </a:p>
          <a:p>
            <a:pPr lvl="1">
              <a:lnSpc>
                <a:spcPct val="80000"/>
              </a:lnSpc>
            </a:pPr>
            <a:endParaRPr lang="en-US" sz="1800" dirty="0"/>
          </a:p>
          <a:p>
            <a:pPr lvl="1">
              <a:lnSpc>
                <a:spcPct val="80000"/>
              </a:lnSpc>
            </a:pPr>
            <a:endParaRPr lang="en-US" sz="1800" dirty="0"/>
          </a:p>
          <a:p>
            <a:pPr>
              <a:lnSpc>
                <a:spcPct val="80000"/>
              </a:lnSpc>
            </a:pPr>
            <a:r>
              <a:rPr lang="en-US" sz="2000" dirty="0"/>
              <a:t>Similarly, we can write Gauss’ law for magnetism as </a:t>
            </a:r>
          </a:p>
          <a:p>
            <a:pPr>
              <a:lnSpc>
                <a:spcPct val="80000"/>
              </a:lnSpc>
            </a:pPr>
            <a:endParaRPr lang="en-US" sz="2000" dirty="0"/>
          </a:p>
          <a:p>
            <a:pPr>
              <a:lnSpc>
                <a:spcPct val="80000"/>
              </a:lnSpc>
            </a:pPr>
            <a:endParaRPr lang="en-US" sz="2000" dirty="0"/>
          </a:p>
          <a:p>
            <a:pPr>
              <a:lnSpc>
                <a:spcPct val="80000"/>
              </a:lnSpc>
            </a:pPr>
            <a:r>
              <a:rPr lang="en-US" sz="2000" dirty="0"/>
              <a:t>Why is result of the integral zero?</a:t>
            </a:r>
          </a:p>
          <a:p>
            <a:pPr lvl="1">
              <a:lnSpc>
                <a:spcPct val="80000"/>
              </a:lnSpc>
            </a:pPr>
            <a:r>
              <a:rPr lang="en-US" sz="1800" dirty="0"/>
              <a:t>There is no isolated magnetic poles, the magnetic equivalent of single electric charges</a:t>
            </a:r>
          </a:p>
        </p:txBody>
      </p:sp>
      <p:graphicFrame>
        <p:nvGraphicFramePr>
          <p:cNvPr id="352270" name="Object 14"/>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93747"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2306" name="Object 50"/>
          <p:cNvGraphicFramePr>
            <a:graphicFrameLocks noChangeAspect="1"/>
          </p:cNvGraphicFramePr>
          <p:nvPr/>
        </p:nvGraphicFramePr>
        <p:xfrm>
          <a:off x="1295400" y="1627188"/>
          <a:ext cx="846138" cy="474662"/>
        </p:xfrm>
        <a:graphic>
          <a:graphicData uri="http://schemas.openxmlformats.org/presentationml/2006/ole">
            <mc:AlternateContent xmlns:mc="http://schemas.openxmlformats.org/markup-compatibility/2006">
              <mc:Choice xmlns:v="urn:schemas-microsoft-com:vml" Requires="v">
                <p:oleObj spid="_x0000_s493748" name="Equation" r:id="rId7" imgW="355320" imgH="203040" progId="Equation.DSMT4">
                  <p:embed/>
                </p:oleObj>
              </mc:Choice>
              <mc:Fallback>
                <p:oleObj name="Equation" r:id="rId7" imgW="355320" imgH="2030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1627188"/>
                        <a:ext cx="846138" cy="4746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52307" name="Object 51"/>
          <p:cNvGraphicFramePr>
            <a:graphicFrameLocks noChangeAspect="1"/>
          </p:cNvGraphicFramePr>
          <p:nvPr/>
        </p:nvGraphicFramePr>
        <p:xfrm>
          <a:off x="1371600" y="2743200"/>
          <a:ext cx="887413" cy="496888"/>
        </p:xfrm>
        <a:graphic>
          <a:graphicData uri="http://schemas.openxmlformats.org/presentationml/2006/ole">
            <mc:AlternateContent xmlns:mc="http://schemas.openxmlformats.org/markup-compatibility/2006">
              <mc:Choice xmlns:v="urn:schemas-microsoft-com:vml" Requires="v">
                <p:oleObj spid="_x0000_s493749" name="Equation" r:id="rId9" imgW="355320" imgH="203040" progId="Equation.DSMT4">
                  <p:embed/>
                </p:oleObj>
              </mc:Choice>
              <mc:Fallback>
                <p:oleObj name="Equation" r:id="rId9" imgW="355320" imgH="20304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71600" y="2743200"/>
                        <a:ext cx="887413" cy="4968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352311" name="Text Box 55"/>
          <p:cNvSpPr txBox="1">
            <a:spLocks noChangeArrowheads="1"/>
          </p:cNvSpPr>
          <p:nvPr/>
        </p:nvSpPr>
        <p:spPr bwMode="auto">
          <a:xfrm>
            <a:off x="6324600" y="3962400"/>
            <a:ext cx="1295400" cy="609600"/>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sz="1600" b="1">
                <a:solidFill>
                  <a:srgbClr val="CC0000"/>
                </a:solidFill>
                <a:latin typeface="Arial Narrow" charset="0"/>
              </a:rPr>
              <a:t>Gauss’ Law for electricity</a:t>
            </a:r>
          </a:p>
        </p:txBody>
      </p:sp>
      <p:sp>
        <p:nvSpPr>
          <p:cNvPr id="352312" name="Text Box 56"/>
          <p:cNvSpPr txBox="1">
            <a:spLocks noChangeArrowheads="1"/>
          </p:cNvSpPr>
          <p:nvPr/>
        </p:nvSpPr>
        <p:spPr bwMode="auto">
          <a:xfrm>
            <a:off x="6324600" y="5100638"/>
            <a:ext cx="1371600" cy="609600"/>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sz="1600" b="1">
                <a:solidFill>
                  <a:srgbClr val="CC0000"/>
                </a:solidFill>
                <a:latin typeface="Arial Narrow" charset="0"/>
              </a:rPr>
              <a:t>Gauss’ Law for magnetism</a:t>
            </a:r>
          </a:p>
        </p:txBody>
      </p:sp>
      <p:pic>
        <p:nvPicPr>
          <p:cNvPr id="2" name="Picture 1"/>
          <p:cNvPicPr>
            <a:picLocks noChangeAspect="1"/>
          </p:cNvPicPr>
          <p:nvPr/>
        </p:nvPicPr>
        <p:blipFill>
          <a:blip r:embed="rId11"/>
          <a:stretch>
            <a:fillRect/>
          </a:stretch>
        </p:blipFill>
        <p:spPr>
          <a:xfrm>
            <a:off x="2209800" y="1524000"/>
            <a:ext cx="1143000" cy="657225"/>
          </a:xfrm>
          <a:prstGeom prst="rect">
            <a:avLst/>
          </a:prstGeom>
        </p:spPr>
      </p:pic>
      <p:pic>
        <p:nvPicPr>
          <p:cNvPr id="3" name="Picture 2"/>
          <p:cNvPicPr>
            <a:picLocks noChangeAspect="1"/>
          </p:cNvPicPr>
          <p:nvPr/>
        </p:nvPicPr>
        <p:blipFill>
          <a:blip r:embed="rId12"/>
          <a:stretch>
            <a:fillRect/>
          </a:stretch>
        </p:blipFill>
        <p:spPr>
          <a:xfrm>
            <a:off x="2259013" y="2653720"/>
            <a:ext cx="1246187" cy="699080"/>
          </a:xfrm>
          <a:prstGeom prst="rect">
            <a:avLst/>
          </a:prstGeom>
        </p:spPr>
      </p:pic>
      <p:pic>
        <p:nvPicPr>
          <p:cNvPr id="4" name="Picture 3"/>
          <p:cNvPicPr>
            <a:picLocks noChangeAspect="1"/>
          </p:cNvPicPr>
          <p:nvPr/>
        </p:nvPicPr>
        <p:blipFill>
          <a:blip r:embed="rId13"/>
          <a:stretch>
            <a:fillRect/>
          </a:stretch>
        </p:blipFill>
        <p:spPr>
          <a:xfrm>
            <a:off x="4267200" y="3886200"/>
            <a:ext cx="1828800" cy="818147"/>
          </a:xfrm>
          <a:prstGeom prst="rect">
            <a:avLst/>
          </a:prstGeom>
          <a:solidFill>
            <a:schemeClr val="accent1">
              <a:lumMod val="60000"/>
              <a:lumOff val="40000"/>
            </a:schemeClr>
          </a:solidFill>
          <a:ln w="28575">
            <a:solidFill>
              <a:srgbClr val="C00000"/>
            </a:solidFill>
          </a:ln>
        </p:spPr>
      </p:pic>
      <p:pic>
        <p:nvPicPr>
          <p:cNvPr id="5" name="Picture 4"/>
          <p:cNvPicPr>
            <a:picLocks noChangeAspect="1"/>
          </p:cNvPicPr>
          <p:nvPr/>
        </p:nvPicPr>
        <p:blipFill>
          <a:blip r:embed="rId14"/>
          <a:stretch>
            <a:fillRect/>
          </a:stretch>
        </p:blipFill>
        <p:spPr>
          <a:xfrm>
            <a:off x="4271210" y="4997717"/>
            <a:ext cx="1672390" cy="641083"/>
          </a:xfrm>
          <a:prstGeom prst="rect">
            <a:avLst/>
          </a:prstGeom>
          <a:solidFill>
            <a:schemeClr val="accent1">
              <a:lumMod val="60000"/>
              <a:lumOff val="40000"/>
            </a:schemeClr>
          </a:solidFill>
          <a:ln w="28575">
            <a:solidFill>
              <a:srgbClr val="C00000"/>
            </a:solidFill>
          </a:ln>
        </p:spPr>
      </p:pic>
    </p:spTree>
    <p:extLst>
      <p:ext uri="{BB962C8B-B14F-4D97-AF65-F5344CB8AC3E}">
        <p14:creationId xmlns:p14="http://schemas.microsoft.com/office/powerpoint/2010/main" val="115483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52269">
                                            <p:txEl>
                                              <p:pRg st="0" end="0"/>
                                            </p:txEl>
                                          </p:spTgt>
                                        </p:tgtEl>
                                        <p:attrNameLst>
                                          <p:attrName>style.visibility</p:attrName>
                                        </p:attrNameLst>
                                      </p:cBhvr>
                                      <p:to>
                                        <p:strVal val="visible"/>
                                      </p:to>
                                    </p:set>
                                    <p:animEffect transition="in" filter="wipe(left)">
                                      <p:cBhvr>
                                        <p:cTn id="7" dur="500"/>
                                        <p:tgtEl>
                                          <p:spTgt spid="3522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52269">
                                            <p:txEl>
                                              <p:pRg st="1" end="1"/>
                                            </p:txEl>
                                          </p:spTgt>
                                        </p:tgtEl>
                                        <p:attrNameLst>
                                          <p:attrName>style.visibility</p:attrName>
                                        </p:attrNameLst>
                                      </p:cBhvr>
                                      <p:to>
                                        <p:strVal val="visible"/>
                                      </p:to>
                                    </p:set>
                                    <p:animEffect transition="in" filter="wipe(left)">
                                      <p:cBhvr>
                                        <p:cTn id="12" dur="500"/>
                                        <p:tgtEl>
                                          <p:spTgt spid="3522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iterate type="wd">
                                    <p:tmPct val="10000"/>
                                  </p:iterate>
                                  <p:childTnLst>
                                    <p:set>
                                      <p:cBhvr>
                                        <p:cTn id="16" dur="1" fill="hold">
                                          <p:stCondLst>
                                            <p:cond delay="0"/>
                                          </p:stCondLst>
                                        </p:cTn>
                                        <p:tgtEl>
                                          <p:spTgt spid="352306"/>
                                        </p:tgtEl>
                                        <p:attrNameLst>
                                          <p:attrName>style.visibility</p:attrName>
                                        </p:attrNameLst>
                                      </p:cBhvr>
                                      <p:to>
                                        <p:strVal val="visible"/>
                                      </p:to>
                                    </p:set>
                                    <p:animEffect transition="in" filter="wipe(left)">
                                      <p:cBhvr>
                                        <p:cTn id="17" dur="500"/>
                                        <p:tgtEl>
                                          <p:spTgt spid="35230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52269">
                                            <p:txEl>
                                              <p:pRg st="4" end="4"/>
                                            </p:txEl>
                                          </p:spTgt>
                                        </p:tgtEl>
                                        <p:attrNameLst>
                                          <p:attrName>style.visibility</p:attrName>
                                        </p:attrNameLst>
                                      </p:cBhvr>
                                      <p:to>
                                        <p:strVal val="visible"/>
                                      </p:to>
                                    </p:set>
                                    <p:animEffect transition="in" filter="wipe(left)">
                                      <p:cBhvr>
                                        <p:cTn id="27" dur="500"/>
                                        <p:tgtEl>
                                          <p:spTgt spid="35226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52269">
                                            <p:txEl>
                                              <p:pRg st="5" end="5"/>
                                            </p:txEl>
                                          </p:spTgt>
                                        </p:tgtEl>
                                        <p:attrNameLst>
                                          <p:attrName>style.visibility</p:attrName>
                                        </p:attrNameLst>
                                      </p:cBhvr>
                                      <p:to>
                                        <p:strVal val="visible"/>
                                      </p:to>
                                    </p:set>
                                    <p:animEffect transition="in" filter="wipe(left)">
                                      <p:cBhvr>
                                        <p:cTn id="32" dur="500"/>
                                        <p:tgtEl>
                                          <p:spTgt spid="35226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iterate type="wd">
                                    <p:tmPct val="10000"/>
                                  </p:iterate>
                                  <p:childTnLst>
                                    <p:set>
                                      <p:cBhvr>
                                        <p:cTn id="36" dur="1" fill="hold">
                                          <p:stCondLst>
                                            <p:cond delay="0"/>
                                          </p:stCondLst>
                                        </p:cTn>
                                        <p:tgtEl>
                                          <p:spTgt spid="352307"/>
                                        </p:tgtEl>
                                        <p:attrNameLst>
                                          <p:attrName>style.visibility</p:attrName>
                                        </p:attrNameLst>
                                      </p:cBhvr>
                                      <p:to>
                                        <p:strVal val="visible"/>
                                      </p:to>
                                    </p:set>
                                    <p:animEffect transition="in" filter="wipe(left)">
                                      <p:cBhvr>
                                        <p:cTn id="37" dur="500"/>
                                        <p:tgtEl>
                                          <p:spTgt spid="35230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left)">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wd">
                                    <p:tmPct val="10000"/>
                                  </p:iterate>
                                  <p:childTnLst>
                                    <p:set>
                                      <p:cBhvr>
                                        <p:cTn id="46" dur="1" fill="hold">
                                          <p:stCondLst>
                                            <p:cond delay="0"/>
                                          </p:stCondLst>
                                        </p:cTn>
                                        <p:tgtEl>
                                          <p:spTgt spid="352269">
                                            <p:txEl>
                                              <p:pRg st="8" end="8"/>
                                            </p:txEl>
                                          </p:spTgt>
                                        </p:tgtEl>
                                        <p:attrNameLst>
                                          <p:attrName>style.visibility</p:attrName>
                                        </p:attrNameLst>
                                      </p:cBhvr>
                                      <p:to>
                                        <p:strVal val="visible"/>
                                      </p:to>
                                    </p:set>
                                    <p:animEffect transition="in" filter="wipe(left)">
                                      <p:cBhvr>
                                        <p:cTn id="47" dur="500"/>
                                        <p:tgtEl>
                                          <p:spTgt spid="35226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wd">
                                    <p:tmPct val="10000"/>
                                  </p:iterate>
                                  <p:childTnLst>
                                    <p:set>
                                      <p:cBhvr>
                                        <p:cTn id="51" dur="1" fill="hold">
                                          <p:stCondLst>
                                            <p:cond delay="0"/>
                                          </p:stCondLst>
                                        </p:cTn>
                                        <p:tgtEl>
                                          <p:spTgt spid="352269">
                                            <p:txEl>
                                              <p:pRg st="9" end="9"/>
                                            </p:txEl>
                                          </p:spTgt>
                                        </p:tgtEl>
                                        <p:attrNameLst>
                                          <p:attrName>style.visibility</p:attrName>
                                        </p:attrNameLst>
                                      </p:cBhvr>
                                      <p:to>
                                        <p:strVal val="visible"/>
                                      </p:to>
                                    </p:set>
                                    <p:animEffect transition="in" filter="wipe(left)">
                                      <p:cBhvr>
                                        <p:cTn id="52" dur="500"/>
                                        <p:tgtEl>
                                          <p:spTgt spid="352269">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wd">
                                    <p:tmPct val="10000"/>
                                  </p:iterate>
                                  <p:childTnLst>
                                    <p:set>
                                      <p:cBhvr>
                                        <p:cTn id="56" dur="1" fill="hold">
                                          <p:stCondLst>
                                            <p:cond delay="0"/>
                                          </p:stCondLst>
                                        </p:cTn>
                                        <p:tgtEl>
                                          <p:spTgt spid="352269">
                                            <p:txEl>
                                              <p:pRg st="12" end="12"/>
                                            </p:txEl>
                                          </p:spTgt>
                                        </p:tgtEl>
                                        <p:attrNameLst>
                                          <p:attrName>style.visibility</p:attrName>
                                        </p:attrNameLst>
                                      </p:cBhvr>
                                      <p:to>
                                        <p:strVal val="visible"/>
                                      </p:to>
                                    </p:set>
                                    <p:animEffect transition="in" filter="wipe(left)">
                                      <p:cBhvr>
                                        <p:cTn id="57" dur="500"/>
                                        <p:tgtEl>
                                          <p:spTgt spid="352269">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wipe(left)">
                                      <p:cBhvr>
                                        <p:cTn id="62" dur="500"/>
                                        <p:tgtEl>
                                          <p:spTgt spid="4"/>
                                        </p:tgtEl>
                                      </p:cBhvr>
                                    </p:animEffect>
                                  </p:childTnLst>
                                </p:cTn>
                              </p:par>
                            </p:childTnLst>
                          </p:cTn>
                        </p:par>
                      </p:childTnLst>
                    </p:cTn>
                  </p:par>
                  <p:par>
                    <p:cTn id="63" fill="hold">
                      <p:stCondLst>
                        <p:cond delay="indefinite"/>
                      </p:stCondLst>
                      <p:childTnLst>
                        <p:par>
                          <p:cTn id="64" fill="hold">
                            <p:stCondLst>
                              <p:cond delay="0"/>
                            </p:stCondLst>
                            <p:childTnLst>
                              <p:par>
                                <p:cTn id="65" presetID="49" presetClass="entr" presetSubtype="0" decel="100000" fill="hold" grpId="0" nodeType="clickEffect">
                                  <p:stCondLst>
                                    <p:cond delay="0"/>
                                  </p:stCondLst>
                                  <p:iterate type="lt">
                                    <p:tmPct val="10000"/>
                                  </p:iterate>
                                  <p:childTnLst>
                                    <p:set>
                                      <p:cBhvr>
                                        <p:cTn id="66" dur="1" fill="hold">
                                          <p:stCondLst>
                                            <p:cond delay="0"/>
                                          </p:stCondLst>
                                        </p:cTn>
                                        <p:tgtEl>
                                          <p:spTgt spid="352311"/>
                                        </p:tgtEl>
                                        <p:attrNameLst>
                                          <p:attrName>style.visibility</p:attrName>
                                        </p:attrNameLst>
                                      </p:cBhvr>
                                      <p:to>
                                        <p:strVal val="visible"/>
                                      </p:to>
                                    </p:set>
                                    <p:anim calcmode="lin" valueType="num">
                                      <p:cBhvr>
                                        <p:cTn id="67" dur="500" fill="hold"/>
                                        <p:tgtEl>
                                          <p:spTgt spid="352311"/>
                                        </p:tgtEl>
                                        <p:attrNameLst>
                                          <p:attrName>ppt_w</p:attrName>
                                        </p:attrNameLst>
                                      </p:cBhvr>
                                      <p:tavLst>
                                        <p:tav tm="0">
                                          <p:val>
                                            <p:fltVal val="0"/>
                                          </p:val>
                                        </p:tav>
                                        <p:tav tm="100000">
                                          <p:val>
                                            <p:strVal val="#ppt_w"/>
                                          </p:val>
                                        </p:tav>
                                      </p:tavLst>
                                    </p:anim>
                                    <p:anim calcmode="lin" valueType="num">
                                      <p:cBhvr>
                                        <p:cTn id="68" dur="500" fill="hold"/>
                                        <p:tgtEl>
                                          <p:spTgt spid="352311"/>
                                        </p:tgtEl>
                                        <p:attrNameLst>
                                          <p:attrName>ppt_h</p:attrName>
                                        </p:attrNameLst>
                                      </p:cBhvr>
                                      <p:tavLst>
                                        <p:tav tm="0">
                                          <p:val>
                                            <p:fltVal val="0"/>
                                          </p:val>
                                        </p:tav>
                                        <p:tav tm="100000">
                                          <p:val>
                                            <p:strVal val="#ppt_h"/>
                                          </p:val>
                                        </p:tav>
                                      </p:tavLst>
                                    </p:anim>
                                    <p:anim calcmode="lin" valueType="num">
                                      <p:cBhvr>
                                        <p:cTn id="69" dur="500" fill="hold"/>
                                        <p:tgtEl>
                                          <p:spTgt spid="352311"/>
                                        </p:tgtEl>
                                        <p:attrNameLst>
                                          <p:attrName>style.rotation</p:attrName>
                                        </p:attrNameLst>
                                      </p:cBhvr>
                                      <p:tavLst>
                                        <p:tav tm="0">
                                          <p:val>
                                            <p:fltVal val="360"/>
                                          </p:val>
                                        </p:tav>
                                        <p:tav tm="100000">
                                          <p:val>
                                            <p:fltVal val="0"/>
                                          </p:val>
                                        </p:tav>
                                      </p:tavLst>
                                    </p:anim>
                                    <p:animEffect transition="in" filter="fade">
                                      <p:cBhvr>
                                        <p:cTn id="70" dur="500"/>
                                        <p:tgtEl>
                                          <p:spTgt spid="35231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wipe(left)">
                                      <p:cBhvr>
                                        <p:cTn id="75" dur="500"/>
                                        <p:tgtEl>
                                          <p:spTgt spid="5"/>
                                        </p:tgtEl>
                                      </p:cBhvr>
                                    </p:animEffect>
                                  </p:childTnLst>
                                </p:cTn>
                              </p:par>
                            </p:childTnLst>
                          </p:cTn>
                        </p:par>
                      </p:childTnLst>
                    </p:cTn>
                  </p:par>
                  <p:par>
                    <p:cTn id="76" fill="hold">
                      <p:stCondLst>
                        <p:cond delay="indefinite"/>
                      </p:stCondLst>
                      <p:childTnLst>
                        <p:par>
                          <p:cTn id="77" fill="hold">
                            <p:stCondLst>
                              <p:cond delay="0"/>
                            </p:stCondLst>
                            <p:childTnLst>
                              <p:par>
                                <p:cTn id="78" presetID="49" presetClass="entr" presetSubtype="0" decel="100000" fill="hold" grpId="0" nodeType="clickEffect">
                                  <p:stCondLst>
                                    <p:cond delay="0"/>
                                  </p:stCondLst>
                                  <p:iterate type="lt">
                                    <p:tmPct val="10000"/>
                                  </p:iterate>
                                  <p:childTnLst>
                                    <p:set>
                                      <p:cBhvr>
                                        <p:cTn id="79" dur="1" fill="hold">
                                          <p:stCondLst>
                                            <p:cond delay="0"/>
                                          </p:stCondLst>
                                        </p:cTn>
                                        <p:tgtEl>
                                          <p:spTgt spid="352312"/>
                                        </p:tgtEl>
                                        <p:attrNameLst>
                                          <p:attrName>style.visibility</p:attrName>
                                        </p:attrNameLst>
                                      </p:cBhvr>
                                      <p:to>
                                        <p:strVal val="visible"/>
                                      </p:to>
                                    </p:set>
                                    <p:anim calcmode="lin" valueType="num">
                                      <p:cBhvr>
                                        <p:cTn id="80" dur="500" fill="hold"/>
                                        <p:tgtEl>
                                          <p:spTgt spid="352312"/>
                                        </p:tgtEl>
                                        <p:attrNameLst>
                                          <p:attrName>ppt_w</p:attrName>
                                        </p:attrNameLst>
                                      </p:cBhvr>
                                      <p:tavLst>
                                        <p:tav tm="0">
                                          <p:val>
                                            <p:fltVal val="0"/>
                                          </p:val>
                                        </p:tav>
                                        <p:tav tm="100000">
                                          <p:val>
                                            <p:strVal val="#ppt_w"/>
                                          </p:val>
                                        </p:tav>
                                      </p:tavLst>
                                    </p:anim>
                                    <p:anim calcmode="lin" valueType="num">
                                      <p:cBhvr>
                                        <p:cTn id="81" dur="500" fill="hold"/>
                                        <p:tgtEl>
                                          <p:spTgt spid="352312"/>
                                        </p:tgtEl>
                                        <p:attrNameLst>
                                          <p:attrName>ppt_h</p:attrName>
                                        </p:attrNameLst>
                                      </p:cBhvr>
                                      <p:tavLst>
                                        <p:tav tm="0">
                                          <p:val>
                                            <p:fltVal val="0"/>
                                          </p:val>
                                        </p:tav>
                                        <p:tav tm="100000">
                                          <p:val>
                                            <p:strVal val="#ppt_h"/>
                                          </p:val>
                                        </p:tav>
                                      </p:tavLst>
                                    </p:anim>
                                    <p:anim calcmode="lin" valueType="num">
                                      <p:cBhvr>
                                        <p:cTn id="82" dur="500" fill="hold"/>
                                        <p:tgtEl>
                                          <p:spTgt spid="352312"/>
                                        </p:tgtEl>
                                        <p:attrNameLst>
                                          <p:attrName>style.rotation</p:attrName>
                                        </p:attrNameLst>
                                      </p:cBhvr>
                                      <p:tavLst>
                                        <p:tav tm="0">
                                          <p:val>
                                            <p:fltVal val="360"/>
                                          </p:val>
                                        </p:tav>
                                        <p:tav tm="100000">
                                          <p:val>
                                            <p:fltVal val="0"/>
                                          </p:val>
                                        </p:tav>
                                      </p:tavLst>
                                    </p:anim>
                                    <p:animEffect transition="in" filter="fade">
                                      <p:cBhvr>
                                        <p:cTn id="83" dur="500"/>
                                        <p:tgtEl>
                                          <p:spTgt spid="352312"/>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iterate type="wd">
                                    <p:tmPct val="10000"/>
                                  </p:iterate>
                                  <p:childTnLst>
                                    <p:set>
                                      <p:cBhvr>
                                        <p:cTn id="87" dur="1" fill="hold">
                                          <p:stCondLst>
                                            <p:cond delay="0"/>
                                          </p:stCondLst>
                                        </p:cTn>
                                        <p:tgtEl>
                                          <p:spTgt spid="352269">
                                            <p:txEl>
                                              <p:pRg st="15" end="15"/>
                                            </p:txEl>
                                          </p:spTgt>
                                        </p:tgtEl>
                                        <p:attrNameLst>
                                          <p:attrName>style.visibility</p:attrName>
                                        </p:attrNameLst>
                                      </p:cBhvr>
                                      <p:to>
                                        <p:strVal val="visible"/>
                                      </p:to>
                                    </p:set>
                                    <p:animEffect transition="in" filter="wipe(left)">
                                      <p:cBhvr>
                                        <p:cTn id="88" dur="500"/>
                                        <p:tgtEl>
                                          <p:spTgt spid="352269">
                                            <p:txEl>
                                              <p:pRg st="15" end="15"/>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iterate type="wd">
                                    <p:tmPct val="10000"/>
                                  </p:iterate>
                                  <p:childTnLst>
                                    <p:set>
                                      <p:cBhvr>
                                        <p:cTn id="92" dur="1" fill="hold">
                                          <p:stCondLst>
                                            <p:cond delay="0"/>
                                          </p:stCondLst>
                                        </p:cTn>
                                        <p:tgtEl>
                                          <p:spTgt spid="352269">
                                            <p:txEl>
                                              <p:pRg st="16" end="16"/>
                                            </p:txEl>
                                          </p:spTgt>
                                        </p:tgtEl>
                                        <p:attrNameLst>
                                          <p:attrName>style.visibility</p:attrName>
                                        </p:attrNameLst>
                                      </p:cBhvr>
                                      <p:to>
                                        <p:strVal val="visible"/>
                                      </p:to>
                                    </p:set>
                                    <p:animEffect transition="in" filter="wipe(left)">
                                      <p:cBhvr>
                                        <p:cTn id="93" dur="500"/>
                                        <p:tgtEl>
                                          <p:spTgt spid="352269">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69" grpId="0" build="p"/>
      <p:bldP spid="352311" grpId="0" animBg="1"/>
      <p:bldP spid="35231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p>
            <a:r>
              <a:rPr lang="en-US" smtClean="0"/>
              <a:t>Thursday, July 5, 2018</a:t>
            </a:r>
            <a:endParaRPr lang="en-US"/>
          </a:p>
        </p:txBody>
      </p:sp>
      <p:sp>
        <p:nvSpPr>
          <p:cNvPr id="10" name="Footer Placeholder 4"/>
          <p:cNvSpPr>
            <a:spLocks noGrp="1"/>
          </p:cNvSpPr>
          <p:nvPr>
            <p:ph type="ftr" sz="quarter" idx="11"/>
          </p:nvPr>
        </p:nvSpPr>
        <p:spPr/>
        <p:txBody>
          <a:bodyPr/>
          <a:lstStyle/>
          <a:p>
            <a:r>
              <a:rPr lang="de-DE" smtClean="0"/>
              <a:t>PHYS 1444-001, Summer 2018               Dr. Jaehoon Yu</a:t>
            </a:r>
            <a:endParaRPr lang="en-US"/>
          </a:p>
        </p:txBody>
      </p:sp>
      <p:sp>
        <p:nvSpPr>
          <p:cNvPr id="11" name="Slide Number Placeholder 5"/>
          <p:cNvSpPr>
            <a:spLocks noGrp="1"/>
          </p:cNvSpPr>
          <p:nvPr>
            <p:ph type="sldNum" sz="quarter" idx="12"/>
          </p:nvPr>
        </p:nvSpPr>
        <p:spPr/>
        <p:txBody>
          <a:bodyPr/>
          <a:lstStyle/>
          <a:p>
            <a:fld id="{5C0CE6D4-4620-9D46-8ADC-64E6C0411643}" type="slidenum">
              <a:rPr lang="en-US"/>
              <a:pPr/>
              <a:t>113</a:t>
            </a:fld>
            <a:endParaRPr lang="en-US"/>
          </a:p>
        </p:txBody>
      </p:sp>
      <p:pic>
        <p:nvPicPr>
          <p:cNvPr id="361485" name="Picture 13" descr="FG32_005"/>
          <p:cNvPicPr>
            <a:picLocks noChangeAspect="1" noChangeArrowheads="1"/>
          </p:cNvPicPr>
          <p:nvPr/>
        </p:nvPicPr>
        <p:blipFill>
          <a:blip r:embed="rId3"/>
          <a:srcRect/>
          <a:stretch>
            <a:fillRect/>
          </a:stretch>
        </p:blipFill>
        <p:spPr bwMode="auto">
          <a:xfrm>
            <a:off x="6858000" y="3962400"/>
            <a:ext cx="2286000" cy="1371600"/>
          </a:xfrm>
          <a:prstGeom prst="rect">
            <a:avLst/>
          </a:prstGeom>
          <a:noFill/>
        </p:spPr>
      </p:pic>
      <p:sp>
        <p:nvSpPr>
          <p:cNvPr id="361474" name="Rectangle 2"/>
          <p:cNvSpPr>
            <a:spLocks noGrp="1" noChangeArrowheads="1"/>
          </p:cNvSpPr>
          <p:nvPr>
            <p:ph type="title"/>
          </p:nvPr>
        </p:nvSpPr>
        <p:spPr>
          <a:xfrm>
            <a:off x="381000" y="76200"/>
            <a:ext cx="8534400" cy="609600"/>
          </a:xfrm>
        </p:spPr>
        <p:txBody>
          <a:bodyPr/>
          <a:lstStyle/>
          <a:p>
            <a:r>
              <a:rPr lang="en-US"/>
              <a:t>Gauss’ Law for Magnetism</a:t>
            </a:r>
          </a:p>
        </p:txBody>
      </p:sp>
      <p:graphicFrame>
        <p:nvGraphicFramePr>
          <p:cNvPr id="361475"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94699"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6" name="Object 4"/>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94700"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1477" name="Rectangle 5"/>
          <p:cNvSpPr>
            <a:spLocks noGrp="1" noChangeArrowheads="1"/>
          </p:cNvSpPr>
          <p:nvPr>
            <p:ph type="body" idx="1"/>
          </p:nvPr>
        </p:nvSpPr>
        <p:spPr>
          <a:xfrm>
            <a:off x="609600" y="685800"/>
            <a:ext cx="8305800" cy="5791200"/>
          </a:xfrm>
        </p:spPr>
        <p:txBody>
          <a:bodyPr/>
          <a:lstStyle/>
          <a:p>
            <a:pPr>
              <a:lnSpc>
                <a:spcPct val="90000"/>
              </a:lnSpc>
            </a:pPr>
            <a:r>
              <a:rPr lang="en-US"/>
              <a:t>What does the Gauss’ law in magnetism mean physically?</a:t>
            </a:r>
          </a:p>
          <a:p>
            <a:pPr>
              <a:lnSpc>
                <a:spcPct val="90000"/>
              </a:lnSpc>
            </a:pPr>
            <a:endParaRPr lang="en-US"/>
          </a:p>
          <a:p>
            <a:pPr>
              <a:lnSpc>
                <a:spcPct val="90000"/>
              </a:lnSpc>
            </a:pPr>
            <a:endParaRPr lang="en-US"/>
          </a:p>
          <a:p>
            <a:pPr lvl="1">
              <a:lnSpc>
                <a:spcPct val="90000"/>
              </a:lnSpc>
            </a:pPr>
            <a:r>
              <a:rPr lang="en-US"/>
              <a:t>There are as many magnetic flux lines that enter the enclosed volume as leave it</a:t>
            </a:r>
          </a:p>
          <a:p>
            <a:pPr lvl="1">
              <a:lnSpc>
                <a:spcPct val="90000"/>
              </a:lnSpc>
            </a:pPr>
            <a:r>
              <a:rPr lang="en-US"/>
              <a:t>If magnetic monopole does not exist, there is no starting or stopping point of the flux lines</a:t>
            </a:r>
          </a:p>
          <a:p>
            <a:pPr lvl="2">
              <a:lnSpc>
                <a:spcPct val="90000"/>
              </a:lnSpc>
            </a:pPr>
            <a:r>
              <a:rPr lang="en-US"/>
              <a:t>Electricity do have the source and the sink</a:t>
            </a:r>
          </a:p>
          <a:p>
            <a:pPr lvl="1">
              <a:lnSpc>
                <a:spcPct val="90000"/>
              </a:lnSpc>
            </a:pPr>
            <a:r>
              <a:rPr lang="en-US"/>
              <a:t>Magnetic field lines must be continuous</a:t>
            </a:r>
          </a:p>
          <a:p>
            <a:pPr lvl="1">
              <a:lnSpc>
                <a:spcPct val="90000"/>
              </a:lnSpc>
            </a:pPr>
            <a:r>
              <a:rPr lang="en-US"/>
              <a:t>Even for bar magnets, the field lines exist both insides and outside of the magnet</a:t>
            </a:r>
          </a:p>
        </p:txBody>
      </p:sp>
      <p:graphicFrame>
        <p:nvGraphicFramePr>
          <p:cNvPr id="361478"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94701"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Picture 1"/>
          <p:cNvPicPr>
            <a:picLocks noChangeAspect="1"/>
          </p:cNvPicPr>
          <p:nvPr/>
        </p:nvPicPr>
        <p:blipFill>
          <a:blip r:embed="rId8"/>
          <a:stretch>
            <a:fillRect/>
          </a:stretch>
        </p:blipFill>
        <p:spPr>
          <a:xfrm>
            <a:off x="2819400" y="1606550"/>
            <a:ext cx="2766391" cy="1060450"/>
          </a:xfrm>
          <a:prstGeom prst="rect">
            <a:avLst/>
          </a:prstGeom>
          <a:solidFill>
            <a:schemeClr val="accent1">
              <a:lumMod val="60000"/>
              <a:lumOff val="40000"/>
            </a:schemeClr>
          </a:solidFill>
          <a:ln w="28575">
            <a:solidFill>
              <a:srgbClr val="C00000"/>
            </a:solidFill>
          </a:ln>
        </p:spPr>
      </p:pic>
    </p:spTree>
    <p:extLst>
      <p:ext uri="{BB962C8B-B14F-4D97-AF65-F5344CB8AC3E}">
        <p14:creationId xmlns:p14="http://schemas.microsoft.com/office/powerpoint/2010/main" val="39898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61477">
                                            <p:txEl>
                                              <p:pRg st="0" end="0"/>
                                            </p:txEl>
                                          </p:spTgt>
                                        </p:tgtEl>
                                        <p:attrNameLst>
                                          <p:attrName>style.visibility</p:attrName>
                                        </p:attrNameLst>
                                      </p:cBhvr>
                                      <p:to>
                                        <p:strVal val="visible"/>
                                      </p:to>
                                    </p:set>
                                    <p:animEffect transition="in" filter="wipe(left)">
                                      <p:cBhvr>
                                        <p:cTn id="7" dur="500"/>
                                        <p:tgtEl>
                                          <p:spTgt spid="3614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61477">
                                            <p:txEl>
                                              <p:pRg st="3" end="3"/>
                                            </p:txEl>
                                          </p:spTgt>
                                        </p:tgtEl>
                                        <p:attrNameLst>
                                          <p:attrName>style.visibility</p:attrName>
                                        </p:attrNameLst>
                                      </p:cBhvr>
                                      <p:to>
                                        <p:strVal val="visible"/>
                                      </p:to>
                                    </p:set>
                                    <p:animEffect transition="in" filter="wipe(left)">
                                      <p:cBhvr>
                                        <p:cTn id="17" dur="500"/>
                                        <p:tgtEl>
                                          <p:spTgt spid="36147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61477">
                                            <p:txEl>
                                              <p:pRg st="4" end="4"/>
                                            </p:txEl>
                                          </p:spTgt>
                                        </p:tgtEl>
                                        <p:attrNameLst>
                                          <p:attrName>style.visibility</p:attrName>
                                        </p:attrNameLst>
                                      </p:cBhvr>
                                      <p:to>
                                        <p:strVal val="visible"/>
                                      </p:to>
                                    </p:set>
                                    <p:animEffect transition="in" filter="wipe(left)">
                                      <p:cBhvr>
                                        <p:cTn id="22" dur="500"/>
                                        <p:tgtEl>
                                          <p:spTgt spid="36147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61477">
                                            <p:txEl>
                                              <p:pRg st="5" end="5"/>
                                            </p:txEl>
                                          </p:spTgt>
                                        </p:tgtEl>
                                        <p:attrNameLst>
                                          <p:attrName>style.visibility</p:attrName>
                                        </p:attrNameLst>
                                      </p:cBhvr>
                                      <p:to>
                                        <p:strVal val="visible"/>
                                      </p:to>
                                    </p:set>
                                    <p:animEffect transition="in" filter="wipe(left)">
                                      <p:cBhvr>
                                        <p:cTn id="27" dur="500"/>
                                        <p:tgtEl>
                                          <p:spTgt spid="36147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61477">
                                            <p:txEl>
                                              <p:pRg st="6" end="6"/>
                                            </p:txEl>
                                          </p:spTgt>
                                        </p:tgtEl>
                                        <p:attrNameLst>
                                          <p:attrName>style.visibility</p:attrName>
                                        </p:attrNameLst>
                                      </p:cBhvr>
                                      <p:to>
                                        <p:strVal val="visible"/>
                                      </p:to>
                                    </p:set>
                                    <p:animEffect transition="in" filter="wipe(left)">
                                      <p:cBhvr>
                                        <p:cTn id="32" dur="500"/>
                                        <p:tgtEl>
                                          <p:spTgt spid="36147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361477">
                                            <p:txEl>
                                              <p:pRg st="7" end="7"/>
                                            </p:txEl>
                                          </p:spTgt>
                                        </p:tgtEl>
                                        <p:attrNameLst>
                                          <p:attrName>style.visibility</p:attrName>
                                        </p:attrNameLst>
                                      </p:cBhvr>
                                      <p:to>
                                        <p:strVal val="visible"/>
                                      </p:to>
                                    </p:set>
                                    <p:animEffect transition="in" filter="wipe(left)">
                                      <p:cBhvr>
                                        <p:cTn id="37" dur="500"/>
                                        <p:tgtEl>
                                          <p:spTgt spid="36147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361485"/>
                                        </p:tgtEl>
                                        <p:attrNameLst>
                                          <p:attrName>style.visibility</p:attrName>
                                        </p:attrNameLst>
                                      </p:cBhvr>
                                      <p:to>
                                        <p:strVal val="visible"/>
                                      </p:to>
                                    </p:set>
                                    <p:anim calcmode="lin" valueType="num">
                                      <p:cBhvr>
                                        <p:cTn id="42" dur="500" fill="hold"/>
                                        <p:tgtEl>
                                          <p:spTgt spid="361485"/>
                                        </p:tgtEl>
                                        <p:attrNameLst>
                                          <p:attrName>ppt_w</p:attrName>
                                        </p:attrNameLst>
                                      </p:cBhvr>
                                      <p:tavLst>
                                        <p:tav tm="0">
                                          <p:val>
                                            <p:fltVal val="0"/>
                                          </p:val>
                                        </p:tav>
                                        <p:tav tm="100000">
                                          <p:val>
                                            <p:strVal val="#ppt_w"/>
                                          </p:val>
                                        </p:tav>
                                      </p:tavLst>
                                    </p:anim>
                                    <p:anim calcmode="lin" valueType="num">
                                      <p:cBhvr>
                                        <p:cTn id="43" dur="500" fill="hold"/>
                                        <p:tgtEl>
                                          <p:spTgt spid="361485"/>
                                        </p:tgtEl>
                                        <p:attrNameLst>
                                          <p:attrName>ppt_h</p:attrName>
                                        </p:attrNameLst>
                                      </p:cBhvr>
                                      <p:tavLst>
                                        <p:tav tm="0">
                                          <p:val>
                                            <p:fltVal val="0"/>
                                          </p:val>
                                        </p:tav>
                                        <p:tav tm="100000">
                                          <p:val>
                                            <p:strVal val="#ppt_h"/>
                                          </p:val>
                                        </p:tav>
                                      </p:tavLst>
                                    </p:anim>
                                    <p:animEffect transition="in" filter="fade">
                                      <p:cBhvr>
                                        <p:cTn id="44" dur="500"/>
                                        <p:tgtEl>
                                          <p:spTgt spid="361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77"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3"/>
          <p:cNvSpPr>
            <a:spLocks noGrp="1"/>
          </p:cNvSpPr>
          <p:nvPr>
            <p:ph type="dt" sz="half" idx="10"/>
          </p:nvPr>
        </p:nvSpPr>
        <p:spPr/>
        <p:txBody>
          <a:bodyPr/>
          <a:lstStyle/>
          <a:p>
            <a:r>
              <a:rPr lang="en-US" smtClean="0"/>
              <a:t>Thursday, July 5, 2018</a:t>
            </a:r>
            <a:endParaRPr lang="en-US"/>
          </a:p>
        </p:txBody>
      </p:sp>
      <p:sp>
        <p:nvSpPr>
          <p:cNvPr id="21" name="Footer Placeholder 4"/>
          <p:cNvSpPr>
            <a:spLocks noGrp="1"/>
          </p:cNvSpPr>
          <p:nvPr>
            <p:ph type="ftr" sz="quarter" idx="11"/>
          </p:nvPr>
        </p:nvSpPr>
        <p:spPr/>
        <p:txBody>
          <a:bodyPr/>
          <a:lstStyle/>
          <a:p>
            <a:r>
              <a:rPr lang="de-DE" smtClean="0"/>
              <a:t>PHYS 1444-001, Summer 2018               Dr. Jaehoon Yu</a:t>
            </a:r>
            <a:endParaRPr lang="en-US"/>
          </a:p>
        </p:txBody>
      </p:sp>
      <p:sp>
        <p:nvSpPr>
          <p:cNvPr id="22" name="Slide Number Placeholder 5"/>
          <p:cNvSpPr>
            <a:spLocks noGrp="1"/>
          </p:cNvSpPr>
          <p:nvPr>
            <p:ph type="sldNum" sz="quarter" idx="12"/>
          </p:nvPr>
        </p:nvSpPr>
        <p:spPr/>
        <p:txBody>
          <a:bodyPr/>
          <a:lstStyle/>
          <a:p>
            <a:fld id="{2D5D1C87-4041-1F41-9CF1-7EA0DD0FA307}" type="slidenum">
              <a:rPr lang="en-US"/>
              <a:pPr/>
              <a:t>114</a:t>
            </a:fld>
            <a:endParaRPr lang="en-US"/>
          </a:p>
        </p:txBody>
      </p:sp>
      <p:sp>
        <p:nvSpPr>
          <p:cNvPr id="353285" name="Rectangle 5"/>
          <p:cNvSpPr>
            <a:spLocks noGrp="1" noChangeArrowheads="1"/>
          </p:cNvSpPr>
          <p:nvPr>
            <p:ph type="title"/>
          </p:nvPr>
        </p:nvSpPr>
        <p:spPr>
          <a:xfrm>
            <a:off x="381000" y="76200"/>
            <a:ext cx="8534400" cy="609600"/>
          </a:xfrm>
        </p:spPr>
        <p:txBody>
          <a:bodyPr/>
          <a:lstStyle/>
          <a:p>
            <a:r>
              <a:rPr lang="en-US"/>
              <a:t>Maxwell’s Equations</a:t>
            </a:r>
          </a:p>
        </p:txBody>
      </p:sp>
      <p:graphicFrame>
        <p:nvGraphicFramePr>
          <p:cNvPr id="353286" name="Object 6"/>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95758"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3287" name="Object 7"/>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95759"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3288"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95760"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3289" name="Rectangle 9"/>
          <p:cNvSpPr>
            <a:spLocks noGrp="1" noChangeArrowheads="1"/>
          </p:cNvSpPr>
          <p:nvPr>
            <p:ph type="body" idx="1"/>
          </p:nvPr>
        </p:nvSpPr>
        <p:spPr>
          <a:xfrm>
            <a:off x="381000" y="609600"/>
            <a:ext cx="8382000" cy="5486400"/>
          </a:xfrm>
        </p:spPr>
        <p:txBody>
          <a:bodyPr/>
          <a:lstStyle/>
          <a:p>
            <a:r>
              <a:rPr lang="en-US"/>
              <a:t>In the absence of dielectric or magnetic materials, the four equations developed by Maxwell are:</a:t>
            </a:r>
          </a:p>
        </p:txBody>
      </p:sp>
      <p:graphicFrame>
        <p:nvGraphicFramePr>
          <p:cNvPr id="353290" name="Object 10"/>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95761"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3310" name="Text Box 30"/>
          <p:cNvSpPr txBox="1">
            <a:spLocks noChangeArrowheads="1"/>
          </p:cNvSpPr>
          <p:nvPr/>
        </p:nvSpPr>
        <p:spPr bwMode="auto">
          <a:xfrm>
            <a:off x="5105400" y="1676400"/>
            <a:ext cx="3429000" cy="485775"/>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b="1">
                <a:solidFill>
                  <a:srgbClr val="CC0000"/>
                </a:solidFill>
                <a:latin typeface="Arial Narrow" charset="0"/>
              </a:rPr>
              <a:t>Gauss’ Law for electricity</a:t>
            </a:r>
          </a:p>
        </p:txBody>
      </p:sp>
      <p:sp>
        <p:nvSpPr>
          <p:cNvPr id="353311" name="Text Box 31"/>
          <p:cNvSpPr txBox="1">
            <a:spLocks noChangeArrowheads="1"/>
          </p:cNvSpPr>
          <p:nvPr/>
        </p:nvSpPr>
        <p:spPr bwMode="auto">
          <a:xfrm>
            <a:off x="5029200" y="2819400"/>
            <a:ext cx="3505200" cy="485775"/>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b="1">
                <a:solidFill>
                  <a:srgbClr val="CC0000"/>
                </a:solidFill>
                <a:latin typeface="Arial Narrow" charset="0"/>
              </a:rPr>
              <a:t>Gauss’ Law for magnetism</a:t>
            </a:r>
          </a:p>
        </p:txBody>
      </p:sp>
      <p:sp>
        <p:nvSpPr>
          <p:cNvPr id="353312" name="Text Box 32"/>
          <p:cNvSpPr txBox="1">
            <a:spLocks noChangeArrowheads="1"/>
          </p:cNvSpPr>
          <p:nvPr/>
        </p:nvSpPr>
        <p:spPr bwMode="auto">
          <a:xfrm>
            <a:off x="6477000" y="4038600"/>
            <a:ext cx="2057400" cy="485775"/>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b="1">
                <a:solidFill>
                  <a:srgbClr val="CC0000"/>
                </a:solidFill>
                <a:latin typeface="Arial Narrow" charset="0"/>
              </a:rPr>
              <a:t>Faraday’s Law</a:t>
            </a:r>
          </a:p>
        </p:txBody>
      </p:sp>
      <p:sp>
        <p:nvSpPr>
          <p:cNvPr id="353313" name="Text Box 33"/>
          <p:cNvSpPr txBox="1">
            <a:spLocks noChangeArrowheads="1"/>
          </p:cNvSpPr>
          <p:nvPr/>
        </p:nvSpPr>
        <p:spPr bwMode="auto">
          <a:xfrm>
            <a:off x="6477000" y="5105400"/>
            <a:ext cx="2057400" cy="485775"/>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b="1">
                <a:solidFill>
                  <a:srgbClr val="CC0000"/>
                </a:solidFill>
                <a:latin typeface="Arial Narrow" charset="0"/>
              </a:rPr>
              <a:t>Ampére’s Law</a:t>
            </a:r>
          </a:p>
        </p:txBody>
      </p:sp>
      <p:sp>
        <p:nvSpPr>
          <p:cNvPr id="353314" name="Text Box 34"/>
          <p:cNvSpPr txBox="1">
            <a:spLocks noChangeArrowheads="1"/>
          </p:cNvSpPr>
          <p:nvPr/>
        </p:nvSpPr>
        <p:spPr bwMode="auto">
          <a:xfrm>
            <a:off x="5029200" y="2209800"/>
            <a:ext cx="3581400" cy="581025"/>
          </a:xfrm>
          <a:prstGeom prst="rect">
            <a:avLst/>
          </a:prstGeom>
          <a:noFill/>
          <a:ln w="28575">
            <a:noFill/>
            <a:miter lim="800000"/>
            <a:headEnd/>
            <a:tailEnd/>
          </a:ln>
          <a:effectLst/>
        </p:spPr>
        <p:txBody>
          <a:bodyPr>
            <a:prstTxWarp prst="textNoShape">
              <a:avLst/>
            </a:prstTxWarp>
            <a:spAutoFit/>
          </a:bodyPr>
          <a:lstStyle/>
          <a:p>
            <a:r>
              <a:rPr lang="en-US" sz="1600">
                <a:solidFill>
                  <a:schemeClr val="accent2"/>
                </a:solidFill>
                <a:latin typeface="Arial Narrow" charset="0"/>
              </a:rPr>
              <a:t>A generalized form of Coulomb’s law relating electric field to its sources, the electric charge</a:t>
            </a:r>
          </a:p>
        </p:txBody>
      </p:sp>
      <p:sp>
        <p:nvSpPr>
          <p:cNvPr id="353315" name="Text Box 35"/>
          <p:cNvSpPr txBox="1">
            <a:spLocks noChangeArrowheads="1"/>
          </p:cNvSpPr>
          <p:nvPr/>
        </p:nvSpPr>
        <p:spPr bwMode="auto">
          <a:xfrm>
            <a:off x="4267200" y="3381375"/>
            <a:ext cx="4876800" cy="581025"/>
          </a:xfrm>
          <a:prstGeom prst="rect">
            <a:avLst/>
          </a:prstGeom>
          <a:noFill/>
          <a:ln w="28575">
            <a:noFill/>
            <a:miter lim="800000"/>
            <a:headEnd/>
            <a:tailEnd/>
          </a:ln>
          <a:effectLst/>
        </p:spPr>
        <p:txBody>
          <a:bodyPr>
            <a:prstTxWarp prst="textNoShape">
              <a:avLst/>
            </a:prstTxWarp>
            <a:spAutoFit/>
          </a:bodyPr>
          <a:lstStyle/>
          <a:p>
            <a:r>
              <a:rPr lang="en-US" sz="1600" dirty="0">
                <a:solidFill>
                  <a:schemeClr val="accent2"/>
                </a:solidFill>
                <a:latin typeface="Arial Narrow" charset="0"/>
              </a:rPr>
              <a:t>A magnetic equivalent</a:t>
            </a:r>
            <a:r>
              <a:rPr lang="en-US" sz="1600" dirty="0" smtClean="0">
                <a:solidFill>
                  <a:schemeClr val="accent2"/>
                </a:solidFill>
                <a:latin typeface="Arial Narrow" charset="0"/>
              </a:rPr>
              <a:t> of </a:t>
            </a:r>
            <a:r>
              <a:rPr lang="en-US" sz="1600" dirty="0">
                <a:solidFill>
                  <a:schemeClr val="accent2"/>
                </a:solidFill>
                <a:latin typeface="Arial Narrow" charset="0"/>
              </a:rPr>
              <a:t>Coulomb’s law relating magnetic field to its sources. This says there are no magnetic monopoles.</a:t>
            </a:r>
          </a:p>
        </p:txBody>
      </p:sp>
      <p:sp>
        <p:nvSpPr>
          <p:cNvPr id="353316" name="Text Box 36"/>
          <p:cNvSpPr txBox="1">
            <a:spLocks noChangeArrowheads="1"/>
          </p:cNvSpPr>
          <p:nvPr/>
        </p:nvSpPr>
        <p:spPr bwMode="auto">
          <a:xfrm>
            <a:off x="4419600" y="4572000"/>
            <a:ext cx="4419600" cy="336550"/>
          </a:xfrm>
          <a:prstGeom prst="rect">
            <a:avLst/>
          </a:prstGeom>
          <a:noFill/>
          <a:ln w="28575">
            <a:noFill/>
            <a:miter lim="800000"/>
            <a:headEnd/>
            <a:tailEnd/>
          </a:ln>
          <a:effectLst/>
        </p:spPr>
        <p:txBody>
          <a:bodyPr>
            <a:prstTxWarp prst="textNoShape">
              <a:avLst/>
            </a:prstTxWarp>
            <a:spAutoFit/>
          </a:bodyPr>
          <a:lstStyle/>
          <a:p>
            <a:r>
              <a:rPr lang="en-US" sz="1600">
                <a:solidFill>
                  <a:schemeClr val="accent2"/>
                </a:solidFill>
                <a:latin typeface="Arial Narrow" charset="0"/>
              </a:rPr>
              <a:t>An electric field is produced by a changing magnetic field</a:t>
            </a:r>
          </a:p>
        </p:txBody>
      </p:sp>
      <p:sp>
        <p:nvSpPr>
          <p:cNvPr id="353317" name="Text Box 37"/>
          <p:cNvSpPr txBox="1">
            <a:spLocks noChangeArrowheads="1"/>
          </p:cNvSpPr>
          <p:nvPr/>
        </p:nvSpPr>
        <p:spPr bwMode="auto">
          <a:xfrm>
            <a:off x="6096000" y="5638800"/>
            <a:ext cx="2743200" cy="825500"/>
          </a:xfrm>
          <a:prstGeom prst="rect">
            <a:avLst/>
          </a:prstGeom>
          <a:noFill/>
          <a:ln w="28575">
            <a:noFill/>
            <a:miter lim="800000"/>
            <a:headEnd/>
            <a:tailEnd/>
          </a:ln>
          <a:effectLst/>
        </p:spPr>
        <p:txBody>
          <a:bodyPr>
            <a:prstTxWarp prst="textNoShape">
              <a:avLst/>
            </a:prstTxWarp>
            <a:spAutoFit/>
          </a:bodyPr>
          <a:lstStyle/>
          <a:p>
            <a:r>
              <a:rPr lang="en-US" sz="1600">
                <a:solidFill>
                  <a:schemeClr val="accent2"/>
                </a:solidFill>
                <a:latin typeface="Arial Narrow" charset="0"/>
              </a:rPr>
              <a:t>A magnetic field is produced by an electric current or by a  changing electric field</a:t>
            </a:r>
          </a:p>
        </p:txBody>
      </p:sp>
      <p:pic>
        <p:nvPicPr>
          <p:cNvPr id="23" name="Picture 22"/>
          <p:cNvPicPr>
            <a:picLocks noChangeAspect="1"/>
          </p:cNvPicPr>
          <p:nvPr/>
        </p:nvPicPr>
        <p:blipFill>
          <a:blip r:embed="rId8"/>
          <a:stretch>
            <a:fillRect/>
          </a:stretch>
        </p:blipFill>
        <p:spPr>
          <a:xfrm>
            <a:off x="685799" y="1753101"/>
            <a:ext cx="2316072" cy="1036137"/>
          </a:xfrm>
          <a:prstGeom prst="rect">
            <a:avLst/>
          </a:prstGeom>
          <a:solidFill>
            <a:schemeClr val="accent1">
              <a:lumMod val="60000"/>
              <a:lumOff val="40000"/>
            </a:schemeClr>
          </a:solidFill>
          <a:ln w="28575">
            <a:solidFill>
              <a:srgbClr val="C00000"/>
            </a:solidFill>
          </a:ln>
        </p:spPr>
      </p:pic>
      <p:pic>
        <p:nvPicPr>
          <p:cNvPr id="24" name="Picture 23"/>
          <p:cNvPicPr>
            <a:picLocks noChangeAspect="1"/>
          </p:cNvPicPr>
          <p:nvPr/>
        </p:nvPicPr>
        <p:blipFill>
          <a:blip r:embed="rId9"/>
          <a:stretch>
            <a:fillRect/>
          </a:stretch>
        </p:blipFill>
        <p:spPr>
          <a:xfrm>
            <a:off x="685799" y="2945782"/>
            <a:ext cx="2279119" cy="873662"/>
          </a:xfrm>
          <a:prstGeom prst="rect">
            <a:avLst/>
          </a:prstGeom>
          <a:solidFill>
            <a:schemeClr val="accent1">
              <a:lumMod val="60000"/>
              <a:lumOff val="40000"/>
            </a:schemeClr>
          </a:solidFill>
          <a:ln w="28575">
            <a:solidFill>
              <a:srgbClr val="C00000"/>
            </a:solidFill>
          </a:ln>
        </p:spPr>
      </p:pic>
      <p:pic>
        <p:nvPicPr>
          <p:cNvPr id="2" name="Picture 1"/>
          <p:cNvPicPr>
            <a:picLocks noChangeAspect="1"/>
          </p:cNvPicPr>
          <p:nvPr/>
        </p:nvPicPr>
        <p:blipFill>
          <a:blip r:embed="rId10"/>
          <a:stretch>
            <a:fillRect/>
          </a:stretch>
        </p:blipFill>
        <p:spPr>
          <a:xfrm>
            <a:off x="685799" y="3975988"/>
            <a:ext cx="2879837" cy="1102160"/>
          </a:xfrm>
          <a:prstGeom prst="rect">
            <a:avLst/>
          </a:prstGeom>
          <a:solidFill>
            <a:schemeClr val="accent1">
              <a:lumMod val="60000"/>
              <a:lumOff val="40000"/>
            </a:schemeClr>
          </a:solidFill>
          <a:ln w="28575">
            <a:solidFill>
              <a:srgbClr val="C00000"/>
            </a:solidFill>
          </a:ln>
        </p:spPr>
      </p:pic>
      <p:pic>
        <p:nvPicPr>
          <p:cNvPr id="3" name="Picture 2"/>
          <p:cNvPicPr>
            <a:picLocks noChangeAspect="1"/>
          </p:cNvPicPr>
          <p:nvPr/>
        </p:nvPicPr>
        <p:blipFill>
          <a:blip r:embed="rId11"/>
          <a:stretch>
            <a:fillRect/>
          </a:stretch>
        </p:blipFill>
        <p:spPr>
          <a:xfrm>
            <a:off x="685799" y="5234691"/>
            <a:ext cx="4479940" cy="1013709"/>
          </a:xfrm>
          <a:prstGeom prst="rect">
            <a:avLst/>
          </a:prstGeom>
          <a:solidFill>
            <a:schemeClr val="accent1">
              <a:lumMod val="60000"/>
              <a:lumOff val="40000"/>
            </a:schemeClr>
          </a:solidFill>
          <a:ln w="28575">
            <a:solidFill>
              <a:srgbClr val="C00000"/>
            </a:solidFill>
          </a:ln>
        </p:spPr>
      </p:pic>
    </p:spTree>
    <p:extLst>
      <p:ext uri="{BB962C8B-B14F-4D97-AF65-F5344CB8AC3E}">
        <p14:creationId xmlns:p14="http://schemas.microsoft.com/office/powerpoint/2010/main" val="121762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53289">
                                            <p:txEl>
                                              <p:pRg st="0" end="0"/>
                                            </p:txEl>
                                          </p:spTgt>
                                        </p:tgtEl>
                                        <p:attrNameLst>
                                          <p:attrName>style.visibility</p:attrName>
                                        </p:attrNameLst>
                                      </p:cBhvr>
                                      <p:to>
                                        <p:strVal val="visible"/>
                                      </p:to>
                                    </p:set>
                                    <p:animEffect transition="in" filter="wipe(left)">
                                      <p:cBhvr>
                                        <p:cTn id="7" dur="500"/>
                                        <p:tgtEl>
                                          <p:spTgt spid="3532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0" nodeType="clickEffect">
                                  <p:stCondLst>
                                    <p:cond delay="0"/>
                                  </p:stCondLst>
                                  <p:iterate type="lt">
                                    <p:tmPct val="10000"/>
                                  </p:iterate>
                                  <p:childTnLst>
                                    <p:set>
                                      <p:cBhvr>
                                        <p:cTn id="16" dur="1" fill="hold">
                                          <p:stCondLst>
                                            <p:cond delay="0"/>
                                          </p:stCondLst>
                                        </p:cTn>
                                        <p:tgtEl>
                                          <p:spTgt spid="353310"/>
                                        </p:tgtEl>
                                        <p:attrNameLst>
                                          <p:attrName>style.visibility</p:attrName>
                                        </p:attrNameLst>
                                      </p:cBhvr>
                                      <p:to>
                                        <p:strVal val="visible"/>
                                      </p:to>
                                    </p:set>
                                    <p:anim calcmode="lin" valueType="num">
                                      <p:cBhvr>
                                        <p:cTn id="17" dur="500" fill="hold"/>
                                        <p:tgtEl>
                                          <p:spTgt spid="353310"/>
                                        </p:tgtEl>
                                        <p:attrNameLst>
                                          <p:attrName>ppt_w</p:attrName>
                                        </p:attrNameLst>
                                      </p:cBhvr>
                                      <p:tavLst>
                                        <p:tav tm="0">
                                          <p:val>
                                            <p:fltVal val="0"/>
                                          </p:val>
                                        </p:tav>
                                        <p:tav tm="100000">
                                          <p:val>
                                            <p:strVal val="#ppt_w"/>
                                          </p:val>
                                        </p:tav>
                                      </p:tavLst>
                                    </p:anim>
                                    <p:anim calcmode="lin" valueType="num">
                                      <p:cBhvr>
                                        <p:cTn id="18" dur="500" fill="hold"/>
                                        <p:tgtEl>
                                          <p:spTgt spid="353310"/>
                                        </p:tgtEl>
                                        <p:attrNameLst>
                                          <p:attrName>ppt_h</p:attrName>
                                        </p:attrNameLst>
                                      </p:cBhvr>
                                      <p:tavLst>
                                        <p:tav tm="0">
                                          <p:val>
                                            <p:fltVal val="0"/>
                                          </p:val>
                                        </p:tav>
                                        <p:tav tm="100000">
                                          <p:val>
                                            <p:strVal val="#ppt_h"/>
                                          </p:val>
                                        </p:tav>
                                      </p:tavLst>
                                    </p:anim>
                                    <p:anim calcmode="lin" valueType="num">
                                      <p:cBhvr>
                                        <p:cTn id="19" dur="500" fill="hold"/>
                                        <p:tgtEl>
                                          <p:spTgt spid="353310"/>
                                        </p:tgtEl>
                                        <p:attrNameLst>
                                          <p:attrName>style.rotation</p:attrName>
                                        </p:attrNameLst>
                                      </p:cBhvr>
                                      <p:tavLst>
                                        <p:tav tm="0">
                                          <p:val>
                                            <p:fltVal val="360"/>
                                          </p:val>
                                        </p:tav>
                                        <p:tav tm="100000">
                                          <p:val>
                                            <p:fltVal val="0"/>
                                          </p:val>
                                        </p:tav>
                                      </p:tavLst>
                                    </p:anim>
                                    <p:animEffect transition="in" filter="fade">
                                      <p:cBhvr>
                                        <p:cTn id="20" dur="500"/>
                                        <p:tgtEl>
                                          <p:spTgt spid="353310"/>
                                        </p:tgtEl>
                                      </p:cBhvr>
                                    </p:animEffect>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grpId="0" nodeType="clickEffect">
                                  <p:stCondLst>
                                    <p:cond delay="0"/>
                                  </p:stCondLst>
                                  <p:iterate type="lt">
                                    <p:tmPct val="10000"/>
                                  </p:iterate>
                                  <p:childTnLst>
                                    <p:set>
                                      <p:cBhvr>
                                        <p:cTn id="24" dur="1" fill="hold">
                                          <p:stCondLst>
                                            <p:cond delay="0"/>
                                          </p:stCondLst>
                                        </p:cTn>
                                        <p:tgtEl>
                                          <p:spTgt spid="353314"/>
                                        </p:tgtEl>
                                        <p:attrNameLst>
                                          <p:attrName>style.visibility</p:attrName>
                                        </p:attrNameLst>
                                      </p:cBhvr>
                                      <p:to>
                                        <p:strVal val="visible"/>
                                      </p:to>
                                    </p:set>
                                    <p:anim calcmode="lin" valueType="num">
                                      <p:cBhvr>
                                        <p:cTn id="25" dur="500" fill="hold"/>
                                        <p:tgtEl>
                                          <p:spTgt spid="353314"/>
                                        </p:tgtEl>
                                        <p:attrNameLst>
                                          <p:attrName>ppt_w</p:attrName>
                                        </p:attrNameLst>
                                      </p:cBhvr>
                                      <p:tavLst>
                                        <p:tav tm="0">
                                          <p:val>
                                            <p:fltVal val="0"/>
                                          </p:val>
                                        </p:tav>
                                        <p:tav tm="100000">
                                          <p:val>
                                            <p:strVal val="#ppt_w"/>
                                          </p:val>
                                        </p:tav>
                                      </p:tavLst>
                                    </p:anim>
                                    <p:anim calcmode="lin" valueType="num">
                                      <p:cBhvr>
                                        <p:cTn id="26" dur="500" fill="hold"/>
                                        <p:tgtEl>
                                          <p:spTgt spid="353314"/>
                                        </p:tgtEl>
                                        <p:attrNameLst>
                                          <p:attrName>ppt_h</p:attrName>
                                        </p:attrNameLst>
                                      </p:cBhvr>
                                      <p:tavLst>
                                        <p:tav tm="0">
                                          <p:val>
                                            <p:fltVal val="0"/>
                                          </p:val>
                                        </p:tav>
                                        <p:tav tm="100000">
                                          <p:val>
                                            <p:strVal val="#ppt_h"/>
                                          </p:val>
                                        </p:tav>
                                      </p:tavLst>
                                    </p:anim>
                                    <p:anim calcmode="lin" valueType="num">
                                      <p:cBhvr>
                                        <p:cTn id="27" dur="500" fill="hold"/>
                                        <p:tgtEl>
                                          <p:spTgt spid="353314"/>
                                        </p:tgtEl>
                                        <p:attrNameLst>
                                          <p:attrName>style.rotation</p:attrName>
                                        </p:attrNameLst>
                                      </p:cBhvr>
                                      <p:tavLst>
                                        <p:tav tm="0">
                                          <p:val>
                                            <p:fltVal val="360"/>
                                          </p:val>
                                        </p:tav>
                                        <p:tav tm="100000">
                                          <p:val>
                                            <p:fltVal val="0"/>
                                          </p:val>
                                        </p:tav>
                                      </p:tavLst>
                                    </p:anim>
                                    <p:animEffect transition="in" filter="fade">
                                      <p:cBhvr>
                                        <p:cTn id="28" dur="500"/>
                                        <p:tgtEl>
                                          <p:spTgt spid="3533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grpId="0" nodeType="clickEffect">
                                  <p:stCondLst>
                                    <p:cond delay="0"/>
                                  </p:stCondLst>
                                  <p:iterate type="lt">
                                    <p:tmPct val="10000"/>
                                  </p:iterate>
                                  <p:childTnLst>
                                    <p:set>
                                      <p:cBhvr>
                                        <p:cTn id="37" dur="1" fill="hold">
                                          <p:stCondLst>
                                            <p:cond delay="0"/>
                                          </p:stCondLst>
                                        </p:cTn>
                                        <p:tgtEl>
                                          <p:spTgt spid="353311"/>
                                        </p:tgtEl>
                                        <p:attrNameLst>
                                          <p:attrName>style.visibility</p:attrName>
                                        </p:attrNameLst>
                                      </p:cBhvr>
                                      <p:to>
                                        <p:strVal val="visible"/>
                                      </p:to>
                                    </p:set>
                                    <p:anim calcmode="lin" valueType="num">
                                      <p:cBhvr>
                                        <p:cTn id="38" dur="500" fill="hold"/>
                                        <p:tgtEl>
                                          <p:spTgt spid="353311"/>
                                        </p:tgtEl>
                                        <p:attrNameLst>
                                          <p:attrName>ppt_w</p:attrName>
                                        </p:attrNameLst>
                                      </p:cBhvr>
                                      <p:tavLst>
                                        <p:tav tm="0">
                                          <p:val>
                                            <p:fltVal val="0"/>
                                          </p:val>
                                        </p:tav>
                                        <p:tav tm="100000">
                                          <p:val>
                                            <p:strVal val="#ppt_w"/>
                                          </p:val>
                                        </p:tav>
                                      </p:tavLst>
                                    </p:anim>
                                    <p:anim calcmode="lin" valueType="num">
                                      <p:cBhvr>
                                        <p:cTn id="39" dur="500" fill="hold"/>
                                        <p:tgtEl>
                                          <p:spTgt spid="353311"/>
                                        </p:tgtEl>
                                        <p:attrNameLst>
                                          <p:attrName>ppt_h</p:attrName>
                                        </p:attrNameLst>
                                      </p:cBhvr>
                                      <p:tavLst>
                                        <p:tav tm="0">
                                          <p:val>
                                            <p:fltVal val="0"/>
                                          </p:val>
                                        </p:tav>
                                        <p:tav tm="100000">
                                          <p:val>
                                            <p:strVal val="#ppt_h"/>
                                          </p:val>
                                        </p:tav>
                                      </p:tavLst>
                                    </p:anim>
                                    <p:anim calcmode="lin" valueType="num">
                                      <p:cBhvr>
                                        <p:cTn id="40" dur="500" fill="hold"/>
                                        <p:tgtEl>
                                          <p:spTgt spid="353311"/>
                                        </p:tgtEl>
                                        <p:attrNameLst>
                                          <p:attrName>style.rotation</p:attrName>
                                        </p:attrNameLst>
                                      </p:cBhvr>
                                      <p:tavLst>
                                        <p:tav tm="0">
                                          <p:val>
                                            <p:fltVal val="360"/>
                                          </p:val>
                                        </p:tav>
                                        <p:tav tm="100000">
                                          <p:val>
                                            <p:fltVal val="0"/>
                                          </p:val>
                                        </p:tav>
                                      </p:tavLst>
                                    </p:anim>
                                    <p:animEffect transition="in" filter="fade">
                                      <p:cBhvr>
                                        <p:cTn id="41" dur="500"/>
                                        <p:tgtEl>
                                          <p:spTgt spid="353311"/>
                                        </p:tgtEl>
                                      </p:cBhvr>
                                    </p:animEffect>
                                  </p:childTnLst>
                                </p:cTn>
                              </p:par>
                            </p:childTnLst>
                          </p:cTn>
                        </p:par>
                      </p:childTnLst>
                    </p:cTn>
                  </p:par>
                  <p:par>
                    <p:cTn id="42" fill="hold">
                      <p:stCondLst>
                        <p:cond delay="indefinite"/>
                      </p:stCondLst>
                      <p:childTnLst>
                        <p:par>
                          <p:cTn id="43" fill="hold">
                            <p:stCondLst>
                              <p:cond delay="0"/>
                            </p:stCondLst>
                            <p:childTnLst>
                              <p:par>
                                <p:cTn id="44" presetID="49" presetClass="entr" presetSubtype="0" decel="100000" fill="hold" grpId="0" nodeType="clickEffect">
                                  <p:stCondLst>
                                    <p:cond delay="0"/>
                                  </p:stCondLst>
                                  <p:iterate type="lt">
                                    <p:tmPct val="10000"/>
                                  </p:iterate>
                                  <p:childTnLst>
                                    <p:set>
                                      <p:cBhvr>
                                        <p:cTn id="45" dur="1" fill="hold">
                                          <p:stCondLst>
                                            <p:cond delay="0"/>
                                          </p:stCondLst>
                                        </p:cTn>
                                        <p:tgtEl>
                                          <p:spTgt spid="353315"/>
                                        </p:tgtEl>
                                        <p:attrNameLst>
                                          <p:attrName>style.visibility</p:attrName>
                                        </p:attrNameLst>
                                      </p:cBhvr>
                                      <p:to>
                                        <p:strVal val="visible"/>
                                      </p:to>
                                    </p:set>
                                    <p:anim calcmode="lin" valueType="num">
                                      <p:cBhvr>
                                        <p:cTn id="46" dur="500" fill="hold"/>
                                        <p:tgtEl>
                                          <p:spTgt spid="353315"/>
                                        </p:tgtEl>
                                        <p:attrNameLst>
                                          <p:attrName>ppt_w</p:attrName>
                                        </p:attrNameLst>
                                      </p:cBhvr>
                                      <p:tavLst>
                                        <p:tav tm="0">
                                          <p:val>
                                            <p:fltVal val="0"/>
                                          </p:val>
                                        </p:tav>
                                        <p:tav tm="100000">
                                          <p:val>
                                            <p:strVal val="#ppt_w"/>
                                          </p:val>
                                        </p:tav>
                                      </p:tavLst>
                                    </p:anim>
                                    <p:anim calcmode="lin" valueType="num">
                                      <p:cBhvr>
                                        <p:cTn id="47" dur="500" fill="hold"/>
                                        <p:tgtEl>
                                          <p:spTgt spid="353315"/>
                                        </p:tgtEl>
                                        <p:attrNameLst>
                                          <p:attrName>ppt_h</p:attrName>
                                        </p:attrNameLst>
                                      </p:cBhvr>
                                      <p:tavLst>
                                        <p:tav tm="0">
                                          <p:val>
                                            <p:fltVal val="0"/>
                                          </p:val>
                                        </p:tav>
                                        <p:tav tm="100000">
                                          <p:val>
                                            <p:strVal val="#ppt_h"/>
                                          </p:val>
                                        </p:tav>
                                      </p:tavLst>
                                    </p:anim>
                                    <p:anim calcmode="lin" valueType="num">
                                      <p:cBhvr>
                                        <p:cTn id="48" dur="500" fill="hold"/>
                                        <p:tgtEl>
                                          <p:spTgt spid="353315"/>
                                        </p:tgtEl>
                                        <p:attrNameLst>
                                          <p:attrName>style.rotation</p:attrName>
                                        </p:attrNameLst>
                                      </p:cBhvr>
                                      <p:tavLst>
                                        <p:tav tm="0">
                                          <p:val>
                                            <p:fltVal val="360"/>
                                          </p:val>
                                        </p:tav>
                                        <p:tav tm="100000">
                                          <p:val>
                                            <p:fltVal val="0"/>
                                          </p:val>
                                        </p:tav>
                                      </p:tavLst>
                                    </p:anim>
                                    <p:animEffect transition="in" filter="fade">
                                      <p:cBhvr>
                                        <p:cTn id="49" dur="500"/>
                                        <p:tgtEl>
                                          <p:spTgt spid="3533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grpId="0" nodeType="clickEffect">
                                  <p:stCondLst>
                                    <p:cond delay="0"/>
                                  </p:stCondLst>
                                  <p:iterate type="lt">
                                    <p:tmPct val="10000"/>
                                  </p:iterate>
                                  <p:childTnLst>
                                    <p:set>
                                      <p:cBhvr>
                                        <p:cTn id="58" dur="1" fill="hold">
                                          <p:stCondLst>
                                            <p:cond delay="0"/>
                                          </p:stCondLst>
                                        </p:cTn>
                                        <p:tgtEl>
                                          <p:spTgt spid="353312"/>
                                        </p:tgtEl>
                                        <p:attrNameLst>
                                          <p:attrName>style.visibility</p:attrName>
                                        </p:attrNameLst>
                                      </p:cBhvr>
                                      <p:to>
                                        <p:strVal val="visible"/>
                                      </p:to>
                                    </p:set>
                                    <p:anim calcmode="lin" valueType="num">
                                      <p:cBhvr>
                                        <p:cTn id="59" dur="500" fill="hold"/>
                                        <p:tgtEl>
                                          <p:spTgt spid="353312"/>
                                        </p:tgtEl>
                                        <p:attrNameLst>
                                          <p:attrName>ppt_w</p:attrName>
                                        </p:attrNameLst>
                                      </p:cBhvr>
                                      <p:tavLst>
                                        <p:tav tm="0">
                                          <p:val>
                                            <p:fltVal val="0"/>
                                          </p:val>
                                        </p:tav>
                                        <p:tav tm="100000">
                                          <p:val>
                                            <p:strVal val="#ppt_w"/>
                                          </p:val>
                                        </p:tav>
                                      </p:tavLst>
                                    </p:anim>
                                    <p:anim calcmode="lin" valueType="num">
                                      <p:cBhvr>
                                        <p:cTn id="60" dur="500" fill="hold"/>
                                        <p:tgtEl>
                                          <p:spTgt spid="353312"/>
                                        </p:tgtEl>
                                        <p:attrNameLst>
                                          <p:attrName>ppt_h</p:attrName>
                                        </p:attrNameLst>
                                      </p:cBhvr>
                                      <p:tavLst>
                                        <p:tav tm="0">
                                          <p:val>
                                            <p:fltVal val="0"/>
                                          </p:val>
                                        </p:tav>
                                        <p:tav tm="100000">
                                          <p:val>
                                            <p:strVal val="#ppt_h"/>
                                          </p:val>
                                        </p:tav>
                                      </p:tavLst>
                                    </p:anim>
                                    <p:anim calcmode="lin" valueType="num">
                                      <p:cBhvr>
                                        <p:cTn id="61" dur="500" fill="hold"/>
                                        <p:tgtEl>
                                          <p:spTgt spid="353312"/>
                                        </p:tgtEl>
                                        <p:attrNameLst>
                                          <p:attrName>style.rotation</p:attrName>
                                        </p:attrNameLst>
                                      </p:cBhvr>
                                      <p:tavLst>
                                        <p:tav tm="0">
                                          <p:val>
                                            <p:fltVal val="360"/>
                                          </p:val>
                                        </p:tav>
                                        <p:tav tm="100000">
                                          <p:val>
                                            <p:fltVal val="0"/>
                                          </p:val>
                                        </p:tav>
                                      </p:tavLst>
                                    </p:anim>
                                    <p:animEffect transition="in" filter="fade">
                                      <p:cBhvr>
                                        <p:cTn id="62" dur="500"/>
                                        <p:tgtEl>
                                          <p:spTgt spid="353312"/>
                                        </p:tgtEl>
                                      </p:cBhvr>
                                    </p:animEffect>
                                  </p:childTnLst>
                                </p:cTn>
                              </p:par>
                            </p:childTnLst>
                          </p:cTn>
                        </p:par>
                      </p:childTnLst>
                    </p:cTn>
                  </p:par>
                  <p:par>
                    <p:cTn id="63" fill="hold">
                      <p:stCondLst>
                        <p:cond delay="indefinite"/>
                      </p:stCondLst>
                      <p:childTnLst>
                        <p:par>
                          <p:cTn id="64" fill="hold">
                            <p:stCondLst>
                              <p:cond delay="0"/>
                            </p:stCondLst>
                            <p:childTnLst>
                              <p:par>
                                <p:cTn id="65" presetID="49" presetClass="entr" presetSubtype="0" decel="100000" fill="hold" grpId="0" nodeType="clickEffect">
                                  <p:stCondLst>
                                    <p:cond delay="0"/>
                                  </p:stCondLst>
                                  <p:iterate type="lt">
                                    <p:tmPct val="10000"/>
                                  </p:iterate>
                                  <p:childTnLst>
                                    <p:set>
                                      <p:cBhvr>
                                        <p:cTn id="66" dur="1" fill="hold">
                                          <p:stCondLst>
                                            <p:cond delay="0"/>
                                          </p:stCondLst>
                                        </p:cTn>
                                        <p:tgtEl>
                                          <p:spTgt spid="353316"/>
                                        </p:tgtEl>
                                        <p:attrNameLst>
                                          <p:attrName>style.visibility</p:attrName>
                                        </p:attrNameLst>
                                      </p:cBhvr>
                                      <p:to>
                                        <p:strVal val="visible"/>
                                      </p:to>
                                    </p:set>
                                    <p:anim calcmode="lin" valueType="num">
                                      <p:cBhvr>
                                        <p:cTn id="67" dur="500" fill="hold"/>
                                        <p:tgtEl>
                                          <p:spTgt spid="353316"/>
                                        </p:tgtEl>
                                        <p:attrNameLst>
                                          <p:attrName>ppt_w</p:attrName>
                                        </p:attrNameLst>
                                      </p:cBhvr>
                                      <p:tavLst>
                                        <p:tav tm="0">
                                          <p:val>
                                            <p:fltVal val="0"/>
                                          </p:val>
                                        </p:tav>
                                        <p:tav tm="100000">
                                          <p:val>
                                            <p:strVal val="#ppt_w"/>
                                          </p:val>
                                        </p:tav>
                                      </p:tavLst>
                                    </p:anim>
                                    <p:anim calcmode="lin" valueType="num">
                                      <p:cBhvr>
                                        <p:cTn id="68" dur="500" fill="hold"/>
                                        <p:tgtEl>
                                          <p:spTgt spid="353316"/>
                                        </p:tgtEl>
                                        <p:attrNameLst>
                                          <p:attrName>ppt_h</p:attrName>
                                        </p:attrNameLst>
                                      </p:cBhvr>
                                      <p:tavLst>
                                        <p:tav tm="0">
                                          <p:val>
                                            <p:fltVal val="0"/>
                                          </p:val>
                                        </p:tav>
                                        <p:tav tm="100000">
                                          <p:val>
                                            <p:strVal val="#ppt_h"/>
                                          </p:val>
                                        </p:tav>
                                      </p:tavLst>
                                    </p:anim>
                                    <p:anim calcmode="lin" valueType="num">
                                      <p:cBhvr>
                                        <p:cTn id="69" dur="500" fill="hold"/>
                                        <p:tgtEl>
                                          <p:spTgt spid="353316"/>
                                        </p:tgtEl>
                                        <p:attrNameLst>
                                          <p:attrName>style.rotation</p:attrName>
                                        </p:attrNameLst>
                                      </p:cBhvr>
                                      <p:tavLst>
                                        <p:tav tm="0">
                                          <p:val>
                                            <p:fltVal val="360"/>
                                          </p:val>
                                        </p:tav>
                                        <p:tav tm="100000">
                                          <p:val>
                                            <p:fltVal val="0"/>
                                          </p:val>
                                        </p:tav>
                                      </p:tavLst>
                                    </p:anim>
                                    <p:animEffect transition="in" filter="fade">
                                      <p:cBhvr>
                                        <p:cTn id="70" dur="500"/>
                                        <p:tgtEl>
                                          <p:spTgt spid="353316"/>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wipe(left)">
                                      <p:cBhvr>
                                        <p:cTn id="75" dur="500"/>
                                        <p:tgtEl>
                                          <p:spTgt spid="3"/>
                                        </p:tgtEl>
                                      </p:cBhvr>
                                    </p:animEffect>
                                  </p:childTnLst>
                                </p:cTn>
                              </p:par>
                            </p:childTnLst>
                          </p:cTn>
                        </p:par>
                      </p:childTnLst>
                    </p:cTn>
                  </p:par>
                  <p:par>
                    <p:cTn id="76" fill="hold">
                      <p:stCondLst>
                        <p:cond delay="indefinite"/>
                      </p:stCondLst>
                      <p:childTnLst>
                        <p:par>
                          <p:cTn id="77" fill="hold">
                            <p:stCondLst>
                              <p:cond delay="0"/>
                            </p:stCondLst>
                            <p:childTnLst>
                              <p:par>
                                <p:cTn id="78" presetID="49" presetClass="entr" presetSubtype="0" decel="100000" fill="hold" grpId="0" nodeType="clickEffect">
                                  <p:stCondLst>
                                    <p:cond delay="0"/>
                                  </p:stCondLst>
                                  <p:iterate type="lt">
                                    <p:tmPct val="10000"/>
                                  </p:iterate>
                                  <p:childTnLst>
                                    <p:set>
                                      <p:cBhvr>
                                        <p:cTn id="79" dur="1" fill="hold">
                                          <p:stCondLst>
                                            <p:cond delay="0"/>
                                          </p:stCondLst>
                                        </p:cTn>
                                        <p:tgtEl>
                                          <p:spTgt spid="353313"/>
                                        </p:tgtEl>
                                        <p:attrNameLst>
                                          <p:attrName>style.visibility</p:attrName>
                                        </p:attrNameLst>
                                      </p:cBhvr>
                                      <p:to>
                                        <p:strVal val="visible"/>
                                      </p:to>
                                    </p:set>
                                    <p:anim calcmode="lin" valueType="num">
                                      <p:cBhvr>
                                        <p:cTn id="80" dur="500" fill="hold"/>
                                        <p:tgtEl>
                                          <p:spTgt spid="353313"/>
                                        </p:tgtEl>
                                        <p:attrNameLst>
                                          <p:attrName>ppt_w</p:attrName>
                                        </p:attrNameLst>
                                      </p:cBhvr>
                                      <p:tavLst>
                                        <p:tav tm="0">
                                          <p:val>
                                            <p:fltVal val="0"/>
                                          </p:val>
                                        </p:tav>
                                        <p:tav tm="100000">
                                          <p:val>
                                            <p:strVal val="#ppt_w"/>
                                          </p:val>
                                        </p:tav>
                                      </p:tavLst>
                                    </p:anim>
                                    <p:anim calcmode="lin" valueType="num">
                                      <p:cBhvr>
                                        <p:cTn id="81" dur="500" fill="hold"/>
                                        <p:tgtEl>
                                          <p:spTgt spid="353313"/>
                                        </p:tgtEl>
                                        <p:attrNameLst>
                                          <p:attrName>ppt_h</p:attrName>
                                        </p:attrNameLst>
                                      </p:cBhvr>
                                      <p:tavLst>
                                        <p:tav tm="0">
                                          <p:val>
                                            <p:fltVal val="0"/>
                                          </p:val>
                                        </p:tav>
                                        <p:tav tm="100000">
                                          <p:val>
                                            <p:strVal val="#ppt_h"/>
                                          </p:val>
                                        </p:tav>
                                      </p:tavLst>
                                    </p:anim>
                                    <p:anim calcmode="lin" valueType="num">
                                      <p:cBhvr>
                                        <p:cTn id="82" dur="500" fill="hold"/>
                                        <p:tgtEl>
                                          <p:spTgt spid="353313"/>
                                        </p:tgtEl>
                                        <p:attrNameLst>
                                          <p:attrName>style.rotation</p:attrName>
                                        </p:attrNameLst>
                                      </p:cBhvr>
                                      <p:tavLst>
                                        <p:tav tm="0">
                                          <p:val>
                                            <p:fltVal val="360"/>
                                          </p:val>
                                        </p:tav>
                                        <p:tav tm="100000">
                                          <p:val>
                                            <p:fltVal val="0"/>
                                          </p:val>
                                        </p:tav>
                                      </p:tavLst>
                                    </p:anim>
                                    <p:animEffect transition="in" filter="fade">
                                      <p:cBhvr>
                                        <p:cTn id="83" dur="500"/>
                                        <p:tgtEl>
                                          <p:spTgt spid="353313"/>
                                        </p:tgtEl>
                                      </p:cBhvr>
                                    </p:animEffect>
                                  </p:childTnLst>
                                </p:cTn>
                              </p:par>
                            </p:childTnLst>
                          </p:cTn>
                        </p:par>
                      </p:childTnLst>
                    </p:cTn>
                  </p:par>
                  <p:par>
                    <p:cTn id="84" fill="hold">
                      <p:stCondLst>
                        <p:cond delay="indefinite"/>
                      </p:stCondLst>
                      <p:childTnLst>
                        <p:par>
                          <p:cTn id="85" fill="hold">
                            <p:stCondLst>
                              <p:cond delay="0"/>
                            </p:stCondLst>
                            <p:childTnLst>
                              <p:par>
                                <p:cTn id="86" presetID="49" presetClass="entr" presetSubtype="0" decel="100000" fill="hold" grpId="0" nodeType="clickEffect">
                                  <p:stCondLst>
                                    <p:cond delay="0"/>
                                  </p:stCondLst>
                                  <p:iterate type="lt">
                                    <p:tmPct val="10000"/>
                                  </p:iterate>
                                  <p:childTnLst>
                                    <p:set>
                                      <p:cBhvr>
                                        <p:cTn id="87" dur="1" fill="hold">
                                          <p:stCondLst>
                                            <p:cond delay="0"/>
                                          </p:stCondLst>
                                        </p:cTn>
                                        <p:tgtEl>
                                          <p:spTgt spid="353317"/>
                                        </p:tgtEl>
                                        <p:attrNameLst>
                                          <p:attrName>style.visibility</p:attrName>
                                        </p:attrNameLst>
                                      </p:cBhvr>
                                      <p:to>
                                        <p:strVal val="visible"/>
                                      </p:to>
                                    </p:set>
                                    <p:anim calcmode="lin" valueType="num">
                                      <p:cBhvr>
                                        <p:cTn id="88" dur="500" fill="hold"/>
                                        <p:tgtEl>
                                          <p:spTgt spid="353317"/>
                                        </p:tgtEl>
                                        <p:attrNameLst>
                                          <p:attrName>ppt_w</p:attrName>
                                        </p:attrNameLst>
                                      </p:cBhvr>
                                      <p:tavLst>
                                        <p:tav tm="0">
                                          <p:val>
                                            <p:fltVal val="0"/>
                                          </p:val>
                                        </p:tav>
                                        <p:tav tm="100000">
                                          <p:val>
                                            <p:strVal val="#ppt_w"/>
                                          </p:val>
                                        </p:tav>
                                      </p:tavLst>
                                    </p:anim>
                                    <p:anim calcmode="lin" valueType="num">
                                      <p:cBhvr>
                                        <p:cTn id="89" dur="500" fill="hold"/>
                                        <p:tgtEl>
                                          <p:spTgt spid="353317"/>
                                        </p:tgtEl>
                                        <p:attrNameLst>
                                          <p:attrName>ppt_h</p:attrName>
                                        </p:attrNameLst>
                                      </p:cBhvr>
                                      <p:tavLst>
                                        <p:tav tm="0">
                                          <p:val>
                                            <p:fltVal val="0"/>
                                          </p:val>
                                        </p:tav>
                                        <p:tav tm="100000">
                                          <p:val>
                                            <p:strVal val="#ppt_h"/>
                                          </p:val>
                                        </p:tav>
                                      </p:tavLst>
                                    </p:anim>
                                    <p:anim calcmode="lin" valueType="num">
                                      <p:cBhvr>
                                        <p:cTn id="90" dur="500" fill="hold"/>
                                        <p:tgtEl>
                                          <p:spTgt spid="353317"/>
                                        </p:tgtEl>
                                        <p:attrNameLst>
                                          <p:attrName>style.rotation</p:attrName>
                                        </p:attrNameLst>
                                      </p:cBhvr>
                                      <p:tavLst>
                                        <p:tav tm="0">
                                          <p:val>
                                            <p:fltVal val="360"/>
                                          </p:val>
                                        </p:tav>
                                        <p:tav tm="100000">
                                          <p:val>
                                            <p:fltVal val="0"/>
                                          </p:val>
                                        </p:tav>
                                      </p:tavLst>
                                    </p:anim>
                                    <p:animEffect transition="in" filter="fade">
                                      <p:cBhvr>
                                        <p:cTn id="91" dur="500"/>
                                        <p:tgtEl>
                                          <p:spTgt spid="35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9" grpId="0" build="p"/>
      <p:bldP spid="353310" grpId="0" animBg="1"/>
      <p:bldP spid="353311" grpId="0" animBg="1"/>
      <p:bldP spid="353312" grpId="0" animBg="1"/>
      <p:bldP spid="353313" grpId="0" animBg="1"/>
      <p:bldP spid="353314" grpId="0"/>
      <p:bldP spid="353315" grpId="0"/>
      <p:bldP spid="353316" grpId="0"/>
      <p:bldP spid="353317"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smtClean="0"/>
              <a:t>Thursday, July 5, 2018</a:t>
            </a:r>
            <a:endParaRPr lang="en-US"/>
          </a:p>
        </p:txBody>
      </p:sp>
      <p:sp>
        <p:nvSpPr>
          <p:cNvPr id="9" name="Footer Placeholder 4"/>
          <p:cNvSpPr>
            <a:spLocks noGrp="1"/>
          </p:cNvSpPr>
          <p:nvPr>
            <p:ph type="ftr" sz="quarter" idx="11"/>
          </p:nvPr>
        </p:nvSpPr>
        <p:spPr/>
        <p:txBody>
          <a:bodyPr/>
          <a:lstStyle/>
          <a:p>
            <a:r>
              <a:rPr lang="de-DE" smtClean="0"/>
              <a:t>PHYS 1444-001, Summer 2018               Dr. Jaehoon Yu</a:t>
            </a:r>
            <a:endParaRPr lang="en-US"/>
          </a:p>
        </p:txBody>
      </p:sp>
      <p:sp>
        <p:nvSpPr>
          <p:cNvPr id="10" name="Slide Number Placeholder 5"/>
          <p:cNvSpPr>
            <a:spLocks noGrp="1"/>
          </p:cNvSpPr>
          <p:nvPr>
            <p:ph type="sldNum" sz="quarter" idx="12"/>
          </p:nvPr>
        </p:nvSpPr>
        <p:spPr/>
        <p:txBody>
          <a:bodyPr/>
          <a:lstStyle/>
          <a:p>
            <a:fld id="{33C66B5F-6EF4-1941-9DA2-DE16E72B1BDA}" type="slidenum">
              <a:rPr lang="en-US"/>
              <a:pPr/>
              <a:t>115</a:t>
            </a:fld>
            <a:endParaRPr lang="en-US"/>
          </a:p>
        </p:txBody>
      </p:sp>
      <p:sp>
        <p:nvSpPr>
          <p:cNvPr id="354309" name="Rectangle 5"/>
          <p:cNvSpPr>
            <a:spLocks noGrp="1" noChangeArrowheads="1"/>
          </p:cNvSpPr>
          <p:nvPr>
            <p:ph type="title"/>
          </p:nvPr>
        </p:nvSpPr>
        <p:spPr>
          <a:xfrm>
            <a:off x="381000" y="228600"/>
            <a:ext cx="8534400" cy="609600"/>
          </a:xfrm>
        </p:spPr>
        <p:txBody>
          <a:bodyPr/>
          <a:lstStyle/>
          <a:p>
            <a:r>
              <a:rPr lang="en-US"/>
              <a:t>Maxwell’s Amazing Leap of Faith</a:t>
            </a:r>
          </a:p>
        </p:txBody>
      </p:sp>
      <p:graphicFrame>
        <p:nvGraphicFramePr>
          <p:cNvPr id="354310" name="Object 6"/>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96782"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4311" name="Object 7"/>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96783"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4312"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96784"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4313" name="Rectangle 9"/>
          <p:cNvSpPr>
            <a:spLocks noGrp="1" noChangeArrowheads="1"/>
          </p:cNvSpPr>
          <p:nvPr>
            <p:ph type="body" idx="1"/>
          </p:nvPr>
        </p:nvSpPr>
        <p:spPr>
          <a:xfrm>
            <a:off x="381000" y="838200"/>
            <a:ext cx="8534400" cy="5334000"/>
          </a:xfrm>
        </p:spPr>
        <p:txBody>
          <a:bodyPr/>
          <a:lstStyle/>
          <a:p>
            <a:r>
              <a:rPr lang="en-US" sz="2800" dirty="0"/>
              <a:t>According to Maxwell, a magnetic field will be produced even in an empty space if there is a changing electric field</a:t>
            </a:r>
          </a:p>
          <a:p>
            <a:pPr lvl="1"/>
            <a:r>
              <a:rPr lang="en-US" sz="2400" dirty="0"/>
              <a:t>He then took this concept one step further and concluded that</a:t>
            </a:r>
          </a:p>
          <a:p>
            <a:pPr lvl="2"/>
            <a:r>
              <a:rPr lang="en-US" sz="2000" dirty="0"/>
              <a:t>If a changing magnetic field produces an electric field, the electric field is also changing in time.</a:t>
            </a:r>
          </a:p>
          <a:p>
            <a:pPr lvl="2"/>
            <a:r>
              <a:rPr lang="en-US" sz="2000" dirty="0"/>
              <a:t>This changing electric field in turn produces the magnetic field that also </a:t>
            </a:r>
            <a:r>
              <a:rPr lang="en-US" sz="2000" dirty="0" smtClean="0"/>
              <a:t>changes.</a:t>
            </a:r>
          </a:p>
          <a:p>
            <a:pPr lvl="2"/>
            <a:r>
              <a:rPr lang="en-US" sz="2000" dirty="0"/>
              <a:t>This changing magnetic field then in turn produces the electric field that </a:t>
            </a:r>
            <a:r>
              <a:rPr lang="en-US" sz="2000" dirty="0" smtClean="0"/>
              <a:t>changes.</a:t>
            </a:r>
          </a:p>
          <a:p>
            <a:pPr lvl="2"/>
            <a:r>
              <a:rPr lang="en-US" sz="2000" dirty="0"/>
              <a:t>This process </a:t>
            </a:r>
            <a:r>
              <a:rPr lang="en-US" sz="2000" dirty="0" smtClean="0"/>
              <a:t>continues.</a:t>
            </a:r>
          </a:p>
          <a:p>
            <a:pPr lvl="1"/>
            <a:r>
              <a:rPr lang="en-US" sz="2400" dirty="0"/>
              <a:t>With the manipulation of the equations, Maxwell found that the net result of this</a:t>
            </a:r>
            <a:r>
              <a:rPr lang="en-US" sz="2400" dirty="0" smtClean="0"/>
              <a:t> interacting </a:t>
            </a:r>
            <a:r>
              <a:rPr lang="en-US" sz="2400" dirty="0"/>
              <a:t>changing fields is a wave of electric and magnetic fields that can actually propagate (travel) through the space</a:t>
            </a:r>
          </a:p>
        </p:txBody>
      </p:sp>
      <p:graphicFrame>
        <p:nvGraphicFramePr>
          <p:cNvPr id="354314" name="Object 10"/>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96785"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6810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54313">
                                            <p:txEl>
                                              <p:pRg st="0" end="0"/>
                                            </p:txEl>
                                          </p:spTgt>
                                        </p:tgtEl>
                                        <p:attrNameLst>
                                          <p:attrName>style.visibility</p:attrName>
                                        </p:attrNameLst>
                                      </p:cBhvr>
                                      <p:to>
                                        <p:strVal val="visible"/>
                                      </p:to>
                                    </p:set>
                                    <p:animEffect transition="in" filter="wipe(left)">
                                      <p:cBhvr>
                                        <p:cTn id="7" dur="500"/>
                                        <p:tgtEl>
                                          <p:spTgt spid="3543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54313">
                                            <p:txEl>
                                              <p:pRg st="1" end="1"/>
                                            </p:txEl>
                                          </p:spTgt>
                                        </p:tgtEl>
                                        <p:attrNameLst>
                                          <p:attrName>style.visibility</p:attrName>
                                        </p:attrNameLst>
                                      </p:cBhvr>
                                      <p:to>
                                        <p:strVal val="visible"/>
                                      </p:to>
                                    </p:set>
                                    <p:animEffect transition="in" filter="wipe(left)">
                                      <p:cBhvr>
                                        <p:cTn id="12" dur="500"/>
                                        <p:tgtEl>
                                          <p:spTgt spid="3543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54313">
                                            <p:txEl>
                                              <p:pRg st="2" end="2"/>
                                            </p:txEl>
                                          </p:spTgt>
                                        </p:tgtEl>
                                        <p:attrNameLst>
                                          <p:attrName>style.visibility</p:attrName>
                                        </p:attrNameLst>
                                      </p:cBhvr>
                                      <p:to>
                                        <p:strVal val="visible"/>
                                      </p:to>
                                    </p:set>
                                    <p:animEffect transition="in" filter="wipe(left)">
                                      <p:cBhvr>
                                        <p:cTn id="17" dur="500"/>
                                        <p:tgtEl>
                                          <p:spTgt spid="3543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54313">
                                            <p:txEl>
                                              <p:pRg st="3" end="3"/>
                                            </p:txEl>
                                          </p:spTgt>
                                        </p:tgtEl>
                                        <p:attrNameLst>
                                          <p:attrName>style.visibility</p:attrName>
                                        </p:attrNameLst>
                                      </p:cBhvr>
                                      <p:to>
                                        <p:strVal val="visible"/>
                                      </p:to>
                                    </p:set>
                                    <p:animEffect transition="in" filter="wipe(left)">
                                      <p:cBhvr>
                                        <p:cTn id="22" dur="500"/>
                                        <p:tgtEl>
                                          <p:spTgt spid="3543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54313">
                                            <p:txEl>
                                              <p:pRg st="4" end="4"/>
                                            </p:txEl>
                                          </p:spTgt>
                                        </p:tgtEl>
                                        <p:attrNameLst>
                                          <p:attrName>style.visibility</p:attrName>
                                        </p:attrNameLst>
                                      </p:cBhvr>
                                      <p:to>
                                        <p:strVal val="visible"/>
                                      </p:to>
                                    </p:set>
                                    <p:animEffect transition="in" filter="wipe(left)">
                                      <p:cBhvr>
                                        <p:cTn id="27" dur="500"/>
                                        <p:tgtEl>
                                          <p:spTgt spid="3543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54313">
                                            <p:txEl>
                                              <p:pRg st="5" end="5"/>
                                            </p:txEl>
                                          </p:spTgt>
                                        </p:tgtEl>
                                        <p:attrNameLst>
                                          <p:attrName>style.visibility</p:attrName>
                                        </p:attrNameLst>
                                      </p:cBhvr>
                                      <p:to>
                                        <p:strVal val="visible"/>
                                      </p:to>
                                    </p:set>
                                    <p:animEffect transition="in" filter="wipe(left)">
                                      <p:cBhvr>
                                        <p:cTn id="32" dur="500"/>
                                        <p:tgtEl>
                                          <p:spTgt spid="35431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354313">
                                            <p:txEl>
                                              <p:pRg st="6" end="6"/>
                                            </p:txEl>
                                          </p:spTgt>
                                        </p:tgtEl>
                                        <p:attrNameLst>
                                          <p:attrName>style.visibility</p:attrName>
                                        </p:attrNameLst>
                                      </p:cBhvr>
                                      <p:to>
                                        <p:strVal val="visible"/>
                                      </p:to>
                                    </p:set>
                                    <p:animEffect transition="in" filter="wipe(left)">
                                      <p:cBhvr>
                                        <p:cTn id="37" dur="500"/>
                                        <p:tgtEl>
                                          <p:spTgt spid="3543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13"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r>
              <a:rPr lang="en-US" smtClean="0"/>
              <a:t>Thursday, July 5, 2018</a:t>
            </a:r>
            <a:endParaRPr lang="en-US"/>
          </a:p>
        </p:txBody>
      </p:sp>
      <p:sp>
        <p:nvSpPr>
          <p:cNvPr id="11" name="Footer Placeholder 4"/>
          <p:cNvSpPr>
            <a:spLocks noGrp="1"/>
          </p:cNvSpPr>
          <p:nvPr>
            <p:ph type="ftr" sz="quarter" idx="11"/>
          </p:nvPr>
        </p:nvSpPr>
        <p:spPr/>
        <p:txBody>
          <a:bodyPr/>
          <a:lstStyle/>
          <a:p>
            <a:r>
              <a:rPr lang="de-DE" smtClean="0"/>
              <a:t>PHYS 1444-001, Summer 2018               Dr. Jaehoon Yu</a:t>
            </a:r>
            <a:endParaRPr lang="en-US"/>
          </a:p>
        </p:txBody>
      </p:sp>
      <p:sp>
        <p:nvSpPr>
          <p:cNvPr id="12" name="Slide Number Placeholder 5"/>
          <p:cNvSpPr>
            <a:spLocks noGrp="1"/>
          </p:cNvSpPr>
          <p:nvPr>
            <p:ph type="sldNum" sz="quarter" idx="12"/>
          </p:nvPr>
        </p:nvSpPr>
        <p:spPr/>
        <p:txBody>
          <a:bodyPr/>
          <a:lstStyle/>
          <a:p>
            <a:fld id="{964DEA99-D10C-D34D-BB1C-C2F9C0ADAE33}" type="slidenum">
              <a:rPr lang="en-US"/>
              <a:pPr/>
              <a:t>116</a:t>
            </a:fld>
            <a:endParaRPr lang="en-US"/>
          </a:p>
        </p:txBody>
      </p:sp>
      <p:pic>
        <p:nvPicPr>
          <p:cNvPr id="362504" name="Picture 8" descr="FG32_006"/>
          <p:cNvPicPr>
            <a:picLocks noChangeAspect="1" noChangeArrowheads="1"/>
          </p:cNvPicPr>
          <p:nvPr/>
        </p:nvPicPr>
        <p:blipFill>
          <a:blip r:embed="rId3"/>
          <a:srcRect/>
          <a:stretch>
            <a:fillRect/>
          </a:stretch>
        </p:blipFill>
        <p:spPr bwMode="auto">
          <a:xfrm>
            <a:off x="6629400" y="1066800"/>
            <a:ext cx="2438400" cy="2819400"/>
          </a:xfrm>
          <a:prstGeom prst="rect">
            <a:avLst/>
          </a:prstGeom>
          <a:noFill/>
        </p:spPr>
      </p:pic>
      <p:sp>
        <p:nvSpPr>
          <p:cNvPr id="362498" name="Rectangle 2"/>
          <p:cNvSpPr>
            <a:spLocks noGrp="1" noChangeArrowheads="1"/>
          </p:cNvSpPr>
          <p:nvPr>
            <p:ph type="title"/>
          </p:nvPr>
        </p:nvSpPr>
        <p:spPr>
          <a:xfrm>
            <a:off x="381000" y="76200"/>
            <a:ext cx="8534400" cy="609600"/>
          </a:xfrm>
        </p:spPr>
        <p:txBody>
          <a:bodyPr/>
          <a:lstStyle/>
          <a:p>
            <a:r>
              <a:rPr lang="en-US"/>
              <a:t>Production of EM Waves</a:t>
            </a:r>
          </a:p>
        </p:txBody>
      </p:sp>
      <p:graphicFrame>
        <p:nvGraphicFramePr>
          <p:cNvPr id="362499"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97806"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2500"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97807"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2501"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97808"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2502" name="Rectangle 6"/>
          <p:cNvSpPr>
            <a:spLocks noGrp="1" noChangeArrowheads="1"/>
          </p:cNvSpPr>
          <p:nvPr>
            <p:ph type="body" idx="1"/>
          </p:nvPr>
        </p:nvSpPr>
        <p:spPr>
          <a:xfrm>
            <a:off x="381000" y="762000"/>
            <a:ext cx="6553200" cy="3581400"/>
          </a:xfrm>
        </p:spPr>
        <p:txBody>
          <a:bodyPr/>
          <a:lstStyle/>
          <a:p>
            <a:pPr>
              <a:lnSpc>
                <a:spcPct val="80000"/>
              </a:lnSpc>
            </a:pPr>
            <a:r>
              <a:rPr lang="en-US" sz="2800" dirty="0"/>
              <a:t>Consider two conducting rods that will serve as an antenna are connected to a DC power source</a:t>
            </a:r>
          </a:p>
          <a:p>
            <a:pPr lvl="1">
              <a:lnSpc>
                <a:spcPct val="80000"/>
              </a:lnSpc>
            </a:pPr>
            <a:r>
              <a:rPr lang="en-US" sz="2400" dirty="0"/>
              <a:t>What do you think will happen when the switch is closed?</a:t>
            </a:r>
          </a:p>
          <a:p>
            <a:pPr lvl="2">
              <a:lnSpc>
                <a:spcPct val="80000"/>
              </a:lnSpc>
            </a:pPr>
            <a:r>
              <a:rPr lang="en-US" sz="2000" dirty="0"/>
              <a:t>The rod connected to the positive terminal is charged positive and the other negatively</a:t>
            </a:r>
          </a:p>
          <a:p>
            <a:pPr lvl="2">
              <a:lnSpc>
                <a:spcPct val="80000"/>
              </a:lnSpc>
            </a:pPr>
            <a:r>
              <a:rPr lang="en-US" sz="2000" dirty="0"/>
              <a:t>Then the electric field will be generated between the two rods</a:t>
            </a:r>
          </a:p>
          <a:p>
            <a:pPr lvl="2">
              <a:lnSpc>
                <a:spcPct val="80000"/>
              </a:lnSpc>
            </a:pPr>
            <a:r>
              <a:rPr lang="en-US" sz="2000" dirty="0"/>
              <a:t>Since there is current that flows </a:t>
            </a:r>
            <a:r>
              <a:rPr lang="en-US" sz="2000" dirty="0" smtClean="0"/>
              <a:t>through, </a:t>
            </a:r>
            <a:r>
              <a:rPr lang="en-US" sz="2000" dirty="0"/>
              <a:t>the rods generates a magnetic field around them</a:t>
            </a:r>
          </a:p>
        </p:txBody>
      </p:sp>
      <p:graphicFrame>
        <p:nvGraphicFramePr>
          <p:cNvPr id="362503"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97809"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2505" name="Rectangle 9"/>
          <p:cNvSpPr>
            <a:spLocks noChangeArrowheads="1"/>
          </p:cNvSpPr>
          <p:nvPr/>
        </p:nvSpPr>
        <p:spPr bwMode="auto">
          <a:xfrm>
            <a:off x="381000" y="4114800"/>
            <a:ext cx="8229600" cy="1905000"/>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en-US" sz="2800">
                <a:solidFill>
                  <a:schemeClr val="accent2"/>
                </a:solidFill>
                <a:latin typeface="Arial Narrow" charset="0"/>
              </a:rPr>
              <a:t>How far would the electric and magnetic fields extend?</a:t>
            </a:r>
          </a:p>
          <a:p>
            <a:pPr marL="742950" lvl="1" indent="-285750">
              <a:spcBef>
                <a:spcPct val="20000"/>
              </a:spcBef>
              <a:buFontTx/>
              <a:buChar char="–"/>
            </a:pPr>
            <a:r>
              <a:rPr lang="en-US">
                <a:solidFill>
                  <a:srgbClr val="660066"/>
                </a:solidFill>
                <a:latin typeface="Arial Narrow" charset="0"/>
                <a:ea typeface="ＭＳ Ｐゴシック" charset="-128"/>
              </a:rPr>
              <a:t>In static case, the field extends indefinitely</a:t>
            </a:r>
          </a:p>
          <a:p>
            <a:pPr marL="742950" lvl="1" indent="-285750">
              <a:spcBef>
                <a:spcPct val="20000"/>
              </a:spcBef>
              <a:buFontTx/>
              <a:buChar char="–"/>
            </a:pPr>
            <a:r>
              <a:rPr lang="en-US">
                <a:solidFill>
                  <a:srgbClr val="660066"/>
                </a:solidFill>
                <a:latin typeface="Arial Narrow" charset="0"/>
                <a:ea typeface="ＭＳ Ｐゴシック" charset="-128"/>
              </a:rPr>
              <a:t>When the switch is closed, the fields are formed nearby the rods quickly but </a:t>
            </a:r>
          </a:p>
          <a:p>
            <a:pPr marL="742950" lvl="1" indent="-285750">
              <a:spcBef>
                <a:spcPct val="20000"/>
              </a:spcBef>
              <a:buFontTx/>
              <a:buChar char="–"/>
            </a:pPr>
            <a:r>
              <a:rPr lang="en-US">
                <a:solidFill>
                  <a:srgbClr val="660066"/>
                </a:solidFill>
                <a:latin typeface="Arial Narrow" charset="0"/>
                <a:ea typeface="ＭＳ Ｐゴシック" charset="-128"/>
              </a:rPr>
              <a:t>The stored energy in the fields won’t propagate w/ infinite speed</a:t>
            </a:r>
          </a:p>
        </p:txBody>
      </p:sp>
    </p:spTree>
    <p:extLst>
      <p:ext uri="{BB962C8B-B14F-4D97-AF65-F5344CB8AC3E}">
        <p14:creationId xmlns:p14="http://schemas.microsoft.com/office/powerpoint/2010/main" val="4051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62502">
                                            <p:txEl>
                                              <p:pRg st="0" end="0"/>
                                            </p:txEl>
                                          </p:spTgt>
                                        </p:tgtEl>
                                        <p:attrNameLst>
                                          <p:attrName>style.visibility</p:attrName>
                                        </p:attrNameLst>
                                      </p:cBhvr>
                                      <p:to>
                                        <p:strVal val="visible"/>
                                      </p:to>
                                    </p:set>
                                    <p:animEffect transition="in" filter="wipe(left)">
                                      <p:cBhvr>
                                        <p:cTn id="7" dur="500"/>
                                        <p:tgtEl>
                                          <p:spTgt spid="3625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362504"/>
                                        </p:tgtEl>
                                        <p:attrNameLst>
                                          <p:attrName>style.visibility</p:attrName>
                                        </p:attrNameLst>
                                      </p:cBhvr>
                                      <p:to>
                                        <p:strVal val="visible"/>
                                      </p:to>
                                    </p:set>
                                    <p:anim calcmode="lin" valueType="num">
                                      <p:cBhvr>
                                        <p:cTn id="12" dur="500" fill="hold"/>
                                        <p:tgtEl>
                                          <p:spTgt spid="362504"/>
                                        </p:tgtEl>
                                        <p:attrNameLst>
                                          <p:attrName>ppt_w</p:attrName>
                                        </p:attrNameLst>
                                      </p:cBhvr>
                                      <p:tavLst>
                                        <p:tav tm="0">
                                          <p:val>
                                            <p:fltVal val="0"/>
                                          </p:val>
                                        </p:tav>
                                        <p:tav tm="100000">
                                          <p:val>
                                            <p:strVal val="#ppt_w"/>
                                          </p:val>
                                        </p:tav>
                                      </p:tavLst>
                                    </p:anim>
                                    <p:anim calcmode="lin" valueType="num">
                                      <p:cBhvr>
                                        <p:cTn id="13" dur="500" fill="hold"/>
                                        <p:tgtEl>
                                          <p:spTgt spid="362504"/>
                                        </p:tgtEl>
                                        <p:attrNameLst>
                                          <p:attrName>ppt_h</p:attrName>
                                        </p:attrNameLst>
                                      </p:cBhvr>
                                      <p:tavLst>
                                        <p:tav tm="0">
                                          <p:val>
                                            <p:fltVal val="0"/>
                                          </p:val>
                                        </p:tav>
                                        <p:tav tm="100000">
                                          <p:val>
                                            <p:strVal val="#ppt_h"/>
                                          </p:val>
                                        </p:tav>
                                      </p:tavLst>
                                    </p:anim>
                                    <p:animEffect transition="in" filter="fade">
                                      <p:cBhvr>
                                        <p:cTn id="14" dur="500"/>
                                        <p:tgtEl>
                                          <p:spTgt spid="36250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362502">
                                            <p:txEl>
                                              <p:pRg st="1" end="1"/>
                                            </p:txEl>
                                          </p:spTgt>
                                        </p:tgtEl>
                                        <p:attrNameLst>
                                          <p:attrName>style.visibility</p:attrName>
                                        </p:attrNameLst>
                                      </p:cBhvr>
                                      <p:to>
                                        <p:strVal val="visible"/>
                                      </p:to>
                                    </p:set>
                                    <p:animEffect transition="in" filter="wipe(left)">
                                      <p:cBhvr>
                                        <p:cTn id="19" dur="500"/>
                                        <p:tgtEl>
                                          <p:spTgt spid="36250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
                                  </p:iterate>
                                  <p:childTnLst>
                                    <p:set>
                                      <p:cBhvr>
                                        <p:cTn id="23" dur="1" fill="hold">
                                          <p:stCondLst>
                                            <p:cond delay="0"/>
                                          </p:stCondLst>
                                        </p:cTn>
                                        <p:tgtEl>
                                          <p:spTgt spid="362502">
                                            <p:txEl>
                                              <p:pRg st="2" end="2"/>
                                            </p:txEl>
                                          </p:spTgt>
                                        </p:tgtEl>
                                        <p:attrNameLst>
                                          <p:attrName>style.visibility</p:attrName>
                                        </p:attrNameLst>
                                      </p:cBhvr>
                                      <p:to>
                                        <p:strVal val="visible"/>
                                      </p:to>
                                    </p:set>
                                    <p:animEffect transition="in" filter="wipe(left)">
                                      <p:cBhvr>
                                        <p:cTn id="24" dur="500"/>
                                        <p:tgtEl>
                                          <p:spTgt spid="36250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362502">
                                            <p:txEl>
                                              <p:pRg st="3" end="3"/>
                                            </p:txEl>
                                          </p:spTgt>
                                        </p:tgtEl>
                                        <p:attrNameLst>
                                          <p:attrName>style.visibility</p:attrName>
                                        </p:attrNameLst>
                                      </p:cBhvr>
                                      <p:to>
                                        <p:strVal val="visible"/>
                                      </p:to>
                                    </p:set>
                                    <p:animEffect transition="in" filter="wipe(left)">
                                      <p:cBhvr>
                                        <p:cTn id="29" dur="500"/>
                                        <p:tgtEl>
                                          <p:spTgt spid="36250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wd">
                                    <p:tmPct val="10000"/>
                                  </p:iterate>
                                  <p:childTnLst>
                                    <p:set>
                                      <p:cBhvr>
                                        <p:cTn id="33" dur="1" fill="hold">
                                          <p:stCondLst>
                                            <p:cond delay="0"/>
                                          </p:stCondLst>
                                        </p:cTn>
                                        <p:tgtEl>
                                          <p:spTgt spid="362502">
                                            <p:txEl>
                                              <p:pRg st="4" end="4"/>
                                            </p:txEl>
                                          </p:spTgt>
                                        </p:tgtEl>
                                        <p:attrNameLst>
                                          <p:attrName>style.visibility</p:attrName>
                                        </p:attrNameLst>
                                      </p:cBhvr>
                                      <p:to>
                                        <p:strVal val="visible"/>
                                      </p:to>
                                    </p:set>
                                    <p:animEffect transition="in" filter="wipe(left)">
                                      <p:cBhvr>
                                        <p:cTn id="34" dur="500"/>
                                        <p:tgtEl>
                                          <p:spTgt spid="36250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wd">
                                    <p:tmPct val="10000"/>
                                  </p:iterate>
                                  <p:childTnLst>
                                    <p:set>
                                      <p:cBhvr>
                                        <p:cTn id="38" dur="1" fill="hold">
                                          <p:stCondLst>
                                            <p:cond delay="0"/>
                                          </p:stCondLst>
                                        </p:cTn>
                                        <p:tgtEl>
                                          <p:spTgt spid="362505">
                                            <p:txEl>
                                              <p:pRg st="0" end="0"/>
                                            </p:txEl>
                                          </p:spTgt>
                                        </p:tgtEl>
                                        <p:attrNameLst>
                                          <p:attrName>style.visibility</p:attrName>
                                        </p:attrNameLst>
                                      </p:cBhvr>
                                      <p:to>
                                        <p:strVal val="visible"/>
                                      </p:to>
                                    </p:set>
                                    <p:animEffect transition="in" filter="wipe(left)">
                                      <p:cBhvr>
                                        <p:cTn id="39" dur="500"/>
                                        <p:tgtEl>
                                          <p:spTgt spid="36250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iterate type="wd">
                                    <p:tmPct val="10000"/>
                                  </p:iterate>
                                  <p:childTnLst>
                                    <p:set>
                                      <p:cBhvr>
                                        <p:cTn id="43" dur="1" fill="hold">
                                          <p:stCondLst>
                                            <p:cond delay="0"/>
                                          </p:stCondLst>
                                        </p:cTn>
                                        <p:tgtEl>
                                          <p:spTgt spid="362505">
                                            <p:txEl>
                                              <p:pRg st="1" end="1"/>
                                            </p:txEl>
                                          </p:spTgt>
                                        </p:tgtEl>
                                        <p:attrNameLst>
                                          <p:attrName>style.visibility</p:attrName>
                                        </p:attrNameLst>
                                      </p:cBhvr>
                                      <p:to>
                                        <p:strVal val="visible"/>
                                      </p:to>
                                    </p:set>
                                    <p:animEffect transition="in" filter="wipe(left)">
                                      <p:cBhvr>
                                        <p:cTn id="44" dur="500"/>
                                        <p:tgtEl>
                                          <p:spTgt spid="362505">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iterate type="wd">
                                    <p:tmPct val="10000"/>
                                  </p:iterate>
                                  <p:childTnLst>
                                    <p:set>
                                      <p:cBhvr>
                                        <p:cTn id="48" dur="1" fill="hold">
                                          <p:stCondLst>
                                            <p:cond delay="0"/>
                                          </p:stCondLst>
                                        </p:cTn>
                                        <p:tgtEl>
                                          <p:spTgt spid="362505">
                                            <p:txEl>
                                              <p:pRg st="2" end="2"/>
                                            </p:txEl>
                                          </p:spTgt>
                                        </p:tgtEl>
                                        <p:attrNameLst>
                                          <p:attrName>style.visibility</p:attrName>
                                        </p:attrNameLst>
                                      </p:cBhvr>
                                      <p:to>
                                        <p:strVal val="visible"/>
                                      </p:to>
                                    </p:set>
                                    <p:animEffect transition="in" filter="wipe(left)">
                                      <p:cBhvr>
                                        <p:cTn id="49" dur="500"/>
                                        <p:tgtEl>
                                          <p:spTgt spid="362505">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iterate type="wd">
                                    <p:tmPct val="10000"/>
                                  </p:iterate>
                                  <p:childTnLst>
                                    <p:set>
                                      <p:cBhvr>
                                        <p:cTn id="53" dur="1" fill="hold">
                                          <p:stCondLst>
                                            <p:cond delay="0"/>
                                          </p:stCondLst>
                                        </p:cTn>
                                        <p:tgtEl>
                                          <p:spTgt spid="362505">
                                            <p:txEl>
                                              <p:pRg st="3" end="3"/>
                                            </p:txEl>
                                          </p:spTgt>
                                        </p:tgtEl>
                                        <p:attrNameLst>
                                          <p:attrName>style.visibility</p:attrName>
                                        </p:attrNameLst>
                                      </p:cBhvr>
                                      <p:to>
                                        <p:strVal val="visible"/>
                                      </p:to>
                                    </p:set>
                                    <p:animEffect transition="in" filter="wipe(left)">
                                      <p:cBhvr>
                                        <p:cTn id="54" dur="500"/>
                                        <p:tgtEl>
                                          <p:spTgt spid="36250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502" grpId="0" build="p"/>
      <p:bldP spid="362505"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3"/>
          <p:cNvSpPr>
            <a:spLocks noGrp="1"/>
          </p:cNvSpPr>
          <p:nvPr>
            <p:ph type="dt" sz="half" idx="10"/>
          </p:nvPr>
        </p:nvSpPr>
        <p:spPr/>
        <p:txBody>
          <a:bodyPr/>
          <a:lstStyle/>
          <a:p>
            <a:r>
              <a:rPr lang="en-US" smtClean="0"/>
              <a:t>Thursday, July 5, 2018</a:t>
            </a:r>
            <a:endParaRPr lang="en-US"/>
          </a:p>
        </p:txBody>
      </p:sp>
      <p:sp>
        <p:nvSpPr>
          <p:cNvPr id="17" name="Footer Placeholder 4"/>
          <p:cNvSpPr>
            <a:spLocks noGrp="1"/>
          </p:cNvSpPr>
          <p:nvPr>
            <p:ph type="ftr" sz="quarter" idx="11"/>
          </p:nvPr>
        </p:nvSpPr>
        <p:spPr/>
        <p:txBody>
          <a:bodyPr/>
          <a:lstStyle/>
          <a:p>
            <a:r>
              <a:rPr lang="de-DE" smtClean="0"/>
              <a:t>PHYS 1444-001, Summer 2018               Dr. Jaehoon Yu</a:t>
            </a:r>
            <a:endParaRPr lang="en-US"/>
          </a:p>
        </p:txBody>
      </p:sp>
      <p:sp>
        <p:nvSpPr>
          <p:cNvPr id="18" name="Slide Number Placeholder 5"/>
          <p:cNvSpPr>
            <a:spLocks noGrp="1"/>
          </p:cNvSpPr>
          <p:nvPr>
            <p:ph type="sldNum" sz="quarter" idx="12"/>
          </p:nvPr>
        </p:nvSpPr>
        <p:spPr/>
        <p:txBody>
          <a:bodyPr/>
          <a:lstStyle/>
          <a:p>
            <a:fld id="{25C6E6BD-4FF8-7A4E-8EB4-D69F223C1278}" type="slidenum">
              <a:rPr lang="en-US"/>
              <a:pPr/>
              <a:t>117</a:t>
            </a:fld>
            <a:endParaRPr lang="en-US"/>
          </a:p>
        </p:txBody>
      </p:sp>
      <p:grpSp>
        <p:nvGrpSpPr>
          <p:cNvPr id="2" name="Group 14"/>
          <p:cNvGrpSpPr>
            <a:grpSpLocks/>
          </p:cNvGrpSpPr>
          <p:nvPr/>
        </p:nvGrpSpPr>
        <p:grpSpPr bwMode="auto">
          <a:xfrm>
            <a:off x="7239000" y="152400"/>
            <a:ext cx="4343400" cy="3733800"/>
            <a:chOff x="336" y="1248"/>
            <a:chExt cx="2784" cy="2088"/>
          </a:xfrm>
        </p:grpSpPr>
        <p:pic>
          <p:nvPicPr>
            <p:cNvPr id="363530" name="Picture 10" descr="FG32_007"/>
            <p:cNvPicPr>
              <a:picLocks noChangeAspect="1" noChangeArrowheads="1"/>
            </p:cNvPicPr>
            <p:nvPr/>
          </p:nvPicPr>
          <p:blipFill>
            <a:blip r:embed="rId3"/>
            <a:srcRect/>
            <a:stretch>
              <a:fillRect/>
            </a:stretch>
          </p:blipFill>
          <p:spPr bwMode="auto">
            <a:xfrm>
              <a:off x="336" y="1248"/>
              <a:ext cx="2784" cy="2088"/>
            </a:xfrm>
            <a:prstGeom prst="rect">
              <a:avLst/>
            </a:prstGeom>
            <a:noFill/>
          </p:spPr>
        </p:pic>
        <p:sp>
          <p:nvSpPr>
            <p:cNvPr id="363532" name="Rectangle 12"/>
            <p:cNvSpPr>
              <a:spLocks noChangeArrowheads="1"/>
            </p:cNvSpPr>
            <p:nvPr/>
          </p:nvSpPr>
          <p:spPr bwMode="auto">
            <a:xfrm>
              <a:off x="1488" y="1632"/>
              <a:ext cx="1632" cy="1488"/>
            </a:xfrm>
            <a:prstGeom prst="rect">
              <a:avLst/>
            </a:prstGeom>
            <a:solidFill>
              <a:schemeClr val="bg1"/>
            </a:solidFill>
            <a:ln w="9525">
              <a:noFill/>
              <a:miter lim="800000"/>
              <a:headEnd/>
              <a:tailEnd/>
            </a:ln>
            <a:effectLst/>
          </p:spPr>
          <p:txBody>
            <a:bodyPr wrap="none" anchor="ctr">
              <a:prstTxWarp prst="textNoShape">
                <a:avLst/>
              </a:prstTxWarp>
              <a:spAutoFit/>
            </a:bodyPr>
            <a:lstStyle/>
            <a:p>
              <a:endParaRPr lang="en-US"/>
            </a:p>
          </p:txBody>
        </p:sp>
        <p:sp>
          <p:nvSpPr>
            <p:cNvPr id="363533" name="Rectangle 13"/>
            <p:cNvSpPr>
              <a:spLocks noChangeArrowheads="1"/>
            </p:cNvSpPr>
            <p:nvPr/>
          </p:nvSpPr>
          <p:spPr bwMode="auto">
            <a:xfrm>
              <a:off x="624" y="2976"/>
              <a:ext cx="240" cy="96"/>
            </a:xfrm>
            <a:prstGeom prst="rect">
              <a:avLst/>
            </a:prstGeom>
            <a:solidFill>
              <a:schemeClr val="bg1"/>
            </a:solidFill>
            <a:ln w="9525">
              <a:noFill/>
              <a:miter lim="800000"/>
              <a:headEnd/>
              <a:tailEnd/>
            </a:ln>
            <a:effectLst/>
          </p:spPr>
          <p:txBody>
            <a:bodyPr wrap="none" anchor="ctr">
              <a:prstTxWarp prst="textNoShape">
                <a:avLst/>
              </a:prstTxWarp>
              <a:spAutoFit/>
            </a:bodyPr>
            <a:lstStyle/>
            <a:p>
              <a:endParaRPr lang="en-US"/>
            </a:p>
          </p:txBody>
        </p:sp>
      </p:grpSp>
      <p:grpSp>
        <p:nvGrpSpPr>
          <p:cNvPr id="3" name="Group 17"/>
          <p:cNvGrpSpPr>
            <a:grpSpLocks/>
          </p:cNvGrpSpPr>
          <p:nvPr/>
        </p:nvGrpSpPr>
        <p:grpSpPr bwMode="auto">
          <a:xfrm>
            <a:off x="5943600" y="3276600"/>
            <a:ext cx="3200400" cy="3048000"/>
            <a:chOff x="2976" y="2352"/>
            <a:chExt cx="2784" cy="2088"/>
          </a:xfrm>
        </p:grpSpPr>
        <p:pic>
          <p:nvPicPr>
            <p:cNvPr id="363531" name="Picture 11" descr="FG32_007"/>
            <p:cNvPicPr>
              <a:picLocks noChangeAspect="1" noChangeArrowheads="1"/>
            </p:cNvPicPr>
            <p:nvPr/>
          </p:nvPicPr>
          <p:blipFill>
            <a:blip r:embed="rId3"/>
            <a:srcRect/>
            <a:stretch>
              <a:fillRect/>
            </a:stretch>
          </p:blipFill>
          <p:spPr bwMode="auto">
            <a:xfrm>
              <a:off x="2976" y="2352"/>
              <a:ext cx="2784" cy="2088"/>
            </a:xfrm>
            <a:prstGeom prst="rect">
              <a:avLst/>
            </a:prstGeom>
            <a:noFill/>
          </p:spPr>
        </p:pic>
        <p:sp>
          <p:nvSpPr>
            <p:cNvPr id="363535" name="Rectangle 15"/>
            <p:cNvSpPr>
              <a:spLocks noChangeArrowheads="1"/>
            </p:cNvSpPr>
            <p:nvPr/>
          </p:nvSpPr>
          <p:spPr bwMode="auto">
            <a:xfrm>
              <a:off x="3024" y="2832"/>
              <a:ext cx="960" cy="1488"/>
            </a:xfrm>
            <a:prstGeom prst="rect">
              <a:avLst/>
            </a:prstGeom>
            <a:solidFill>
              <a:schemeClr val="bg1"/>
            </a:solidFill>
            <a:ln w="9525">
              <a:noFill/>
              <a:miter lim="800000"/>
              <a:headEnd/>
              <a:tailEnd/>
            </a:ln>
            <a:effectLst/>
          </p:spPr>
          <p:txBody>
            <a:bodyPr wrap="none" anchor="ctr">
              <a:prstTxWarp prst="textNoShape">
                <a:avLst/>
              </a:prstTxWarp>
              <a:spAutoFit/>
            </a:bodyPr>
            <a:lstStyle/>
            <a:p>
              <a:endParaRPr lang="en-US"/>
            </a:p>
          </p:txBody>
        </p:sp>
        <p:sp>
          <p:nvSpPr>
            <p:cNvPr id="363536" name="Rectangle 16"/>
            <p:cNvSpPr>
              <a:spLocks noChangeArrowheads="1"/>
            </p:cNvSpPr>
            <p:nvPr/>
          </p:nvSpPr>
          <p:spPr bwMode="auto">
            <a:xfrm>
              <a:off x="4416" y="4032"/>
              <a:ext cx="240" cy="288"/>
            </a:xfrm>
            <a:prstGeom prst="rect">
              <a:avLst/>
            </a:prstGeom>
            <a:solidFill>
              <a:schemeClr val="bg1"/>
            </a:solidFill>
            <a:ln w="9525">
              <a:noFill/>
              <a:miter lim="800000"/>
              <a:headEnd/>
              <a:tailEnd/>
            </a:ln>
            <a:effectLst/>
          </p:spPr>
          <p:txBody>
            <a:bodyPr wrap="none" anchor="ctr">
              <a:prstTxWarp prst="textNoShape">
                <a:avLst/>
              </a:prstTxWarp>
              <a:spAutoFit/>
            </a:bodyPr>
            <a:lstStyle/>
            <a:p>
              <a:endParaRPr lang="en-US"/>
            </a:p>
          </p:txBody>
        </p:sp>
      </p:grpSp>
      <p:sp>
        <p:nvSpPr>
          <p:cNvPr id="363523" name="Rectangle 3"/>
          <p:cNvSpPr>
            <a:spLocks noGrp="1" noChangeArrowheads="1"/>
          </p:cNvSpPr>
          <p:nvPr>
            <p:ph type="title"/>
          </p:nvPr>
        </p:nvSpPr>
        <p:spPr>
          <a:xfrm>
            <a:off x="381000" y="76200"/>
            <a:ext cx="8534400" cy="609600"/>
          </a:xfrm>
        </p:spPr>
        <p:txBody>
          <a:bodyPr/>
          <a:lstStyle/>
          <a:p>
            <a:r>
              <a:rPr lang="en-US"/>
              <a:t>Production of EM Waves</a:t>
            </a:r>
          </a:p>
        </p:txBody>
      </p:sp>
      <p:graphicFrame>
        <p:nvGraphicFramePr>
          <p:cNvPr id="363524"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98830"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3525"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98831"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3526"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98832"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3527" name="Rectangle 7"/>
          <p:cNvSpPr>
            <a:spLocks noGrp="1" noChangeArrowheads="1"/>
          </p:cNvSpPr>
          <p:nvPr>
            <p:ph type="body" idx="1"/>
          </p:nvPr>
        </p:nvSpPr>
        <p:spPr>
          <a:xfrm>
            <a:off x="304800" y="685800"/>
            <a:ext cx="7010400" cy="5715000"/>
          </a:xfrm>
        </p:spPr>
        <p:txBody>
          <a:bodyPr/>
          <a:lstStyle/>
          <a:p>
            <a:pPr>
              <a:lnSpc>
                <a:spcPct val="90000"/>
              </a:lnSpc>
            </a:pPr>
            <a:r>
              <a:rPr lang="en-US" sz="2400"/>
              <a:t>What happens if the antenna is connected to an ac power source?</a:t>
            </a:r>
          </a:p>
          <a:p>
            <a:pPr lvl="1">
              <a:lnSpc>
                <a:spcPct val="90000"/>
              </a:lnSpc>
            </a:pPr>
            <a:r>
              <a:rPr lang="en-US" sz="2000"/>
              <a:t>When the connection was initially made, the rods are charging up quickly w/ the current flowing in one direction as shown in the figure</a:t>
            </a:r>
          </a:p>
          <a:p>
            <a:pPr lvl="2">
              <a:lnSpc>
                <a:spcPct val="90000"/>
              </a:lnSpc>
            </a:pPr>
            <a:r>
              <a:rPr lang="en-US" sz="1800"/>
              <a:t>The field lines form as in the dc case</a:t>
            </a:r>
          </a:p>
          <a:p>
            <a:pPr lvl="2">
              <a:lnSpc>
                <a:spcPct val="90000"/>
              </a:lnSpc>
            </a:pPr>
            <a:r>
              <a:rPr lang="en-US" sz="1800"/>
              <a:t>The field lines propagate away from the antenna</a:t>
            </a:r>
          </a:p>
          <a:p>
            <a:pPr lvl="1">
              <a:lnSpc>
                <a:spcPct val="90000"/>
              </a:lnSpc>
            </a:pPr>
            <a:r>
              <a:rPr lang="en-US" sz="2000"/>
              <a:t>Then the direction of the voltage reverses</a:t>
            </a:r>
          </a:p>
          <a:p>
            <a:pPr lvl="2">
              <a:lnSpc>
                <a:spcPct val="90000"/>
              </a:lnSpc>
            </a:pPr>
            <a:r>
              <a:rPr lang="en-US" sz="1800"/>
              <a:t>The new field lines with the opposite direction forms </a:t>
            </a:r>
          </a:p>
          <a:p>
            <a:pPr lvl="2">
              <a:lnSpc>
                <a:spcPct val="90000"/>
              </a:lnSpc>
            </a:pPr>
            <a:r>
              <a:rPr lang="en-US" sz="1800"/>
              <a:t>While the original field lines still propagates away from the rod reaching out far</a:t>
            </a:r>
          </a:p>
          <a:p>
            <a:pPr lvl="3">
              <a:lnSpc>
                <a:spcPct val="90000"/>
              </a:lnSpc>
            </a:pPr>
            <a:r>
              <a:rPr lang="en-US" sz="1600"/>
              <a:t>Since the original field propagates through an empty space, the field lines must form a closed loop (no charge exist)</a:t>
            </a:r>
          </a:p>
          <a:p>
            <a:pPr lvl="2">
              <a:lnSpc>
                <a:spcPct val="90000"/>
              </a:lnSpc>
            </a:pPr>
            <a:r>
              <a:rPr lang="en-US" sz="1800"/>
              <a:t>Since changing electric and magnetic fields produce changing magnetic and electric fields, the fields moving outward is self supporting and do not need antenna with flowing charge</a:t>
            </a:r>
          </a:p>
          <a:p>
            <a:pPr lvl="1">
              <a:lnSpc>
                <a:spcPct val="90000"/>
              </a:lnSpc>
            </a:pPr>
            <a:r>
              <a:rPr lang="en-US" sz="2000"/>
              <a:t>The fields far from the antenna is called the </a:t>
            </a:r>
            <a:r>
              <a:rPr lang="en-US" sz="2000" b="1" u="sng">
                <a:solidFill>
                  <a:srgbClr val="CC0000"/>
                </a:solidFill>
              </a:rPr>
              <a:t>radiation field</a:t>
            </a:r>
          </a:p>
          <a:p>
            <a:pPr lvl="1">
              <a:lnSpc>
                <a:spcPct val="90000"/>
              </a:lnSpc>
            </a:pPr>
            <a:r>
              <a:rPr lang="en-US" sz="2000"/>
              <a:t>Both electric and magnetic fields form closed loops perpendicular to each other </a:t>
            </a:r>
          </a:p>
        </p:txBody>
      </p:sp>
      <p:graphicFrame>
        <p:nvGraphicFramePr>
          <p:cNvPr id="363528"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98833"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209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63527">
                                            <p:txEl>
                                              <p:pRg st="0" end="0"/>
                                            </p:txEl>
                                          </p:spTgt>
                                        </p:tgtEl>
                                        <p:attrNameLst>
                                          <p:attrName>style.visibility</p:attrName>
                                        </p:attrNameLst>
                                      </p:cBhvr>
                                      <p:to>
                                        <p:strVal val="visible"/>
                                      </p:to>
                                    </p:set>
                                    <p:animEffect transition="in" filter="wipe(left)">
                                      <p:cBhvr>
                                        <p:cTn id="7" dur="500"/>
                                        <p:tgtEl>
                                          <p:spTgt spid="3635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363527">
                                            <p:txEl>
                                              <p:pRg st="1" end="1"/>
                                            </p:txEl>
                                          </p:spTgt>
                                        </p:tgtEl>
                                        <p:attrNameLst>
                                          <p:attrName>style.visibility</p:attrName>
                                        </p:attrNameLst>
                                      </p:cBhvr>
                                      <p:to>
                                        <p:strVal val="visible"/>
                                      </p:to>
                                    </p:set>
                                    <p:animEffect transition="in" filter="wipe(left)">
                                      <p:cBhvr>
                                        <p:cTn id="19" dur="500"/>
                                        <p:tgtEl>
                                          <p:spTgt spid="36352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
                                  </p:iterate>
                                  <p:childTnLst>
                                    <p:set>
                                      <p:cBhvr>
                                        <p:cTn id="23" dur="1" fill="hold">
                                          <p:stCondLst>
                                            <p:cond delay="0"/>
                                          </p:stCondLst>
                                        </p:cTn>
                                        <p:tgtEl>
                                          <p:spTgt spid="363527">
                                            <p:txEl>
                                              <p:pRg st="2" end="2"/>
                                            </p:txEl>
                                          </p:spTgt>
                                        </p:tgtEl>
                                        <p:attrNameLst>
                                          <p:attrName>style.visibility</p:attrName>
                                        </p:attrNameLst>
                                      </p:cBhvr>
                                      <p:to>
                                        <p:strVal val="visible"/>
                                      </p:to>
                                    </p:set>
                                    <p:animEffect transition="in" filter="wipe(left)">
                                      <p:cBhvr>
                                        <p:cTn id="24" dur="500"/>
                                        <p:tgtEl>
                                          <p:spTgt spid="36352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363527">
                                            <p:txEl>
                                              <p:pRg st="3" end="3"/>
                                            </p:txEl>
                                          </p:spTgt>
                                        </p:tgtEl>
                                        <p:attrNameLst>
                                          <p:attrName>style.visibility</p:attrName>
                                        </p:attrNameLst>
                                      </p:cBhvr>
                                      <p:to>
                                        <p:strVal val="visible"/>
                                      </p:to>
                                    </p:set>
                                    <p:animEffect transition="in" filter="wipe(left)">
                                      <p:cBhvr>
                                        <p:cTn id="29" dur="500"/>
                                        <p:tgtEl>
                                          <p:spTgt spid="363527">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wd">
                                    <p:tmPct val="10000"/>
                                  </p:iterate>
                                  <p:childTnLst>
                                    <p:set>
                                      <p:cBhvr>
                                        <p:cTn id="33" dur="1" fill="hold">
                                          <p:stCondLst>
                                            <p:cond delay="0"/>
                                          </p:stCondLst>
                                        </p:cTn>
                                        <p:tgtEl>
                                          <p:spTgt spid="363527">
                                            <p:txEl>
                                              <p:pRg st="4" end="4"/>
                                            </p:txEl>
                                          </p:spTgt>
                                        </p:tgtEl>
                                        <p:attrNameLst>
                                          <p:attrName>style.visibility</p:attrName>
                                        </p:attrNameLst>
                                      </p:cBhvr>
                                      <p:to>
                                        <p:strVal val="visible"/>
                                      </p:to>
                                    </p:set>
                                    <p:animEffect transition="in" filter="wipe(left)">
                                      <p:cBhvr>
                                        <p:cTn id="34" dur="500"/>
                                        <p:tgtEl>
                                          <p:spTgt spid="363527">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iterate type="wd">
                                    <p:tmPct val="10000"/>
                                  </p:iterate>
                                  <p:childTnLst>
                                    <p:set>
                                      <p:cBhvr>
                                        <p:cTn id="45" dur="1" fill="hold">
                                          <p:stCondLst>
                                            <p:cond delay="0"/>
                                          </p:stCondLst>
                                        </p:cTn>
                                        <p:tgtEl>
                                          <p:spTgt spid="363527">
                                            <p:txEl>
                                              <p:pRg st="5" end="5"/>
                                            </p:txEl>
                                          </p:spTgt>
                                        </p:tgtEl>
                                        <p:attrNameLst>
                                          <p:attrName>style.visibility</p:attrName>
                                        </p:attrNameLst>
                                      </p:cBhvr>
                                      <p:to>
                                        <p:strVal val="visible"/>
                                      </p:to>
                                    </p:set>
                                    <p:animEffect transition="in" filter="wipe(left)">
                                      <p:cBhvr>
                                        <p:cTn id="46" dur="500"/>
                                        <p:tgtEl>
                                          <p:spTgt spid="363527">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iterate type="wd">
                                    <p:tmPct val="10000"/>
                                  </p:iterate>
                                  <p:childTnLst>
                                    <p:set>
                                      <p:cBhvr>
                                        <p:cTn id="50" dur="1" fill="hold">
                                          <p:stCondLst>
                                            <p:cond delay="0"/>
                                          </p:stCondLst>
                                        </p:cTn>
                                        <p:tgtEl>
                                          <p:spTgt spid="363527">
                                            <p:txEl>
                                              <p:pRg st="6" end="6"/>
                                            </p:txEl>
                                          </p:spTgt>
                                        </p:tgtEl>
                                        <p:attrNameLst>
                                          <p:attrName>style.visibility</p:attrName>
                                        </p:attrNameLst>
                                      </p:cBhvr>
                                      <p:to>
                                        <p:strVal val="visible"/>
                                      </p:to>
                                    </p:set>
                                    <p:animEffect transition="in" filter="wipe(left)">
                                      <p:cBhvr>
                                        <p:cTn id="51" dur="500"/>
                                        <p:tgtEl>
                                          <p:spTgt spid="363527">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iterate type="wd">
                                    <p:tmPct val="10000"/>
                                  </p:iterate>
                                  <p:childTnLst>
                                    <p:set>
                                      <p:cBhvr>
                                        <p:cTn id="55" dur="1" fill="hold">
                                          <p:stCondLst>
                                            <p:cond delay="0"/>
                                          </p:stCondLst>
                                        </p:cTn>
                                        <p:tgtEl>
                                          <p:spTgt spid="363527">
                                            <p:txEl>
                                              <p:pRg st="7" end="7"/>
                                            </p:txEl>
                                          </p:spTgt>
                                        </p:tgtEl>
                                        <p:attrNameLst>
                                          <p:attrName>style.visibility</p:attrName>
                                        </p:attrNameLst>
                                      </p:cBhvr>
                                      <p:to>
                                        <p:strVal val="visible"/>
                                      </p:to>
                                    </p:set>
                                    <p:animEffect transition="in" filter="wipe(left)">
                                      <p:cBhvr>
                                        <p:cTn id="56" dur="500"/>
                                        <p:tgtEl>
                                          <p:spTgt spid="363527">
                                            <p:txEl>
                                              <p:pRg st="7" end="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iterate type="wd">
                                    <p:tmPct val="10000"/>
                                  </p:iterate>
                                  <p:childTnLst>
                                    <p:set>
                                      <p:cBhvr>
                                        <p:cTn id="60" dur="1" fill="hold">
                                          <p:stCondLst>
                                            <p:cond delay="0"/>
                                          </p:stCondLst>
                                        </p:cTn>
                                        <p:tgtEl>
                                          <p:spTgt spid="363527">
                                            <p:txEl>
                                              <p:pRg st="8" end="8"/>
                                            </p:txEl>
                                          </p:spTgt>
                                        </p:tgtEl>
                                        <p:attrNameLst>
                                          <p:attrName>style.visibility</p:attrName>
                                        </p:attrNameLst>
                                      </p:cBhvr>
                                      <p:to>
                                        <p:strVal val="visible"/>
                                      </p:to>
                                    </p:set>
                                    <p:animEffect transition="in" filter="wipe(left)">
                                      <p:cBhvr>
                                        <p:cTn id="61" dur="500"/>
                                        <p:tgtEl>
                                          <p:spTgt spid="363527">
                                            <p:txEl>
                                              <p:pRg st="8" end="8"/>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iterate type="wd">
                                    <p:tmPct val="10000"/>
                                  </p:iterate>
                                  <p:childTnLst>
                                    <p:set>
                                      <p:cBhvr>
                                        <p:cTn id="65" dur="1" fill="hold">
                                          <p:stCondLst>
                                            <p:cond delay="0"/>
                                          </p:stCondLst>
                                        </p:cTn>
                                        <p:tgtEl>
                                          <p:spTgt spid="363527">
                                            <p:txEl>
                                              <p:pRg st="9" end="9"/>
                                            </p:txEl>
                                          </p:spTgt>
                                        </p:tgtEl>
                                        <p:attrNameLst>
                                          <p:attrName>style.visibility</p:attrName>
                                        </p:attrNameLst>
                                      </p:cBhvr>
                                      <p:to>
                                        <p:strVal val="visible"/>
                                      </p:to>
                                    </p:set>
                                    <p:animEffect transition="in" filter="wipe(left)">
                                      <p:cBhvr>
                                        <p:cTn id="66" dur="500"/>
                                        <p:tgtEl>
                                          <p:spTgt spid="363527">
                                            <p:txEl>
                                              <p:pRg st="9" end="9"/>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iterate type="wd">
                                    <p:tmPct val="10000"/>
                                  </p:iterate>
                                  <p:childTnLst>
                                    <p:set>
                                      <p:cBhvr>
                                        <p:cTn id="70" dur="1" fill="hold">
                                          <p:stCondLst>
                                            <p:cond delay="0"/>
                                          </p:stCondLst>
                                        </p:cTn>
                                        <p:tgtEl>
                                          <p:spTgt spid="363527">
                                            <p:txEl>
                                              <p:pRg st="10" end="10"/>
                                            </p:txEl>
                                          </p:spTgt>
                                        </p:tgtEl>
                                        <p:attrNameLst>
                                          <p:attrName>style.visibility</p:attrName>
                                        </p:attrNameLst>
                                      </p:cBhvr>
                                      <p:to>
                                        <p:strVal val="visible"/>
                                      </p:to>
                                    </p:set>
                                    <p:animEffect transition="in" filter="wipe(left)">
                                      <p:cBhvr>
                                        <p:cTn id="71" dur="500"/>
                                        <p:tgtEl>
                                          <p:spTgt spid="36352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7"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smtClean="0"/>
              <a:t>Thursday, July 5, 2018</a:t>
            </a:r>
            <a:endParaRPr lang="en-US"/>
          </a:p>
        </p:txBody>
      </p:sp>
      <p:sp>
        <p:nvSpPr>
          <p:cNvPr id="9" name="Footer Placeholder 4"/>
          <p:cNvSpPr>
            <a:spLocks noGrp="1"/>
          </p:cNvSpPr>
          <p:nvPr>
            <p:ph type="ftr" sz="quarter" idx="11"/>
          </p:nvPr>
        </p:nvSpPr>
        <p:spPr/>
        <p:txBody>
          <a:bodyPr/>
          <a:lstStyle/>
          <a:p>
            <a:r>
              <a:rPr lang="de-DE" smtClean="0"/>
              <a:t>PHYS 1444-001, Summer 2018               Dr. Jaehoon Yu</a:t>
            </a:r>
            <a:endParaRPr lang="en-US"/>
          </a:p>
        </p:txBody>
      </p:sp>
      <p:sp>
        <p:nvSpPr>
          <p:cNvPr id="10" name="Slide Number Placeholder 5"/>
          <p:cNvSpPr>
            <a:spLocks noGrp="1"/>
          </p:cNvSpPr>
          <p:nvPr>
            <p:ph type="sldNum" sz="quarter" idx="12"/>
          </p:nvPr>
        </p:nvSpPr>
        <p:spPr/>
        <p:txBody>
          <a:bodyPr/>
          <a:lstStyle/>
          <a:p>
            <a:fld id="{BEDA1DC7-6494-9E48-BA2C-5A790D78540E}" type="slidenum">
              <a:rPr lang="en-US"/>
              <a:pPr/>
              <a:t>118</a:t>
            </a:fld>
            <a:endParaRPr lang="en-US"/>
          </a:p>
        </p:txBody>
      </p:sp>
      <p:sp>
        <p:nvSpPr>
          <p:cNvPr id="364554" name="Rectangle 10"/>
          <p:cNvSpPr>
            <a:spLocks noGrp="1" noChangeArrowheads="1"/>
          </p:cNvSpPr>
          <p:nvPr>
            <p:ph type="title"/>
          </p:nvPr>
        </p:nvSpPr>
        <p:spPr>
          <a:xfrm>
            <a:off x="381000" y="76200"/>
            <a:ext cx="8534400" cy="609600"/>
          </a:xfrm>
        </p:spPr>
        <p:txBody>
          <a:bodyPr/>
          <a:lstStyle/>
          <a:p>
            <a:r>
              <a:rPr lang="en-US"/>
              <a:t>Properties of Radiation Fields</a:t>
            </a:r>
          </a:p>
        </p:txBody>
      </p:sp>
      <p:graphicFrame>
        <p:nvGraphicFramePr>
          <p:cNvPr id="364555" name="Object 11"/>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99854"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4556" name="Object 12"/>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99855"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4557" name="Object 13"/>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99856"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4558" name="Rectangle 14"/>
          <p:cNvSpPr>
            <a:spLocks noGrp="1" noChangeArrowheads="1"/>
          </p:cNvSpPr>
          <p:nvPr>
            <p:ph type="body" idx="1"/>
          </p:nvPr>
        </p:nvSpPr>
        <p:spPr>
          <a:xfrm>
            <a:off x="304800" y="685800"/>
            <a:ext cx="8382000" cy="5715000"/>
          </a:xfrm>
        </p:spPr>
        <p:txBody>
          <a:bodyPr/>
          <a:lstStyle/>
          <a:p>
            <a:r>
              <a:rPr lang="en-US"/>
              <a:t>The fields travel on the other side of the antenna as well</a:t>
            </a:r>
          </a:p>
          <a:p>
            <a:r>
              <a:rPr lang="en-US"/>
              <a:t>The field strength are the greatest in the direction perpendicular to the oscillating charge while along the direction is 0</a:t>
            </a:r>
          </a:p>
          <a:p>
            <a:r>
              <a:rPr lang="en-US"/>
              <a:t>The magnitude of E and B in the radiation field decrease with distance as 1/r</a:t>
            </a:r>
          </a:p>
          <a:p>
            <a:r>
              <a:rPr lang="en-US"/>
              <a:t>The energy carried by the EM wave is proportional to the square of the amplitude, E</a:t>
            </a:r>
            <a:r>
              <a:rPr lang="en-US" baseline="30000"/>
              <a:t>2</a:t>
            </a:r>
            <a:r>
              <a:rPr lang="en-US"/>
              <a:t> or B</a:t>
            </a:r>
            <a:r>
              <a:rPr lang="en-US" baseline="30000"/>
              <a:t>2</a:t>
            </a:r>
          </a:p>
          <a:p>
            <a:pPr lvl="1"/>
            <a:r>
              <a:rPr lang="en-US"/>
              <a:t>So the intensity of wave decreases as 1/r</a:t>
            </a:r>
            <a:r>
              <a:rPr lang="en-US" baseline="30000"/>
              <a:t>2</a:t>
            </a:r>
          </a:p>
        </p:txBody>
      </p:sp>
      <p:graphicFrame>
        <p:nvGraphicFramePr>
          <p:cNvPr id="364559" name="Object 1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99857"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9729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64558">
                                            <p:txEl>
                                              <p:pRg st="0" end="0"/>
                                            </p:txEl>
                                          </p:spTgt>
                                        </p:tgtEl>
                                        <p:attrNameLst>
                                          <p:attrName>style.visibility</p:attrName>
                                        </p:attrNameLst>
                                      </p:cBhvr>
                                      <p:to>
                                        <p:strVal val="visible"/>
                                      </p:to>
                                    </p:set>
                                    <p:animEffect transition="in" filter="wipe(left)">
                                      <p:cBhvr>
                                        <p:cTn id="7" dur="500"/>
                                        <p:tgtEl>
                                          <p:spTgt spid="3645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64558">
                                            <p:txEl>
                                              <p:pRg st="1" end="1"/>
                                            </p:txEl>
                                          </p:spTgt>
                                        </p:tgtEl>
                                        <p:attrNameLst>
                                          <p:attrName>style.visibility</p:attrName>
                                        </p:attrNameLst>
                                      </p:cBhvr>
                                      <p:to>
                                        <p:strVal val="visible"/>
                                      </p:to>
                                    </p:set>
                                    <p:animEffect transition="in" filter="wipe(left)">
                                      <p:cBhvr>
                                        <p:cTn id="12" dur="500"/>
                                        <p:tgtEl>
                                          <p:spTgt spid="36455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64558">
                                            <p:txEl>
                                              <p:pRg st="2" end="2"/>
                                            </p:txEl>
                                          </p:spTgt>
                                        </p:tgtEl>
                                        <p:attrNameLst>
                                          <p:attrName>style.visibility</p:attrName>
                                        </p:attrNameLst>
                                      </p:cBhvr>
                                      <p:to>
                                        <p:strVal val="visible"/>
                                      </p:to>
                                    </p:set>
                                    <p:animEffect transition="in" filter="wipe(left)">
                                      <p:cBhvr>
                                        <p:cTn id="17" dur="500"/>
                                        <p:tgtEl>
                                          <p:spTgt spid="36455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64558">
                                            <p:txEl>
                                              <p:pRg st="3" end="3"/>
                                            </p:txEl>
                                          </p:spTgt>
                                        </p:tgtEl>
                                        <p:attrNameLst>
                                          <p:attrName>style.visibility</p:attrName>
                                        </p:attrNameLst>
                                      </p:cBhvr>
                                      <p:to>
                                        <p:strVal val="visible"/>
                                      </p:to>
                                    </p:set>
                                    <p:animEffect transition="in" filter="wipe(left)">
                                      <p:cBhvr>
                                        <p:cTn id="22" dur="500"/>
                                        <p:tgtEl>
                                          <p:spTgt spid="36455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64558">
                                            <p:txEl>
                                              <p:pRg st="4" end="4"/>
                                            </p:txEl>
                                          </p:spTgt>
                                        </p:tgtEl>
                                        <p:attrNameLst>
                                          <p:attrName>style.visibility</p:attrName>
                                        </p:attrNameLst>
                                      </p:cBhvr>
                                      <p:to>
                                        <p:strVal val="visible"/>
                                      </p:to>
                                    </p:set>
                                    <p:animEffect transition="in" filter="wipe(left)">
                                      <p:cBhvr>
                                        <p:cTn id="27" dur="500"/>
                                        <p:tgtEl>
                                          <p:spTgt spid="36455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58"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smtClean="0"/>
              <a:t>Thursday, July 5, 2018</a:t>
            </a:r>
            <a:endParaRPr lang="en-US"/>
          </a:p>
        </p:txBody>
      </p:sp>
      <p:sp>
        <p:nvSpPr>
          <p:cNvPr id="9" name="Footer Placeholder 4"/>
          <p:cNvSpPr>
            <a:spLocks noGrp="1"/>
          </p:cNvSpPr>
          <p:nvPr>
            <p:ph type="ftr" sz="quarter" idx="11"/>
          </p:nvPr>
        </p:nvSpPr>
        <p:spPr/>
        <p:txBody>
          <a:bodyPr/>
          <a:lstStyle/>
          <a:p>
            <a:r>
              <a:rPr lang="de-DE" smtClean="0"/>
              <a:t>PHYS 1444-001, Summer 2018               Dr. Jaehoon Yu</a:t>
            </a:r>
            <a:endParaRPr lang="en-US"/>
          </a:p>
        </p:txBody>
      </p:sp>
      <p:sp>
        <p:nvSpPr>
          <p:cNvPr id="10" name="Slide Number Placeholder 5"/>
          <p:cNvSpPr>
            <a:spLocks noGrp="1"/>
          </p:cNvSpPr>
          <p:nvPr>
            <p:ph type="sldNum" sz="quarter" idx="12"/>
          </p:nvPr>
        </p:nvSpPr>
        <p:spPr/>
        <p:txBody>
          <a:bodyPr/>
          <a:lstStyle/>
          <a:p>
            <a:fld id="{94A98F48-E6DB-C245-BC1B-320E7796E7B1}" type="slidenum">
              <a:rPr lang="en-US"/>
              <a:pPr/>
              <a:t>119</a:t>
            </a:fld>
            <a:endParaRPr lang="en-US"/>
          </a:p>
        </p:txBody>
      </p:sp>
      <p:sp>
        <p:nvSpPr>
          <p:cNvPr id="365570" name="Rectangle 2"/>
          <p:cNvSpPr>
            <a:spLocks noGrp="1" noChangeArrowheads="1"/>
          </p:cNvSpPr>
          <p:nvPr>
            <p:ph type="title"/>
          </p:nvPr>
        </p:nvSpPr>
        <p:spPr>
          <a:xfrm>
            <a:off x="381000" y="76200"/>
            <a:ext cx="8534400" cy="609600"/>
          </a:xfrm>
        </p:spPr>
        <p:txBody>
          <a:bodyPr/>
          <a:lstStyle/>
          <a:p>
            <a:r>
              <a:rPr lang="en-US"/>
              <a:t>Properties of Radiation Fields</a:t>
            </a:r>
          </a:p>
        </p:txBody>
      </p:sp>
      <p:graphicFrame>
        <p:nvGraphicFramePr>
          <p:cNvPr id="365571"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500878"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5572"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500879"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5573"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00880"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5574" name="Rectangle 6"/>
          <p:cNvSpPr>
            <a:spLocks noGrp="1" noChangeArrowheads="1"/>
          </p:cNvSpPr>
          <p:nvPr>
            <p:ph type="body" idx="1"/>
          </p:nvPr>
        </p:nvSpPr>
        <p:spPr>
          <a:xfrm>
            <a:off x="381000" y="762000"/>
            <a:ext cx="8382000" cy="5638800"/>
          </a:xfrm>
        </p:spPr>
        <p:txBody>
          <a:bodyPr/>
          <a:lstStyle/>
          <a:p>
            <a:r>
              <a:rPr lang="en-US" dirty="0"/>
              <a:t>The electric and magnetic fields at any point are perpendicular to each other and to the direction of motion </a:t>
            </a:r>
          </a:p>
          <a:p>
            <a:r>
              <a:rPr lang="en-US" dirty="0"/>
              <a:t>The fields alternate in direction</a:t>
            </a:r>
          </a:p>
          <a:p>
            <a:pPr lvl="1"/>
            <a:r>
              <a:rPr lang="en-US" dirty="0"/>
              <a:t>The field strengths vary from </a:t>
            </a:r>
            <a:r>
              <a:rPr lang="en-US" dirty="0" smtClean="0"/>
              <a:t>maximum </a:t>
            </a:r>
            <a:r>
              <a:rPr lang="en-US" dirty="0"/>
              <a:t>in one direction, to 0 and to max in the opposite direction</a:t>
            </a:r>
          </a:p>
          <a:p>
            <a:r>
              <a:rPr lang="en-US" dirty="0"/>
              <a:t>The electric and magnetic fields are in phase</a:t>
            </a:r>
          </a:p>
          <a:p>
            <a:r>
              <a:rPr lang="en-US" dirty="0"/>
              <a:t>Very far from the antenna, the field lines are pretty flat over a reasonably large area</a:t>
            </a:r>
          </a:p>
          <a:p>
            <a:pPr lvl="1"/>
            <a:r>
              <a:rPr lang="en-US" dirty="0"/>
              <a:t>Called plane waves</a:t>
            </a:r>
          </a:p>
        </p:txBody>
      </p:sp>
      <p:graphicFrame>
        <p:nvGraphicFramePr>
          <p:cNvPr id="365575"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00881"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0878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65574">
                                            <p:txEl>
                                              <p:pRg st="0" end="0"/>
                                            </p:txEl>
                                          </p:spTgt>
                                        </p:tgtEl>
                                        <p:attrNameLst>
                                          <p:attrName>style.visibility</p:attrName>
                                        </p:attrNameLst>
                                      </p:cBhvr>
                                      <p:to>
                                        <p:strVal val="visible"/>
                                      </p:to>
                                    </p:set>
                                    <p:animEffect transition="in" filter="wipe(left)">
                                      <p:cBhvr>
                                        <p:cTn id="7" dur="500"/>
                                        <p:tgtEl>
                                          <p:spTgt spid="3655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65574">
                                            <p:txEl>
                                              <p:pRg st="1" end="1"/>
                                            </p:txEl>
                                          </p:spTgt>
                                        </p:tgtEl>
                                        <p:attrNameLst>
                                          <p:attrName>style.visibility</p:attrName>
                                        </p:attrNameLst>
                                      </p:cBhvr>
                                      <p:to>
                                        <p:strVal val="visible"/>
                                      </p:to>
                                    </p:set>
                                    <p:animEffect transition="in" filter="wipe(left)">
                                      <p:cBhvr>
                                        <p:cTn id="12" dur="500"/>
                                        <p:tgtEl>
                                          <p:spTgt spid="36557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65574">
                                            <p:txEl>
                                              <p:pRg st="2" end="2"/>
                                            </p:txEl>
                                          </p:spTgt>
                                        </p:tgtEl>
                                        <p:attrNameLst>
                                          <p:attrName>style.visibility</p:attrName>
                                        </p:attrNameLst>
                                      </p:cBhvr>
                                      <p:to>
                                        <p:strVal val="visible"/>
                                      </p:to>
                                    </p:set>
                                    <p:animEffect transition="in" filter="wipe(left)">
                                      <p:cBhvr>
                                        <p:cTn id="17" dur="500"/>
                                        <p:tgtEl>
                                          <p:spTgt spid="36557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65574">
                                            <p:txEl>
                                              <p:pRg st="3" end="3"/>
                                            </p:txEl>
                                          </p:spTgt>
                                        </p:tgtEl>
                                        <p:attrNameLst>
                                          <p:attrName>style.visibility</p:attrName>
                                        </p:attrNameLst>
                                      </p:cBhvr>
                                      <p:to>
                                        <p:strVal val="visible"/>
                                      </p:to>
                                    </p:set>
                                    <p:animEffect transition="in" filter="wipe(left)">
                                      <p:cBhvr>
                                        <p:cTn id="22" dur="500"/>
                                        <p:tgtEl>
                                          <p:spTgt spid="36557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65574">
                                            <p:txEl>
                                              <p:pRg st="4" end="4"/>
                                            </p:txEl>
                                          </p:spTgt>
                                        </p:tgtEl>
                                        <p:attrNameLst>
                                          <p:attrName>style.visibility</p:attrName>
                                        </p:attrNameLst>
                                      </p:cBhvr>
                                      <p:to>
                                        <p:strVal val="visible"/>
                                      </p:to>
                                    </p:set>
                                    <p:animEffect transition="in" filter="wipe(left)">
                                      <p:cBhvr>
                                        <p:cTn id="27" dur="500"/>
                                        <p:tgtEl>
                                          <p:spTgt spid="36557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65574">
                                            <p:txEl>
                                              <p:pRg st="5" end="5"/>
                                            </p:txEl>
                                          </p:spTgt>
                                        </p:tgtEl>
                                        <p:attrNameLst>
                                          <p:attrName>style.visibility</p:attrName>
                                        </p:attrNameLst>
                                      </p:cBhvr>
                                      <p:to>
                                        <p:strVal val="visible"/>
                                      </p:to>
                                    </p:set>
                                    <p:animEffect transition="in" filter="wipe(left)">
                                      <p:cBhvr>
                                        <p:cTn id="32" dur="500"/>
                                        <p:tgtEl>
                                          <p:spTgt spid="36557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r>
              <a:rPr lang="en-US" smtClean="0"/>
              <a:t>Thursday, July 5, 2018</a:t>
            </a:r>
            <a:endParaRPr lang="en-US"/>
          </a:p>
        </p:txBody>
      </p:sp>
      <p:sp>
        <p:nvSpPr>
          <p:cNvPr id="11" name="Footer Placeholder 4"/>
          <p:cNvSpPr>
            <a:spLocks noGrp="1"/>
          </p:cNvSpPr>
          <p:nvPr>
            <p:ph type="ftr" sz="quarter" idx="11"/>
          </p:nvPr>
        </p:nvSpPr>
        <p:spPr/>
        <p:txBody>
          <a:bodyPr/>
          <a:lstStyle/>
          <a:p>
            <a:r>
              <a:rPr lang="de-DE" smtClean="0"/>
              <a:t>PHYS 1444-001, Summer 2018               Dr. Jaehoon Yu</a:t>
            </a:r>
            <a:endParaRPr lang="en-US"/>
          </a:p>
        </p:txBody>
      </p:sp>
      <p:sp>
        <p:nvSpPr>
          <p:cNvPr id="12" name="Slide Number Placeholder 5"/>
          <p:cNvSpPr>
            <a:spLocks noGrp="1"/>
          </p:cNvSpPr>
          <p:nvPr>
            <p:ph type="sldNum" sz="quarter" idx="12"/>
          </p:nvPr>
        </p:nvSpPr>
        <p:spPr/>
        <p:txBody>
          <a:bodyPr/>
          <a:lstStyle/>
          <a:p>
            <a:fld id="{AC34B25D-7F4C-9747-AD9B-ADD11A8F32DF}" type="slidenum">
              <a:rPr lang="en-US"/>
              <a:pPr/>
              <a:t>12</a:t>
            </a:fld>
            <a:endParaRPr lang="en-US"/>
          </a:p>
        </p:txBody>
      </p:sp>
      <p:pic>
        <p:nvPicPr>
          <p:cNvPr id="394242" name="Picture 2" descr="FG28_008"/>
          <p:cNvPicPr>
            <a:picLocks noChangeAspect="1" noChangeArrowheads="1"/>
          </p:cNvPicPr>
          <p:nvPr/>
        </p:nvPicPr>
        <p:blipFill>
          <a:blip r:embed="rId3"/>
          <a:srcRect/>
          <a:stretch>
            <a:fillRect/>
          </a:stretch>
        </p:blipFill>
        <p:spPr bwMode="auto">
          <a:xfrm>
            <a:off x="6553200" y="3581400"/>
            <a:ext cx="3429000" cy="2571750"/>
          </a:xfrm>
          <a:prstGeom prst="rect">
            <a:avLst/>
          </a:prstGeom>
          <a:noFill/>
        </p:spPr>
      </p:pic>
      <p:sp>
        <p:nvSpPr>
          <p:cNvPr id="394243" name="Rectangle 3"/>
          <p:cNvSpPr>
            <a:spLocks noGrp="1" noChangeArrowheads="1"/>
          </p:cNvSpPr>
          <p:nvPr>
            <p:ph type="title"/>
          </p:nvPr>
        </p:nvSpPr>
        <p:spPr>
          <a:xfrm>
            <a:off x="0" y="76200"/>
            <a:ext cx="9144000" cy="609600"/>
          </a:xfrm>
        </p:spPr>
        <p:txBody>
          <a:bodyPr/>
          <a:lstStyle/>
          <a:p>
            <a:r>
              <a:rPr lang="en-US" dirty="0"/>
              <a:t>Verification of </a:t>
            </a:r>
            <a:r>
              <a:rPr lang="en-US" dirty="0" err="1"/>
              <a:t>Ampére’s</a:t>
            </a:r>
            <a:r>
              <a:rPr lang="en-US" dirty="0"/>
              <a:t> Law</a:t>
            </a:r>
          </a:p>
        </p:txBody>
      </p:sp>
      <p:graphicFrame>
        <p:nvGraphicFramePr>
          <p:cNvPr id="394244"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385475"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94245"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385476"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94246"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385477"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94247" name="Rectangle 7"/>
          <p:cNvSpPr>
            <a:spLocks noGrp="1" noChangeArrowheads="1"/>
          </p:cNvSpPr>
          <p:nvPr>
            <p:ph type="body" idx="1"/>
          </p:nvPr>
        </p:nvSpPr>
        <p:spPr>
          <a:xfrm>
            <a:off x="228600" y="3581400"/>
            <a:ext cx="7543800" cy="2743200"/>
          </a:xfrm>
          <a:noFill/>
        </p:spPr>
        <p:txBody>
          <a:bodyPr/>
          <a:lstStyle/>
          <a:p>
            <a:pPr lvl="1">
              <a:lnSpc>
                <a:spcPct val="90000"/>
              </a:lnSpc>
            </a:pPr>
            <a:r>
              <a:rPr lang="en-US" sz="2400" dirty="0"/>
              <a:t>How do you obtain B in the figure at any point?</a:t>
            </a:r>
          </a:p>
          <a:p>
            <a:pPr lvl="2">
              <a:lnSpc>
                <a:spcPct val="90000"/>
              </a:lnSpc>
            </a:pPr>
            <a:r>
              <a:rPr lang="en-US" sz="2000" dirty="0"/>
              <a:t>Vector sum of the field by the two currents</a:t>
            </a:r>
          </a:p>
          <a:p>
            <a:pPr lvl="1">
              <a:lnSpc>
                <a:spcPct val="90000"/>
              </a:lnSpc>
            </a:pPr>
            <a:r>
              <a:rPr lang="en-US" sz="2400" dirty="0"/>
              <a:t>The result of the closed path integral in Ampere’s law for green dashed path is still</a:t>
            </a:r>
            <a:r>
              <a:rPr lang="en-US" sz="2400" dirty="0" smtClean="0"/>
              <a:t> </a:t>
            </a:r>
            <a:r>
              <a:rPr lang="en-US" sz="2400" dirty="0" smtClean="0">
                <a:latin typeface="Symbol" charset="2"/>
              </a:rPr>
              <a:t>μ</a:t>
            </a:r>
            <a:r>
              <a:rPr lang="en-US" sz="2400" baseline="-25000" dirty="0" smtClean="0"/>
              <a:t>0</a:t>
            </a:r>
            <a:r>
              <a:rPr lang="en-US" sz="2400" dirty="0" smtClean="0">
                <a:latin typeface="Monotype Corsiva" charset="0"/>
              </a:rPr>
              <a:t>I</a:t>
            </a:r>
            <a:r>
              <a:rPr lang="en-US" sz="2400" baseline="-25000" dirty="0" smtClean="0"/>
              <a:t>1</a:t>
            </a:r>
            <a:r>
              <a:rPr lang="en-US" sz="2400" dirty="0"/>
              <a:t>. Why?</a:t>
            </a:r>
          </a:p>
          <a:p>
            <a:pPr lvl="1">
              <a:lnSpc>
                <a:spcPct val="90000"/>
              </a:lnSpc>
            </a:pPr>
            <a:r>
              <a:rPr lang="en-US" sz="2400" dirty="0"/>
              <a:t>While B in each point along the path varies, the integral over the closed path still comes out the same whether there is the second wire or not.</a:t>
            </a:r>
          </a:p>
        </p:txBody>
      </p:sp>
      <p:graphicFrame>
        <p:nvGraphicFramePr>
          <p:cNvPr id="394248"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385478"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94249" name="Rectangle 9"/>
          <p:cNvSpPr>
            <a:spLocks noChangeArrowheads="1"/>
          </p:cNvSpPr>
          <p:nvPr/>
        </p:nvSpPr>
        <p:spPr bwMode="auto">
          <a:xfrm>
            <a:off x="381000" y="838200"/>
            <a:ext cx="8458200" cy="2743200"/>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en-US" sz="2800" dirty="0">
                <a:solidFill>
                  <a:schemeClr val="accent2"/>
                </a:solidFill>
                <a:latin typeface="Arial Narrow" charset="0"/>
              </a:rPr>
              <a:t>Since Ampere’s law is valid in general, B in Ampere’s law is not just due to the current </a:t>
            </a:r>
            <a:r>
              <a:rPr lang="en-US" sz="2800" dirty="0" err="1">
                <a:solidFill>
                  <a:schemeClr val="accent2"/>
                </a:solidFill>
                <a:latin typeface="Monotype Corsiva" charset="0"/>
              </a:rPr>
              <a:t>I</a:t>
            </a:r>
            <a:r>
              <a:rPr lang="en-US" sz="2800" baseline="-25000" dirty="0" err="1">
                <a:solidFill>
                  <a:schemeClr val="accent2"/>
                </a:solidFill>
                <a:latin typeface="Arial Narrow" charset="0"/>
              </a:rPr>
              <a:t>encl</a:t>
            </a:r>
            <a:r>
              <a:rPr lang="en-US" sz="2800" dirty="0">
                <a:solidFill>
                  <a:schemeClr val="accent2"/>
                </a:solidFill>
                <a:latin typeface="Arial Narrow" charset="0"/>
              </a:rPr>
              <a:t>.</a:t>
            </a:r>
          </a:p>
          <a:p>
            <a:pPr marL="342900" indent="-342900">
              <a:spcBef>
                <a:spcPct val="20000"/>
              </a:spcBef>
              <a:buFontTx/>
              <a:buChar char="•"/>
            </a:pPr>
            <a:r>
              <a:rPr lang="en-US" sz="2800" dirty="0">
                <a:solidFill>
                  <a:schemeClr val="accent2"/>
                </a:solidFill>
                <a:latin typeface="Arial Narrow" charset="0"/>
              </a:rPr>
              <a:t>B is the field at each point in space along the chosen path due to all sources</a:t>
            </a:r>
          </a:p>
          <a:p>
            <a:pPr marL="742950" lvl="1" indent="-285750">
              <a:spcBef>
                <a:spcPct val="20000"/>
              </a:spcBef>
              <a:buFontTx/>
              <a:buChar char="–"/>
            </a:pPr>
            <a:r>
              <a:rPr lang="en-US" dirty="0">
                <a:solidFill>
                  <a:srgbClr val="660066"/>
                </a:solidFill>
                <a:latin typeface="Arial Narrow" charset="0"/>
                <a:ea typeface="ＭＳ Ｐゴシック" charset="-128"/>
              </a:rPr>
              <a:t>Including the current </a:t>
            </a:r>
            <a:r>
              <a:rPr lang="en-US" dirty="0">
                <a:solidFill>
                  <a:srgbClr val="660066"/>
                </a:solidFill>
                <a:latin typeface="Monotype Corsiva" charset="0"/>
                <a:ea typeface="ＭＳ Ｐゴシック" charset="-128"/>
              </a:rPr>
              <a:t>I</a:t>
            </a:r>
            <a:r>
              <a:rPr lang="en-US" dirty="0">
                <a:solidFill>
                  <a:srgbClr val="660066"/>
                </a:solidFill>
                <a:latin typeface="Arial Narrow" charset="0"/>
                <a:ea typeface="ＭＳ Ｐゴシック" charset="-128"/>
              </a:rPr>
              <a:t> enclosed by the path but also due to any other sources</a:t>
            </a:r>
          </a:p>
        </p:txBody>
      </p:sp>
    </p:spTree>
    <p:extLst>
      <p:ext uri="{BB962C8B-B14F-4D97-AF65-F5344CB8AC3E}">
        <p14:creationId xmlns:p14="http://schemas.microsoft.com/office/powerpoint/2010/main" val="128679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94249">
                                            <p:txEl>
                                              <p:pRg st="0" end="0"/>
                                            </p:txEl>
                                          </p:spTgt>
                                        </p:tgtEl>
                                        <p:attrNameLst>
                                          <p:attrName>style.visibility</p:attrName>
                                        </p:attrNameLst>
                                      </p:cBhvr>
                                      <p:to>
                                        <p:strVal val="visible"/>
                                      </p:to>
                                    </p:set>
                                    <p:animEffect transition="in" filter="wipe(left)">
                                      <p:cBhvr>
                                        <p:cTn id="7" dur="500"/>
                                        <p:tgtEl>
                                          <p:spTgt spid="3942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94249">
                                            <p:txEl>
                                              <p:pRg st="1" end="1"/>
                                            </p:txEl>
                                          </p:spTgt>
                                        </p:tgtEl>
                                        <p:attrNameLst>
                                          <p:attrName>style.visibility</p:attrName>
                                        </p:attrNameLst>
                                      </p:cBhvr>
                                      <p:to>
                                        <p:strVal val="visible"/>
                                      </p:to>
                                    </p:set>
                                    <p:animEffect transition="in" filter="wipe(left)">
                                      <p:cBhvr>
                                        <p:cTn id="12" dur="500"/>
                                        <p:tgtEl>
                                          <p:spTgt spid="3942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394242"/>
                                        </p:tgtEl>
                                        <p:attrNameLst>
                                          <p:attrName>style.visibility</p:attrName>
                                        </p:attrNameLst>
                                      </p:cBhvr>
                                      <p:to>
                                        <p:strVal val="visible"/>
                                      </p:to>
                                    </p:set>
                                    <p:anim calcmode="lin" valueType="num">
                                      <p:cBhvr>
                                        <p:cTn id="17" dur="1000" fill="hold"/>
                                        <p:tgtEl>
                                          <p:spTgt spid="394242"/>
                                        </p:tgtEl>
                                        <p:attrNameLst>
                                          <p:attrName>ppt_w</p:attrName>
                                        </p:attrNameLst>
                                      </p:cBhvr>
                                      <p:tavLst>
                                        <p:tav tm="0">
                                          <p:val>
                                            <p:strVal val="#ppt_w+.3"/>
                                          </p:val>
                                        </p:tav>
                                        <p:tav tm="100000">
                                          <p:val>
                                            <p:strVal val="#ppt_w"/>
                                          </p:val>
                                        </p:tav>
                                      </p:tavLst>
                                    </p:anim>
                                    <p:anim calcmode="lin" valueType="num">
                                      <p:cBhvr>
                                        <p:cTn id="18" dur="1000" fill="hold"/>
                                        <p:tgtEl>
                                          <p:spTgt spid="394242"/>
                                        </p:tgtEl>
                                        <p:attrNameLst>
                                          <p:attrName>ppt_h</p:attrName>
                                        </p:attrNameLst>
                                      </p:cBhvr>
                                      <p:tavLst>
                                        <p:tav tm="0">
                                          <p:val>
                                            <p:strVal val="#ppt_h"/>
                                          </p:val>
                                        </p:tav>
                                        <p:tav tm="100000">
                                          <p:val>
                                            <p:strVal val="#ppt_h"/>
                                          </p:val>
                                        </p:tav>
                                      </p:tavLst>
                                    </p:anim>
                                    <p:animEffect transition="in" filter="fade">
                                      <p:cBhvr>
                                        <p:cTn id="19" dur="1000"/>
                                        <p:tgtEl>
                                          <p:spTgt spid="39424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
                                  </p:iterate>
                                  <p:childTnLst>
                                    <p:set>
                                      <p:cBhvr>
                                        <p:cTn id="23" dur="1" fill="hold">
                                          <p:stCondLst>
                                            <p:cond delay="0"/>
                                          </p:stCondLst>
                                        </p:cTn>
                                        <p:tgtEl>
                                          <p:spTgt spid="394249">
                                            <p:txEl>
                                              <p:pRg st="2" end="2"/>
                                            </p:txEl>
                                          </p:spTgt>
                                        </p:tgtEl>
                                        <p:attrNameLst>
                                          <p:attrName>style.visibility</p:attrName>
                                        </p:attrNameLst>
                                      </p:cBhvr>
                                      <p:to>
                                        <p:strVal val="visible"/>
                                      </p:to>
                                    </p:set>
                                    <p:animEffect transition="in" filter="wipe(left)">
                                      <p:cBhvr>
                                        <p:cTn id="24" dur="500"/>
                                        <p:tgtEl>
                                          <p:spTgt spid="39424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394247">
                                            <p:txEl>
                                              <p:pRg st="0" end="0"/>
                                            </p:txEl>
                                          </p:spTgt>
                                        </p:tgtEl>
                                        <p:attrNameLst>
                                          <p:attrName>style.visibility</p:attrName>
                                        </p:attrNameLst>
                                      </p:cBhvr>
                                      <p:to>
                                        <p:strVal val="visible"/>
                                      </p:to>
                                    </p:set>
                                    <p:animEffect transition="in" filter="wipe(left)">
                                      <p:cBhvr>
                                        <p:cTn id="29" dur="500"/>
                                        <p:tgtEl>
                                          <p:spTgt spid="39424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wd">
                                    <p:tmPct val="10000"/>
                                  </p:iterate>
                                  <p:childTnLst>
                                    <p:set>
                                      <p:cBhvr>
                                        <p:cTn id="33" dur="1" fill="hold">
                                          <p:stCondLst>
                                            <p:cond delay="0"/>
                                          </p:stCondLst>
                                        </p:cTn>
                                        <p:tgtEl>
                                          <p:spTgt spid="394247">
                                            <p:txEl>
                                              <p:pRg st="1" end="1"/>
                                            </p:txEl>
                                          </p:spTgt>
                                        </p:tgtEl>
                                        <p:attrNameLst>
                                          <p:attrName>style.visibility</p:attrName>
                                        </p:attrNameLst>
                                      </p:cBhvr>
                                      <p:to>
                                        <p:strVal val="visible"/>
                                      </p:to>
                                    </p:set>
                                    <p:animEffect transition="in" filter="wipe(left)">
                                      <p:cBhvr>
                                        <p:cTn id="34" dur="500"/>
                                        <p:tgtEl>
                                          <p:spTgt spid="39424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wd">
                                    <p:tmPct val="10000"/>
                                  </p:iterate>
                                  <p:childTnLst>
                                    <p:set>
                                      <p:cBhvr>
                                        <p:cTn id="38" dur="1" fill="hold">
                                          <p:stCondLst>
                                            <p:cond delay="0"/>
                                          </p:stCondLst>
                                        </p:cTn>
                                        <p:tgtEl>
                                          <p:spTgt spid="394247">
                                            <p:txEl>
                                              <p:pRg st="2" end="2"/>
                                            </p:txEl>
                                          </p:spTgt>
                                        </p:tgtEl>
                                        <p:attrNameLst>
                                          <p:attrName>style.visibility</p:attrName>
                                        </p:attrNameLst>
                                      </p:cBhvr>
                                      <p:to>
                                        <p:strVal val="visible"/>
                                      </p:to>
                                    </p:set>
                                    <p:animEffect transition="in" filter="wipe(left)">
                                      <p:cBhvr>
                                        <p:cTn id="39" dur="500"/>
                                        <p:tgtEl>
                                          <p:spTgt spid="39424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iterate type="wd">
                                    <p:tmPct val="10000"/>
                                  </p:iterate>
                                  <p:childTnLst>
                                    <p:set>
                                      <p:cBhvr>
                                        <p:cTn id="43" dur="1" fill="hold">
                                          <p:stCondLst>
                                            <p:cond delay="0"/>
                                          </p:stCondLst>
                                        </p:cTn>
                                        <p:tgtEl>
                                          <p:spTgt spid="394247">
                                            <p:txEl>
                                              <p:pRg st="3" end="3"/>
                                            </p:txEl>
                                          </p:spTgt>
                                        </p:tgtEl>
                                        <p:attrNameLst>
                                          <p:attrName>style.visibility</p:attrName>
                                        </p:attrNameLst>
                                      </p:cBhvr>
                                      <p:to>
                                        <p:strVal val="visible"/>
                                      </p:to>
                                    </p:set>
                                    <p:animEffect transition="in" filter="wipe(left)">
                                      <p:cBhvr>
                                        <p:cTn id="44" dur="500"/>
                                        <p:tgtEl>
                                          <p:spTgt spid="3942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7" grpId="0" build="p"/>
      <p:bldP spid="394249"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p>
            <a:r>
              <a:rPr lang="en-US" smtClean="0"/>
              <a:t>Thursday, July 5, 2018</a:t>
            </a:r>
            <a:endParaRPr lang="en-US"/>
          </a:p>
        </p:txBody>
      </p:sp>
      <p:sp>
        <p:nvSpPr>
          <p:cNvPr id="10" name="Footer Placeholder 4"/>
          <p:cNvSpPr>
            <a:spLocks noGrp="1"/>
          </p:cNvSpPr>
          <p:nvPr>
            <p:ph type="ftr" sz="quarter" idx="11"/>
          </p:nvPr>
        </p:nvSpPr>
        <p:spPr/>
        <p:txBody>
          <a:bodyPr/>
          <a:lstStyle/>
          <a:p>
            <a:r>
              <a:rPr lang="de-DE" smtClean="0"/>
              <a:t>PHYS 1444-001, Summer 2018               Dr. Jaehoon Yu</a:t>
            </a:r>
            <a:endParaRPr lang="en-US"/>
          </a:p>
        </p:txBody>
      </p:sp>
      <p:sp>
        <p:nvSpPr>
          <p:cNvPr id="11" name="Slide Number Placeholder 5"/>
          <p:cNvSpPr>
            <a:spLocks noGrp="1"/>
          </p:cNvSpPr>
          <p:nvPr>
            <p:ph type="sldNum" sz="quarter" idx="12"/>
          </p:nvPr>
        </p:nvSpPr>
        <p:spPr/>
        <p:txBody>
          <a:bodyPr/>
          <a:lstStyle/>
          <a:p>
            <a:fld id="{55C08707-FB53-E642-9BF0-E2D2130D72F4}" type="slidenum">
              <a:rPr lang="en-US"/>
              <a:pPr/>
              <a:t>120</a:t>
            </a:fld>
            <a:endParaRPr lang="en-US"/>
          </a:p>
        </p:txBody>
      </p:sp>
      <p:pic>
        <p:nvPicPr>
          <p:cNvPr id="366594" name="Picture 2" descr="FG32_009"/>
          <p:cNvPicPr>
            <a:picLocks noChangeAspect="1" noChangeArrowheads="1"/>
          </p:cNvPicPr>
          <p:nvPr/>
        </p:nvPicPr>
        <p:blipFill>
          <a:blip r:embed="rId3"/>
          <a:srcRect/>
          <a:stretch>
            <a:fillRect/>
          </a:stretch>
        </p:blipFill>
        <p:spPr bwMode="auto">
          <a:xfrm>
            <a:off x="0" y="0"/>
            <a:ext cx="9144000" cy="4457700"/>
          </a:xfrm>
          <a:prstGeom prst="rect">
            <a:avLst/>
          </a:prstGeom>
          <a:noFill/>
        </p:spPr>
      </p:pic>
      <p:sp>
        <p:nvSpPr>
          <p:cNvPr id="366595" name="Rectangle 3"/>
          <p:cNvSpPr>
            <a:spLocks noGrp="1" noChangeArrowheads="1"/>
          </p:cNvSpPr>
          <p:nvPr>
            <p:ph type="title"/>
          </p:nvPr>
        </p:nvSpPr>
        <p:spPr>
          <a:xfrm>
            <a:off x="381000" y="76200"/>
            <a:ext cx="8534400" cy="609600"/>
          </a:xfrm>
        </p:spPr>
        <p:txBody>
          <a:bodyPr/>
          <a:lstStyle/>
          <a:p>
            <a:r>
              <a:rPr lang="en-US"/>
              <a:t>EM Waves</a:t>
            </a:r>
          </a:p>
        </p:txBody>
      </p:sp>
      <p:graphicFrame>
        <p:nvGraphicFramePr>
          <p:cNvPr id="366596"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501902"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6597"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501903"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6598"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01904"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6599" name="Rectangle 7"/>
          <p:cNvSpPr>
            <a:spLocks noGrp="1" noChangeArrowheads="1"/>
          </p:cNvSpPr>
          <p:nvPr>
            <p:ph type="body" idx="1"/>
          </p:nvPr>
        </p:nvSpPr>
        <p:spPr>
          <a:xfrm>
            <a:off x="381000" y="762000"/>
            <a:ext cx="8534400" cy="5562600"/>
          </a:xfrm>
        </p:spPr>
        <p:txBody>
          <a:bodyPr/>
          <a:lstStyle/>
          <a:p>
            <a:pPr>
              <a:lnSpc>
                <a:spcPct val="80000"/>
              </a:lnSpc>
            </a:pPr>
            <a:r>
              <a:rPr lang="en-US" sz="2800" dirty="0"/>
              <a:t>If the voltage of the source varies </a:t>
            </a:r>
            <a:r>
              <a:rPr lang="en-US" sz="2800" dirty="0" err="1"/>
              <a:t>sinusoidally</a:t>
            </a:r>
            <a:r>
              <a:rPr lang="en-US" sz="2800" dirty="0"/>
              <a:t>, the field strengths of the radiation field vary </a:t>
            </a:r>
            <a:r>
              <a:rPr lang="en-US" sz="2800" dirty="0" err="1"/>
              <a:t>sinusoidally</a:t>
            </a:r>
            <a:endParaRPr lang="en-US" sz="2800" dirty="0"/>
          </a:p>
          <a:p>
            <a:pPr>
              <a:lnSpc>
                <a:spcPct val="80000"/>
              </a:lnSpc>
            </a:pPr>
            <a:endParaRPr lang="en-US" sz="2800" dirty="0"/>
          </a:p>
          <a:p>
            <a:pPr>
              <a:lnSpc>
                <a:spcPct val="80000"/>
              </a:lnSpc>
            </a:pPr>
            <a:endParaRPr lang="en-US" sz="2800" dirty="0"/>
          </a:p>
          <a:p>
            <a:pPr>
              <a:lnSpc>
                <a:spcPct val="80000"/>
              </a:lnSpc>
            </a:pPr>
            <a:endParaRPr lang="en-US" sz="2800" dirty="0"/>
          </a:p>
          <a:p>
            <a:pPr>
              <a:lnSpc>
                <a:spcPct val="80000"/>
              </a:lnSpc>
            </a:pPr>
            <a:r>
              <a:rPr lang="en-US" sz="2800" dirty="0"/>
              <a:t>We call these waves EM waves</a:t>
            </a:r>
          </a:p>
          <a:p>
            <a:pPr>
              <a:lnSpc>
                <a:spcPct val="80000"/>
              </a:lnSpc>
            </a:pPr>
            <a:r>
              <a:rPr lang="en-US" sz="2800" dirty="0"/>
              <a:t>They are transverse waves</a:t>
            </a:r>
          </a:p>
          <a:p>
            <a:pPr>
              <a:lnSpc>
                <a:spcPct val="80000"/>
              </a:lnSpc>
            </a:pPr>
            <a:r>
              <a:rPr lang="en-US" sz="2800" dirty="0"/>
              <a:t>EM waves are always waves of fields</a:t>
            </a:r>
          </a:p>
          <a:p>
            <a:pPr lvl="1">
              <a:lnSpc>
                <a:spcPct val="80000"/>
              </a:lnSpc>
            </a:pPr>
            <a:r>
              <a:rPr lang="en-US" sz="2400" dirty="0"/>
              <a:t>Since these are fields, they can propagate through an empty space</a:t>
            </a:r>
          </a:p>
          <a:p>
            <a:pPr>
              <a:lnSpc>
                <a:spcPct val="80000"/>
              </a:lnSpc>
            </a:pPr>
            <a:r>
              <a:rPr lang="en-US" sz="2800" dirty="0"/>
              <a:t>In general </a:t>
            </a:r>
            <a:r>
              <a:rPr lang="en-US" sz="2800" u="sng" dirty="0">
                <a:solidFill>
                  <a:srgbClr val="CC0000"/>
                </a:solidFill>
              </a:rPr>
              <a:t>accelerating electric charges give rise to electromagnetic waves</a:t>
            </a:r>
          </a:p>
          <a:p>
            <a:pPr>
              <a:lnSpc>
                <a:spcPct val="80000"/>
              </a:lnSpc>
            </a:pPr>
            <a:r>
              <a:rPr lang="en-US" sz="2800" dirty="0"/>
              <a:t>This prediction from Maxwell’s equations was experimentally by Heinrich Hertz through the discovery of radio waves</a:t>
            </a:r>
          </a:p>
        </p:txBody>
      </p:sp>
      <p:graphicFrame>
        <p:nvGraphicFramePr>
          <p:cNvPr id="366600"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01905"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2158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66599">
                                            <p:txEl>
                                              <p:pRg st="0" end="0"/>
                                            </p:txEl>
                                          </p:spTgt>
                                        </p:tgtEl>
                                        <p:attrNameLst>
                                          <p:attrName>style.visibility</p:attrName>
                                        </p:attrNameLst>
                                      </p:cBhvr>
                                      <p:to>
                                        <p:strVal val="visible"/>
                                      </p:to>
                                    </p:set>
                                    <p:animEffect transition="in" filter="wipe(left)">
                                      <p:cBhvr>
                                        <p:cTn id="7" dur="500"/>
                                        <p:tgtEl>
                                          <p:spTgt spid="3665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6594"/>
                                        </p:tgtEl>
                                        <p:attrNameLst>
                                          <p:attrName>style.visibility</p:attrName>
                                        </p:attrNameLst>
                                      </p:cBhvr>
                                      <p:to>
                                        <p:strVal val="visible"/>
                                      </p:to>
                                    </p:set>
                                    <p:animEffect transition="in" filter="wipe(left)">
                                      <p:cBhvr>
                                        <p:cTn id="12" dur="500"/>
                                        <p:tgtEl>
                                          <p:spTgt spid="36659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66599">
                                            <p:txEl>
                                              <p:pRg st="4" end="4"/>
                                            </p:txEl>
                                          </p:spTgt>
                                        </p:tgtEl>
                                        <p:attrNameLst>
                                          <p:attrName>style.visibility</p:attrName>
                                        </p:attrNameLst>
                                      </p:cBhvr>
                                      <p:to>
                                        <p:strVal val="visible"/>
                                      </p:to>
                                    </p:set>
                                    <p:animEffect transition="in" filter="wipe(left)">
                                      <p:cBhvr>
                                        <p:cTn id="17" dur="500"/>
                                        <p:tgtEl>
                                          <p:spTgt spid="36659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66599">
                                            <p:txEl>
                                              <p:pRg st="5" end="5"/>
                                            </p:txEl>
                                          </p:spTgt>
                                        </p:tgtEl>
                                        <p:attrNameLst>
                                          <p:attrName>style.visibility</p:attrName>
                                        </p:attrNameLst>
                                      </p:cBhvr>
                                      <p:to>
                                        <p:strVal val="visible"/>
                                      </p:to>
                                    </p:set>
                                    <p:animEffect transition="in" filter="wipe(left)">
                                      <p:cBhvr>
                                        <p:cTn id="22" dur="500"/>
                                        <p:tgtEl>
                                          <p:spTgt spid="36659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66599">
                                            <p:txEl>
                                              <p:pRg st="6" end="6"/>
                                            </p:txEl>
                                          </p:spTgt>
                                        </p:tgtEl>
                                        <p:attrNameLst>
                                          <p:attrName>style.visibility</p:attrName>
                                        </p:attrNameLst>
                                      </p:cBhvr>
                                      <p:to>
                                        <p:strVal val="visible"/>
                                      </p:to>
                                    </p:set>
                                    <p:animEffect transition="in" filter="wipe(left)">
                                      <p:cBhvr>
                                        <p:cTn id="27" dur="500"/>
                                        <p:tgtEl>
                                          <p:spTgt spid="36659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66599">
                                            <p:txEl>
                                              <p:pRg st="7" end="7"/>
                                            </p:txEl>
                                          </p:spTgt>
                                        </p:tgtEl>
                                        <p:attrNameLst>
                                          <p:attrName>style.visibility</p:attrName>
                                        </p:attrNameLst>
                                      </p:cBhvr>
                                      <p:to>
                                        <p:strVal val="visible"/>
                                      </p:to>
                                    </p:set>
                                    <p:animEffect transition="in" filter="wipe(left)">
                                      <p:cBhvr>
                                        <p:cTn id="32" dur="500"/>
                                        <p:tgtEl>
                                          <p:spTgt spid="366599">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366599">
                                            <p:txEl>
                                              <p:pRg st="8" end="8"/>
                                            </p:txEl>
                                          </p:spTgt>
                                        </p:tgtEl>
                                        <p:attrNameLst>
                                          <p:attrName>style.visibility</p:attrName>
                                        </p:attrNameLst>
                                      </p:cBhvr>
                                      <p:to>
                                        <p:strVal val="visible"/>
                                      </p:to>
                                    </p:set>
                                    <p:animEffect transition="in" filter="wipe(left)">
                                      <p:cBhvr>
                                        <p:cTn id="37" dur="500"/>
                                        <p:tgtEl>
                                          <p:spTgt spid="366599">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366599">
                                            <p:txEl>
                                              <p:pRg st="9" end="9"/>
                                            </p:txEl>
                                          </p:spTgt>
                                        </p:tgtEl>
                                        <p:attrNameLst>
                                          <p:attrName>style.visibility</p:attrName>
                                        </p:attrNameLst>
                                      </p:cBhvr>
                                      <p:to>
                                        <p:strVal val="visible"/>
                                      </p:to>
                                    </p:set>
                                    <p:animEffect transition="in" filter="wipe(left)">
                                      <p:cBhvr>
                                        <p:cTn id="42" dur="500"/>
                                        <p:tgtEl>
                                          <p:spTgt spid="36659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599"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r>
              <a:rPr lang="en-US" smtClean="0"/>
              <a:t>Thursday, July 5, 2018</a:t>
            </a:r>
            <a:endParaRPr lang="en-US"/>
          </a:p>
        </p:txBody>
      </p:sp>
      <p:sp>
        <p:nvSpPr>
          <p:cNvPr id="12" name="Footer Placeholder 4"/>
          <p:cNvSpPr>
            <a:spLocks noGrp="1"/>
          </p:cNvSpPr>
          <p:nvPr>
            <p:ph type="ftr" sz="quarter" idx="11"/>
          </p:nvPr>
        </p:nvSpPr>
        <p:spPr/>
        <p:txBody>
          <a:bodyPr/>
          <a:lstStyle/>
          <a:p>
            <a:r>
              <a:rPr lang="de-DE" smtClean="0"/>
              <a:t>PHYS 1444-001, Summer 2018               Dr. Jaehoon Yu</a:t>
            </a:r>
            <a:endParaRPr lang="en-US"/>
          </a:p>
        </p:txBody>
      </p:sp>
      <p:sp>
        <p:nvSpPr>
          <p:cNvPr id="13" name="Slide Number Placeholder 5"/>
          <p:cNvSpPr>
            <a:spLocks noGrp="1"/>
          </p:cNvSpPr>
          <p:nvPr>
            <p:ph type="sldNum" sz="quarter" idx="12"/>
          </p:nvPr>
        </p:nvSpPr>
        <p:spPr/>
        <p:txBody>
          <a:bodyPr/>
          <a:lstStyle/>
          <a:p>
            <a:fld id="{FF7C6F54-022F-9943-A40A-4A37A4164EB6}" type="slidenum">
              <a:rPr lang="en-US"/>
              <a:pPr/>
              <a:t>121</a:t>
            </a:fld>
            <a:endParaRPr lang="en-US"/>
          </a:p>
        </p:txBody>
      </p:sp>
      <p:grpSp>
        <p:nvGrpSpPr>
          <p:cNvPr id="2" name="Group 2"/>
          <p:cNvGrpSpPr>
            <a:grpSpLocks/>
          </p:cNvGrpSpPr>
          <p:nvPr/>
        </p:nvGrpSpPr>
        <p:grpSpPr bwMode="auto">
          <a:xfrm>
            <a:off x="5410200" y="4876800"/>
            <a:ext cx="3733800" cy="2667000"/>
            <a:chOff x="3552" y="3120"/>
            <a:chExt cx="2016" cy="1680"/>
          </a:xfrm>
        </p:grpSpPr>
        <p:pic>
          <p:nvPicPr>
            <p:cNvPr id="371715" name="Picture 3" descr="FG32_009"/>
            <p:cNvPicPr>
              <a:picLocks noChangeAspect="1" noChangeArrowheads="1"/>
            </p:cNvPicPr>
            <p:nvPr/>
          </p:nvPicPr>
          <p:blipFill>
            <a:blip r:embed="rId3"/>
            <a:srcRect/>
            <a:stretch>
              <a:fillRect/>
            </a:stretch>
          </p:blipFill>
          <p:spPr bwMode="auto">
            <a:xfrm>
              <a:off x="3552" y="3120"/>
              <a:ext cx="2016" cy="1680"/>
            </a:xfrm>
            <a:prstGeom prst="rect">
              <a:avLst/>
            </a:prstGeom>
            <a:noFill/>
          </p:spPr>
        </p:pic>
        <p:graphicFrame>
          <p:nvGraphicFramePr>
            <p:cNvPr id="371716" name="Object 4"/>
            <p:cNvGraphicFramePr>
              <a:graphicFrameLocks noChangeAspect="1"/>
            </p:cNvGraphicFramePr>
            <p:nvPr/>
          </p:nvGraphicFramePr>
          <p:xfrm>
            <a:off x="5328" y="4032"/>
            <a:ext cx="195" cy="280"/>
          </p:xfrm>
          <a:graphic>
            <a:graphicData uri="http://schemas.openxmlformats.org/presentationml/2006/ole">
              <mc:AlternateContent xmlns:mc="http://schemas.openxmlformats.org/markup-compatibility/2006">
                <mc:Choice xmlns:v="urn:schemas-microsoft-com:vml" Requires="v">
                  <p:oleObj spid="_x0000_s502961" name="Equation" r:id="rId4" imgW="114120" imgH="164880" progId="Equation.DSMT4">
                    <p:embed/>
                  </p:oleObj>
                </mc:Choice>
                <mc:Fallback>
                  <p:oleObj name="Equation" r:id="rId4" imgW="114120" imgH="1648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8" y="4032"/>
                          <a:ext cx="195" cy="28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pSp>
      <p:sp>
        <p:nvSpPr>
          <p:cNvPr id="371717" name="Rectangle 5"/>
          <p:cNvSpPr>
            <a:spLocks noGrp="1" noChangeArrowheads="1"/>
          </p:cNvSpPr>
          <p:nvPr>
            <p:ph type="title"/>
          </p:nvPr>
        </p:nvSpPr>
        <p:spPr>
          <a:xfrm>
            <a:off x="381000" y="0"/>
            <a:ext cx="8534400" cy="609600"/>
          </a:xfrm>
        </p:spPr>
        <p:txBody>
          <a:bodyPr/>
          <a:lstStyle/>
          <a:p>
            <a:r>
              <a:rPr lang="en-US"/>
              <a:t>EM Waves and Their Speeds</a:t>
            </a:r>
          </a:p>
        </p:txBody>
      </p:sp>
      <p:graphicFrame>
        <p:nvGraphicFramePr>
          <p:cNvPr id="371718" name="Object 6"/>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502962"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1719" name="Object 7"/>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502963"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1720"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02964" name="Equation" r:id="rId9" imgW="914400" imgH="190080" progId="Equation.DSMT4">
                  <p:embed/>
                </p:oleObj>
              </mc:Choice>
              <mc:Fallback>
                <p:oleObj name="Equation" r:id="rId9" imgW="914400" imgH="1900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1721" name="Rectangle 9"/>
          <p:cNvSpPr>
            <a:spLocks noGrp="1" noChangeArrowheads="1"/>
          </p:cNvSpPr>
          <p:nvPr>
            <p:ph type="body" idx="1"/>
          </p:nvPr>
        </p:nvSpPr>
        <p:spPr>
          <a:xfrm>
            <a:off x="228600" y="609600"/>
            <a:ext cx="8686800" cy="5943600"/>
          </a:xfrm>
        </p:spPr>
        <p:txBody>
          <a:bodyPr/>
          <a:lstStyle/>
          <a:p>
            <a:pPr>
              <a:lnSpc>
                <a:spcPct val="90000"/>
              </a:lnSpc>
            </a:pPr>
            <a:r>
              <a:rPr lang="en-US"/>
              <a:t>Let’s consider a region of free space.  What’s a free space?</a:t>
            </a:r>
          </a:p>
          <a:p>
            <a:pPr lvl="1">
              <a:lnSpc>
                <a:spcPct val="90000"/>
              </a:lnSpc>
            </a:pPr>
            <a:r>
              <a:rPr lang="en-US"/>
              <a:t>An area of space where there is no charges or conduction currents</a:t>
            </a:r>
          </a:p>
          <a:p>
            <a:pPr lvl="1">
              <a:lnSpc>
                <a:spcPct val="90000"/>
              </a:lnSpc>
            </a:pPr>
            <a:r>
              <a:rPr lang="en-US"/>
              <a:t>In other words, far from emf sources so that the wave fronts are essentially flat or not distorted over a reasonable area</a:t>
            </a:r>
          </a:p>
          <a:p>
            <a:pPr lvl="1">
              <a:lnSpc>
                <a:spcPct val="90000"/>
              </a:lnSpc>
            </a:pPr>
            <a:r>
              <a:rPr lang="en-US"/>
              <a:t>What are these flat waves called?</a:t>
            </a:r>
          </a:p>
          <a:p>
            <a:pPr lvl="2">
              <a:lnSpc>
                <a:spcPct val="90000"/>
              </a:lnSpc>
            </a:pPr>
            <a:r>
              <a:rPr lang="en-US"/>
              <a:t>Plane waves</a:t>
            </a:r>
          </a:p>
          <a:p>
            <a:pPr lvl="2">
              <a:lnSpc>
                <a:spcPct val="90000"/>
              </a:lnSpc>
            </a:pPr>
            <a:r>
              <a:rPr lang="en-US"/>
              <a:t>At any instance </a:t>
            </a:r>
            <a:r>
              <a:rPr lang="en-US" b="1"/>
              <a:t>E</a:t>
            </a:r>
            <a:r>
              <a:rPr lang="en-US"/>
              <a:t> and </a:t>
            </a:r>
            <a:r>
              <a:rPr lang="en-US" b="1"/>
              <a:t>B</a:t>
            </a:r>
            <a:r>
              <a:rPr lang="en-US"/>
              <a:t> are uniform over a large plane perpendicular to the direction of propagation</a:t>
            </a:r>
          </a:p>
          <a:p>
            <a:pPr lvl="1">
              <a:lnSpc>
                <a:spcPct val="90000"/>
              </a:lnSpc>
            </a:pPr>
            <a:r>
              <a:rPr lang="en-US"/>
              <a:t>So we can also assume that the wave is traveling in the x-direction w/ velocity, </a:t>
            </a:r>
            <a:r>
              <a:rPr lang="en-US" b="1"/>
              <a:t>v</a:t>
            </a:r>
            <a:r>
              <a:rPr lang="en-US"/>
              <a:t>=v</a:t>
            </a:r>
            <a:r>
              <a:rPr lang="en-US" b="1"/>
              <a:t>i</a:t>
            </a:r>
            <a:r>
              <a:rPr lang="en-US"/>
              <a:t>, and that </a:t>
            </a:r>
            <a:r>
              <a:rPr lang="en-US" b="1"/>
              <a:t>E</a:t>
            </a:r>
            <a:r>
              <a:rPr lang="en-US"/>
              <a:t> is parallel to y axis and </a:t>
            </a:r>
            <a:r>
              <a:rPr lang="en-US" b="1"/>
              <a:t>B</a:t>
            </a:r>
            <a:r>
              <a:rPr lang="en-US"/>
              <a:t> is parallel to z axis </a:t>
            </a:r>
          </a:p>
        </p:txBody>
      </p:sp>
      <p:graphicFrame>
        <p:nvGraphicFramePr>
          <p:cNvPr id="371722" name="Object 10"/>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02965" name="Equation" r:id="rId10" imgW="914400" imgH="190080" progId="Equation.DSMT4">
                  <p:embed/>
                </p:oleObj>
              </mc:Choice>
              <mc:Fallback>
                <p:oleObj name="Equation" r:id="rId10" imgW="914400" imgH="1900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5716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71721">
                                            <p:txEl>
                                              <p:pRg st="0" end="0"/>
                                            </p:txEl>
                                          </p:spTgt>
                                        </p:tgtEl>
                                        <p:attrNameLst>
                                          <p:attrName>style.visibility</p:attrName>
                                        </p:attrNameLst>
                                      </p:cBhvr>
                                      <p:to>
                                        <p:strVal val="visible"/>
                                      </p:to>
                                    </p:set>
                                    <p:animEffect transition="in" filter="wipe(left)">
                                      <p:cBhvr>
                                        <p:cTn id="7" dur="500"/>
                                        <p:tgtEl>
                                          <p:spTgt spid="3717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71721">
                                            <p:txEl>
                                              <p:pRg st="1" end="1"/>
                                            </p:txEl>
                                          </p:spTgt>
                                        </p:tgtEl>
                                        <p:attrNameLst>
                                          <p:attrName>style.visibility</p:attrName>
                                        </p:attrNameLst>
                                      </p:cBhvr>
                                      <p:to>
                                        <p:strVal val="visible"/>
                                      </p:to>
                                    </p:set>
                                    <p:animEffect transition="in" filter="wipe(left)">
                                      <p:cBhvr>
                                        <p:cTn id="12" dur="500"/>
                                        <p:tgtEl>
                                          <p:spTgt spid="3717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71721">
                                            <p:txEl>
                                              <p:pRg st="2" end="2"/>
                                            </p:txEl>
                                          </p:spTgt>
                                        </p:tgtEl>
                                        <p:attrNameLst>
                                          <p:attrName>style.visibility</p:attrName>
                                        </p:attrNameLst>
                                      </p:cBhvr>
                                      <p:to>
                                        <p:strVal val="visible"/>
                                      </p:to>
                                    </p:set>
                                    <p:animEffect transition="in" filter="wipe(left)">
                                      <p:cBhvr>
                                        <p:cTn id="17" dur="500"/>
                                        <p:tgtEl>
                                          <p:spTgt spid="3717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71721">
                                            <p:txEl>
                                              <p:pRg st="3" end="3"/>
                                            </p:txEl>
                                          </p:spTgt>
                                        </p:tgtEl>
                                        <p:attrNameLst>
                                          <p:attrName>style.visibility</p:attrName>
                                        </p:attrNameLst>
                                      </p:cBhvr>
                                      <p:to>
                                        <p:strVal val="visible"/>
                                      </p:to>
                                    </p:set>
                                    <p:animEffect transition="in" filter="wipe(left)">
                                      <p:cBhvr>
                                        <p:cTn id="22" dur="500"/>
                                        <p:tgtEl>
                                          <p:spTgt spid="37172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71721">
                                            <p:txEl>
                                              <p:pRg st="4" end="4"/>
                                            </p:txEl>
                                          </p:spTgt>
                                        </p:tgtEl>
                                        <p:attrNameLst>
                                          <p:attrName>style.visibility</p:attrName>
                                        </p:attrNameLst>
                                      </p:cBhvr>
                                      <p:to>
                                        <p:strVal val="visible"/>
                                      </p:to>
                                    </p:set>
                                    <p:animEffect transition="in" filter="wipe(left)">
                                      <p:cBhvr>
                                        <p:cTn id="27" dur="500"/>
                                        <p:tgtEl>
                                          <p:spTgt spid="37172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71721">
                                            <p:txEl>
                                              <p:pRg st="5" end="5"/>
                                            </p:txEl>
                                          </p:spTgt>
                                        </p:tgtEl>
                                        <p:attrNameLst>
                                          <p:attrName>style.visibility</p:attrName>
                                        </p:attrNameLst>
                                      </p:cBhvr>
                                      <p:to>
                                        <p:strVal val="visible"/>
                                      </p:to>
                                    </p:set>
                                    <p:animEffect transition="in" filter="wipe(left)">
                                      <p:cBhvr>
                                        <p:cTn id="32" dur="500"/>
                                        <p:tgtEl>
                                          <p:spTgt spid="37172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371721">
                                            <p:txEl>
                                              <p:pRg st="6" end="6"/>
                                            </p:txEl>
                                          </p:spTgt>
                                        </p:tgtEl>
                                        <p:attrNameLst>
                                          <p:attrName>style.visibility</p:attrName>
                                        </p:attrNameLst>
                                      </p:cBhvr>
                                      <p:to>
                                        <p:strVal val="visible"/>
                                      </p:to>
                                    </p:set>
                                    <p:animEffect transition="in" filter="wipe(left)">
                                      <p:cBhvr>
                                        <p:cTn id="37" dur="500"/>
                                        <p:tgtEl>
                                          <p:spTgt spid="37172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left)">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721"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e Placeholder 3"/>
          <p:cNvSpPr>
            <a:spLocks noGrp="1"/>
          </p:cNvSpPr>
          <p:nvPr>
            <p:ph type="dt" sz="half" idx="10"/>
          </p:nvPr>
        </p:nvSpPr>
        <p:spPr/>
        <p:txBody>
          <a:bodyPr/>
          <a:lstStyle/>
          <a:p>
            <a:r>
              <a:rPr lang="en-US" smtClean="0"/>
              <a:t>Thursday, July 5, 2018</a:t>
            </a:r>
            <a:endParaRPr lang="en-US"/>
          </a:p>
        </p:txBody>
      </p:sp>
      <p:sp>
        <p:nvSpPr>
          <p:cNvPr id="23" name="Footer Placeholder 4"/>
          <p:cNvSpPr>
            <a:spLocks noGrp="1"/>
          </p:cNvSpPr>
          <p:nvPr>
            <p:ph type="ftr" sz="quarter" idx="11"/>
          </p:nvPr>
        </p:nvSpPr>
        <p:spPr/>
        <p:txBody>
          <a:bodyPr/>
          <a:lstStyle/>
          <a:p>
            <a:r>
              <a:rPr lang="de-DE" smtClean="0"/>
              <a:t>PHYS 1444-001, Summer 2018               Dr. Jaehoon Yu</a:t>
            </a:r>
            <a:endParaRPr lang="en-US"/>
          </a:p>
        </p:txBody>
      </p:sp>
      <p:sp>
        <p:nvSpPr>
          <p:cNvPr id="24" name="Slide Number Placeholder 5"/>
          <p:cNvSpPr>
            <a:spLocks noGrp="1"/>
          </p:cNvSpPr>
          <p:nvPr>
            <p:ph type="sldNum" sz="quarter" idx="12"/>
          </p:nvPr>
        </p:nvSpPr>
        <p:spPr/>
        <p:txBody>
          <a:bodyPr/>
          <a:lstStyle/>
          <a:p>
            <a:fld id="{F108E344-83F2-B540-B34C-1DFFA0822FFC}" type="slidenum">
              <a:rPr lang="en-US"/>
              <a:pPr/>
              <a:t>122</a:t>
            </a:fld>
            <a:endParaRPr lang="en-US"/>
          </a:p>
        </p:txBody>
      </p:sp>
      <p:sp>
        <p:nvSpPr>
          <p:cNvPr id="372738" name="Rectangle 2"/>
          <p:cNvSpPr>
            <a:spLocks noGrp="1" noChangeArrowheads="1"/>
          </p:cNvSpPr>
          <p:nvPr>
            <p:ph type="title"/>
          </p:nvPr>
        </p:nvSpPr>
        <p:spPr>
          <a:xfrm>
            <a:off x="381000" y="76200"/>
            <a:ext cx="8534400" cy="609600"/>
          </a:xfrm>
        </p:spPr>
        <p:txBody>
          <a:bodyPr/>
          <a:lstStyle/>
          <a:p>
            <a:r>
              <a:rPr lang="en-US"/>
              <a:t>Maxwell’s Equations w/ Q=</a:t>
            </a:r>
            <a:r>
              <a:rPr lang="en-US">
                <a:latin typeface="Symbol" charset="2"/>
              </a:rPr>
              <a:t>I</a:t>
            </a:r>
            <a:r>
              <a:rPr lang="en-US"/>
              <a:t>=0</a:t>
            </a:r>
          </a:p>
        </p:txBody>
      </p:sp>
      <p:graphicFrame>
        <p:nvGraphicFramePr>
          <p:cNvPr id="372739"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503950"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2740"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503951"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2741"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03952"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2742" name="Rectangle 6"/>
          <p:cNvSpPr>
            <a:spLocks noGrp="1" noChangeArrowheads="1"/>
          </p:cNvSpPr>
          <p:nvPr>
            <p:ph type="body" idx="1"/>
          </p:nvPr>
        </p:nvSpPr>
        <p:spPr>
          <a:xfrm>
            <a:off x="381000" y="609600"/>
            <a:ext cx="8382000" cy="5486400"/>
          </a:xfrm>
        </p:spPr>
        <p:txBody>
          <a:bodyPr/>
          <a:lstStyle/>
          <a:p>
            <a:r>
              <a:rPr lang="en-US"/>
              <a:t>In this region of free space, Q=0 and </a:t>
            </a:r>
            <a:r>
              <a:rPr lang="en-US">
                <a:latin typeface="Symbol" charset="2"/>
              </a:rPr>
              <a:t>I</a:t>
            </a:r>
            <a:r>
              <a:rPr lang="en-US"/>
              <a:t>=0, thus the four Maxwell’s equations become</a:t>
            </a:r>
          </a:p>
        </p:txBody>
      </p:sp>
      <p:graphicFrame>
        <p:nvGraphicFramePr>
          <p:cNvPr id="372743"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03953"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2752" name="AutoShape 16"/>
          <p:cNvSpPr>
            <a:spLocks noChangeArrowheads="1"/>
          </p:cNvSpPr>
          <p:nvPr/>
        </p:nvSpPr>
        <p:spPr bwMode="auto">
          <a:xfrm>
            <a:off x="3975100" y="1731963"/>
            <a:ext cx="960438" cy="711200"/>
          </a:xfrm>
          <a:prstGeom prst="rightArrow">
            <a:avLst>
              <a:gd name="adj1" fmla="val 50000"/>
              <a:gd name="adj2" fmla="val 33761"/>
            </a:avLst>
          </a:prstGeom>
          <a:solidFill>
            <a:srgbClr val="FFFF66"/>
          </a:solidFill>
          <a:ln w="9525">
            <a:solidFill>
              <a:srgbClr val="CC0000"/>
            </a:solidFill>
            <a:miter lim="800000"/>
            <a:headEnd/>
            <a:tailEnd/>
          </a:ln>
          <a:effectLst/>
        </p:spPr>
        <p:txBody>
          <a:bodyPr wrap="none" anchor="ctr">
            <a:prstTxWarp prst="textNoShape">
              <a:avLst/>
            </a:prstTxWarp>
            <a:spAutoFit/>
          </a:bodyPr>
          <a:lstStyle/>
          <a:p>
            <a:pPr algn="ctr"/>
            <a:r>
              <a:rPr lang="en-US" sz="2000" b="1">
                <a:solidFill>
                  <a:srgbClr val="CC0000"/>
                </a:solidFill>
                <a:latin typeface="Arial Narrow" charset="0"/>
              </a:rPr>
              <a:t>Q</a:t>
            </a:r>
            <a:r>
              <a:rPr lang="en-US" sz="2000" b="1" baseline="-25000">
                <a:solidFill>
                  <a:srgbClr val="CC0000"/>
                </a:solidFill>
                <a:latin typeface="Arial Narrow" charset="0"/>
              </a:rPr>
              <a:t>encl</a:t>
            </a:r>
            <a:r>
              <a:rPr lang="en-US" sz="2000" b="1">
                <a:solidFill>
                  <a:srgbClr val="CC0000"/>
                </a:solidFill>
                <a:latin typeface="Arial Narrow" charset="0"/>
              </a:rPr>
              <a:t>=0</a:t>
            </a:r>
          </a:p>
        </p:txBody>
      </p:sp>
      <p:sp>
        <p:nvSpPr>
          <p:cNvPr id="372753" name="AutoShape 17"/>
          <p:cNvSpPr>
            <a:spLocks noChangeArrowheads="1"/>
          </p:cNvSpPr>
          <p:nvPr/>
        </p:nvSpPr>
        <p:spPr bwMode="auto">
          <a:xfrm>
            <a:off x="3675063" y="2565400"/>
            <a:ext cx="1582737" cy="711200"/>
          </a:xfrm>
          <a:prstGeom prst="rightArrow">
            <a:avLst>
              <a:gd name="adj1" fmla="val 50000"/>
              <a:gd name="adj2" fmla="val 55636"/>
            </a:avLst>
          </a:prstGeom>
          <a:solidFill>
            <a:srgbClr val="FFFF66"/>
          </a:solidFill>
          <a:ln w="9525">
            <a:solidFill>
              <a:srgbClr val="CC0000"/>
            </a:solidFill>
            <a:miter lim="800000"/>
            <a:headEnd/>
            <a:tailEnd/>
          </a:ln>
          <a:effectLst/>
        </p:spPr>
        <p:txBody>
          <a:bodyPr wrap="none" anchor="ctr">
            <a:prstTxWarp prst="textNoShape">
              <a:avLst/>
            </a:prstTxWarp>
            <a:spAutoFit/>
          </a:bodyPr>
          <a:lstStyle/>
          <a:p>
            <a:pPr algn="ctr"/>
            <a:r>
              <a:rPr lang="en-US" sz="2000" b="1">
                <a:solidFill>
                  <a:srgbClr val="CC0000"/>
                </a:solidFill>
                <a:latin typeface="Arial Narrow" charset="0"/>
              </a:rPr>
              <a:t>No Changes</a:t>
            </a:r>
          </a:p>
        </p:txBody>
      </p:sp>
      <p:sp>
        <p:nvSpPr>
          <p:cNvPr id="372754" name="AutoShape 18"/>
          <p:cNvSpPr>
            <a:spLocks noChangeArrowheads="1"/>
          </p:cNvSpPr>
          <p:nvPr/>
        </p:nvSpPr>
        <p:spPr bwMode="auto">
          <a:xfrm>
            <a:off x="3686175" y="3433763"/>
            <a:ext cx="1582738" cy="711200"/>
          </a:xfrm>
          <a:prstGeom prst="rightArrow">
            <a:avLst>
              <a:gd name="adj1" fmla="val 50000"/>
              <a:gd name="adj2" fmla="val 55636"/>
            </a:avLst>
          </a:prstGeom>
          <a:solidFill>
            <a:srgbClr val="FFFF66"/>
          </a:solidFill>
          <a:ln w="9525">
            <a:solidFill>
              <a:srgbClr val="CC0000"/>
            </a:solidFill>
            <a:miter lim="800000"/>
            <a:headEnd/>
            <a:tailEnd/>
          </a:ln>
          <a:effectLst/>
        </p:spPr>
        <p:txBody>
          <a:bodyPr wrap="none" anchor="ctr">
            <a:prstTxWarp prst="textNoShape">
              <a:avLst/>
            </a:prstTxWarp>
            <a:spAutoFit/>
          </a:bodyPr>
          <a:lstStyle/>
          <a:p>
            <a:pPr algn="ctr"/>
            <a:r>
              <a:rPr lang="en-US" sz="2000" b="1">
                <a:solidFill>
                  <a:srgbClr val="CC0000"/>
                </a:solidFill>
                <a:latin typeface="Arial Narrow" charset="0"/>
              </a:rPr>
              <a:t>No Changes</a:t>
            </a:r>
          </a:p>
        </p:txBody>
      </p:sp>
      <p:sp>
        <p:nvSpPr>
          <p:cNvPr id="372755" name="AutoShape 19"/>
          <p:cNvSpPr>
            <a:spLocks noChangeArrowheads="1"/>
          </p:cNvSpPr>
          <p:nvPr/>
        </p:nvSpPr>
        <p:spPr bwMode="auto">
          <a:xfrm>
            <a:off x="4724400" y="4375150"/>
            <a:ext cx="839788" cy="711200"/>
          </a:xfrm>
          <a:prstGeom prst="rightArrow">
            <a:avLst>
              <a:gd name="adj1" fmla="val 50000"/>
              <a:gd name="adj2" fmla="val 29520"/>
            </a:avLst>
          </a:prstGeom>
          <a:solidFill>
            <a:srgbClr val="FFFF66"/>
          </a:solidFill>
          <a:ln w="9525">
            <a:solidFill>
              <a:srgbClr val="CC0000"/>
            </a:solidFill>
            <a:miter lim="800000"/>
            <a:headEnd/>
            <a:tailEnd/>
          </a:ln>
          <a:effectLst/>
        </p:spPr>
        <p:txBody>
          <a:bodyPr wrap="none" anchor="ctr">
            <a:prstTxWarp prst="textNoShape">
              <a:avLst/>
            </a:prstTxWarp>
            <a:spAutoFit/>
          </a:bodyPr>
          <a:lstStyle/>
          <a:p>
            <a:pPr algn="ctr"/>
            <a:r>
              <a:rPr lang="en-US" sz="2000" b="1">
                <a:solidFill>
                  <a:srgbClr val="CC0000"/>
                </a:solidFill>
                <a:latin typeface="Arial Narrow" charset="0"/>
              </a:rPr>
              <a:t>I</a:t>
            </a:r>
            <a:r>
              <a:rPr lang="en-US" sz="2000" b="1" baseline="-25000">
                <a:solidFill>
                  <a:srgbClr val="CC0000"/>
                </a:solidFill>
                <a:latin typeface="Arial Narrow" charset="0"/>
              </a:rPr>
              <a:t>encl</a:t>
            </a:r>
            <a:r>
              <a:rPr lang="en-US" sz="2000" b="1">
                <a:solidFill>
                  <a:srgbClr val="CC0000"/>
                </a:solidFill>
                <a:latin typeface="Arial Narrow" charset="0"/>
              </a:rPr>
              <a:t>=0</a:t>
            </a:r>
          </a:p>
        </p:txBody>
      </p:sp>
      <p:sp>
        <p:nvSpPr>
          <p:cNvPr id="372756" name="Text Box 20"/>
          <p:cNvSpPr txBox="1">
            <a:spLocks noChangeArrowheads="1"/>
          </p:cNvSpPr>
          <p:nvPr/>
        </p:nvSpPr>
        <p:spPr bwMode="auto">
          <a:xfrm>
            <a:off x="1066800" y="5334000"/>
            <a:ext cx="6934200" cy="425450"/>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pPr algn="ctr"/>
            <a:r>
              <a:rPr lang="en-US" sz="2000" b="1">
                <a:solidFill>
                  <a:srgbClr val="CC0000"/>
                </a:solidFill>
                <a:latin typeface="Arial Narrow" charset="0"/>
              </a:rPr>
              <a:t>One can observe the symmetry between electricity and magnetism.   </a:t>
            </a:r>
          </a:p>
        </p:txBody>
      </p:sp>
      <p:sp>
        <p:nvSpPr>
          <p:cNvPr id="372757" name="Text Box 21"/>
          <p:cNvSpPr txBox="1">
            <a:spLocks noChangeArrowheads="1"/>
          </p:cNvSpPr>
          <p:nvPr/>
        </p:nvSpPr>
        <p:spPr bwMode="auto">
          <a:xfrm>
            <a:off x="533400" y="5867400"/>
            <a:ext cx="8305800" cy="425450"/>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pPr algn="ctr"/>
            <a:r>
              <a:rPr lang="en-US" sz="2000" b="1">
                <a:solidFill>
                  <a:srgbClr val="CC0000"/>
                </a:solidFill>
                <a:latin typeface="Arial Narrow" charset="0"/>
              </a:rPr>
              <a:t>The last equation is the most important one for EM waves and their propagation!!   </a:t>
            </a:r>
          </a:p>
        </p:txBody>
      </p:sp>
      <p:pic>
        <p:nvPicPr>
          <p:cNvPr id="25" name="Picture 24"/>
          <p:cNvPicPr>
            <a:picLocks noChangeAspect="1"/>
          </p:cNvPicPr>
          <p:nvPr/>
        </p:nvPicPr>
        <p:blipFill>
          <a:blip r:embed="rId8"/>
          <a:stretch>
            <a:fillRect/>
          </a:stretch>
        </p:blipFill>
        <p:spPr>
          <a:xfrm>
            <a:off x="745581" y="1676400"/>
            <a:ext cx="1542343" cy="689995"/>
          </a:xfrm>
          <a:prstGeom prst="rect">
            <a:avLst/>
          </a:prstGeom>
          <a:solidFill>
            <a:schemeClr val="accent1">
              <a:lumMod val="60000"/>
              <a:lumOff val="40000"/>
            </a:schemeClr>
          </a:solidFill>
          <a:ln w="28575">
            <a:solidFill>
              <a:srgbClr val="C00000"/>
            </a:solidFill>
          </a:ln>
        </p:spPr>
      </p:pic>
      <p:pic>
        <p:nvPicPr>
          <p:cNvPr id="26" name="Picture 25"/>
          <p:cNvPicPr>
            <a:picLocks noChangeAspect="1"/>
          </p:cNvPicPr>
          <p:nvPr/>
        </p:nvPicPr>
        <p:blipFill>
          <a:blip r:embed="rId9"/>
          <a:stretch>
            <a:fillRect/>
          </a:stretch>
        </p:blipFill>
        <p:spPr>
          <a:xfrm>
            <a:off x="745581" y="2583013"/>
            <a:ext cx="1542343" cy="591231"/>
          </a:xfrm>
          <a:prstGeom prst="rect">
            <a:avLst/>
          </a:prstGeom>
          <a:solidFill>
            <a:schemeClr val="accent1">
              <a:lumMod val="60000"/>
              <a:lumOff val="40000"/>
            </a:schemeClr>
          </a:solidFill>
          <a:ln w="28575">
            <a:solidFill>
              <a:srgbClr val="C00000"/>
            </a:solidFill>
          </a:ln>
        </p:spPr>
      </p:pic>
      <p:pic>
        <p:nvPicPr>
          <p:cNvPr id="27" name="Picture 26"/>
          <p:cNvPicPr>
            <a:picLocks noChangeAspect="1"/>
          </p:cNvPicPr>
          <p:nvPr/>
        </p:nvPicPr>
        <p:blipFill>
          <a:blip r:embed="rId10"/>
          <a:stretch>
            <a:fillRect/>
          </a:stretch>
        </p:blipFill>
        <p:spPr>
          <a:xfrm>
            <a:off x="745581" y="3390862"/>
            <a:ext cx="1879624" cy="719362"/>
          </a:xfrm>
          <a:prstGeom prst="rect">
            <a:avLst/>
          </a:prstGeom>
          <a:solidFill>
            <a:schemeClr val="accent1">
              <a:lumMod val="60000"/>
              <a:lumOff val="40000"/>
            </a:schemeClr>
          </a:solidFill>
          <a:ln w="28575">
            <a:solidFill>
              <a:srgbClr val="C00000"/>
            </a:solidFill>
          </a:ln>
        </p:spPr>
      </p:pic>
      <p:pic>
        <p:nvPicPr>
          <p:cNvPr id="28" name="Picture 27"/>
          <p:cNvPicPr>
            <a:picLocks noChangeAspect="1"/>
          </p:cNvPicPr>
          <p:nvPr/>
        </p:nvPicPr>
        <p:blipFill>
          <a:blip r:embed="rId11"/>
          <a:stretch>
            <a:fillRect/>
          </a:stretch>
        </p:blipFill>
        <p:spPr>
          <a:xfrm>
            <a:off x="745581" y="4326843"/>
            <a:ext cx="3440723" cy="778557"/>
          </a:xfrm>
          <a:prstGeom prst="rect">
            <a:avLst/>
          </a:prstGeom>
          <a:solidFill>
            <a:schemeClr val="accent1">
              <a:lumMod val="60000"/>
              <a:lumOff val="40000"/>
            </a:schemeClr>
          </a:solidFill>
          <a:ln w="28575">
            <a:solidFill>
              <a:srgbClr val="C00000"/>
            </a:solidFill>
          </a:ln>
        </p:spPr>
      </p:pic>
      <p:pic>
        <p:nvPicPr>
          <p:cNvPr id="2" name="Picture 1"/>
          <p:cNvPicPr>
            <a:picLocks noChangeAspect="1"/>
          </p:cNvPicPr>
          <p:nvPr/>
        </p:nvPicPr>
        <p:blipFill>
          <a:blip r:embed="rId12"/>
          <a:stretch>
            <a:fillRect/>
          </a:stretch>
        </p:blipFill>
        <p:spPr>
          <a:xfrm>
            <a:off x="5774639" y="4353342"/>
            <a:ext cx="2348615" cy="758407"/>
          </a:xfrm>
          <a:prstGeom prst="rect">
            <a:avLst/>
          </a:prstGeom>
          <a:solidFill>
            <a:schemeClr val="accent1">
              <a:lumMod val="60000"/>
              <a:lumOff val="40000"/>
            </a:schemeClr>
          </a:solidFill>
          <a:ln w="28575">
            <a:solidFill>
              <a:srgbClr val="C00000"/>
            </a:solidFill>
          </a:ln>
        </p:spPr>
      </p:pic>
      <p:pic>
        <p:nvPicPr>
          <p:cNvPr id="30" name="Picture 29"/>
          <p:cNvPicPr>
            <a:picLocks noChangeAspect="1"/>
          </p:cNvPicPr>
          <p:nvPr/>
        </p:nvPicPr>
        <p:blipFill>
          <a:blip r:embed="rId10"/>
          <a:stretch>
            <a:fillRect/>
          </a:stretch>
        </p:blipFill>
        <p:spPr>
          <a:xfrm>
            <a:off x="5774639" y="3412292"/>
            <a:ext cx="1879624" cy="719362"/>
          </a:xfrm>
          <a:prstGeom prst="rect">
            <a:avLst/>
          </a:prstGeom>
          <a:solidFill>
            <a:schemeClr val="accent1">
              <a:lumMod val="60000"/>
              <a:lumOff val="40000"/>
            </a:schemeClr>
          </a:solidFill>
          <a:ln w="28575">
            <a:solidFill>
              <a:srgbClr val="C00000"/>
            </a:solidFill>
          </a:ln>
        </p:spPr>
      </p:pic>
      <p:pic>
        <p:nvPicPr>
          <p:cNvPr id="31" name="Picture 30"/>
          <p:cNvPicPr>
            <a:picLocks noChangeAspect="1"/>
          </p:cNvPicPr>
          <p:nvPr/>
        </p:nvPicPr>
        <p:blipFill>
          <a:blip r:embed="rId9"/>
          <a:stretch>
            <a:fillRect/>
          </a:stretch>
        </p:blipFill>
        <p:spPr>
          <a:xfrm>
            <a:off x="5774639" y="2599374"/>
            <a:ext cx="1542343" cy="591231"/>
          </a:xfrm>
          <a:prstGeom prst="rect">
            <a:avLst/>
          </a:prstGeom>
          <a:solidFill>
            <a:schemeClr val="accent1">
              <a:lumMod val="60000"/>
              <a:lumOff val="40000"/>
            </a:schemeClr>
          </a:solidFill>
          <a:ln w="28575">
            <a:solidFill>
              <a:srgbClr val="C00000"/>
            </a:solidFill>
          </a:ln>
        </p:spPr>
      </p:pic>
      <p:pic>
        <p:nvPicPr>
          <p:cNvPr id="3" name="Picture 2"/>
          <p:cNvPicPr>
            <a:picLocks noChangeAspect="1"/>
          </p:cNvPicPr>
          <p:nvPr/>
        </p:nvPicPr>
        <p:blipFill>
          <a:blip r:embed="rId13"/>
          <a:stretch>
            <a:fillRect/>
          </a:stretch>
        </p:blipFill>
        <p:spPr>
          <a:xfrm>
            <a:off x="5774639" y="1752600"/>
            <a:ext cx="1630662" cy="625087"/>
          </a:xfrm>
          <a:prstGeom prst="rect">
            <a:avLst/>
          </a:prstGeom>
          <a:solidFill>
            <a:schemeClr val="accent1">
              <a:lumMod val="60000"/>
              <a:lumOff val="40000"/>
            </a:schemeClr>
          </a:solidFill>
          <a:ln w="28575">
            <a:solidFill>
              <a:srgbClr val="C00000"/>
            </a:solidFill>
          </a:ln>
        </p:spPr>
      </p:pic>
    </p:spTree>
    <p:extLst>
      <p:ext uri="{BB962C8B-B14F-4D97-AF65-F5344CB8AC3E}">
        <p14:creationId xmlns:p14="http://schemas.microsoft.com/office/powerpoint/2010/main" val="43741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72742">
                                            <p:txEl>
                                              <p:pRg st="0" end="0"/>
                                            </p:txEl>
                                          </p:spTgt>
                                        </p:tgtEl>
                                        <p:attrNameLst>
                                          <p:attrName>style.visibility</p:attrName>
                                        </p:attrNameLst>
                                      </p:cBhvr>
                                      <p:to>
                                        <p:strVal val="visible"/>
                                      </p:to>
                                    </p:set>
                                    <p:animEffect transition="in" filter="wipe(left)">
                                      <p:cBhvr>
                                        <p:cTn id="7" dur="500"/>
                                        <p:tgtEl>
                                          <p:spTgt spid="3727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grpId="0" nodeType="clickEffect">
                                  <p:stCondLst>
                                    <p:cond delay="0"/>
                                  </p:stCondLst>
                                  <p:iterate type="lt">
                                    <p:tmPct val="10000"/>
                                  </p:iterate>
                                  <p:childTnLst>
                                    <p:set>
                                      <p:cBhvr>
                                        <p:cTn id="31" dur="1" fill="hold">
                                          <p:stCondLst>
                                            <p:cond delay="0"/>
                                          </p:stCondLst>
                                        </p:cTn>
                                        <p:tgtEl>
                                          <p:spTgt spid="372752"/>
                                        </p:tgtEl>
                                        <p:attrNameLst>
                                          <p:attrName>style.visibility</p:attrName>
                                        </p:attrNameLst>
                                      </p:cBhvr>
                                      <p:to>
                                        <p:strVal val="visible"/>
                                      </p:to>
                                    </p:set>
                                    <p:anim calcmode="lin" valueType="num">
                                      <p:cBhvr>
                                        <p:cTn id="32" dur="500" fill="hold"/>
                                        <p:tgtEl>
                                          <p:spTgt spid="372752"/>
                                        </p:tgtEl>
                                        <p:attrNameLst>
                                          <p:attrName>ppt_w</p:attrName>
                                        </p:attrNameLst>
                                      </p:cBhvr>
                                      <p:tavLst>
                                        <p:tav tm="0">
                                          <p:val>
                                            <p:fltVal val="0"/>
                                          </p:val>
                                        </p:tav>
                                        <p:tav tm="100000">
                                          <p:val>
                                            <p:strVal val="#ppt_w"/>
                                          </p:val>
                                        </p:tav>
                                      </p:tavLst>
                                    </p:anim>
                                    <p:anim calcmode="lin" valueType="num">
                                      <p:cBhvr>
                                        <p:cTn id="33" dur="500" fill="hold"/>
                                        <p:tgtEl>
                                          <p:spTgt spid="372752"/>
                                        </p:tgtEl>
                                        <p:attrNameLst>
                                          <p:attrName>ppt_h</p:attrName>
                                        </p:attrNameLst>
                                      </p:cBhvr>
                                      <p:tavLst>
                                        <p:tav tm="0">
                                          <p:val>
                                            <p:fltVal val="0"/>
                                          </p:val>
                                        </p:tav>
                                        <p:tav tm="100000">
                                          <p:val>
                                            <p:strVal val="#ppt_h"/>
                                          </p:val>
                                        </p:tav>
                                      </p:tavLst>
                                    </p:anim>
                                    <p:anim calcmode="lin" valueType="num">
                                      <p:cBhvr>
                                        <p:cTn id="34" dur="500" fill="hold"/>
                                        <p:tgtEl>
                                          <p:spTgt spid="372752"/>
                                        </p:tgtEl>
                                        <p:attrNameLst>
                                          <p:attrName>style.rotation</p:attrName>
                                        </p:attrNameLst>
                                      </p:cBhvr>
                                      <p:tavLst>
                                        <p:tav tm="0">
                                          <p:val>
                                            <p:fltVal val="360"/>
                                          </p:val>
                                        </p:tav>
                                        <p:tav tm="100000">
                                          <p:val>
                                            <p:fltVal val="0"/>
                                          </p:val>
                                        </p:tav>
                                      </p:tavLst>
                                    </p:anim>
                                    <p:animEffect transition="in" filter="fade">
                                      <p:cBhvr>
                                        <p:cTn id="35" dur="500"/>
                                        <p:tgtEl>
                                          <p:spTgt spid="37275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left)">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grpId="0" nodeType="clickEffect">
                                  <p:stCondLst>
                                    <p:cond delay="0"/>
                                  </p:stCondLst>
                                  <p:iterate type="lt">
                                    <p:tmPct val="10000"/>
                                  </p:iterate>
                                  <p:childTnLst>
                                    <p:set>
                                      <p:cBhvr>
                                        <p:cTn id="44" dur="1" fill="hold">
                                          <p:stCondLst>
                                            <p:cond delay="0"/>
                                          </p:stCondLst>
                                        </p:cTn>
                                        <p:tgtEl>
                                          <p:spTgt spid="372753"/>
                                        </p:tgtEl>
                                        <p:attrNameLst>
                                          <p:attrName>style.visibility</p:attrName>
                                        </p:attrNameLst>
                                      </p:cBhvr>
                                      <p:to>
                                        <p:strVal val="visible"/>
                                      </p:to>
                                    </p:set>
                                    <p:anim calcmode="lin" valueType="num">
                                      <p:cBhvr>
                                        <p:cTn id="45" dur="500" fill="hold"/>
                                        <p:tgtEl>
                                          <p:spTgt spid="372753"/>
                                        </p:tgtEl>
                                        <p:attrNameLst>
                                          <p:attrName>ppt_w</p:attrName>
                                        </p:attrNameLst>
                                      </p:cBhvr>
                                      <p:tavLst>
                                        <p:tav tm="0">
                                          <p:val>
                                            <p:fltVal val="0"/>
                                          </p:val>
                                        </p:tav>
                                        <p:tav tm="100000">
                                          <p:val>
                                            <p:strVal val="#ppt_w"/>
                                          </p:val>
                                        </p:tav>
                                      </p:tavLst>
                                    </p:anim>
                                    <p:anim calcmode="lin" valueType="num">
                                      <p:cBhvr>
                                        <p:cTn id="46" dur="500" fill="hold"/>
                                        <p:tgtEl>
                                          <p:spTgt spid="372753"/>
                                        </p:tgtEl>
                                        <p:attrNameLst>
                                          <p:attrName>ppt_h</p:attrName>
                                        </p:attrNameLst>
                                      </p:cBhvr>
                                      <p:tavLst>
                                        <p:tav tm="0">
                                          <p:val>
                                            <p:fltVal val="0"/>
                                          </p:val>
                                        </p:tav>
                                        <p:tav tm="100000">
                                          <p:val>
                                            <p:strVal val="#ppt_h"/>
                                          </p:val>
                                        </p:tav>
                                      </p:tavLst>
                                    </p:anim>
                                    <p:anim calcmode="lin" valueType="num">
                                      <p:cBhvr>
                                        <p:cTn id="47" dur="500" fill="hold"/>
                                        <p:tgtEl>
                                          <p:spTgt spid="372753"/>
                                        </p:tgtEl>
                                        <p:attrNameLst>
                                          <p:attrName>style.rotation</p:attrName>
                                        </p:attrNameLst>
                                      </p:cBhvr>
                                      <p:tavLst>
                                        <p:tav tm="0">
                                          <p:val>
                                            <p:fltVal val="360"/>
                                          </p:val>
                                        </p:tav>
                                        <p:tav tm="100000">
                                          <p:val>
                                            <p:fltVal val="0"/>
                                          </p:val>
                                        </p:tav>
                                      </p:tavLst>
                                    </p:anim>
                                    <p:animEffect transition="in" filter="fade">
                                      <p:cBhvr>
                                        <p:cTn id="48" dur="500"/>
                                        <p:tgtEl>
                                          <p:spTgt spid="37275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left)">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grpId="0" nodeType="clickEffect">
                                  <p:stCondLst>
                                    <p:cond delay="0"/>
                                  </p:stCondLst>
                                  <p:iterate type="lt">
                                    <p:tmPct val="10000"/>
                                  </p:iterate>
                                  <p:childTnLst>
                                    <p:set>
                                      <p:cBhvr>
                                        <p:cTn id="57" dur="1" fill="hold">
                                          <p:stCondLst>
                                            <p:cond delay="0"/>
                                          </p:stCondLst>
                                        </p:cTn>
                                        <p:tgtEl>
                                          <p:spTgt spid="372754"/>
                                        </p:tgtEl>
                                        <p:attrNameLst>
                                          <p:attrName>style.visibility</p:attrName>
                                        </p:attrNameLst>
                                      </p:cBhvr>
                                      <p:to>
                                        <p:strVal val="visible"/>
                                      </p:to>
                                    </p:set>
                                    <p:anim calcmode="lin" valueType="num">
                                      <p:cBhvr>
                                        <p:cTn id="58" dur="500" fill="hold"/>
                                        <p:tgtEl>
                                          <p:spTgt spid="372754"/>
                                        </p:tgtEl>
                                        <p:attrNameLst>
                                          <p:attrName>ppt_w</p:attrName>
                                        </p:attrNameLst>
                                      </p:cBhvr>
                                      <p:tavLst>
                                        <p:tav tm="0">
                                          <p:val>
                                            <p:fltVal val="0"/>
                                          </p:val>
                                        </p:tav>
                                        <p:tav tm="100000">
                                          <p:val>
                                            <p:strVal val="#ppt_w"/>
                                          </p:val>
                                        </p:tav>
                                      </p:tavLst>
                                    </p:anim>
                                    <p:anim calcmode="lin" valueType="num">
                                      <p:cBhvr>
                                        <p:cTn id="59" dur="500" fill="hold"/>
                                        <p:tgtEl>
                                          <p:spTgt spid="372754"/>
                                        </p:tgtEl>
                                        <p:attrNameLst>
                                          <p:attrName>ppt_h</p:attrName>
                                        </p:attrNameLst>
                                      </p:cBhvr>
                                      <p:tavLst>
                                        <p:tav tm="0">
                                          <p:val>
                                            <p:fltVal val="0"/>
                                          </p:val>
                                        </p:tav>
                                        <p:tav tm="100000">
                                          <p:val>
                                            <p:strVal val="#ppt_h"/>
                                          </p:val>
                                        </p:tav>
                                      </p:tavLst>
                                    </p:anim>
                                    <p:anim calcmode="lin" valueType="num">
                                      <p:cBhvr>
                                        <p:cTn id="60" dur="500" fill="hold"/>
                                        <p:tgtEl>
                                          <p:spTgt spid="372754"/>
                                        </p:tgtEl>
                                        <p:attrNameLst>
                                          <p:attrName>style.rotation</p:attrName>
                                        </p:attrNameLst>
                                      </p:cBhvr>
                                      <p:tavLst>
                                        <p:tav tm="0">
                                          <p:val>
                                            <p:fltVal val="360"/>
                                          </p:val>
                                        </p:tav>
                                        <p:tav tm="100000">
                                          <p:val>
                                            <p:fltVal val="0"/>
                                          </p:val>
                                        </p:tav>
                                      </p:tavLst>
                                    </p:anim>
                                    <p:animEffect transition="in" filter="fade">
                                      <p:cBhvr>
                                        <p:cTn id="61" dur="500"/>
                                        <p:tgtEl>
                                          <p:spTgt spid="37275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wipe(left)">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grpId="0" nodeType="clickEffect">
                                  <p:stCondLst>
                                    <p:cond delay="0"/>
                                  </p:stCondLst>
                                  <p:iterate type="lt">
                                    <p:tmPct val="10000"/>
                                  </p:iterate>
                                  <p:childTnLst>
                                    <p:set>
                                      <p:cBhvr>
                                        <p:cTn id="70" dur="1" fill="hold">
                                          <p:stCondLst>
                                            <p:cond delay="0"/>
                                          </p:stCondLst>
                                        </p:cTn>
                                        <p:tgtEl>
                                          <p:spTgt spid="372755"/>
                                        </p:tgtEl>
                                        <p:attrNameLst>
                                          <p:attrName>style.visibility</p:attrName>
                                        </p:attrNameLst>
                                      </p:cBhvr>
                                      <p:to>
                                        <p:strVal val="visible"/>
                                      </p:to>
                                    </p:set>
                                    <p:anim calcmode="lin" valueType="num">
                                      <p:cBhvr>
                                        <p:cTn id="71" dur="500" fill="hold"/>
                                        <p:tgtEl>
                                          <p:spTgt spid="372755"/>
                                        </p:tgtEl>
                                        <p:attrNameLst>
                                          <p:attrName>ppt_w</p:attrName>
                                        </p:attrNameLst>
                                      </p:cBhvr>
                                      <p:tavLst>
                                        <p:tav tm="0">
                                          <p:val>
                                            <p:fltVal val="0"/>
                                          </p:val>
                                        </p:tav>
                                        <p:tav tm="100000">
                                          <p:val>
                                            <p:strVal val="#ppt_w"/>
                                          </p:val>
                                        </p:tav>
                                      </p:tavLst>
                                    </p:anim>
                                    <p:anim calcmode="lin" valueType="num">
                                      <p:cBhvr>
                                        <p:cTn id="72" dur="500" fill="hold"/>
                                        <p:tgtEl>
                                          <p:spTgt spid="372755"/>
                                        </p:tgtEl>
                                        <p:attrNameLst>
                                          <p:attrName>ppt_h</p:attrName>
                                        </p:attrNameLst>
                                      </p:cBhvr>
                                      <p:tavLst>
                                        <p:tav tm="0">
                                          <p:val>
                                            <p:fltVal val="0"/>
                                          </p:val>
                                        </p:tav>
                                        <p:tav tm="100000">
                                          <p:val>
                                            <p:strVal val="#ppt_h"/>
                                          </p:val>
                                        </p:tav>
                                      </p:tavLst>
                                    </p:anim>
                                    <p:anim calcmode="lin" valueType="num">
                                      <p:cBhvr>
                                        <p:cTn id="73" dur="500" fill="hold"/>
                                        <p:tgtEl>
                                          <p:spTgt spid="372755"/>
                                        </p:tgtEl>
                                        <p:attrNameLst>
                                          <p:attrName>style.rotation</p:attrName>
                                        </p:attrNameLst>
                                      </p:cBhvr>
                                      <p:tavLst>
                                        <p:tav tm="0">
                                          <p:val>
                                            <p:fltVal val="360"/>
                                          </p:val>
                                        </p:tav>
                                        <p:tav tm="100000">
                                          <p:val>
                                            <p:fltVal val="0"/>
                                          </p:val>
                                        </p:tav>
                                      </p:tavLst>
                                    </p:anim>
                                    <p:animEffect transition="in" filter="fade">
                                      <p:cBhvr>
                                        <p:cTn id="74" dur="500"/>
                                        <p:tgtEl>
                                          <p:spTgt spid="372755"/>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wipe(left)">
                                      <p:cBhvr>
                                        <p:cTn id="79" dur="500"/>
                                        <p:tgtEl>
                                          <p:spTgt spid="2"/>
                                        </p:tgtEl>
                                      </p:cBhvr>
                                    </p:animEffect>
                                  </p:childTnLst>
                                </p:cTn>
                              </p:par>
                            </p:childTnLst>
                          </p:cTn>
                        </p:par>
                      </p:childTnLst>
                    </p:cTn>
                  </p:par>
                  <p:par>
                    <p:cTn id="80" fill="hold">
                      <p:stCondLst>
                        <p:cond delay="indefinite"/>
                      </p:stCondLst>
                      <p:childTnLst>
                        <p:par>
                          <p:cTn id="81" fill="hold">
                            <p:stCondLst>
                              <p:cond delay="0"/>
                            </p:stCondLst>
                            <p:childTnLst>
                              <p:par>
                                <p:cTn id="82" presetID="49" presetClass="entr" presetSubtype="0" decel="100000" fill="hold" grpId="0" nodeType="clickEffect">
                                  <p:stCondLst>
                                    <p:cond delay="0"/>
                                  </p:stCondLst>
                                  <p:iterate type="lt">
                                    <p:tmPct val="10000"/>
                                  </p:iterate>
                                  <p:childTnLst>
                                    <p:set>
                                      <p:cBhvr>
                                        <p:cTn id="83" dur="1" fill="hold">
                                          <p:stCondLst>
                                            <p:cond delay="0"/>
                                          </p:stCondLst>
                                        </p:cTn>
                                        <p:tgtEl>
                                          <p:spTgt spid="372756"/>
                                        </p:tgtEl>
                                        <p:attrNameLst>
                                          <p:attrName>style.visibility</p:attrName>
                                        </p:attrNameLst>
                                      </p:cBhvr>
                                      <p:to>
                                        <p:strVal val="visible"/>
                                      </p:to>
                                    </p:set>
                                    <p:anim calcmode="lin" valueType="num">
                                      <p:cBhvr>
                                        <p:cTn id="84" dur="500" fill="hold"/>
                                        <p:tgtEl>
                                          <p:spTgt spid="372756"/>
                                        </p:tgtEl>
                                        <p:attrNameLst>
                                          <p:attrName>ppt_w</p:attrName>
                                        </p:attrNameLst>
                                      </p:cBhvr>
                                      <p:tavLst>
                                        <p:tav tm="0">
                                          <p:val>
                                            <p:fltVal val="0"/>
                                          </p:val>
                                        </p:tav>
                                        <p:tav tm="100000">
                                          <p:val>
                                            <p:strVal val="#ppt_w"/>
                                          </p:val>
                                        </p:tav>
                                      </p:tavLst>
                                    </p:anim>
                                    <p:anim calcmode="lin" valueType="num">
                                      <p:cBhvr>
                                        <p:cTn id="85" dur="500" fill="hold"/>
                                        <p:tgtEl>
                                          <p:spTgt spid="372756"/>
                                        </p:tgtEl>
                                        <p:attrNameLst>
                                          <p:attrName>ppt_h</p:attrName>
                                        </p:attrNameLst>
                                      </p:cBhvr>
                                      <p:tavLst>
                                        <p:tav tm="0">
                                          <p:val>
                                            <p:fltVal val="0"/>
                                          </p:val>
                                        </p:tav>
                                        <p:tav tm="100000">
                                          <p:val>
                                            <p:strVal val="#ppt_h"/>
                                          </p:val>
                                        </p:tav>
                                      </p:tavLst>
                                    </p:anim>
                                    <p:anim calcmode="lin" valueType="num">
                                      <p:cBhvr>
                                        <p:cTn id="86" dur="500" fill="hold"/>
                                        <p:tgtEl>
                                          <p:spTgt spid="372756"/>
                                        </p:tgtEl>
                                        <p:attrNameLst>
                                          <p:attrName>style.rotation</p:attrName>
                                        </p:attrNameLst>
                                      </p:cBhvr>
                                      <p:tavLst>
                                        <p:tav tm="0">
                                          <p:val>
                                            <p:fltVal val="360"/>
                                          </p:val>
                                        </p:tav>
                                        <p:tav tm="100000">
                                          <p:val>
                                            <p:fltVal val="0"/>
                                          </p:val>
                                        </p:tav>
                                      </p:tavLst>
                                    </p:anim>
                                    <p:animEffect transition="in" filter="fade">
                                      <p:cBhvr>
                                        <p:cTn id="87" dur="500"/>
                                        <p:tgtEl>
                                          <p:spTgt spid="372756"/>
                                        </p:tgtEl>
                                      </p:cBhvr>
                                    </p:animEffect>
                                  </p:childTnLst>
                                </p:cTn>
                              </p:par>
                            </p:childTnLst>
                          </p:cTn>
                        </p:par>
                      </p:childTnLst>
                    </p:cTn>
                  </p:par>
                  <p:par>
                    <p:cTn id="88" fill="hold">
                      <p:stCondLst>
                        <p:cond delay="indefinite"/>
                      </p:stCondLst>
                      <p:childTnLst>
                        <p:par>
                          <p:cTn id="89" fill="hold">
                            <p:stCondLst>
                              <p:cond delay="0"/>
                            </p:stCondLst>
                            <p:childTnLst>
                              <p:par>
                                <p:cTn id="90" presetID="49" presetClass="entr" presetSubtype="0" decel="100000" fill="hold" grpId="0" nodeType="clickEffect">
                                  <p:stCondLst>
                                    <p:cond delay="0"/>
                                  </p:stCondLst>
                                  <p:iterate type="lt">
                                    <p:tmPct val="10000"/>
                                  </p:iterate>
                                  <p:childTnLst>
                                    <p:set>
                                      <p:cBhvr>
                                        <p:cTn id="91" dur="1" fill="hold">
                                          <p:stCondLst>
                                            <p:cond delay="0"/>
                                          </p:stCondLst>
                                        </p:cTn>
                                        <p:tgtEl>
                                          <p:spTgt spid="372757"/>
                                        </p:tgtEl>
                                        <p:attrNameLst>
                                          <p:attrName>style.visibility</p:attrName>
                                        </p:attrNameLst>
                                      </p:cBhvr>
                                      <p:to>
                                        <p:strVal val="visible"/>
                                      </p:to>
                                    </p:set>
                                    <p:anim calcmode="lin" valueType="num">
                                      <p:cBhvr>
                                        <p:cTn id="92" dur="500" fill="hold"/>
                                        <p:tgtEl>
                                          <p:spTgt spid="372757"/>
                                        </p:tgtEl>
                                        <p:attrNameLst>
                                          <p:attrName>ppt_w</p:attrName>
                                        </p:attrNameLst>
                                      </p:cBhvr>
                                      <p:tavLst>
                                        <p:tav tm="0">
                                          <p:val>
                                            <p:fltVal val="0"/>
                                          </p:val>
                                        </p:tav>
                                        <p:tav tm="100000">
                                          <p:val>
                                            <p:strVal val="#ppt_w"/>
                                          </p:val>
                                        </p:tav>
                                      </p:tavLst>
                                    </p:anim>
                                    <p:anim calcmode="lin" valueType="num">
                                      <p:cBhvr>
                                        <p:cTn id="93" dur="500" fill="hold"/>
                                        <p:tgtEl>
                                          <p:spTgt spid="372757"/>
                                        </p:tgtEl>
                                        <p:attrNameLst>
                                          <p:attrName>ppt_h</p:attrName>
                                        </p:attrNameLst>
                                      </p:cBhvr>
                                      <p:tavLst>
                                        <p:tav tm="0">
                                          <p:val>
                                            <p:fltVal val="0"/>
                                          </p:val>
                                        </p:tav>
                                        <p:tav tm="100000">
                                          <p:val>
                                            <p:strVal val="#ppt_h"/>
                                          </p:val>
                                        </p:tav>
                                      </p:tavLst>
                                    </p:anim>
                                    <p:anim calcmode="lin" valueType="num">
                                      <p:cBhvr>
                                        <p:cTn id="94" dur="500" fill="hold"/>
                                        <p:tgtEl>
                                          <p:spTgt spid="372757"/>
                                        </p:tgtEl>
                                        <p:attrNameLst>
                                          <p:attrName>style.rotation</p:attrName>
                                        </p:attrNameLst>
                                      </p:cBhvr>
                                      <p:tavLst>
                                        <p:tav tm="0">
                                          <p:val>
                                            <p:fltVal val="360"/>
                                          </p:val>
                                        </p:tav>
                                        <p:tav tm="100000">
                                          <p:val>
                                            <p:fltVal val="0"/>
                                          </p:val>
                                        </p:tav>
                                      </p:tavLst>
                                    </p:anim>
                                    <p:animEffect transition="in" filter="fade">
                                      <p:cBhvr>
                                        <p:cTn id="95" dur="500"/>
                                        <p:tgtEl>
                                          <p:spTgt spid="372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2" grpId="0" build="p"/>
      <p:bldP spid="372752" grpId="0" animBg="1"/>
      <p:bldP spid="372753" grpId="0" animBg="1"/>
      <p:bldP spid="372754" grpId="0" animBg="1"/>
      <p:bldP spid="372755" grpId="0" animBg="1"/>
      <p:bldP spid="372756" grpId="0" animBg="1"/>
      <p:bldP spid="372757"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e Placeholder 3"/>
          <p:cNvSpPr>
            <a:spLocks noGrp="1"/>
          </p:cNvSpPr>
          <p:nvPr>
            <p:ph type="dt" sz="half" idx="10"/>
          </p:nvPr>
        </p:nvSpPr>
        <p:spPr/>
        <p:txBody>
          <a:bodyPr/>
          <a:lstStyle/>
          <a:p>
            <a:r>
              <a:rPr lang="en-US" smtClean="0"/>
              <a:t>Thursday, July 5, 2018</a:t>
            </a:r>
            <a:endParaRPr lang="en-US"/>
          </a:p>
        </p:txBody>
      </p:sp>
      <p:sp>
        <p:nvSpPr>
          <p:cNvPr id="23" name="Footer Placeholder 4"/>
          <p:cNvSpPr>
            <a:spLocks noGrp="1"/>
          </p:cNvSpPr>
          <p:nvPr>
            <p:ph type="ftr" sz="quarter" idx="11"/>
          </p:nvPr>
        </p:nvSpPr>
        <p:spPr/>
        <p:txBody>
          <a:bodyPr/>
          <a:lstStyle/>
          <a:p>
            <a:r>
              <a:rPr lang="de-DE" smtClean="0"/>
              <a:t>PHYS 1444-001, Summer 2018               Dr. Jaehoon Yu</a:t>
            </a:r>
            <a:endParaRPr lang="en-US"/>
          </a:p>
        </p:txBody>
      </p:sp>
      <p:sp>
        <p:nvSpPr>
          <p:cNvPr id="24" name="Slide Number Placeholder 5"/>
          <p:cNvSpPr>
            <a:spLocks noGrp="1"/>
          </p:cNvSpPr>
          <p:nvPr>
            <p:ph type="sldNum" sz="quarter" idx="12"/>
          </p:nvPr>
        </p:nvSpPr>
        <p:spPr/>
        <p:txBody>
          <a:bodyPr/>
          <a:lstStyle/>
          <a:p>
            <a:fld id="{E1DF8F9B-184D-7F42-98A3-5E274F024468}" type="slidenum">
              <a:rPr lang="en-US"/>
              <a:pPr/>
              <a:t>123</a:t>
            </a:fld>
            <a:endParaRPr lang="en-US"/>
          </a:p>
        </p:txBody>
      </p:sp>
      <p:sp>
        <p:nvSpPr>
          <p:cNvPr id="373762" name="Rectangle 2"/>
          <p:cNvSpPr>
            <a:spLocks noGrp="1" noChangeArrowheads="1"/>
          </p:cNvSpPr>
          <p:nvPr>
            <p:ph type="title"/>
          </p:nvPr>
        </p:nvSpPr>
        <p:spPr>
          <a:xfrm>
            <a:off x="381000" y="152400"/>
            <a:ext cx="8534400" cy="609600"/>
          </a:xfrm>
        </p:spPr>
        <p:txBody>
          <a:bodyPr/>
          <a:lstStyle/>
          <a:p>
            <a:r>
              <a:rPr lang="en-US"/>
              <a:t>EM Waves from Maxwell’s Equations</a:t>
            </a:r>
          </a:p>
        </p:txBody>
      </p:sp>
      <p:graphicFrame>
        <p:nvGraphicFramePr>
          <p:cNvPr id="373763"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505429"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3764"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505430"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3765"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05431"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3766" name="Rectangle 6"/>
          <p:cNvSpPr>
            <a:spLocks noGrp="1" noChangeArrowheads="1"/>
          </p:cNvSpPr>
          <p:nvPr>
            <p:ph type="body" idx="1"/>
          </p:nvPr>
        </p:nvSpPr>
        <p:spPr>
          <a:xfrm>
            <a:off x="228600" y="914400"/>
            <a:ext cx="8534400" cy="5638800"/>
          </a:xfrm>
        </p:spPr>
        <p:txBody>
          <a:bodyPr/>
          <a:lstStyle/>
          <a:p>
            <a:pPr>
              <a:lnSpc>
                <a:spcPct val="90000"/>
              </a:lnSpc>
            </a:pPr>
            <a:r>
              <a:rPr lang="en-US" dirty="0"/>
              <a:t>If the wave is sinusoidal </a:t>
            </a:r>
            <a:r>
              <a:rPr lang="en-US" dirty="0" err="1"/>
              <a:t>w</a:t>
            </a:r>
            <a:r>
              <a:rPr lang="en-US" dirty="0"/>
              <a:t>/ wavelength </a:t>
            </a:r>
            <a:r>
              <a:rPr lang="en-US" dirty="0" err="1">
                <a:latin typeface="Symbol" charset="2"/>
              </a:rPr>
              <a:t>l</a:t>
            </a:r>
            <a:r>
              <a:rPr lang="en-US" dirty="0"/>
              <a:t> and frequency </a:t>
            </a:r>
            <a:r>
              <a:rPr lang="en-US" dirty="0" err="1">
                <a:latin typeface="Monotype Corsiva" charset="0"/>
              </a:rPr>
              <a:t>f</a:t>
            </a:r>
            <a:r>
              <a:rPr lang="en-US" dirty="0"/>
              <a:t>, such traveling wave can be written as</a:t>
            </a:r>
          </a:p>
          <a:p>
            <a:pPr>
              <a:lnSpc>
                <a:spcPct val="90000"/>
              </a:lnSpc>
            </a:pPr>
            <a:endParaRPr lang="en-US" dirty="0"/>
          </a:p>
          <a:p>
            <a:pPr lvl="1">
              <a:lnSpc>
                <a:spcPct val="90000"/>
              </a:lnSpc>
            </a:pPr>
            <a:endParaRPr lang="en-US" dirty="0"/>
          </a:p>
          <a:p>
            <a:pPr lvl="1">
              <a:lnSpc>
                <a:spcPct val="90000"/>
              </a:lnSpc>
            </a:pPr>
            <a:r>
              <a:rPr lang="en-US" dirty="0"/>
              <a:t>Where</a:t>
            </a:r>
          </a:p>
          <a:p>
            <a:pPr lvl="1">
              <a:lnSpc>
                <a:spcPct val="90000"/>
              </a:lnSpc>
            </a:pPr>
            <a:endParaRPr lang="en-US" dirty="0"/>
          </a:p>
          <a:p>
            <a:pPr lvl="1">
              <a:lnSpc>
                <a:spcPct val="90000"/>
              </a:lnSpc>
            </a:pPr>
            <a:endParaRPr lang="en-US" dirty="0"/>
          </a:p>
          <a:p>
            <a:pPr lvl="1">
              <a:lnSpc>
                <a:spcPct val="90000"/>
              </a:lnSpc>
            </a:pPr>
            <a:r>
              <a:rPr lang="en-US" dirty="0"/>
              <a:t>What is </a:t>
            </a:r>
            <a:r>
              <a:rPr lang="en-US" dirty="0" err="1"/>
              <a:t>v</a:t>
            </a:r>
            <a:r>
              <a:rPr lang="en-US" dirty="0"/>
              <a:t>?</a:t>
            </a:r>
          </a:p>
          <a:p>
            <a:pPr lvl="2">
              <a:lnSpc>
                <a:spcPct val="90000"/>
              </a:lnSpc>
            </a:pPr>
            <a:r>
              <a:rPr lang="en-US" dirty="0"/>
              <a:t>It is the speed of the traveling wave</a:t>
            </a:r>
          </a:p>
          <a:p>
            <a:pPr lvl="1">
              <a:lnSpc>
                <a:spcPct val="90000"/>
              </a:lnSpc>
            </a:pPr>
            <a:r>
              <a:rPr lang="en-US" dirty="0"/>
              <a:t>What are E</a:t>
            </a:r>
            <a:r>
              <a:rPr lang="en-US" baseline="-25000" dirty="0"/>
              <a:t>0</a:t>
            </a:r>
            <a:r>
              <a:rPr lang="en-US" dirty="0"/>
              <a:t> and B</a:t>
            </a:r>
            <a:r>
              <a:rPr lang="en-US" baseline="-25000" dirty="0"/>
              <a:t>0</a:t>
            </a:r>
            <a:r>
              <a:rPr lang="en-US" dirty="0"/>
              <a:t>?</a:t>
            </a:r>
          </a:p>
          <a:p>
            <a:pPr lvl="2">
              <a:lnSpc>
                <a:spcPct val="90000"/>
              </a:lnSpc>
            </a:pPr>
            <a:r>
              <a:rPr lang="en-US" dirty="0"/>
              <a:t>The amplitudes of the EM wave.  Maximum values of </a:t>
            </a:r>
            <a:r>
              <a:rPr lang="en-US" b="1" dirty="0"/>
              <a:t>E</a:t>
            </a:r>
            <a:r>
              <a:rPr lang="en-US" dirty="0"/>
              <a:t> and </a:t>
            </a:r>
            <a:r>
              <a:rPr lang="en-US" b="1" dirty="0"/>
              <a:t>B</a:t>
            </a:r>
            <a:r>
              <a:rPr lang="en-US" dirty="0"/>
              <a:t> field strengths.</a:t>
            </a:r>
          </a:p>
        </p:txBody>
      </p:sp>
      <p:graphicFrame>
        <p:nvGraphicFramePr>
          <p:cNvPr id="373767"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05432"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3768" name="Object 8"/>
          <p:cNvGraphicFramePr>
            <a:graphicFrameLocks noChangeAspect="1"/>
          </p:cNvGraphicFramePr>
          <p:nvPr/>
        </p:nvGraphicFramePr>
        <p:xfrm>
          <a:off x="1254125" y="1925638"/>
          <a:ext cx="727075" cy="436562"/>
        </p:xfrm>
        <a:graphic>
          <a:graphicData uri="http://schemas.openxmlformats.org/presentationml/2006/ole">
            <mc:AlternateContent xmlns:mc="http://schemas.openxmlformats.org/markup-compatibility/2006">
              <mc:Choice xmlns:v="urn:schemas-microsoft-com:vml" Requires="v">
                <p:oleObj spid="_x0000_s505433" name="Equation" r:id="rId8" imgW="253800" imgH="152280" progId="Equation.DSMT4">
                  <p:embed/>
                </p:oleObj>
              </mc:Choice>
              <mc:Fallback>
                <p:oleObj name="Equation" r:id="rId8" imgW="253800" imgH="1522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4125" y="1925638"/>
                        <a:ext cx="727075" cy="4365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3769" name="Object 9"/>
          <p:cNvGraphicFramePr>
            <a:graphicFrameLocks noChangeAspect="1"/>
          </p:cNvGraphicFramePr>
          <p:nvPr/>
        </p:nvGraphicFramePr>
        <p:xfrm>
          <a:off x="1295400" y="3549650"/>
          <a:ext cx="617538" cy="444500"/>
        </p:xfrm>
        <a:graphic>
          <a:graphicData uri="http://schemas.openxmlformats.org/presentationml/2006/ole">
            <mc:AlternateContent xmlns:mc="http://schemas.openxmlformats.org/markup-compatibility/2006">
              <mc:Choice xmlns:v="urn:schemas-microsoft-com:vml" Requires="v">
                <p:oleObj spid="_x0000_s505434" name="Equation" r:id="rId10" imgW="228600" imgH="164880" progId="Equation.DSMT4">
                  <p:embed/>
                </p:oleObj>
              </mc:Choice>
              <mc:Fallback>
                <p:oleObj name="Equation" r:id="rId10" imgW="228600" imgH="1648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5400" y="3549650"/>
                        <a:ext cx="617538" cy="4445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3770" name="Object 10"/>
          <p:cNvGraphicFramePr>
            <a:graphicFrameLocks noChangeAspect="1"/>
          </p:cNvGraphicFramePr>
          <p:nvPr/>
        </p:nvGraphicFramePr>
        <p:xfrm>
          <a:off x="1295400" y="2438400"/>
          <a:ext cx="728663" cy="436563"/>
        </p:xfrm>
        <a:graphic>
          <a:graphicData uri="http://schemas.openxmlformats.org/presentationml/2006/ole">
            <mc:AlternateContent xmlns:mc="http://schemas.openxmlformats.org/markup-compatibility/2006">
              <mc:Choice xmlns:v="urn:schemas-microsoft-com:vml" Requires="v">
                <p:oleObj spid="_x0000_s505435" name="Equation" r:id="rId12" imgW="253800" imgH="152280" progId="Equation.DSMT4">
                  <p:embed/>
                </p:oleObj>
              </mc:Choice>
              <mc:Fallback>
                <p:oleObj name="Equation" r:id="rId12" imgW="253800" imgH="1522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95400" y="2438400"/>
                        <a:ext cx="728663" cy="4365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3771" name="Object 11"/>
          <p:cNvGraphicFramePr>
            <a:graphicFrameLocks noChangeAspect="1"/>
          </p:cNvGraphicFramePr>
          <p:nvPr/>
        </p:nvGraphicFramePr>
        <p:xfrm>
          <a:off x="3048000" y="3581400"/>
          <a:ext cx="722313" cy="341313"/>
        </p:xfrm>
        <a:graphic>
          <a:graphicData uri="http://schemas.openxmlformats.org/presentationml/2006/ole">
            <mc:AlternateContent xmlns:mc="http://schemas.openxmlformats.org/markup-compatibility/2006">
              <mc:Choice xmlns:v="urn:schemas-microsoft-com:vml" Requires="v">
                <p:oleObj spid="_x0000_s505436" name="Equation" r:id="rId14" imgW="266400" imgH="126720" progId="Equation.DSMT4">
                  <p:embed/>
                </p:oleObj>
              </mc:Choice>
              <mc:Fallback>
                <p:oleObj name="Equation" r:id="rId14" imgW="266400" imgH="12672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48000" y="3581400"/>
                        <a:ext cx="722313" cy="3413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3772" name="Object 12"/>
          <p:cNvGraphicFramePr>
            <a:graphicFrameLocks noChangeAspect="1"/>
          </p:cNvGraphicFramePr>
          <p:nvPr/>
        </p:nvGraphicFramePr>
        <p:xfrm>
          <a:off x="5715000" y="3581400"/>
          <a:ext cx="928688" cy="512763"/>
        </p:xfrm>
        <a:graphic>
          <a:graphicData uri="http://schemas.openxmlformats.org/presentationml/2006/ole">
            <mc:AlternateContent xmlns:mc="http://schemas.openxmlformats.org/markup-compatibility/2006">
              <mc:Choice xmlns:v="urn:schemas-microsoft-com:vml" Requires="v">
                <p:oleObj spid="_x0000_s505437" name="Equation" r:id="rId16" imgW="342720" imgH="190440" progId="Equation.DSMT4">
                  <p:embed/>
                </p:oleObj>
              </mc:Choice>
              <mc:Fallback>
                <p:oleObj name="Equation" r:id="rId16" imgW="342720" imgH="19044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15000" y="3581400"/>
                        <a:ext cx="928688" cy="5127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3773" name="Object 13"/>
          <p:cNvGraphicFramePr>
            <a:graphicFrameLocks noChangeAspect="1"/>
          </p:cNvGraphicFramePr>
          <p:nvPr/>
        </p:nvGraphicFramePr>
        <p:xfrm>
          <a:off x="1905000" y="1858963"/>
          <a:ext cx="909638" cy="655637"/>
        </p:xfrm>
        <a:graphic>
          <a:graphicData uri="http://schemas.openxmlformats.org/presentationml/2006/ole">
            <mc:AlternateContent xmlns:mc="http://schemas.openxmlformats.org/markup-compatibility/2006">
              <mc:Choice xmlns:v="urn:schemas-microsoft-com:vml" Requires="v">
                <p:oleObj spid="_x0000_s505438" name="Equation" r:id="rId18" imgW="317160" imgH="228600" progId="Equation.DSMT4">
                  <p:embed/>
                </p:oleObj>
              </mc:Choice>
              <mc:Fallback>
                <p:oleObj name="Equation" r:id="rId18" imgW="317160" imgH="22860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05000" y="1858963"/>
                        <a:ext cx="909638" cy="65563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3774" name="Object 14"/>
          <p:cNvGraphicFramePr>
            <a:graphicFrameLocks noChangeAspect="1"/>
          </p:cNvGraphicFramePr>
          <p:nvPr/>
        </p:nvGraphicFramePr>
        <p:xfrm>
          <a:off x="2770188" y="1828800"/>
          <a:ext cx="2620962" cy="654050"/>
        </p:xfrm>
        <a:graphic>
          <a:graphicData uri="http://schemas.openxmlformats.org/presentationml/2006/ole">
            <mc:AlternateContent xmlns:mc="http://schemas.openxmlformats.org/markup-compatibility/2006">
              <mc:Choice xmlns:v="urn:schemas-microsoft-com:vml" Requires="v">
                <p:oleObj spid="_x0000_s505439" name="Equation" r:id="rId20" imgW="914400" imgH="228600" progId="Equation.DSMT4">
                  <p:embed/>
                </p:oleObj>
              </mc:Choice>
              <mc:Fallback>
                <p:oleObj name="Equation" r:id="rId20" imgW="914400" imgH="22860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70188" y="1828800"/>
                        <a:ext cx="2620962" cy="6540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3775" name="Object 15"/>
          <p:cNvGraphicFramePr>
            <a:graphicFrameLocks noChangeAspect="1"/>
          </p:cNvGraphicFramePr>
          <p:nvPr/>
        </p:nvGraphicFramePr>
        <p:xfrm>
          <a:off x="1905000" y="2438400"/>
          <a:ext cx="873125" cy="581025"/>
        </p:xfrm>
        <a:graphic>
          <a:graphicData uri="http://schemas.openxmlformats.org/presentationml/2006/ole">
            <mc:AlternateContent xmlns:mc="http://schemas.openxmlformats.org/markup-compatibility/2006">
              <mc:Choice xmlns:v="urn:schemas-microsoft-com:vml" Requires="v">
                <p:oleObj spid="_x0000_s505440" name="Equation" r:id="rId22" imgW="304560" imgH="203040" progId="Equation.DSMT4">
                  <p:embed/>
                </p:oleObj>
              </mc:Choice>
              <mc:Fallback>
                <p:oleObj name="Equation" r:id="rId22" imgW="304560" imgH="20304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905000" y="2438400"/>
                        <a:ext cx="873125" cy="5810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3776" name="Object 16"/>
          <p:cNvGraphicFramePr>
            <a:graphicFrameLocks noChangeAspect="1"/>
          </p:cNvGraphicFramePr>
          <p:nvPr/>
        </p:nvGraphicFramePr>
        <p:xfrm>
          <a:off x="2789238" y="2393950"/>
          <a:ext cx="2620962" cy="654050"/>
        </p:xfrm>
        <a:graphic>
          <a:graphicData uri="http://schemas.openxmlformats.org/presentationml/2006/ole">
            <mc:AlternateContent xmlns:mc="http://schemas.openxmlformats.org/markup-compatibility/2006">
              <mc:Choice xmlns:v="urn:schemas-microsoft-com:vml" Requires="v">
                <p:oleObj spid="_x0000_s505441" name="Equation" r:id="rId24" imgW="914400" imgH="228600" progId="Equation.DSMT4">
                  <p:embed/>
                </p:oleObj>
              </mc:Choice>
              <mc:Fallback>
                <p:oleObj name="Equation" r:id="rId24" imgW="914400" imgH="22860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789238" y="2393950"/>
                        <a:ext cx="2620962" cy="6540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3777" name="Object 17"/>
          <p:cNvGraphicFramePr>
            <a:graphicFrameLocks noChangeAspect="1"/>
          </p:cNvGraphicFramePr>
          <p:nvPr/>
        </p:nvGraphicFramePr>
        <p:xfrm>
          <a:off x="1862138" y="3276600"/>
          <a:ext cx="652462" cy="992188"/>
        </p:xfrm>
        <a:graphic>
          <a:graphicData uri="http://schemas.openxmlformats.org/presentationml/2006/ole">
            <mc:AlternateContent xmlns:mc="http://schemas.openxmlformats.org/markup-compatibility/2006">
              <mc:Choice xmlns:v="urn:schemas-microsoft-com:vml" Requires="v">
                <p:oleObj spid="_x0000_s505442" name="Equation" r:id="rId26" imgW="241200" imgH="368280" progId="Equation.DSMT4">
                  <p:embed/>
                </p:oleObj>
              </mc:Choice>
              <mc:Fallback>
                <p:oleObj name="Equation" r:id="rId26" imgW="241200" imgH="36828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862138" y="3276600"/>
                        <a:ext cx="652462" cy="9921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3778" name="Object 18"/>
          <p:cNvGraphicFramePr>
            <a:graphicFrameLocks noChangeAspect="1"/>
          </p:cNvGraphicFramePr>
          <p:nvPr/>
        </p:nvGraphicFramePr>
        <p:xfrm>
          <a:off x="3671888" y="3505200"/>
          <a:ext cx="823912" cy="512763"/>
        </p:xfrm>
        <a:graphic>
          <a:graphicData uri="http://schemas.openxmlformats.org/presentationml/2006/ole">
            <mc:AlternateContent xmlns:mc="http://schemas.openxmlformats.org/markup-compatibility/2006">
              <mc:Choice xmlns:v="urn:schemas-microsoft-com:vml" Requires="v">
                <p:oleObj spid="_x0000_s505443" name="Equation" r:id="rId28" imgW="304560" imgH="190440" progId="Equation.DSMT4">
                  <p:embed/>
                </p:oleObj>
              </mc:Choice>
              <mc:Fallback>
                <p:oleObj name="Equation" r:id="rId28" imgW="304560" imgH="190440" progId="Equation.DSMT4">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671888" y="3505200"/>
                        <a:ext cx="823912" cy="5127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3779" name="Object 19"/>
          <p:cNvGraphicFramePr>
            <a:graphicFrameLocks noChangeAspect="1"/>
          </p:cNvGraphicFramePr>
          <p:nvPr/>
        </p:nvGraphicFramePr>
        <p:xfrm>
          <a:off x="6557963" y="3276600"/>
          <a:ext cx="757237" cy="992188"/>
        </p:xfrm>
        <a:graphic>
          <a:graphicData uri="http://schemas.openxmlformats.org/presentationml/2006/ole">
            <mc:AlternateContent xmlns:mc="http://schemas.openxmlformats.org/markup-compatibility/2006">
              <mc:Choice xmlns:v="urn:schemas-microsoft-com:vml" Requires="v">
                <p:oleObj spid="_x0000_s505444" name="Equation" r:id="rId30" imgW="279360" imgH="368280" progId="Equation.DSMT4">
                  <p:embed/>
                </p:oleObj>
              </mc:Choice>
              <mc:Fallback>
                <p:oleObj name="Equation" r:id="rId30" imgW="279360" imgH="368280" progId="Equation.DSMT4">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557963" y="3276600"/>
                        <a:ext cx="757237" cy="9921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3780" name="Object 20"/>
          <p:cNvGraphicFramePr>
            <a:graphicFrameLocks noChangeAspect="1"/>
          </p:cNvGraphicFramePr>
          <p:nvPr/>
        </p:nvGraphicFramePr>
        <p:xfrm>
          <a:off x="7234238" y="3657600"/>
          <a:ext cx="309562" cy="341313"/>
        </p:xfrm>
        <a:graphic>
          <a:graphicData uri="http://schemas.openxmlformats.org/presentationml/2006/ole">
            <mc:AlternateContent xmlns:mc="http://schemas.openxmlformats.org/markup-compatibility/2006">
              <mc:Choice xmlns:v="urn:schemas-microsoft-com:vml" Requires="v">
                <p:oleObj spid="_x0000_s505445" name="Equation" r:id="rId32" imgW="114120" imgH="126720" progId="Equation.DSMT4">
                  <p:embed/>
                </p:oleObj>
              </mc:Choice>
              <mc:Fallback>
                <p:oleObj name="Equation" r:id="rId32" imgW="114120" imgH="126720" progId="Equation.DSMT4">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7234238" y="3657600"/>
                        <a:ext cx="309562" cy="3413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373781" name="AutoShape 21"/>
          <p:cNvSpPr>
            <a:spLocks noChangeArrowheads="1"/>
          </p:cNvSpPr>
          <p:nvPr/>
        </p:nvSpPr>
        <p:spPr bwMode="auto">
          <a:xfrm>
            <a:off x="4724400" y="3429000"/>
            <a:ext cx="762000" cy="711200"/>
          </a:xfrm>
          <a:prstGeom prst="rightArrow">
            <a:avLst>
              <a:gd name="adj1" fmla="val 50000"/>
              <a:gd name="adj2" fmla="val 26786"/>
            </a:avLst>
          </a:prstGeom>
          <a:solidFill>
            <a:srgbClr val="FFFF66"/>
          </a:solidFill>
          <a:ln w="9525">
            <a:solidFill>
              <a:srgbClr val="CC0000"/>
            </a:solidFill>
            <a:miter lim="800000"/>
            <a:headEnd/>
            <a:tailEnd/>
          </a:ln>
          <a:effectLst/>
        </p:spPr>
        <p:txBody>
          <a:bodyPr wrap="none" anchor="ctr">
            <a:prstTxWarp prst="textNoShape">
              <a:avLst/>
            </a:prstTxWarp>
            <a:spAutoFit/>
          </a:bodyPr>
          <a:lstStyle/>
          <a:p>
            <a:pPr algn="ctr"/>
            <a:r>
              <a:rPr lang="en-US" sz="2000" b="1">
                <a:solidFill>
                  <a:srgbClr val="CC0000"/>
                </a:solidFill>
                <a:latin typeface="Arial Narrow" charset="0"/>
              </a:rPr>
              <a:t>Thus</a:t>
            </a:r>
          </a:p>
        </p:txBody>
      </p:sp>
    </p:spTree>
    <p:extLst>
      <p:ext uri="{BB962C8B-B14F-4D97-AF65-F5344CB8AC3E}">
        <p14:creationId xmlns:p14="http://schemas.microsoft.com/office/powerpoint/2010/main" val="72259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73766">
                                            <p:txEl>
                                              <p:pRg st="0" end="0"/>
                                            </p:txEl>
                                          </p:spTgt>
                                        </p:tgtEl>
                                        <p:attrNameLst>
                                          <p:attrName>style.visibility</p:attrName>
                                        </p:attrNameLst>
                                      </p:cBhvr>
                                      <p:to>
                                        <p:strVal val="visible"/>
                                      </p:to>
                                    </p:set>
                                    <p:animEffect transition="in" filter="wipe(left)">
                                      <p:cBhvr>
                                        <p:cTn id="7" dur="500"/>
                                        <p:tgtEl>
                                          <p:spTgt spid="3737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iterate type="wd">
                                    <p:tmPct val="10000"/>
                                  </p:iterate>
                                  <p:childTnLst>
                                    <p:set>
                                      <p:cBhvr>
                                        <p:cTn id="11" dur="1" fill="hold">
                                          <p:stCondLst>
                                            <p:cond delay="0"/>
                                          </p:stCondLst>
                                        </p:cTn>
                                        <p:tgtEl>
                                          <p:spTgt spid="373768"/>
                                        </p:tgtEl>
                                        <p:attrNameLst>
                                          <p:attrName>style.visibility</p:attrName>
                                        </p:attrNameLst>
                                      </p:cBhvr>
                                      <p:to>
                                        <p:strVal val="visible"/>
                                      </p:to>
                                    </p:set>
                                    <p:animEffect transition="in" filter="wipe(left)">
                                      <p:cBhvr>
                                        <p:cTn id="12" dur="500"/>
                                        <p:tgtEl>
                                          <p:spTgt spid="37376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iterate type="wd">
                                    <p:tmPct val="10000"/>
                                  </p:iterate>
                                  <p:childTnLst>
                                    <p:set>
                                      <p:cBhvr>
                                        <p:cTn id="16" dur="1" fill="hold">
                                          <p:stCondLst>
                                            <p:cond delay="0"/>
                                          </p:stCondLst>
                                        </p:cTn>
                                        <p:tgtEl>
                                          <p:spTgt spid="373773"/>
                                        </p:tgtEl>
                                        <p:attrNameLst>
                                          <p:attrName>style.visibility</p:attrName>
                                        </p:attrNameLst>
                                      </p:cBhvr>
                                      <p:to>
                                        <p:strVal val="visible"/>
                                      </p:to>
                                    </p:set>
                                    <p:animEffect transition="in" filter="wipe(left)">
                                      <p:cBhvr>
                                        <p:cTn id="17" dur="500"/>
                                        <p:tgtEl>
                                          <p:spTgt spid="37377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iterate type="wd">
                                    <p:tmPct val="10000"/>
                                  </p:iterate>
                                  <p:childTnLst>
                                    <p:set>
                                      <p:cBhvr>
                                        <p:cTn id="21" dur="1" fill="hold">
                                          <p:stCondLst>
                                            <p:cond delay="0"/>
                                          </p:stCondLst>
                                        </p:cTn>
                                        <p:tgtEl>
                                          <p:spTgt spid="373774"/>
                                        </p:tgtEl>
                                        <p:attrNameLst>
                                          <p:attrName>style.visibility</p:attrName>
                                        </p:attrNameLst>
                                      </p:cBhvr>
                                      <p:to>
                                        <p:strVal val="visible"/>
                                      </p:to>
                                    </p:set>
                                    <p:animEffect transition="in" filter="wipe(left)">
                                      <p:cBhvr>
                                        <p:cTn id="22" dur="500"/>
                                        <p:tgtEl>
                                          <p:spTgt spid="37377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iterate type="wd">
                                    <p:tmPct val="10000"/>
                                  </p:iterate>
                                  <p:childTnLst>
                                    <p:set>
                                      <p:cBhvr>
                                        <p:cTn id="26" dur="1" fill="hold">
                                          <p:stCondLst>
                                            <p:cond delay="0"/>
                                          </p:stCondLst>
                                        </p:cTn>
                                        <p:tgtEl>
                                          <p:spTgt spid="373770"/>
                                        </p:tgtEl>
                                        <p:attrNameLst>
                                          <p:attrName>style.visibility</p:attrName>
                                        </p:attrNameLst>
                                      </p:cBhvr>
                                      <p:to>
                                        <p:strVal val="visible"/>
                                      </p:to>
                                    </p:set>
                                    <p:animEffect transition="in" filter="wipe(left)">
                                      <p:cBhvr>
                                        <p:cTn id="27" dur="500"/>
                                        <p:tgtEl>
                                          <p:spTgt spid="37377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iterate type="wd">
                                    <p:tmPct val="10000"/>
                                  </p:iterate>
                                  <p:childTnLst>
                                    <p:set>
                                      <p:cBhvr>
                                        <p:cTn id="31" dur="1" fill="hold">
                                          <p:stCondLst>
                                            <p:cond delay="0"/>
                                          </p:stCondLst>
                                        </p:cTn>
                                        <p:tgtEl>
                                          <p:spTgt spid="373775"/>
                                        </p:tgtEl>
                                        <p:attrNameLst>
                                          <p:attrName>style.visibility</p:attrName>
                                        </p:attrNameLst>
                                      </p:cBhvr>
                                      <p:to>
                                        <p:strVal val="visible"/>
                                      </p:to>
                                    </p:set>
                                    <p:animEffect transition="in" filter="wipe(left)">
                                      <p:cBhvr>
                                        <p:cTn id="32" dur="500"/>
                                        <p:tgtEl>
                                          <p:spTgt spid="37377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iterate type="wd">
                                    <p:tmPct val="10000"/>
                                  </p:iterate>
                                  <p:childTnLst>
                                    <p:set>
                                      <p:cBhvr>
                                        <p:cTn id="36" dur="1" fill="hold">
                                          <p:stCondLst>
                                            <p:cond delay="0"/>
                                          </p:stCondLst>
                                        </p:cTn>
                                        <p:tgtEl>
                                          <p:spTgt spid="373776"/>
                                        </p:tgtEl>
                                        <p:attrNameLst>
                                          <p:attrName>style.visibility</p:attrName>
                                        </p:attrNameLst>
                                      </p:cBhvr>
                                      <p:to>
                                        <p:strVal val="visible"/>
                                      </p:to>
                                    </p:set>
                                    <p:animEffect transition="in" filter="wipe(left)">
                                      <p:cBhvr>
                                        <p:cTn id="37" dur="500"/>
                                        <p:tgtEl>
                                          <p:spTgt spid="37377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373766">
                                            <p:txEl>
                                              <p:pRg st="3" end="3"/>
                                            </p:txEl>
                                          </p:spTgt>
                                        </p:tgtEl>
                                        <p:attrNameLst>
                                          <p:attrName>style.visibility</p:attrName>
                                        </p:attrNameLst>
                                      </p:cBhvr>
                                      <p:to>
                                        <p:strVal val="visible"/>
                                      </p:to>
                                    </p:set>
                                    <p:animEffect transition="in" filter="wipe(left)">
                                      <p:cBhvr>
                                        <p:cTn id="42" dur="500"/>
                                        <p:tgtEl>
                                          <p:spTgt spid="373766">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iterate type="wd">
                                    <p:tmPct val="10000"/>
                                  </p:iterate>
                                  <p:childTnLst>
                                    <p:set>
                                      <p:cBhvr>
                                        <p:cTn id="46" dur="1" fill="hold">
                                          <p:stCondLst>
                                            <p:cond delay="0"/>
                                          </p:stCondLst>
                                        </p:cTn>
                                        <p:tgtEl>
                                          <p:spTgt spid="373769"/>
                                        </p:tgtEl>
                                        <p:attrNameLst>
                                          <p:attrName>style.visibility</p:attrName>
                                        </p:attrNameLst>
                                      </p:cBhvr>
                                      <p:to>
                                        <p:strVal val="visible"/>
                                      </p:to>
                                    </p:set>
                                    <p:animEffect transition="in" filter="wipe(left)">
                                      <p:cBhvr>
                                        <p:cTn id="47" dur="500"/>
                                        <p:tgtEl>
                                          <p:spTgt spid="37376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iterate type="wd">
                                    <p:tmPct val="10000"/>
                                  </p:iterate>
                                  <p:childTnLst>
                                    <p:set>
                                      <p:cBhvr>
                                        <p:cTn id="51" dur="1" fill="hold">
                                          <p:stCondLst>
                                            <p:cond delay="0"/>
                                          </p:stCondLst>
                                        </p:cTn>
                                        <p:tgtEl>
                                          <p:spTgt spid="373777"/>
                                        </p:tgtEl>
                                        <p:attrNameLst>
                                          <p:attrName>style.visibility</p:attrName>
                                        </p:attrNameLst>
                                      </p:cBhvr>
                                      <p:to>
                                        <p:strVal val="visible"/>
                                      </p:to>
                                    </p:set>
                                    <p:animEffect transition="in" filter="wipe(left)">
                                      <p:cBhvr>
                                        <p:cTn id="52" dur="500"/>
                                        <p:tgtEl>
                                          <p:spTgt spid="37377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iterate type="wd">
                                    <p:tmPct val="10000"/>
                                  </p:iterate>
                                  <p:childTnLst>
                                    <p:set>
                                      <p:cBhvr>
                                        <p:cTn id="56" dur="1" fill="hold">
                                          <p:stCondLst>
                                            <p:cond delay="0"/>
                                          </p:stCondLst>
                                        </p:cTn>
                                        <p:tgtEl>
                                          <p:spTgt spid="373771"/>
                                        </p:tgtEl>
                                        <p:attrNameLst>
                                          <p:attrName>style.visibility</p:attrName>
                                        </p:attrNameLst>
                                      </p:cBhvr>
                                      <p:to>
                                        <p:strVal val="visible"/>
                                      </p:to>
                                    </p:set>
                                    <p:animEffect transition="in" filter="wipe(left)">
                                      <p:cBhvr>
                                        <p:cTn id="57" dur="500"/>
                                        <p:tgtEl>
                                          <p:spTgt spid="37377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iterate type="wd">
                                    <p:tmPct val="10000"/>
                                  </p:iterate>
                                  <p:childTnLst>
                                    <p:set>
                                      <p:cBhvr>
                                        <p:cTn id="61" dur="1" fill="hold">
                                          <p:stCondLst>
                                            <p:cond delay="0"/>
                                          </p:stCondLst>
                                        </p:cTn>
                                        <p:tgtEl>
                                          <p:spTgt spid="373778"/>
                                        </p:tgtEl>
                                        <p:attrNameLst>
                                          <p:attrName>style.visibility</p:attrName>
                                        </p:attrNameLst>
                                      </p:cBhvr>
                                      <p:to>
                                        <p:strVal val="visible"/>
                                      </p:to>
                                    </p:set>
                                    <p:animEffect transition="in" filter="wipe(left)">
                                      <p:cBhvr>
                                        <p:cTn id="62" dur="500"/>
                                        <p:tgtEl>
                                          <p:spTgt spid="373778"/>
                                        </p:tgtEl>
                                      </p:cBhvr>
                                    </p:animEffect>
                                  </p:childTnLst>
                                </p:cTn>
                              </p:par>
                            </p:childTnLst>
                          </p:cTn>
                        </p:par>
                      </p:childTnLst>
                    </p:cTn>
                  </p:par>
                  <p:par>
                    <p:cTn id="63" fill="hold">
                      <p:stCondLst>
                        <p:cond delay="indefinite"/>
                      </p:stCondLst>
                      <p:childTnLst>
                        <p:par>
                          <p:cTn id="64" fill="hold">
                            <p:stCondLst>
                              <p:cond delay="0"/>
                            </p:stCondLst>
                            <p:childTnLst>
                              <p:par>
                                <p:cTn id="65" presetID="49" presetClass="entr" presetSubtype="0" decel="100000" fill="hold" grpId="0" nodeType="clickEffect">
                                  <p:stCondLst>
                                    <p:cond delay="0"/>
                                  </p:stCondLst>
                                  <p:iterate type="lt">
                                    <p:tmPct val="10000"/>
                                  </p:iterate>
                                  <p:childTnLst>
                                    <p:set>
                                      <p:cBhvr>
                                        <p:cTn id="66" dur="1" fill="hold">
                                          <p:stCondLst>
                                            <p:cond delay="0"/>
                                          </p:stCondLst>
                                        </p:cTn>
                                        <p:tgtEl>
                                          <p:spTgt spid="373781"/>
                                        </p:tgtEl>
                                        <p:attrNameLst>
                                          <p:attrName>style.visibility</p:attrName>
                                        </p:attrNameLst>
                                      </p:cBhvr>
                                      <p:to>
                                        <p:strVal val="visible"/>
                                      </p:to>
                                    </p:set>
                                    <p:anim calcmode="lin" valueType="num">
                                      <p:cBhvr>
                                        <p:cTn id="67" dur="500" fill="hold"/>
                                        <p:tgtEl>
                                          <p:spTgt spid="373781"/>
                                        </p:tgtEl>
                                        <p:attrNameLst>
                                          <p:attrName>ppt_w</p:attrName>
                                        </p:attrNameLst>
                                      </p:cBhvr>
                                      <p:tavLst>
                                        <p:tav tm="0">
                                          <p:val>
                                            <p:fltVal val="0"/>
                                          </p:val>
                                        </p:tav>
                                        <p:tav tm="100000">
                                          <p:val>
                                            <p:strVal val="#ppt_w"/>
                                          </p:val>
                                        </p:tav>
                                      </p:tavLst>
                                    </p:anim>
                                    <p:anim calcmode="lin" valueType="num">
                                      <p:cBhvr>
                                        <p:cTn id="68" dur="500" fill="hold"/>
                                        <p:tgtEl>
                                          <p:spTgt spid="373781"/>
                                        </p:tgtEl>
                                        <p:attrNameLst>
                                          <p:attrName>ppt_h</p:attrName>
                                        </p:attrNameLst>
                                      </p:cBhvr>
                                      <p:tavLst>
                                        <p:tav tm="0">
                                          <p:val>
                                            <p:fltVal val="0"/>
                                          </p:val>
                                        </p:tav>
                                        <p:tav tm="100000">
                                          <p:val>
                                            <p:strVal val="#ppt_h"/>
                                          </p:val>
                                        </p:tav>
                                      </p:tavLst>
                                    </p:anim>
                                    <p:anim calcmode="lin" valueType="num">
                                      <p:cBhvr>
                                        <p:cTn id="69" dur="500" fill="hold"/>
                                        <p:tgtEl>
                                          <p:spTgt spid="373781"/>
                                        </p:tgtEl>
                                        <p:attrNameLst>
                                          <p:attrName>style.rotation</p:attrName>
                                        </p:attrNameLst>
                                      </p:cBhvr>
                                      <p:tavLst>
                                        <p:tav tm="0">
                                          <p:val>
                                            <p:fltVal val="360"/>
                                          </p:val>
                                        </p:tav>
                                        <p:tav tm="100000">
                                          <p:val>
                                            <p:fltVal val="0"/>
                                          </p:val>
                                        </p:tav>
                                      </p:tavLst>
                                    </p:anim>
                                    <p:animEffect transition="in" filter="fade">
                                      <p:cBhvr>
                                        <p:cTn id="70" dur="500"/>
                                        <p:tgtEl>
                                          <p:spTgt spid="37378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iterate type="wd">
                                    <p:tmPct val="10000"/>
                                  </p:iterate>
                                  <p:childTnLst>
                                    <p:set>
                                      <p:cBhvr>
                                        <p:cTn id="74" dur="1" fill="hold">
                                          <p:stCondLst>
                                            <p:cond delay="0"/>
                                          </p:stCondLst>
                                        </p:cTn>
                                        <p:tgtEl>
                                          <p:spTgt spid="373772"/>
                                        </p:tgtEl>
                                        <p:attrNameLst>
                                          <p:attrName>style.visibility</p:attrName>
                                        </p:attrNameLst>
                                      </p:cBhvr>
                                      <p:to>
                                        <p:strVal val="visible"/>
                                      </p:to>
                                    </p:set>
                                    <p:animEffect transition="in" filter="wipe(left)">
                                      <p:cBhvr>
                                        <p:cTn id="75" dur="500"/>
                                        <p:tgtEl>
                                          <p:spTgt spid="373772"/>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iterate type="wd">
                                    <p:tmPct val="10000"/>
                                  </p:iterate>
                                  <p:childTnLst>
                                    <p:set>
                                      <p:cBhvr>
                                        <p:cTn id="79" dur="1" fill="hold">
                                          <p:stCondLst>
                                            <p:cond delay="0"/>
                                          </p:stCondLst>
                                        </p:cTn>
                                        <p:tgtEl>
                                          <p:spTgt spid="373779"/>
                                        </p:tgtEl>
                                        <p:attrNameLst>
                                          <p:attrName>style.visibility</p:attrName>
                                        </p:attrNameLst>
                                      </p:cBhvr>
                                      <p:to>
                                        <p:strVal val="visible"/>
                                      </p:to>
                                    </p:set>
                                    <p:animEffect transition="in" filter="wipe(left)">
                                      <p:cBhvr>
                                        <p:cTn id="80" dur="500"/>
                                        <p:tgtEl>
                                          <p:spTgt spid="37377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iterate type="wd">
                                    <p:tmPct val="10000"/>
                                  </p:iterate>
                                  <p:childTnLst>
                                    <p:set>
                                      <p:cBhvr>
                                        <p:cTn id="84" dur="1" fill="hold">
                                          <p:stCondLst>
                                            <p:cond delay="0"/>
                                          </p:stCondLst>
                                        </p:cTn>
                                        <p:tgtEl>
                                          <p:spTgt spid="373780"/>
                                        </p:tgtEl>
                                        <p:attrNameLst>
                                          <p:attrName>style.visibility</p:attrName>
                                        </p:attrNameLst>
                                      </p:cBhvr>
                                      <p:to>
                                        <p:strVal val="visible"/>
                                      </p:to>
                                    </p:set>
                                    <p:animEffect transition="in" filter="wipe(left)">
                                      <p:cBhvr>
                                        <p:cTn id="85" dur="500"/>
                                        <p:tgtEl>
                                          <p:spTgt spid="37378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iterate type="wd">
                                    <p:tmPct val="10000"/>
                                  </p:iterate>
                                  <p:childTnLst>
                                    <p:set>
                                      <p:cBhvr>
                                        <p:cTn id="89" dur="1" fill="hold">
                                          <p:stCondLst>
                                            <p:cond delay="0"/>
                                          </p:stCondLst>
                                        </p:cTn>
                                        <p:tgtEl>
                                          <p:spTgt spid="373766">
                                            <p:txEl>
                                              <p:pRg st="6" end="6"/>
                                            </p:txEl>
                                          </p:spTgt>
                                        </p:tgtEl>
                                        <p:attrNameLst>
                                          <p:attrName>style.visibility</p:attrName>
                                        </p:attrNameLst>
                                      </p:cBhvr>
                                      <p:to>
                                        <p:strVal val="visible"/>
                                      </p:to>
                                    </p:set>
                                    <p:animEffect transition="in" filter="wipe(left)">
                                      <p:cBhvr>
                                        <p:cTn id="90" dur="500"/>
                                        <p:tgtEl>
                                          <p:spTgt spid="373766">
                                            <p:txEl>
                                              <p:pRg st="6" end="6"/>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iterate type="wd">
                                    <p:tmPct val="10000"/>
                                  </p:iterate>
                                  <p:childTnLst>
                                    <p:set>
                                      <p:cBhvr>
                                        <p:cTn id="94" dur="1" fill="hold">
                                          <p:stCondLst>
                                            <p:cond delay="0"/>
                                          </p:stCondLst>
                                        </p:cTn>
                                        <p:tgtEl>
                                          <p:spTgt spid="373766">
                                            <p:txEl>
                                              <p:pRg st="7" end="7"/>
                                            </p:txEl>
                                          </p:spTgt>
                                        </p:tgtEl>
                                        <p:attrNameLst>
                                          <p:attrName>style.visibility</p:attrName>
                                        </p:attrNameLst>
                                      </p:cBhvr>
                                      <p:to>
                                        <p:strVal val="visible"/>
                                      </p:to>
                                    </p:set>
                                    <p:animEffect transition="in" filter="wipe(left)">
                                      <p:cBhvr>
                                        <p:cTn id="95" dur="500"/>
                                        <p:tgtEl>
                                          <p:spTgt spid="373766">
                                            <p:txEl>
                                              <p:pRg st="7" end="7"/>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iterate type="wd">
                                    <p:tmPct val="10000"/>
                                  </p:iterate>
                                  <p:childTnLst>
                                    <p:set>
                                      <p:cBhvr>
                                        <p:cTn id="99" dur="1" fill="hold">
                                          <p:stCondLst>
                                            <p:cond delay="0"/>
                                          </p:stCondLst>
                                        </p:cTn>
                                        <p:tgtEl>
                                          <p:spTgt spid="373766">
                                            <p:txEl>
                                              <p:pRg st="8" end="8"/>
                                            </p:txEl>
                                          </p:spTgt>
                                        </p:tgtEl>
                                        <p:attrNameLst>
                                          <p:attrName>style.visibility</p:attrName>
                                        </p:attrNameLst>
                                      </p:cBhvr>
                                      <p:to>
                                        <p:strVal val="visible"/>
                                      </p:to>
                                    </p:set>
                                    <p:animEffect transition="in" filter="wipe(left)">
                                      <p:cBhvr>
                                        <p:cTn id="100" dur="500"/>
                                        <p:tgtEl>
                                          <p:spTgt spid="373766">
                                            <p:txEl>
                                              <p:pRg st="8" end="8"/>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iterate type="wd">
                                    <p:tmPct val="10000"/>
                                  </p:iterate>
                                  <p:childTnLst>
                                    <p:set>
                                      <p:cBhvr>
                                        <p:cTn id="104" dur="1" fill="hold">
                                          <p:stCondLst>
                                            <p:cond delay="0"/>
                                          </p:stCondLst>
                                        </p:cTn>
                                        <p:tgtEl>
                                          <p:spTgt spid="373766">
                                            <p:txEl>
                                              <p:pRg st="9" end="9"/>
                                            </p:txEl>
                                          </p:spTgt>
                                        </p:tgtEl>
                                        <p:attrNameLst>
                                          <p:attrName>style.visibility</p:attrName>
                                        </p:attrNameLst>
                                      </p:cBhvr>
                                      <p:to>
                                        <p:strVal val="visible"/>
                                      </p:to>
                                    </p:set>
                                    <p:animEffect transition="in" filter="wipe(left)">
                                      <p:cBhvr>
                                        <p:cTn id="105" dur="500"/>
                                        <p:tgtEl>
                                          <p:spTgt spid="37376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766" grpId="0" build="p"/>
      <p:bldP spid="373781"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ate Placeholder 3"/>
          <p:cNvSpPr>
            <a:spLocks noGrp="1"/>
          </p:cNvSpPr>
          <p:nvPr>
            <p:ph type="dt" sz="half" idx="10"/>
          </p:nvPr>
        </p:nvSpPr>
        <p:spPr/>
        <p:txBody>
          <a:bodyPr/>
          <a:lstStyle/>
          <a:p>
            <a:r>
              <a:rPr lang="en-US" smtClean="0"/>
              <a:t>Thursday, July 5, 2018</a:t>
            </a:r>
            <a:endParaRPr lang="en-US"/>
          </a:p>
        </p:txBody>
      </p:sp>
      <p:sp>
        <p:nvSpPr>
          <p:cNvPr id="34" name="Footer Placeholder 4"/>
          <p:cNvSpPr>
            <a:spLocks noGrp="1"/>
          </p:cNvSpPr>
          <p:nvPr>
            <p:ph type="ftr" sz="quarter" idx="11"/>
          </p:nvPr>
        </p:nvSpPr>
        <p:spPr/>
        <p:txBody>
          <a:bodyPr/>
          <a:lstStyle/>
          <a:p>
            <a:r>
              <a:rPr lang="de-DE" smtClean="0"/>
              <a:t>PHYS 1444-001, Summer 2018               Dr. Jaehoon Yu</a:t>
            </a:r>
            <a:endParaRPr lang="en-US"/>
          </a:p>
        </p:txBody>
      </p:sp>
      <p:sp>
        <p:nvSpPr>
          <p:cNvPr id="35" name="Slide Number Placeholder 5"/>
          <p:cNvSpPr>
            <a:spLocks noGrp="1"/>
          </p:cNvSpPr>
          <p:nvPr>
            <p:ph type="sldNum" sz="quarter" idx="12"/>
          </p:nvPr>
        </p:nvSpPr>
        <p:spPr/>
        <p:txBody>
          <a:bodyPr/>
          <a:lstStyle/>
          <a:p>
            <a:fld id="{F185C3B2-5F9E-324E-9FAB-F10DEA7A159B}" type="slidenum">
              <a:rPr lang="en-US"/>
              <a:pPr/>
              <a:t>124</a:t>
            </a:fld>
            <a:endParaRPr lang="en-US"/>
          </a:p>
        </p:txBody>
      </p:sp>
      <p:pic>
        <p:nvPicPr>
          <p:cNvPr id="374786" name="Picture 2" descr="FG32_010"/>
          <p:cNvPicPr>
            <a:picLocks noChangeAspect="1" noChangeArrowheads="1"/>
          </p:cNvPicPr>
          <p:nvPr/>
        </p:nvPicPr>
        <p:blipFill>
          <a:blip r:embed="rId3"/>
          <a:srcRect/>
          <a:stretch>
            <a:fillRect/>
          </a:stretch>
        </p:blipFill>
        <p:spPr bwMode="auto">
          <a:xfrm>
            <a:off x="6477000" y="0"/>
            <a:ext cx="2667000" cy="2176463"/>
          </a:xfrm>
          <a:prstGeom prst="rect">
            <a:avLst/>
          </a:prstGeom>
          <a:noFill/>
        </p:spPr>
      </p:pic>
      <p:graphicFrame>
        <p:nvGraphicFramePr>
          <p:cNvPr id="374787"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506488"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4788"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506489"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4789"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06490"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4790" name="Rectangle 6"/>
          <p:cNvSpPr>
            <a:spLocks noGrp="1" noChangeArrowheads="1"/>
          </p:cNvSpPr>
          <p:nvPr>
            <p:ph type="body" idx="1"/>
          </p:nvPr>
        </p:nvSpPr>
        <p:spPr>
          <a:xfrm>
            <a:off x="228600" y="685800"/>
            <a:ext cx="8458200" cy="5486400"/>
          </a:xfrm>
        </p:spPr>
        <p:txBody>
          <a:bodyPr/>
          <a:lstStyle/>
          <a:p>
            <a:pPr>
              <a:lnSpc>
                <a:spcPct val="80000"/>
              </a:lnSpc>
            </a:pPr>
            <a:r>
              <a:rPr lang="en-US" sz="2800" dirty="0"/>
              <a:t>Let’s apply Faraday’s law </a:t>
            </a:r>
          </a:p>
          <a:p>
            <a:pPr>
              <a:lnSpc>
                <a:spcPct val="80000"/>
              </a:lnSpc>
            </a:pPr>
            <a:endParaRPr lang="en-US" sz="2800" dirty="0"/>
          </a:p>
          <a:p>
            <a:pPr lvl="1">
              <a:lnSpc>
                <a:spcPct val="80000"/>
              </a:lnSpc>
            </a:pPr>
            <a:endParaRPr lang="en-US" sz="2400" dirty="0"/>
          </a:p>
          <a:p>
            <a:pPr lvl="1">
              <a:lnSpc>
                <a:spcPct val="80000"/>
              </a:lnSpc>
            </a:pPr>
            <a:r>
              <a:rPr lang="en-US" sz="2400" dirty="0"/>
              <a:t>to the rectangular loop of height</a:t>
            </a:r>
            <a:r>
              <a:rPr lang="en-US" sz="2400" dirty="0" smtClean="0"/>
              <a:t> </a:t>
            </a:r>
            <a:r>
              <a:rPr lang="en-US" sz="2400" dirty="0" err="1" smtClean="0">
                <a:latin typeface="Symbol" charset="2"/>
              </a:rPr>
              <a:t>Δ</a:t>
            </a:r>
            <a:r>
              <a:rPr lang="en-US" sz="2400" dirty="0" err="1" smtClean="0"/>
              <a:t>y</a:t>
            </a:r>
            <a:r>
              <a:rPr lang="en-US" sz="2400" dirty="0" smtClean="0"/>
              <a:t> </a:t>
            </a:r>
            <a:r>
              <a:rPr lang="en-US" sz="2400" dirty="0"/>
              <a:t>and width </a:t>
            </a:r>
            <a:r>
              <a:rPr lang="en-US" sz="2400" dirty="0" err="1"/>
              <a:t>dx</a:t>
            </a:r>
            <a:endParaRPr lang="en-US" sz="2400" dirty="0"/>
          </a:p>
          <a:p>
            <a:pPr>
              <a:lnSpc>
                <a:spcPct val="80000"/>
              </a:lnSpc>
            </a:pPr>
            <a:r>
              <a:rPr lang="en-US" sz="2800" dirty="0"/>
              <a:t>         along the top and bottom of the loop is 0. Why?</a:t>
            </a:r>
          </a:p>
          <a:p>
            <a:pPr lvl="1">
              <a:lnSpc>
                <a:spcPct val="80000"/>
              </a:lnSpc>
            </a:pPr>
            <a:r>
              <a:rPr lang="en-US" sz="2400" dirty="0"/>
              <a:t>Since </a:t>
            </a:r>
            <a:r>
              <a:rPr lang="en-US" sz="2400" b="1" dirty="0"/>
              <a:t>E</a:t>
            </a:r>
            <a:r>
              <a:rPr lang="en-US" sz="2400" dirty="0"/>
              <a:t> is perpendicular to d</a:t>
            </a:r>
            <a:r>
              <a:rPr lang="en-US" sz="2400" b="1" dirty="0">
                <a:latin typeface="Monotype Corsiva" charset="0"/>
              </a:rPr>
              <a:t>l</a:t>
            </a:r>
            <a:r>
              <a:rPr lang="en-US" sz="2400" dirty="0"/>
              <a:t>.</a:t>
            </a:r>
          </a:p>
          <a:p>
            <a:pPr lvl="1">
              <a:lnSpc>
                <a:spcPct val="80000"/>
              </a:lnSpc>
            </a:pPr>
            <a:r>
              <a:rPr lang="en-US" sz="2400" dirty="0"/>
              <a:t>So the result of the integral through the loop counterclockwise becomes</a:t>
            </a:r>
          </a:p>
          <a:p>
            <a:pPr lvl="1">
              <a:lnSpc>
                <a:spcPct val="80000"/>
              </a:lnSpc>
            </a:pPr>
            <a:endParaRPr lang="en-US" sz="2400" dirty="0"/>
          </a:p>
          <a:p>
            <a:pPr lvl="1">
              <a:lnSpc>
                <a:spcPct val="80000"/>
              </a:lnSpc>
            </a:pPr>
            <a:endParaRPr lang="en-US" sz="2400" dirty="0"/>
          </a:p>
          <a:p>
            <a:pPr lvl="1">
              <a:lnSpc>
                <a:spcPct val="80000"/>
              </a:lnSpc>
            </a:pPr>
            <a:r>
              <a:rPr lang="en-US" sz="2400" dirty="0"/>
              <a:t>For the right-hand side of Faraday’s law, the magnetic flux through the loop changes as </a:t>
            </a:r>
          </a:p>
          <a:p>
            <a:pPr lvl="1">
              <a:lnSpc>
                <a:spcPct val="80000"/>
              </a:lnSpc>
            </a:pPr>
            <a:endParaRPr lang="en-US" sz="2400" dirty="0"/>
          </a:p>
          <a:p>
            <a:pPr lvl="1">
              <a:lnSpc>
                <a:spcPct val="80000"/>
              </a:lnSpc>
            </a:pPr>
            <a:r>
              <a:rPr lang="en-US" sz="2400" dirty="0"/>
              <a:t>  </a:t>
            </a:r>
          </a:p>
        </p:txBody>
      </p:sp>
      <p:graphicFrame>
        <p:nvGraphicFramePr>
          <p:cNvPr id="374791"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06491"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4792" name="Rectangle 8"/>
          <p:cNvSpPr>
            <a:spLocks noChangeArrowheads="1"/>
          </p:cNvSpPr>
          <p:nvPr/>
        </p:nvSpPr>
        <p:spPr bwMode="auto">
          <a:xfrm>
            <a:off x="381000" y="76200"/>
            <a:ext cx="8534400" cy="609600"/>
          </a:xfrm>
          <a:prstGeom prst="rect">
            <a:avLst/>
          </a:prstGeom>
          <a:noFill/>
          <a:ln w="9525">
            <a:noFill/>
            <a:miter lim="800000"/>
            <a:headEnd/>
            <a:tailEnd/>
          </a:ln>
          <a:effectLst/>
        </p:spPr>
        <p:txBody>
          <a:bodyPr anchor="ctr">
            <a:prstTxWarp prst="textNoShape">
              <a:avLst/>
            </a:prstTxWarp>
          </a:bodyPr>
          <a:lstStyle/>
          <a:p>
            <a:pPr algn="ctr"/>
            <a:r>
              <a:rPr lang="en-US" sz="4400">
                <a:solidFill>
                  <a:srgbClr val="A50021"/>
                </a:solidFill>
                <a:latin typeface="Arial Narrow" charset="0"/>
              </a:rPr>
              <a:t>From Faraday’s Law</a:t>
            </a:r>
          </a:p>
        </p:txBody>
      </p:sp>
      <p:graphicFrame>
        <p:nvGraphicFramePr>
          <p:cNvPr id="374795" name="Object 11"/>
          <p:cNvGraphicFramePr>
            <a:graphicFrameLocks noChangeAspect="1"/>
          </p:cNvGraphicFramePr>
          <p:nvPr/>
        </p:nvGraphicFramePr>
        <p:xfrm>
          <a:off x="990600" y="5237163"/>
          <a:ext cx="962025" cy="782637"/>
        </p:xfrm>
        <a:graphic>
          <a:graphicData uri="http://schemas.openxmlformats.org/presentationml/2006/ole">
            <mc:AlternateContent xmlns:mc="http://schemas.openxmlformats.org/markup-compatibility/2006">
              <mc:Choice xmlns:v="urn:schemas-microsoft-com:vml" Requires="v">
                <p:oleObj spid="_x0000_s506492" name="Equation" r:id="rId9" imgW="457200" imgH="368280" progId="Equation.DSMT4">
                  <p:embed/>
                </p:oleObj>
              </mc:Choice>
              <mc:Fallback>
                <p:oleObj name="Equation" r:id="rId9" imgW="457200" imgH="3682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5237163"/>
                        <a:ext cx="962025" cy="78263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374796" name="AutoShape 12"/>
          <p:cNvSpPr>
            <a:spLocks noChangeArrowheads="1"/>
          </p:cNvSpPr>
          <p:nvPr/>
        </p:nvSpPr>
        <p:spPr bwMode="auto">
          <a:xfrm>
            <a:off x="3124200" y="4953000"/>
            <a:ext cx="762000" cy="711200"/>
          </a:xfrm>
          <a:prstGeom prst="rightArrow">
            <a:avLst>
              <a:gd name="adj1" fmla="val 50000"/>
              <a:gd name="adj2" fmla="val 26786"/>
            </a:avLst>
          </a:prstGeom>
          <a:solidFill>
            <a:srgbClr val="FFFF66"/>
          </a:solidFill>
          <a:ln w="9525">
            <a:solidFill>
              <a:srgbClr val="CC0000"/>
            </a:solidFill>
            <a:miter lim="800000"/>
            <a:headEnd/>
            <a:tailEnd/>
          </a:ln>
          <a:effectLst/>
        </p:spPr>
        <p:txBody>
          <a:bodyPr wrap="none" anchor="ctr">
            <a:prstTxWarp prst="textNoShape">
              <a:avLst/>
            </a:prstTxWarp>
            <a:spAutoFit/>
          </a:bodyPr>
          <a:lstStyle/>
          <a:p>
            <a:pPr algn="ctr"/>
            <a:r>
              <a:rPr lang="en-US" sz="2000" b="1">
                <a:solidFill>
                  <a:srgbClr val="CC0000"/>
                </a:solidFill>
                <a:latin typeface="Arial Narrow" charset="0"/>
              </a:rPr>
              <a:t>Thus</a:t>
            </a:r>
          </a:p>
        </p:txBody>
      </p:sp>
      <p:graphicFrame>
        <p:nvGraphicFramePr>
          <p:cNvPr id="374797" name="Object 13"/>
          <p:cNvGraphicFramePr>
            <a:graphicFrameLocks noChangeAspect="1"/>
          </p:cNvGraphicFramePr>
          <p:nvPr/>
        </p:nvGraphicFramePr>
        <p:xfrm>
          <a:off x="4038600" y="5005388"/>
          <a:ext cx="987425" cy="404812"/>
        </p:xfrm>
        <a:graphic>
          <a:graphicData uri="http://schemas.openxmlformats.org/presentationml/2006/ole">
            <mc:AlternateContent xmlns:mc="http://schemas.openxmlformats.org/markup-compatibility/2006">
              <mc:Choice xmlns:v="urn:schemas-microsoft-com:vml" Requires="v">
                <p:oleObj spid="_x0000_s506493" name="Equation" r:id="rId11" imgW="469800" imgH="190440" progId="Equation.DSMT4">
                  <p:embed/>
                </p:oleObj>
              </mc:Choice>
              <mc:Fallback>
                <p:oleObj name="Equation" r:id="rId11" imgW="469800" imgH="19044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38600" y="5005388"/>
                        <a:ext cx="987425" cy="40481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4798" name="Object 14"/>
          <p:cNvGraphicFramePr>
            <a:graphicFrameLocks noChangeAspect="1"/>
          </p:cNvGraphicFramePr>
          <p:nvPr/>
        </p:nvGraphicFramePr>
        <p:xfrm>
          <a:off x="4003675" y="5541963"/>
          <a:ext cx="720725" cy="782637"/>
        </p:xfrm>
        <a:graphic>
          <a:graphicData uri="http://schemas.openxmlformats.org/presentationml/2006/ole">
            <mc:AlternateContent xmlns:mc="http://schemas.openxmlformats.org/markup-compatibility/2006">
              <mc:Choice xmlns:v="urn:schemas-microsoft-com:vml" Requires="v">
                <p:oleObj spid="_x0000_s506494" name="Equation" r:id="rId13" imgW="342720" imgH="368280" progId="Equation.DSMT4">
                  <p:embed/>
                </p:oleObj>
              </mc:Choice>
              <mc:Fallback>
                <p:oleObj name="Equation" r:id="rId13" imgW="342720" imgH="3682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03675" y="5541963"/>
                        <a:ext cx="720725" cy="78263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374799" name="AutoShape 15"/>
          <p:cNvSpPr>
            <a:spLocks noChangeArrowheads="1"/>
          </p:cNvSpPr>
          <p:nvPr/>
        </p:nvSpPr>
        <p:spPr bwMode="auto">
          <a:xfrm>
            <a:off x="5638800" y="5321300"/>
            <a:ext cx="1817688" cy="1079500"/>
          </a:xfrm>
          <a:prstGeom prst="rightArrow">
            <a:avLst>
              <a:gd name="adj1" fmla="val 50000"/>
              <a:gd name="adj2" fmla="val 42096"/>
            </a:avLst>
          </a:prstGeom>
          <a:solidFill>
            <a:srgbClr val="FFFF66"/>
          </a:solidFill>
          <a:ln w="9525">
            <a:solidFill>
              <a:srgbClr val="CC0000"/>
            </a:solidFill>
            <a:miter lim="800000"/>
            <a:headEnd/>
            <a:tailEnd/>
          </a:ln>
          <a:effectLst/>
        </p:spPr>
        <p:txBody>
          <a:bodyPr wrap="none" anchor="ctr">
            <a:prstTxWarp prst="textNoShape">
              <a:avLst/>
            </a:prstTxWarp>
            <a:spAutoFit/>
          </a:bodyPr>
          <a:lstStyle/>
          <a:p>
            <a:pPr algn="ctr"/>
            <a:r>
              <a:rPr lang="en-US" sz="1600" b="1">
                <a:solidFill>
                  <a:srgbClr val="CC0000"/>
                </a:solidFill>
                <a:latin typeface="Arial Narrow" charset="0"/>
              </a:rPr>
              <a:t>Since E and B </a:t>
            </a:r>
          </a:p>
          <a:p>
            <a:pPr algn="ctr"/>
            <a:r>
              <a:rPr lang="en-US" sz="1600" b="1">
                <a:solidFill>
                  <a:srgbClr val="CC0000"/>
                </a:solidFill>
                <a:latin typeface="Arial Narrow" charset="0"/>
              </a:rPr>
              <a:t>depend on x and t</a:t>
            </a:r>
          </a:p>
        </p:txBody>
      </p:sp>
      <p:graphicFrame>
        <p:nvGraphicFramePr>
          <p:cNvPr id="374800" name="Object 16"/>
          <p:cNvGraphicFramePr>
            <a:graphicFrameLocks noChangeAspect="1"/>
          </p:cNvGraphicFramePr>
          <p:nvPr/>
        </p:nvGraphicFramePr>
        <p:xfrm>
          <a:off x="7627938" y="5465763"/>
          <a:ext cx="1363662" cy="782637"/>
        </p:xfrm>
        <a:graphic>
          <a:graphicData uri="http://schemas.openxmlformats.org/presentationml/2006/ole">
            <mc:AlternateContent xmlns:mc="http://schemas.openxmlformats.org/markup-compatibility/2006">
              <mc:Choice xmlns:v="urn:schemas-microsoft-com:vml" Requires="v">
                <p:oleObj spid="_x0000_s506495" name="Equation" r:id="rId15" imgW="647640" imgH="368280" progId="Equation.DSMT4">
                  <p:embed/>
                </p:oleObj>
              </mc:Choice>
              <mc:Fallback>
                <p:oleObj name="Equation" r:id="rId15" imgW="647640" imgH="36828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27938" y="5465763"/>
                        <a:ext cx="1363662" cy="782637"/>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374802" name="Object 18"/>
          <p:cNvGraphicFramePr>
            <a:graphicFrameLocks noChangeAspect="1"/>
          </p:cNvGraphicFramePr>
          <p:nvPr/>
        </p:nvGraphicFramePr>
        <p:xfrm>
          <a:off x="2446338" y="1104900"/>
          <a:ext cx="982662" cy="800100"/>
        </p:xfrm>
        <a:graphic>
          <a:graphicData uri="http://schemas.openxmlformats.org/presentationml/2006/ole">
            <mc:AlternateContent xmlns:mc="http://schemas.openxmlformats.org/markup-compatibility/2006">
              <mc:Choice xmlns:v="urn:schemas-microsoft-com:vml" Requires="v">
                <p:oleObj spid="_x0000_s506496" name="Equation" r:id="rId17" imgW="457200" imgH="368280" progId="Equation.DSMT4">
                  <p:embed/>
                </p:oleObj>
              </mc:Choice>
              <mc:Fallback>
                <p:oleObj name="Equation" r:id="rId17" imgW="457200" imgH="36828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446338" y="1104900"/>
                        <a:ext cx="982662" cy="8001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4807" name="Object 23"/>
          <p:cNvGraphicFramePr>
            <a:graphicFrameLocks noChangeAspect="1"/>
          </p:cNvGraphicFramePr>
          <p:nvPr/>
        </p:nvGraphicFramePr>
        <p:xfrm>
          <a:off x="3124200" y="3984625"/>
          <a:ext cx="490538" cy="358775"/>
        </p:xfrm>
        <a:graphic>
          <a:graphicData uri="http://schemas.openxmlformats.org/presentationml/2006/ole">
            <mc:AlternateContent xmlns:mc="http://schemas.openxmlformats.org/markup-compatibility/2006">
              <mc:Choice xmlns:v="urn:schemas-microsoft-com:vml" Requires="v">
                <p:oleObj spid="_x0000_s506497" name="Equation" r:id="rId19" imgW="228600" imgH="164880" progId="Equation.DSMT4">
                  <p:embed/>
                </p:oleObj>
              </mc:Choice>
              <mc:Fallback>
                <p:oleObj name="Equation" r:id="rId19" imgW="228600" imgH="16488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24200" y="3984625"/>
                        <a:ext cx="490538" cy="3587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4808" name="Object 24"/>
          <p:cNvGraphicFramePr>
            <a:graphicFrameLocks noChangeAspect="1"/>
          </p:cNvGraphicFramePr>
          <p:nvPr/>
        </p:nvGraphicFramePr>
        <p:xfrm>
          <a:off x="3657600" y="3922713"/>
          <a:ext cx="1773238" cy="496887"/>
        </p:xfrm>
        <a:graphic>
          <a:graphicData uri="http://schemas.openxmlformats.org/presentationml/2006/ole">
            <mc:AlternateContent xmlns:mc="http://schemas.openxmlformats.org/markup-compatibility/2006">
              <mc:Choice xmlns:v="urn:schemas-microsoft-com:vml" Requires="v">
                <p:oleObj spid="_x0000_s506498" name="Equation" r:id="rId21" imgW="825480" imgH="228600" progId="Equation.DSMT4">
                  <p:embed/>
                </p:oleObj>
              </mc:Choice>
              <mc:Fallback>
                <p:oleObj name="Equation" r:id="rId21" imgW="825480" imgH="22860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657600" y="3922713"/>
                        <a:ext cx="1773238" cy="49688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4809" name="Object 25"/>
          <p:cNvGraphicFramePr>
            <a:graphicFrameLocks noChangeAspect="1"/>
          </p:cNvGraphicFramePr>
          <p:nvPr/>
        </p:nvGraphicFramePr>
        <p:xfrm>
          <a:off x="5459413" y="3962400"/>
          <a:ext cx="407987" cy="358775"/>
        </p:xfrm>
        <a:graphic>
          <a:graphicData uri="http://schemas.openxmlformats.org/presentationml/2006/ole">
            <mc:AlternateContent xmlns:mc="http://schemas.openxmlformats.org/markup-compatibility/2006">
              <mc:Choice xmlns:v="urn:schemas-microsoft-com:vml" Requires="v">
                <p:oleObj spid="_x0000_s506499" name="Equation" r:id="rId23" imgW="190440" imgH="164880" progId="Equation.DSMT4">
                  <p:embed/>
                </p:oleObj>
              </mc:Choice>
              <mc:Fallback>
                <p:oleObj name="Equation" r:id="rId23" imgW="190440" imgH="16488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459413" y="3962400"/>
                        <a:ext cx="407987" cy="3587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4810" name="Object 26"/>
          <p:cNvGraphicFramePr>
            <a:graphicFrameLocks noChangeAspect="1"/>
          </p:cNvGraphicFramePr>
          <p:nvPr/>
        </p:nvGraphicFramePr>
        <p:xfrm>
          <a:off x="5897563" y="3962400"/>
          <a:ext cx="1036637" cy="414338"/>
        </p:xfrm>
        <a:graphic>
          <a:graphicData uri="http://schemas.openxmlformats.org/presentationml/2006/ole">
            <mc:AlternateContent xmlns:mc="http://schemas.openxmlformats.org/markup-compatibility/2006">
              <mc:Choice xmlns:v="urn:schemas-microsoft-com:vml" Requires="v">
                <p:oleObj spid="_x0000_s506500" name="Equation" r:id="rId25" imgW="482400" imgH="190440" progId="Equation.DSMT4">
                  <p:embed/>
                </p:oleObj>
              </mc:Choice>
              <mc:Fallback>
                <p:oleObj name="Equation" r:id="rId25" imgW="482400" imgH="19044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897563" y="3962400"/>
                        <a:ext cx="1036637" cy="4143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4811" name="Object 27"/>
          <p:cNvGraphicFramePr>
            <a:graphicFrameLocks noChangeAspect="1"/>
          </p:cNvGraphicFramePr>
          <p:nvPr/>
        </p:nvGraphicFramePr>
        <p:xfrm>
          <a:off x="6905625" y="3962400"/>
          <a:ext cx="790575" cy="414338"/>
        </p:xfrm>
        <a:graphic>
          <a:graphicData uri="http://schemas.openxmlformats.org/presentationml/2006/ole">
            <mc:AlternateContent xmlns:mc="http://schemas.openxmlformats.org/markup-compatibility/2006">
              <mc:Choice xmlns:v="urn:schemas-microsoft-com:vml" Requires="v">
                <p:oleObj spid="_x0000_s506501" name="Equation" r:id="rId27" imgW="368280" imgH="190440" progId="Equation.DSMT4">
                  <p:embed/>
                </p:oleObj>
              </mc:Choice>
              <mc:Fallback>
                <p:oleObj name="Equation" r:id="rId27" imgW="368280" imgH="190440" progId="Equation.DSMT4">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905625" y="3962400"/>
                        <a:ext cx="790575" cy="4143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4812" name="Object 28"/>
          <p:cNvGraphicFramePr>
            <a:graphicFrameLocks noChangeAspect="1"/>
          </p:cNvGraphicFramePr>
          <p:nvPr/>
        </p:nvGraphicFramePr>
        <p:xfrm>
          <a:off x="1930400" y="5237163"/>
          <a:ext cx="481013" cy="782637"/>
        </p:xfrm>
        <a:graphic>
          <a:graphicData uri="http://schemas.openxmlformats.org/presentationml/2006/ole">
            <mc:AlternateContent xmlns:mc="http://schemas.openxmlformats.org/markup-compatibility/2006">
              <mc:Choice xmlns:v="urn:schemas-microsoft-com:vml" Requires="v">
                <p:oleObj spid="_x0000_s506502" name="Equation" r:id="rId29" imgW="228600" imgH="368280" progId="Equation.DSMT4">
                  <p:embed/>
                </p:oleObj>
              </mc:Choice>
              <mc:Fallback>
                <p:oleObj name="Equation" r:id="rId29" imgW="228600" imgH="368280" progId="Equation.DSMT4">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930400" y="5237163"/>
                        <a:ext cx="481013" cy="78263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4813" name="Object 29"/>
          <p:cNvGraphicFramePr>
            <a:graphicFrameLocks noChangeAspect="1"/>
          </p:cNvGraphicFramePr>
          <p:nvPr/>
        </p:nvGraphicFramePr>
        <p:xfrm>
          <a:off x="2325688" y="5462588"/>
          <a:ext cx="722312" cy="404812"/>
        </p:xfrm>
        <a:graphic>
          <a:graphicData uri="http://schemas.openxmlformats.org/presentationml/2006/ole">
            <mc:AlternateContent xmlns:mc="http://schemas.openxmlformats.org/markup-compatibility/2006">
              <mc:Choice xmlns:v="urn:schemas-microsoft-com:vml" Requires="v">
                <p:oleObj spid="_x0000_s506503" name="Equation" r:id="rId31" imgW="342720" imgH="190440" progId="Equation.DSMT4">
                  <p:embed/>
                </p:oleObj>
              </mc:Choice>
              <mc:Fallback>
                <p:oleObj name="Equation" r:id="rId31" imgW="342720" imgH="190440" progId="Equation.DSMT4">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325688" y="5462588"/>
                        <a:ext cx="722312" cy="40481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4814" name="Object 30"/>
          <p:cNvGraphicFramePr>
            <a:graphicFrameLocks noChangeAspect="1"/>
          </p:cNvGraphicFramePr>
          <p:nvPr/>
        </p:nvGraphicFramePr>
        <p:xfrm>
          <a:off x="4989513" y="4800600"/>
          <a:ext cx="1335087" cy="782638"/>
        </p:xfrm>
        <a:graphic>
          <a:graphicData uri="http://schemas.openxmlformats.org/presentationml/2006/ole">
            <mc:AlternateContent xmlns:mc="http://schemas.openxmlformats.org/markup-compatibility/2006">
              <mc:Choice xmlns:v="urn:schemas-microsoft-com:vml" Requires="v">
                <p:oleObj spid="_x0000_s506504" name="Equation" r:id="rId33" imgW="634680" imgH="368280" progId="Equation.DSMT4">
                  <p:embed/>
                </p:oleObj>
              </mc:Choice>
              <mc:Fallback>
                <p:oleObj name="Equation" r:id="rId33" imgW="634680" imgH="368280" progId="Equation.DSMT4">
                  <p:embed/>
                  <p:pic>
                    <p:nvPicPr>
                      <p:cNvPr id="0" name=""/>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989513" y="4800600"/>
                        <a:ext cx="1335087" cy="7826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4815" name="Object 31"/>
          <p:cNvGraphicFramePr>
            <a:graphicFrameLocks noChangeAspect="1"/>
          </p:cNvGraphicFramePr>
          <p:nvPr/>
        </p:nvGraphicFramePr>
        <p:xfrm>
          <a:off x="4714875" y="5562600"/>
          <a:ext cx="695325" cy="782638"/>
        </p:xfrm>
        <a:graphic>
          <a:graphicData uri="http://schemas.openxmlformats.org/presentationml/2006/ole">
            <mc:AlternateContent xmlns:mc="http://schemas.openxmlformats.org/markup-compatibility/2006">
              <mc:Choice xmlns:v="urn:schemas-microsoft-com:vml" Requires="v">
                <p:oleObj spid="_x0000_s506505" name="Equation" r:id="rId35" imgW="330120" imgH="368280" progId="Equation.DSMT4">
                  <p:embed/>
                </p:oleObj>
              </mc:Choice>
              <mc:Fallback>
                <p:oleObj name="Equation" r:id="rId35" imgW="330120" imgH="368280" progId="Equation.DSMT4">
                  <p:embed/>
                  <p:pic>
                    <p:nvPicPr>
                      <p:cNvPr id="0" name=""/>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714875" y="5562600"/>
                        <a:ext cx="695325" cy="7826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374816" name="Oval 32"/>
          <p:cNvSpPr>
            <a:spLocks noChangeArrowheads="1"/>
          </p:cNvSpPr>
          <p:nvPr/>
        </p:nvSpPr>
        <p:spPr bwMode="auto">
          <a:xfrm>
            <a:off x="7924800" y="228600"/>
            <a:ext cx="533400" cy="990600"/>
          </a:xfrm>
          <a:prstGeom prst="ellipse">
            <a:avLst/>
          </a:prstGeom>
          <a:noFill/>
          <a:ln w="28575">
            <a:solidFill>
              <a:srgbClr val="006600"/>
            </a:solidFill>
            <a:round/>
            <a:headEnd/>
            <a:tailEnd/>
          </a:ln>
          <a:effectLst/>
        </p:spPr>
        <p:txBody>
          <a:bodyPr anchor="ctr">
            <a:prstTxWarp prst="textNoShape">
              <a:avLst/>
            </a:prstTxWarp>
            <a:spAutoFit/>
          </a:bodyPr>
          <a:lstStyle/>
          <a:p>
            <a:endParaRPr lang="en-US"/>
          </a:p>
        </p:txBody>
      </p:sp>
      <p:pic>
        <p:nvPicPr>
          <p:cNvPr id="2" name="Picture 1"/>
          <p:cNvPicPr>
            <a:picLocks noChangeAspect="1"/>
          </p:cNvPicPr>
          <p:nvPr/>
        </p:nvPicPr>
        <p:blipFill>
          <a:blip r:embed="rId37"/>
          <a:stretch>
            <a:fillRect/>
          </a:stretch>
        </p:blipFill>
        <p:spPr>
          <a:xfrm>
            <a:off x="990600" y="1143000"/>
            <a:ext cx="1501985" cy="735014"/>
          </a:xfrm>
          <a:prstGeom prst="rect">
            <a:avLst/>
          </a:prstGeom>
        </p:spPr>
      </p:pic>
      <p:pic>
        <p:nvPicPr>
          <p:cNvPr id="3" name="Picture 2"/>
          <p:cNvPicPr>
            <a:picLocks noChangeAspect="1"/>
          </p:cNvPicPr>
          <p:nvPr/>
        </p:nvPicPr>
        <p:blipFill>
          <a:blip r:embed="rId38"/>
          <a:stretch>
            <a:fillRect/>
          </a:stretch>
        </p:blipFill>
        <p:spPr>
          <a:xfrm>
            <a:off x="533400" y="2133600"/>
            <a:ext cx="828675" cy="457200"/>
          </a:xfrm>
          <a:prstGeom prst="rect">
            <a:avLst/>
          </a:prstGeom>
        </p:spPr>
      </p:pic>
      <p:pic>
        <p:nvPicPr>
          <p:cNvPr id="39" name="Picture 38"/>
          <p:cNvPicPr>
            <a:picLocks noChangeAspect="1"/>
          </p:cNvPicPr>
          <p:nvPr/>
        </p:nvPicPr>
        <p:blipFill>
          <a:blip r:embed="rId37"/>
          <a:stretch>
            <a:fillRect/>
          </a:stretch>
        </p:blipFill>
        <p:spPr>
          <a:xfrm>
            <a:off x="2152513" y="3375025"/>
            <a:ext cx="1200288" cy="587375"/>
          </a:xfrm>
          <a:prstGeom prst="rect">
            <a:avLst/>
          </a:prstGeom>
        </p:spPr>
      </p:pic>
      <p:pic>
        <p:nvPicPr>
          <p:cNvPr id="4" name="Picture 3"/>
          <p:cNvPicPr>
            <a:picLocks noChangeAspect="1"/>
          </p:cNvPicPr>
          <p:nvPr/>
        </p:nvPicPr>
        <p:blipFill>
          <a:blip r:embed="rId39"/>
          <a:stretch>
            <a:fillRect/>
          </a:stretch>
        </p:blipFill>
        <p:spPr>
          <a:xfrm>
            <a:off x="3361156" y="3368676"/>
            <a:ext cx="1182052" cy="421106"/>
          </a:xfrm>
          <a:prstGeom prst="rect">
            <a:avLst/>
          </a:prstGeom>
        </p:spPr>
      </p:pic>
      <p:pic>
        <p:nvPicPr>
          <p:cNvPr id="5" name="Picture 4"/>
          <p:cNvPicPr>
            <a:picLocks noChangeAspect="1"/>
          </p:cNvPicPr>
          <p:nvPr/>
        </p:nvPicPr>
        <p:blipFill>
          <a:blip r:embed="rId40"/>
          <a:stretch>
            <a:fillRect/>
          </a:stretch>
        </p:blipFill>
        <p:spPr>
          <a:xfrm>
            <a:off x="4529759" y="3359150"/>
            <a:ext cx="1718641" cy="527050"/>
          </a:xfrm>
          <a:prstGeom prst="rect">
            <a:avLst/>
          </a:prstGeom>
        </p:spPr>
      </p:pic>
      <p:pic>
        <p:nvPicPr>
          <p:cNvPr id="7" name="Picture 6"/>
          <p:cNvPicPr>
            <a:picLocks noChangeAspect="1"/>
          </p:cNvPicPr>
          <p:nvPr/>
        </p:nvPicPr>
        <p:blipFill>
          <a:blip r:embed="rId41"/>
          <a:stretch>
            <a:fillRect/>
          </a:stretch>
        </p:blipFill>
        <p:spPr>
          <a:xfrm>
            <a:off x="6193629" y="3359193"/>
            <a:ext cx="1107283" cy="442913"/>
          </a:xfrm>
          <a:prstGeom prst="rect">
            <a:avLst/>
          </a:prstGeom>
        </p:spPr>
      </p:pic>
      <p:pic>
        <p:nvPicPr>
          <p:cNvPr id="8" name="Picture 7"/>
          <p:cNvPicPr>
            <a:picLocks noChangeAspect="1"/>
          </p:cNvPicPr>
          <p:nvPr/>
        </p:nvPicPr>
        <p:blipFill>
          <a:blip r:embed="rId42"/>
          <a:stretch>
            <a:fillRect/>
          </a:stretch>
        </p:blipFill>
        <p:spPr>
          <a:xfrm>
            <a:off x="7315200" y="3316287"/>
            <a:ext cx="1229812" cy="569913"/>
          </a:xfrm>
          <a:prstGeom prst="rect">
            <a:avLst/>
          </a:prstGeom>
        </p:spPr>
      </p:pic>
    </p:spTree>
    <p:extLst>
      <p:ext uri="{BB962C8B-B14F-4D97-AF65-F5344CB8AC3E}">
        <p14:creationId xmlns:p14="http://schemas.microsoft.com/office/powerpoint/2010/main" val="55294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74790">
                                            <p:txEl>
                                              <p:pRg st="0" end="0"/>
                                            </p:txEl>
                                          </p:spTgt>
                                        </p:tgtEl>
                                        <p:attrNameLst>
                                          <p:attrName>style.visibility</p:attrName>
                                        </p:attrNameLst>
                                      </p:cBhvr>
                                      <p:to>
                                        <p:strVal val="visible"/>
                                      </p:to>
                                    </p:set>
                                    <p:animEffect transition="in" filter="wipe(left)">
                                      <p:cBhvr>
                                        <p:cTn id="7" dur="500"/>
                                        <p:tgtEl>
                                          <p:spTgt spid="3747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iterate type="wd">
                                    <p:tmPct val="10000"/>
                                  </p:iterate>
                                  <p:childTnLst>
                                    <p:set>
                                      <p:cBhvr>
                                        <p:cTn id="16" dur="1" fill="hold">
                                          <p:stCondLst>
                                            <p:cond delay="0"/>
                                          </p:stCondLst>
                                        </p:cTn>
                                        <p:tgtEl>
                                          <p:spTgt spid="374802"/>
                                        </p:tgtEl>
                                        <p:attrNameLst>
                                          <p:attrName>style.visibility</p:attrName>
                                        </p:attrNameLst>
                                      </p:cBhvr>
                                      <p:to>
                                        <p:strVal val="visible"/>
                                      </p:to>
                                    </p:set>
                                    <p:animEffect transition="in" filter="wipe(left)">
                                      <p:cBhvr>
                                        <p:cTn id="17" dur="500"/>
                                        <p:tgtEl>
                                          <p:spTgt spid="37480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74790">
                                            <p:txEl>
                                              <p:pRg st="3" end="3"/>
                                            </p:txEl>
                                          </p:spTgt>
                                        </p:tgtEl>
                                        <p:attrNameLst>
                                          <p:attrName>style.visibility</p:attrName>
                                        </p:attrNameLst>
                                      </p:cBhvr>
                                      <p:to>
                                        <p:strVal val="visible"/>
                                      </p:to>
                                    </p:set>
                                    <p:animEffect transition="in" filter="wipe(left)">
                                      <p:cBhvr>
                                        <p:cTn id="22" dur="500"/>
                                        <p:tgtEl>
                                          <p:spTgt spid="37479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374786"/>
                                        </p:tgtEl>
                                        <p:attrNameLst>
                                          <p:attrName>style.visibility</p:attrName>
                                        </p:attrNameLst>
                                      </p:cBhvr>
                                      <p:to>
                                        <p:strVal val="visible"/>
                                      </p:to>
                                    </p:set>
                                    <p:anim calcmode="lin" valueType="num">
                                      <p:cBhvr>
                                        <p:cTn id="27" dur="500" fill="hold"/>
                                        <p:tgtEl>
                                          <p:spTgt spid="374786"/>
                                        </p:tgtEl>
                                        <p:attrNameLst>
                                          <p:attrName>ppt_w</p:attrName>
                                        </p:attrNameLst>
                                      </p:cBhvr>
                                      <p:tavLst>
                                        <p:tav tm="0">
                                          <p:val>
                                            <p:fltVal val="0"/>
                                          </p:val>
                                        </p:tav>
                                        <p:tav tm="100000">
                                          <p:val>
                                            <p:strVal val="#ppt_w"/>
                                          </p:val>
                                        </p:tav>
                                      </p:tavLst>
                                    </p:anim>
                                    <p:anim calcmode="lin" valueType="num">
                                      <p:cBhvr>
                                        <p:cTn id="28" dur="500" fill="hold"/>
                                        <p:tgtEl>
                                          <p:spTgt spid="374786"/>
                                        </p:tgtEl>
                                        <p:attrNameLst>
                                          <p:attrName>ppt_h</p:attrName>
                                        </p:attrNameLst>
                                      </p:cBhvr>
                                      <p:tavLst>
                                        <p:tav tm="0">
                                          <p:val>
                                            <p:fltVal val="0"/>
                                          </p:val>
                                        </p:tav>
                                        <p:tav tm="100000">
                                          <p:val>
                                            <p:strVal val="#ppt_h"/>
                                          </p:val>
                                        </p:tav>
                                      </p:tavLst>
                                    </p:anim>
                                    <p:animEffect transition="in" filter="fade">
                                      <p:cBhvr>
                                        <p:cTn id="29" dur="500"/>
                                        <p:tgtEl>
                                          <p:spTgt spid="37478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374816"/>
                                        </p:tgtEl>
                                        <p:attrNameLst>
                                          <p:attrName>style.visibility</p:attrName>
                                        </p:attrNameLst>
                                      </p:cBhvr>
                                      <p:to>
                                        <p:strVal val="visible"/>
                                      </p:to>
                                    </p:set>
                                    <p:anim calcmode="lin" valueType="num">
                                      <p:cBhvr>
                                        <p:cTn id="34" dur="500" fill="hold"/>
                                        <p:tgtEl>
                                          <p:spTgt spid="374816"/>
                                        </p:tgtEl>
                                        <p:attrNameLst>
                                          <p:attrName>ppt_w</p:attrName>
                                        </p:attrNameLst>
                                      </p:cBhvr>
                                      <p:tavLst>
                                        <p:tav tm="0">
                                          <p:val>
                                            <p:fltVal val="0"/>
                                          </p:val>
                                        </p:tav>
                                        <p:tav tm="100000">
                                          <p:val>
                                            <p:strVal val="#ppt_w"/>
                                          </p:val>
                                        </p:tav>
                                      </p:tavLst>
                                    </p:anim>
                                    <p:anim calcmode="lin" valueType="num">
                                      <p:cBhvr>
                                        <p:cTn id="35" dur="500" fill="hold"/>
                                        <p:tgtEl>
                                          <p:spTgt spid="374816"/>
                                        </p:tgtEl>
                                        <p:attrNameLst>
                                          <p:attrName>ppt_h</p:attrName>
                                        </p:attrNameLst>
                                      </p:cBhvr>
                                      <p:tavLst>
                                        <p:tav tm="0">
                                          <p:val>
                                            <p:fltVal val="0"/>
                                          </p:val>
                                        </p:tav>
                                        <p:tav tm="100000">
                                          <p:val>
                                            <p:strVal val="#ppt_h"/>
                                          </p:val>
                                        </p:tav>
                                      </p:tavLst>
                                    </p:anim>
                                    <p:animEffect transition="in" filter="fade">
                                      <p:cBhvr>
                                        <p:cTn id="36" dur="500"/>
                                        <p:tgtEl>
                                          <p:spTgt spid="374816"/>
                                        </p:tgtEl>
                                      </p:cBhvr>
                                    </p:animEffect>
                                  </p:childTnLst>
                                </p:cTn>
                              </p:par>
                              <p:par>
                                <p:cTn id="37" presetID="22" presetClass="entr" presetSubtype="8" fill="hold" grpId="0" nodeType="withEffect">
                                  <p:stCondLst>
                                    <p:cond delay="0"/>
                                  </p:stCondLst>
                                  <p:iterate type="wd">
                                    <p:tmPct val="10000"/>
                                  </p:iterate>
                                  <p:childTnLst>
                                    <p:set>
                                      <p:cBhvr>
                                        <p:cTn id="38" dur="1" fill="hold">
                                          <p:stCondLst>
                                            <p:cond delay="0"/>
                                          </p:stCondLst>
                                        </p:cTn>
                                        <p:tgtEl>
                                          <p:spTgt spid="374790">
                                            <p:txEl>
                                              <p:pRg st="4" end="4"/>
                                            </p:txEl>
                                          </p:spTgt>
                                        </p:tgtEl>
                                        <p:attrNameLst>
                                          <p:attrName>style.visibility</p:attrName>
                                        </p:attrNameLst>
                                      </p:cBhvr>
                                      <p:to>
                                        <p:strVal val="visible"/>
                                      </p:to>
                                    </p:set>
                                    <p:animEffect transition="in" filter="wipe(left)">
                                      <p:cBhvr>
                                        <p:cTn id="39" dur="500"/>
                                        <p:tgtEl>
                                          <p:spTgt spid="374790">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down)">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iterate type="wd">
                                    <p:tmPct val="10000"/>
                                  </p:iterate>
                                  <p:childTnLst>
                                    <p:set>
                                      <p:cBhvr>
                                        <p:cTn id="48" dur="1" fill="hold">
                                          <p:stCondLst>
                                            <p:cond delay="0"/>
                                          </p:stCondLst>
                                        </p:cTn>
                                        <p:tgtEl>
                                          <p:spTgt spid="374790">
                                            <p:txEl>
                                              <p:pRg st="5" end="5"/>
                                            </p:txEl>
                                          </p:spTgt>
                                        </p:tgtEl>
                                        <p:attrNameLst>
                                          <p:attrName>style.visibility</p:attrName>
                                        </p:attrNameLst>
                                      </p:cBhvr>
                                      <p:to>
                                        <p:strVal val="visible"/>
                                      </p:to>
                                    </p:set>
                                    <p:animEffect transition="in" filter="wipe(left)">
                                      <p:cBhvr>
                                        <p:cTn id="49" dur="500"/>
                                        <p:tgtEl>
                                          <p:spTgt spid="374790">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iterate type="wd">
                                    <p:tmPct val="10000"/>
                                  </p:iterate>
                                  <p:childTnLst>
                                    <p:set>
                                      <p:cBhvr>
                                        <p:cTn id="53" dur="1" fill="hold">
                                          <p:stCondLst>
                                            <p:cond delay="0"/>
                                          </p:stCondLst>
                                        </p:cTn>
                                        <p:tgtEl>
                                          <p:spTgt spid="374790">
                                            <p:txEl>
                                              <p:pRg st="6" end="6"/>
                                            </p:txEl>
                                          </p:spTgt>
                                        </p:tgtEl>
                                        <p:attrNameLst>
                                          <p:attrName>style.visibility</p:attrName>
                                        </p:attrNameLst>
                                      </p:cBhvr>
                                      <p:to>
                                        <p:strVal val="visible"/>
                                      </p:to>
                                    </p:set>
                                    <p:animEffect transition="in" filter="wipe(left)">
                                      <p:cBhvr>
                                        <p:cTn id="54" dur="500"/>
                                        <p:tgtEl>
                                          <p:spTgt spid="374790">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wipe(left)">
                                      <p:cBhvr>
                                        <p:cTn id="59" dur="500"/>
                                        <p:tgtEl>
                                          <p:spTgt spid="3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wipe(left)">
                                      <p:cBhvr>
                                        <p:cTn id="64" dur="500"/>
                                        <p:tgtEl>
                                          <p:spTgt spid="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wipe(left)">
                                      <p:cBhvr>
                                        <p:cTn id="69" dur="500"/>
                                        <p:tgtEl>
                                          <p:spTgt spid="5"/>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left)">
                                      <p:cBhvr>
                                        <p:cTn id="74" dur="5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wipe(left)">
                                      <p:cBhvr>
                                        <p:cTn id="79" dur="500"/>
                                        <p:tgtEl>
                                          <p:spTgt spid="8"/>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iterate type="wd">
                                    <p:tmPct val="10000"/>
                                  </p:iterate>
                                  <p:childTnLst>
                                    <p:set>
                                      <p:cBhvr>
                                        <p:cTn id="83" dur="1" fill="hold">
                                          <p:stCondLst>
                                            <p:cond delay="0"/>
                                          </p:stCondLst>
                                        </p:cTn>
                                        <p:tgtEl>
                                          <p:spTgt spid="374807"/>
                                        </p:tgtEl>
                                        <p:attrNameLst>
                                          <p:attrName>style.visibility</p:attrName>
                                        </p:attrNameLst>
                                      </p:cBhvr>
                                      <p:to>
                                        <p:strVal val="visible"/>
                                      </p:to>
                                    </p:set>
                                    <p:animEffect transition="in" filter="wipe(left)">
                                      <p:cBhvr>
                                        <p:cTn id="84" dur="500"/>
                                        <p:tgtEl>
                                          <p:spTgt spid="374807"/>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iterate type="wd">
                                    <p:tmPct val="10000"/>
                                  </p:iterate>
                                  <p:childTnLst>
                                    <p:set>
                                      <p:cBhvr>
                                        <p:cTn id="88" dur="1" fill="hold">
                                          <p:stCondLst>
                                            <p:cond delay="0"/>
                                          </p:stCondLst>
                                        </p:cTn>
                                        <p:tgtEl>
                                          <p:spTgt spid="374808"/>
                                        </p:tgtEl>
                                        <p:attrNameLst>
                                          <p:attrName>style.visibility</p:attrName>
                                        </p:attrNameLst>
                                      </p:cBhvr>
                                      <p:to>
                                        <p:strVal val="visible"/>
                                      </p:to>
                                    </p:set>
                                    <p:animEffect transition="in" filter="wipe(left)">
                                      <p:cBhvr>
                                        <p:cTn id="89" dur="500"/>
                                        <p:tgtEl>
                                          <p:spTgt spid="374808"/>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iterate type="wd">
                                    <p:tmPct val="10000"/>
                                  </p:iterate>
                                  <p:childTnLst>
                                    <p:set>
                                      <p:cBhvr>
                                        <p:cTn id="93" dur="1" fill="hold">
                                          <p:stCondLst>
                                            <p:cond delay="0"/>
                                          </p:stCondLst>
                                        </p:cTn>
                                        <p:tgtEl>
                                          <p:spTgt spid="374809"/>
                                        </p:tgtEl>
                                        <p:attrNameLst>
                                          <p:attrName>style.visibility</p:attrName>
                                        </p:attrNameLst>
                                      </p:cBhvr>
                                      <p:to>
                                        <p:strVal val="visible"/>
                                      </p:to>
                                    </p:set>
                                    <p:animEffect transition="in" filter="wipe(left)">
                                      <p:cBhvr>
                                        <p:cTn id="94" dur="500"/>
                                        <p:tgtEl>
                                          <p:spTgt spid="374809"/>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iterate type="wd">
                                    <p:tmPct val="10000"/>
                                  </p:iterate>
                                  <p:childTnLst>
                                    <p:set>
                                      <p:cBhvr>
                                        <p:cTn id="98" dur="1" fill="hold">
                                          <p:stCondLst>
                                            <p:cond delay="0"/>
                                          </p:stCondLst>
                                        </p:cTn>
                                        <p:tgtEl>
                                          <p:spTgt spid="374810"/>
                                        </p:tgtEl>
                                        <p:attrNameLst>
                                          <p:attrName>style.visibility</p:attrName>
                                        </p:attrNameLst>
                                      </p:cBhvr>
                                      <p:to>
                                        <p:strVal val="visible"/>
                                      </p:to>
                                    </p:set>
                                    <p:animEffect transition="in" filter="wipe(left)">
                                      <p:cBhvr>
                                        <p:cTn id="99" dur="500"/>
                                        <p:tgtEl>
                                          <p:spTgt spid="374810"/>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nodeType="clickEffect">
                                  <p:stCondLst>
                                    <p:cond delay="0"/>
                                  </p:stCondLst>
                                  <p:iterate type="wd">
                                    <p:tmPct val="10000"/>
                                  </p:iterate>
                                  <p:childTnLst>
                                    <p:set>
                                      <p:cBhvr>
                                        <p:cTn id="103" dur="1" fill="hold">
                                          <p:stCondLst>
                                            <p:cond delay="0"/>
                                          </p:stCondLst>
                                        </p:cTn>
                                        <p:tgtEl>
                                          <p:spTgt spid="374811"/>
                                        </p:tgtEl>
                                        <p:attrNameLst>
                                          <p:attrName>style.visibility</p:attrName>
                                        </p:attrNameLst>
                                      </p:cBhvr>
                                      <p:to>
                                        <p:strVal val="visible"/>
                                      </p:to>
                                    </p:set>
                                    <p:animEffect transition="in" filter="wipe(left)">
                                      <p:cBhvr>
                                        <p:cTn id="104" dur="500"/>
                                        <p:tgtEl>
                                          <p:spTgt spid="374811"/>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iterate type="wd">
                                    <p:tmPct val="10000"/>
                                  </p:iterate>
                                  <p:childTnLst>
                                    <p:set>
                                      <p:cBhvr>
                                        <p:cTn id="108" dur="1" fill="hold">
                                          <p:stCondLst>
                                            <p:cond delay="0"/>
                                          </p:stCondLst>
                                        </p:cTn>
                                        <p:tgtEl>
                                          <p:spTgt spid="374790">
                                            <p:txEl>
                                              <p:pRg st="9" end="9"/>
                                            </p:txEl>
                                          </p:spTgt>
                                        </p:tgtEl>
                                        <p:attrNameLst>
                                          <p:attrName>style.visibility</p:attrName>
                                        </p:attrNameLst>
                                      </p:cBhvr>
                                      <p:to>
                                        <p:strVal val="visible"/>
                                      </p:to>
                                    </p:set>
                                    <p:animEffect transition="in" filter="wipe(left)">
                                      <p:cBhvr>
                                        <p:cTn id="109" dur="500"/>
                                        <p:tgtEl>
                                          <p:spTgt spid="374790">
                                            <p:txEl>
                                              <p:pRg st="9" end="9"/>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iterate type="wd">
                                    <p:tmPct val="10000"/>
                                  </p:iterate>
                                  <p:childTnLst>
                                    <p:set>
                                      <p:cBhvr>
                                        <p:cTn id="113" dur="1" fill="hold">
                                          <p:stCondLst>
                                            <p:cond delay="0"/>
                                          </p:stCondLst>
                                        </p:cTn>
                                        <p:tgtEl>
                                          <p:spTgt spid="374790">
                                            <p:txEl>
                                              <p:pRg st="11" end="11"/>
                                            </p:txEl>
                                          </p:spTgt>
                                        </p:tgtEl>
                                        <p:attrNameLst>
                                          <p:attrName>style.visibility</p:attrName>
                                        </p:attrNameLst>
                                      </p:cBhvr>
                                      <p:to>
                                        <p:strVal val="visible"/>
                                      </p:to>
                                    </p:set>
                                    <p:animEffect transition="in" filter="wipe(left)">
                                      <p:cBhvr>
                                        <p:cTn id="114" dur="500"/>
                                        <p:tgtEl>
                                          <p:spTgt spid="374790">
                                            <p:txEl>
                                              <p:pRg st="11" end="11"/>
                                            </p:txEl>
                                          </p:spTgt>
                                        </p:tgtEl>
                                      </p:cBhvr>
                                    </p:animEffect>
                                  </p:childTnLst>
                                </p:cTn>
                              </p:par>
                              <p:par>
                                <p:cTn id="115" presetID="22" presetClass="entr" presetSubtype="8" fill="hold" nodeType="withEffect">
                                  <p:stCondLst>
                                    <p:cond delay="0"/>
                                  </p:stCondLst>
                                  <p:iterate type="wd">
                                    <p:tmPct val="10000"/>
                                  </p:iterate>
                                  <p:childTnLst>
                                    <p:set>
                                      <p:cBhvr>
                                        <p:cTn id="116" dur="1" fill="hold">
                                          <p:stCondLst>
                                            <p:cond delay="0"/>
                                          </p:stCondLst>
                                        </p:cTn>
                                        <p:tgtEl>
                                          <p:spTgt spid="374795"/>
                                        </p:tgtEl>
                                        <p:attrNameLst>
                                          <p:attrName>style.visibility</p:attrName>
                                        </p:attrNameLst>
                                      </p:cBhvr>
                                      <p:to>
                                        <p:strVal val="visible"/>
                                      </p:to>
                                    </p:set>
                                    <p:animEffect transition="in" filter="wipe(left)">
                                      <p:cBhvr>
                                        <p:cTn id="117" dur="500"/>
                                        <p:tgtEl>
                                          <p:spTgt spid="374795"/>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nodeType="clickEffect">
                                  <p:stCondLst>
                                    <p:cond delay="0"/>
                                  </p:stCondLst>
                                  <p:iterate type="wd">
                                    <p:tmPct val="10000"/>
                                  </p:iterate>
                                  <p:childTnLst>
                                    <p:set>
                                      <p:cBhvr>
                                        <p:cTn id="121" dur="1" fill="hold">
                                          <p:stCondLst>
                                            <p:cond delay="0"/>
                                          </p:stCondLst>
                                        </p:cTn>
                                        <p:tgtEl>
                                          <p:spTgt spid="374812"/>
                                        </p:tgtEl>
                                        <p:attrNameLst>
                                          <p:attrName>style.visibility</p:attrName>
                                        </p:attrNameLst>
                                      </p:cBhvr>
                                      <p:to>
                                        <p:strVal val="visible"/>
                                      </p:to>
                                    </p:set>
                                    <p:animEffect transition="in" filter="wipe(left)">
                                      <p:cBhvr>
                                        <p:cTn id="122" dur="500"/>
                                        <p:tgtEl>
                                          <p:spTgt spid="37481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nodeType="clickEffect">
                                  <p:stCondLst>
                                    <p:cond delay="0"/>
                                  </p:stCondLst>
                                  <p:iterate type="wd">
                                    <p:tmPct val="10000"/>
                                  </p:iterate>
                                  <p:childTnLst>
                                    <p:set>
                                      <p:cBhvr>
                                        <p:cTn id="126" dur="1" fill="hold">
                                          <p:stCondLst>
                                            <p:cond delay="0"/>
                                          </p:stCondLst>
                                        </p:cTn>
                                        <p:tgtEl>
                                          <p:spTgt spid="374813"/>
                                        </p:tgtEl>
                                        <p:attrNameLst>
                                          <p:attrName>style.visibility</p:attrName>
                                        </p:attrNameLst>
                                      </p:cBhvr>
                                      <p:to>
                                        <p:strVal val="visible"/>
                                      </p:to>
                                    </p:set>
                                    <p:animEffect transition="in" filter="wipe(left)">
                                      <p:cBhvr>
                                        <p:cTn id="127" dur="500"/>
                                        <p:tgtEl>
                                          <p:spTgt spid="374813"/>
                                        </p:tgtEl>
                                      </p:cBhvr>
                                    </p:animEffect>
                                  </p:childTnLst>
                                </p:cTn>
                              </p:par>
                            </p:childTnLst>
                          </p:cTn>
                        </p:par>
                      </p:childTnLst>
                    </p:cTn>
                  </p:par>
                  <p:par>
                    <p:cTn id="128" fill="hold">
                      <p:stCondLst>
                        <p:cond delay="indefinite"/>
                      </p:stCondLst>
                      <p:childTnLst>
                        <p:par>
                          <p:cTn id="129" fill="hold">
                            <p:stCondLst>
                              <p:cond delay="0"/>
                            </p:stCondLst>
                            <p:childTnLst>
                              <p:par>
                                <p:cTn id="130" presetID="49" presetClass="entr" presetSubtype="0" decel="100000" fill="hold" grpId="0" nodeType="clickEffect">
                                  <p:stCondLst>
                                    <p:cond delay="0"/>
                                  </p:stCondLst>
                                  <p:iterate type="lt">
                                    <p:tmPct val="10000"/>
                                  </p:iterate>
                                  <p:childTnLst>
                                    <p:set>
                                      <p:cBhvr>
                                        <p:cTn id="131" dur="1" fill="hold">
                                          <p:stCondLst>
                                            <p:cond delay="0"/>
                                          </p:stCondLst>
                                        </p:cTn>
                                        <p:tgtEl>
                                          <p:spTgt spid="374796"/>
                                        </p:tgtEl>
                                        <p:attrNameLst>
                                          <p:attrName>style.visibility</p:attrName>
                                        </p:attrNameLst>
                                      </p:cBhvr>
                                      <p:to>
                                        <p:strVal val="visible"/>
                                      </p:to>
                                    </p:set>
                                    <p:anim calcmode="lin" valueType="num">
                                      <p:cBhvr>
                                        <p:cTn id="132" dur="500" fill="hold"/>
                                        <p:tgtEl>
                                          <p:spTgt spid="374796"/>
                                        </p:tgtEl>
                                        <p:attrNameLst>
                                          <p:attrName>ppt_w</p:attrName>
                                        </p:attrNameLst>
                                      </p:cBhvr>
                                      <p:tavLst>
                                        <p:tav tm="0">
                                          <p:val>
                                            <p:fltVal val="0"/>
                                          </p:val>
                                        </p:tav>
                                        <p:tav tm="100000">
                                          <p:val>
                                            <p:strVal val="#ppt_w"/>
                                          </p:val>
                                        </p:tav>
                                      </p:tavLst>
                                    </p:anim>
                                    <p:anim calcmode="lin" valueType="num">
                                      <p:cBhvr>
                                        <p:cTn id="133" dur="500" fill="hold"/>
                                        <p:tgtEl>
                                          <p:spTgt spid="374796"/>
                                        </p:tgtEl>
                                        <p:attrNameLst>
                                          <p:attrName>ppt_h</p:attrName>
                                        </p:attrNameLst>
                                      </p:cBhvr>
                                      <p:tavLst>
                                        <p:tav tm="0">
                                          <p:val>
                                            <p:fltVal val="0"/>
                                          </p:val>
                                        </p:tav>
                                        <p:tav tm="100000">
                                          <p:val>
                                            <p:strVal val="#ppt_h"/>
                                          </p:val>
                                        </p:tav>
                                      </p:tavLst>
                                    </p:anim>
                                    <p:anim calcmode="lin" valueType="num">
                                      <p:cBhvr>
                                        <p:cTn id="134" dur="500" fill="hold"/>
                                        <p:tgtEl>
                                          <p:spTgt spid="374796"/>
                                        </p:tgtEl>
                                        <p:attrNameLst>
                                          <p:attrName>style.rotation</p:attrName>
                                        </p:attrNameLst>
                                      </p:cBhvr>
                                      <p:tavLst>
                                        <p:tav tm="0">
                                          <p:val>
                                            <p:fltVal val="360"/>
                                          </p:val>
                                        </p:tav>
                                        <p:tav tm="100000">
                                          <p:val>
                                            <p:fltVal val="0"/>
                                          </p:val>
                                        </p:tav>
                                      </p:tavLst>
                                    </p:anim>
                                    <p:animEffect transition="in" filter="fade">
                                      <p:cBhvr>
                                        <p:cTn id="135" dur="500"/>
                                        <p:tgtEl>
                                          <p:spTgt spid="374796"/>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nodeType="clickEffect">
                                  <p:stCondLst>
                                    <p:cond delay="0"/>
                                  </p:stCondLst>
                                  <p:iterate type="wd">
                                    <p:tmPct val="10000"/>
                                  </p:iterate>
                                  <p:childTnLst>
                                    <p:set>
                                      <p:cBhvr>
                                        <p:cTn id="139" dur="1" fill="hold">
                                          <p:stCondLst>
                                            <p:cond delay="0"/>
                                          </p:stCondLst>
                                        </p:cTn>
                                        <p:tgtEl>
                                          <p:spTgt spid="374797"/>
                                        </p:tgtEl>
                                        <p:attrNameLst>
                                          <p:attrName>style.visibility</p:attrName>
                                        </p:attrNameLst>
                                      </p:cBhvr>
                                      <p:to>
                                        <p:strVal val="visible"/>
                                      </p:to>
                                    </p:set>
                                    <p:animEffect transition="in" filter="wipe(left)">
                                      <p:cBhvr>
                                        <p:cTn id="140" dur="500"/>
                                        <p:tgtEl>
                                          <p:spTgt spid="374797"/>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8" fill="hold" nodeType="clickEffect">
                                  <p:stCondLst>
                                    <p:cond delay="0"/>
                                  </p:stCondLst>
                                  <p:iterate type="wd">
                                    <p:tmPct val="10000"/>
                                  </p:iterate>
                                  <p:childTnLst>
                                    <p:set>
                                      <p:cBhvr>
                                        <p:cTn id="144" dur="1" fill="hold">
                                          <p:stCondLst>
                                            <p:cond delay="0"/>
                                          </p:stCondLst>
                                        </p:cTn>
                                        <p:tgtEl>
                                          <p:spTgt spid="374814"/>
                                        </p:tgtEl>
                                        <p:attrNameLst>
                                          <p:attrName>style.visibility</p:attrName>
                                        </p:attrNameLst>
                                      </p:cBhvr>
                                      <p:to>
                                        <p:strVal val="visible"/>
                                      </p:to>
                                    </p:set>
                                    <p:animEffect transition="in" filter="wipe(left)">
                                      <p:cBhvr>
                                        <p:cTn id="145" dur="500"/>
                                        <p:tgtEl>
                                          <p:spTgt spid="374814"/>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8" fill="hold" nodeType="clickEffect">
                                  <p:stCondLst>
                                    <p:cond delay="0"/>
                                  </p:stCondLst>
                                  <p:iterate type="wd">
                                    <p:tmPct val="10000"/>
                                  </p:iterate>
                                  <p:childTnLst>
                                    <p:set>
                                      <p:cBhvr>
                                        <p:cTn id="149" dur="1" fill="hold">
                                          <p:stCondLst>
                                            <p:cond delay="0"/>
                                          </p:stCondLst>
                                        </p:cTn>
                                        <p:tgtEl>
                                          <p:spTgt spid="374798"/>
                                        </p:tgtEl>
                                        <p:attrNameLst>
                                          <p:attrName>style.visibility</p:attrName>
                                        </p:attrNameLst>
                                      </p:cBhvr>
                                      <p:to>
                                        <p:strVal val="visible"/>
                                      </p:to>
                                    </p:set>
                                    <p:animEffect transition="in" filter="wipe(left)">
                                      <p:cBhvr>
                                        <p:cTn id="150" dur="500"/>
                                        <p:tgtEl>
                                          <p:spTgt spid="374798"/>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nodeType="clickEffect">
                                  <p:stCondLst>
                                    <p:cond delay="0"/>
                                  </p:stCondLst>
                                  <p:iterate type="wd">
                                    <p:tmPct val="10000"/>
                                  </p:iterate>
                                  <p:childTnLst>
                                    <p:set>
                                      <p:cBhvr>
                                        <p:cTn id="154" dur="1" fill="hold">
                                          <p:stCondLst>
                                            <p:cond delay="0"/>
                                          </p:stCondLst>
                                        </p:cTn>
                                        <p:tgtEl>
                                          <p:spTgt spid="374815"/>
                                        </p:tgtEl>
                                        <p:attrNameLst>
                                          <p:attrName>style.visibility</p:attrName>
                                        </p:attrNameLst>
                                      </p:cBhvr>
                                      <p:to>
                                        <p:strVal val="visible"/>
                                      </p:to>
                                    </p:set>
                                    <p:animEffect transition="in" filter="wipe(left)">
                                      <p:cBhvr>
                                        <p:cTn id="155" dur="500"/>
                                        <p:tgtEl>
                                          <p:spTgt spid="374815"/>
                                        </p:tgtEl>
                                      </p:cBhvr>
                                    </p:animEffect>
                                  </p:childTnLst>
                                </p:cTn>
                              </p:par>
                            </p:childTnLst>
                          </p:cTn>
                        </p:par>
                      </p:childTnLst>
                    </p:cTn>
                  </p:par>
                  <p:par>
                    <p:cTn id="156" fill="hold">
                      <p:stCondLst>
                        <p:cond delay="indefinite"/>
                      </p:stCondLst>
                      <p:childTnLst>
                        <p:par>
                          <p:cTn id="157" fill="hold">
                            <p:stCondLst>
                              <p:cond delay="0"/>
                            </p:stCondLst>
                            <p:childTnLst>
                              <p:par>
                                <p:cTn id="158" presetID="49" presetClass="entr" presetSubtype="0" decel="100000" fill="hold" grpId="0" nodeType="clickEffect">
                                  <p:stCondLst>
                                    <p:cond delay="0"/>
                                  </p:stCondLst>
                                  <p:iterate type="lt">
                                    <p:tmPct val="10000"/>
                                  </p:iterate>
                                  <p:childTnLst>
                                    <p:set>
                                      <p:cBhvr>
                                        <p:cTn id="159" dur="1" fill="hold">
                                          <p:stCondLst>
                                            <p:cond delay="0"/>
                                          </p:stCondLst>
                                        </p:cTn>
                                        <p:tgtEl>
                                          <p:spTgt spid="374799"/>
                                        </p:tgtEl>
                                        <p:attrNameLst>
                                          <p:attrName>style.visibility</p:attrName>
                                        </p:attrNameLst>
                                      </p:cBhvr>
                                      <p:to>
                                        <p:strVal val="visible"/>
                                      </p:to>
                                    </p:set>
                                    <p:anim calcmode="lin" valueType="num">
                                      <p:cBhvr>
                                        <p:cTn id="160" dur="500" fill="hold"/>
                                        <p:tgtEl>
                                          <p:spTgt spid="374799"/>
                                        </p:tgtEl>
                                        <p:attrNameLst>
                                          <p:attrName>ppt_w</p:attrName>
                                        </p:attrNameLst>
                                      </p:cBhvr>
                                      <p:tavLst>
                                        <p:tav tm="0">
                                          <p:val>
                                            <p:fltVal val="0"/>
                                          </p:val>
                                        </p:tav>
                                        <p:tav tm="100000">
                                          <p:val>
                                            <p:strVal val="#ppt_w"/>
                                          </p:val>
                                        </p:tav>
                                      </p:tavLst>
                                    </p:anim>
                                    <p:anim calcmode="lin" valueType="num">
                                      <p:cBhvr>
                                        <p:cTn id="161" dur="500" fill="hold"/>
                                        <p:tgtEl>
                                          <p:spTgt spid="374799"/>
                                        </p:tgtEl>
                                        <p:attrNameLst>
                                          <p:attrName>ppt_h</p:attrName>
                                        </p:attrNameLst>
                                      </p:cBhvr>
                                      <p:tavLst>
                                        <p:tav tm="0">
                                          <p:val>
                                            <p:fltVal val="0"/>
                                          </p:val>
                                        </p:tav>
                                        <p:tav tm="100000">
                                          <p:val>
                                            <p:strVal val="#ppt_h"/>
                                          </p:val>
                                        </p:tav>
                                      </p:tavLst>
                                    </p:anim>
                                    <p:anim calcmode="lin" valueType="num">
                                      <p:cBhvr>
                                        <p:cTn id="162" dur="500" fill="hold"/>
                                        <p:tgtEl>
                                          <p:spTgt spid="374799"/>
                                        </p:tgtEl>
                                        <p:attrNameLst>
                                          <p:attrName>style.rotation</p:attrName>
                                        </p:attrNameLst>
                                      </p:cBhvr>
                                      <p:tavLst>
                                        <p:tav tm="0">
                                          <p:val>
                                            <p:fltVal val="360"/>
                                          </p:val>
                                        </p:tav>
                                        <p:tav tm="100000">
                                          <p:val>
                                            <p:fltVal val="0"/>
                                          </p:val>
                                        </p:tav>
                                      </p:tavLst>
                                    </p:anim>
                                    <p:animEffect transition="in" filter="fade">
                                      <p:cBhvr>
                                        <p:cTn id="163" dur="500"/>
                                        <p:tgtEl>
                                          <p:spTgt spid="374799"/>
                                        </p:tgtEl>
                                      </p:cBhvr>
                                    </p:animEffect>
                                  </p:childTnLst>
                                </p:cTn>
                              </p:par>
                            </p:childTnLst>
                          </p:cTn>
                        </p:par>
                      </p:childTnLst>
                    </p:cTn>
                  </p:par>
                  <p:par>
                    <p:cTn id="164" fill="hold">
                      <p:stCondLst>
                        <p:cond delay="indefinite"/>
                      </p:stCondLst>
                      <p:childTnLst>
                        <p:par>
                          <p:cTn id="165" fill="hold">
                            <p:stCondLst>
                              <p:cond delay="0"/>
                            </p:stCondLst>
                            <p:childTnLst>
                              <p:par>
                                <p:cTn id="166" presetID="22" presetClass="entr" presetSubtype="8" fill="hold" nodeType="clickEffect">
                                  <p:stCondLst>
                                    <p:cond delay="0"/>
                                  </p:stCondLst>
                                  <p:iterate type="wd">
                                    <p:tmPct val="10000"/>
                                  </p:iterate>
                                  <p:childTnLst>
                                    <p:set>
                                      <p:cBhvr>
                                        <p:cTn id="167" dur="1" fill="hold">
                                          <p:stCondLst>
                                            <p:cond delay="0"/>
                                          </p:stCondLst>
                                        </p:cTn>
                                        <p:tgtEl>
                                          <p:spTgt spid="374800"/>
                                        </p:tgtEl>
                                        <p:attrNameLst>
                                          <p:attrName>style.visibility</p:attrName>
                                        </p:attrNameLst>
                                      </p:cBhvr>
                                      <p:to>
                                        <p:strVal val="visible"/>
                                      </p:to>
                                    </p:set>
                                    <p:animEffect transition="in" filter="wipe(left)">
                                      <p:cBhvr>
                                        <p:cTn id="168" dur="500"/>
                                        <p:tgtEl>
                                          <p:spTgt spid="374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0" grpId="0" build="p"/>
      <p:bldP spid="374796" grpId="0" animBg="1"/>
      <p:bldP spid="374799" grpId="0" animBg="1"/>
      <p:bldP spid="374816"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e Placeholder 3"/>
          <p:cNvSpPr>
            <a:spLocks noGrp="1"/>
          </p:cNvSpPr>
          <p:nvPr>
            <p:ph type="dt" sz="half" idx="10"/>
          </p:nvPr>
        </p:nvSpPr>
        <p:spPr/>
        <p:txBody>
          <a:bodyPr/>
          <a:lstStyle/>
          <a:p>
            <a:r>
              <a:rPr lang="en-US" smtClean="0"/>
              <a:t>Thursday, July 5, 2018</a:t>
            </a:r>
            <a:endParaRPr lang="en-US"/>
          </a:p>
        </p:txBody>
      </p:sp>
      <p:sp>
        <p:nvSpPr>
          <p:cNvPr id="27" name="Footer Placeholder 4"/>
          <p:cNvSpPr>
            <a:spLocks noGrp="1"/>
          </p:cNvSpPr>
          <p:nvPr>
            <p:ph type="ftr" sz="quarter" idx="11"/>
          </p:nvPr>
        </p:nvSpPr>
        <p:spPr/>
        <p:txBody>
          <a:bodyPr/>
          <a:lstStyle/>
          <a:p>
            <a:r>
              <a:rPr lang="de-DE" smtClean="0"/>
              <a:t>PHYS 1444-001, Summer 2018               Dr. Jaehoon Yu</a:t>
            </a:r>
            <a:endParaRPr lang="en-US"/>
          </a:p>
        </p:txBody>
      </p:sp>
      <p:sp>
        <p:nvSpPr>
          <p:cNvPr id="28" name="Slide Number Placeholder 5"/>
          <p:cNvSpPr>
            <a:spLocks noGrp="1"/>
          </p:cNvSpPr>
          <p:nvPr>
            <p:ph type="sldNum" sz="quarter" idx="12"/>
          </p:nvPr>
        </p:nvSpPr>
        <p:spPr/>
        <p:txBody>
          <a:bodyPr/>
          <a:lstStyle/>
          <a:p>
            <a:fld id="{1D7126D6-E8C2-724A-917F-442E733FCF73}" type="slidenum">
              <a:rPr lang="en-US"/>
              <a:pPr/>
              <a:t>125</a:t>
            </a:fld>
            <a:endParaRPr lang="en-US"/>
          </a:p>
        </p:txBody>
      </p:sp>
      <p:pic>
        <p:nvPicPr>
          <p:cNvPr id="375810" name="Picture 2" descr="FG32_011"/>
          <p:cNvPicPr>
            <a:picLocks noChangeAspect="1" noChangeArrowheads="1"/>
          </p:cNvPicPr>
          <p:nvPr/>
        </p:nvPicPr>
        <p:blipFill>
          <a:blip r:embed="rId3"/>
          <a:srcRect/>
          <a:stretch>
            <a:fillRect/>
          </a:stretch>
        </p:blipFill>
        <p:spPr bwMode="auto">
          <a:xfrm>
            <a:off x="6172200" y="0"/>
            <a:ext cx="2895600" cy="2590800"/>
          </a:xfrm>
          <a:prstGeom prst="rect">
            <a:avLst/>
          </a:prstGeom>
          <a:noFill/>
        </p:spPr>
      </p:pic>
      <p:graphicFrame>
        <p:nvGraphicFramePr>
          <p:cNvPr id="375811"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507442"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5812"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507443"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5813"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07444"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5814" name="Rectangle 6"/>
          <p:cNvSpPr>
            <a:spLocks noGrp="1" noChangeArrowheads="1"/>
          </p:cNvSpPr>
          <p:nvPr>
            <p:ph type="body" idx="1"/>
          </p:nvPr>
        </p:nvSpPr>
        <p:spPr>
          <a:xfrm>
            <a:off x="228600" y="685800"/>
            <a:ext cx="8458200" cy="5486400"/>
          </a:xfrm>
        </p:spPr>
        <p:txBody>
          <a:bodyPr/>
          <a:lstStyle/>
          <a:p>
            <a:pPr>
              <a:lnSpc>
                <a:spcPct val="90000"/>
              </a:lnSpc>
            </a:pPr>
            <a:r>
              <a:rPr lang="en-US" sz="2800" dirty="0"/>
              <a:t>Let’s apply Maxwell’s 4</a:t>
            </a:r>
            <a:r>
              <a:rPr lang="en-US" sz="2800" baseline="30000" dirty="0"/>
              <a:t>th</a:t>
            </a:r>
            <a:r>
              <a:rPr lang="en-US" sz="2800" dirty="0"/>
              <a:t> equation</a:t>
            </a:r>
          </a:p>
          <a:p>
            <a:pPr>
              <a:lnSpc>
                <a:spcPct val="90000"/>
              </a:lnSpc>
            </a:pPr>
            <a:endParaRPr lang="en-US" sz="2800" dirty="0"/>
          </a:p>
          <a:p>
            <a:pPr lvl="1">
              <a:lnSpc>
                <a:spcPct val="90000"/>
              </a:lnSpc>
            </a:pPr>
            <a:endParaRPr lang="en-US" sz="2400" dirty="0"/>
          </a:p>
          <a:p>
            <a:pPr lvl="1">
              <a:lnSpc>
                <a:spcPct val="90000"/>
              </a:lnSpc>
            </a:pPr>
            <a:r>
              <a:rPr lang="en-US" sz="2400" dirty="0"/>
              <a:t>to the rectangular loop of length</a:t>
            </a:r>
            <a:r>
              <a:rPr lang="en-US" sz="2400" dirty="0" smtClean="0"/>
              <a:t> </a:t>
            </a:r>
            <a:r>
              <a:rPr lang="en-US" sz="2400" dirty="0" err="1" smtClean="0">
                <a:latin typeface="Symbol" charset="2"/>
              </a:rPr>
              <a:t>Δ</a:t>
            </a:r>
            <a:r>
              <a:rPr lang="en-US" sz="2400" dirty="0" err="1" smtClean="0">
                <a:latin typeface="Monotype Corsiva" charset="0"/>
              </a:rPr>
              <a:t>z</a:t>
            </a:r>
            <a:r>
              <a:rPr lang="en-US" sz="2400" dirty="0" smtClean="0"/>
              <a:t> </a:t>
            </a:r>
            <a:r>
              <a:rPr lang="en-US" sz="2400" dirty="0"/>
              <a:t>and width </a:t>
            </a:r>
            <a:r>
              <a:rPr lang="en-US" sz="2400" dirty="0" err="1"/>
              <a:t>dx</a:t>
            </a:r>
            <a:endParaRPr lang="en-US" sz="2400" dirty="0"/>
          </a:p>
          <a:p>
            <a:pPr>
              <a:lnSpc>
                <a:spcPct val="90000"/>
              </a:lnSpc>
            </a:pPr>
            <a:r>
              <a:rPr lang="en-US" sz="2800" dirty="0"/>
              <a:t>         along the x-axis of the loop is 0</a:t>
            </a:r>
          </a:p>
          <a:p>
            <a:pPr lvl="1">
              <a:lnSpc>
                <a:spcPct val="90000"/>
              </a:lnSpc>
            </a:pPr>
            <a:r>
              <a:rPr lang="en-US" sz="2400" dirty="0"/>
              <a:t>Since </a:t>
            </a:r>
            <a:r>
              <a:rPr lang="en-US" sz="2400" b="1" dirty="0"/>
              <a:t>B</a:t>
            </a:r>
            <a:r>
              <a:rPr lang="en-US" sz="2400" dirty="0"/>
              <a:t> is perpendicular to d</a:t>
            </a:r>
            <a:r>
              <a:rPr lang="en-US" sz="2400" b="1" dirty="0">
                <a:latin typeface="Monotype Corsiva" charset="0"/>
              </a:rPr>
              <a:t>l</a:t>
            </a:r>
            <a:r>
              <a:rPr lang="en-US" sz="2400" dirty="0"/>
              <a:t>.</a:t>
            </a:r>
          </a:p>
          <a:p>
            <a:pPr lvl="1">
              <a:lnSpc>
                <a:spcPct val="90000"/>
              </a:lnSpc>
            </a:pPr>
            <a:r>
              <a:rPr lang="en-US" sz="2400" dirty="0"/>
              <a:t>So the result of the integral through the loop counterclockwise becomes</a:t>
            </a:r>
          </a:p>
          <a:p>
            <a:pPr lvl="1">
              <a:lnSpc>
                <a:spcPct val="90000"/>
              </a:lnSpc>
            </a:pPr>
            <a:endParaRPr lang="en-US" sz="2400" dirty="0"/>
          </a:p>
          <a:p>
            <a:pPr lvl="1">
              <a:lnSpc>
                <a:spcPct val="90000"/>
              </a:lnSpc>
            </a:pPr>
            <a:r>
              <a:rPr lang="en-US" sz="2400" dirty="0"/>
              <a:t>For the right-hand side of the equation is</a:t>
            </a:r>
          </a:p>
          <a:p>
            <a:pPr lvl="1">
              <a:lnSpc>
                <a:spcPct val="90000"/>
              </a:lnSpc>
            </a:pPr>
            <a:endParaRPr lang="en-US" sz="2400" dirty="0"/>
          </a:p>
          <a:p>
            <a:pPr lvl="1">
              <a:lnSpc>
                <a:spcPct val="90000"/>
              </a:lnSpc>
            </a:pPr>
            <a:endParaRPr lang="en-US" sz="2400" dirty="0"/>
          </a:p>
          <a:p>
            <a:pPr lvl="1">
              <a:lnSpc>
                <a:spcPct val="90000"/>
              </a:lnSpc>
            </a:pPr>
            <a:r>
              <a:rPr lang="en-US" sz="2400" dirty="0"/>
              <a:t>  </a:t>
            </a:r>
          </a:p>
        </p:txBody>
      </p:sp>
      <p:graphicFrame>
        <p:nvGraphicFramePr>
          <p:cNvPr id="375815"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07445"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5817" name="Object 9"/>
          <p:cNvGraphicFramePr>
            <a:graphicFrameLocks noChangeAspect="1"/>
          </p:cNvGraphicFramePr>
          <p:nvPr/>
        </p:nvGraphicFramePr>
        <p:xfrm>
          <a:off x="914400" y="4779963"/>
          <a:ext cx="1603375" cy="782637"/>
        </p:xfrm>
        <a:graphic>
          <a:graphicData uri="http://schemas.openxmlformats.org/presentationml/2006/ole">
            <mc:AlternateContent xmlns:mc="http://schemas.openxmlformats.org/markup-compatibility/2006">
              <mc:Choice xmlns:v="urn:schemas-microsoft-com:vml" Requires="v">
                <p:oleObj spid="_x0000_s507446" name="Equation" r:id="rId9" imgW="761760" imgH="368280" progId="Equation.DSMT4">
                  <p:embed/>
                </p:oleObj>
              </mc:Choice>
              <mc:Fallback>
                <p:oleObj name="Equation" r:id="rId9" imgW="761760" imgH="3682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4400" y="4779963"/>
                        <a:ext cx="1603375" cy="78263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375818" name="AutoShape 10"/>
          <p:cNvSpPr>
            <a:spLocks noChangeArrowheads="1"/>
          </p:cNvSpPr>
          <p:nvPr/>
        </p:nvSpPr>
        <p:spPr bwMode="auto">
          <a:xfrm>
            <a:off x="4419600" y="4800600"/>
            <a:ext cx="762000" cy="711200"/>
          </a:xfrm>
          <a:prstGeom prst="rightArrow">
            <a:avLst>
              <a:gd name="adj1" fmla="val 50000"/>
              <a:gd name="adj2" fmla="val 26786"/>
            </a:avLst>
          </a:prstGeom>
          <a:solidFill>
            <a:srgbClr val="FFFF66"/>
          </a:solidFill>
          <a:ln w="9525">
            <a:solidFill>
              <a:srgbClr val="CC0000"/>
            </a:solidFill>
            <a:miter lim="800000"/>
            <a:headEnd/>
            <a:tailEnd/>
          </a:ln>
          <a:effectLst/>
        </p:spPr>
        <p:txBody>
          <a:bodyPr wrap="none" anchor="ctr">
            <a:prstTxWarp prst="textNoShape">
              <a:avLst/>
            </a:prstTxWarp>
            <a:spAutoFit/>
          </a:bodyPr>
          <a:lstStyle/>
          <a:p>
            <a:pPr algn="ctr"/>
            <a:r>
              <a:rPr lang="en-US" sz="2000" b="1">
                <a:solidFill>
                  <a:srgbClr val="CC0000"/>
                </a:solidFill>
                <a:latin typeface="Arial Narrow" charset="0"/>
              </a:rPr>
              <a:t>Thus</a:t>
            </a:r>
          </a:p>
        </p:txBody>
      </p:sp>
      <p:graphicFrame>
        <p:nvGraphicFramePr>
          <p:cNvPr id="375819" name="Object 11"/>
          <p:cNvGraphicFramePr>
            <a:graphicFrameLocks noChangeAspect="1"/>
          </p:cNvGraphicFramePr>
          <p:nvPr/>
        </p:nvGraphicFramePr>
        <p:xfrm>
          <a:off x="5334000" y="4919663"/>
          <a:ext cx="1147763" cy="350837"/>
        </p:xfrm>
        <a:graphic>
          <a:graphicData uri="http://schemas.openxmlformats.org/presentationml/2006/ole">
            <mc:AlternateContent xmlns:mc="http://schemas.openxmlformats.org/markup-compatibility/2006">
              <mc:Choice xmlns:v="urn:schemas-microsoft-com:vml" Requires="v">
                <p:oleObj spid="_x0000_s507447" name="Equation" r:id="rId11" imgW="545760" imgH="164880" progId="Equation.DSMT4">
                  <p:embed/>
                </p:oleObj>
              </mc:Choice>
              <mc:Fallback>
                <p:oleObj name="Equation" r:id="rId11" imgW="545760" imgH="1648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0" y="4919663"/>
                        <a:ext cx="1147763" cy="35083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5820" name="Object 12"/>
          <p:cNvGraphicFramePr>
            <a:graphicFrameLocks noChangeAspect="1"/>
          </p:cNvGraphicFramePr>
          <p:nvPr/>
        </p:nvGraphicFramePr>
        <p:xfrm>
          <a:off x="1447800" y="5562600"/>
          <a:ext cx="720725" cy="782638"/>
        </p:xfrm>
        <a:graphic>
          <a:graphicData uri="http://schemas.openxmlformats.org/presentationml/2006/ole">
            <mc:AlternateContent xmlns:mc="http://schemas.openxmlformats.org/markup-compatibility/2006">
              <mc:Choice xmlns:v="urn:schemas-microsoft-com:vml" Requires="v">
                <p:oleObj spid="_x0000_s507448" name="Equation" r:id="rId13" imgW="342720" imgH="368280" progId="Equation.DSMT4">
                  <p:embed/>
                </p:oleObj>
              </mc:Choice>
              <mc:Fallback>
                <p:oleObj name="Equation" r:id="rId13" imgW="342720" imgH="3682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7800" y="5562600"/>
                        <a:ext cx="720725" cy="7826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375821" name="AutoShape 13"/>
          <p:cNvSpPr>
            <a:spLocks noChangeArrowheads="1"/>
          </p:cNvSpPr>
          <p:nvPr/>
        </p:nvSpPr>
        <p:spPr bwMode="auto">
          <a:xfrm>
            <a:off x="3886200" y="5334000"/>
            <a:ext cx="1817687" cy="1079500"/>
          </a:xfrm>
          <a:prstGeom prst="rightArrow">
            <a:avLst>
              <a:gd name="adj1" fmla="val 50000"/>
              <a:gd name="adj2" fmla="val 42096"/>
            </a:avLst>
          </a:prstGeom>
          <a:solidFill>
            <a:srgbClr val="FFFF66"/>
          </a:solidFill>
          <a:ln w="9525">
            <a:solidFill>
              <a:srgbClr val="CC0000"/>
            </a:solidFill>
            <a:miter lim="800000"/>
            <a:headEnd/>
            <a:tailEnd/>
          </a:ln>
          <a:effectLst/>
        </p:spPr>
        <p:txBody>
          <a:bodyPr wrap="none" anchor="ctr">
            <a:prstTxWarp prst="textNoShape">
              <a:avLst/>
            </a:prstTxWarp>
            <a:spAutoFit/>
          </a:bodyPr>
          <a:lstStyle/>
          <a:p>
            <a:pPr algn="ctr"/>
            <a:r>
              <a:rPr lang="en-US" sz="1600" b="1" dirty="0">
                <a:solidFill>
                  <a:srgbClr val="CC0000"/>
                </a:solidFill>
                <a:latin typeface="Arial Narrow" charset="0"/>
              </a:rPr>
              <a:t>Since E and B </a:t>
            </a:r>
          </a:p>
          <a:p>
            <a:pPr algn="ctr"/>
            <a:r>
              <a:rPr lang="en-US" sz="1600" b="1" dirty="0">
                <a:solidFill>
                  <a:srgbClr val="CC0000"/>
                </a:solidFill>
                <a:latin typeface="Arial Narrow" charset="0"/>
              </a:rPr>
              <a:t>depend on </a:t>
            </a:r>
            <a:r>
              <a:rPr lang="en-US" sz="1600" b="1" dirty="0" err="1">
                <a:solidFill>
                  <a:srgbClr val="CC0000"/>
                </a:solidFill>
                <a:latin typeface="Arial Narrow" charset="0"/>
              </a:rPr>
              <a:t>x</a:t>
            </a:r>
            <a:r>
              <a:rPr lang="en-US" sz="1600" b="1" dirty="0">
                <a:solidFill>
                  <a:srgbClr val="CC0000"/>
                </a:solidFill>
                <a:latin typeface="Arial Narrow" charset="0"/>
              </a:rPr>
              <a:t> and </a:t>
            </a:r>
            <a:r>
              <a:rPr lang="en-US" sz="1600" b="1" dirty="0" err="1">
                <a:solidFill>
                  <a:srgbClr val="CC0000"/>
                </a:solidFill>
                <a:latin typeface="Arial Narrow" charset="0"/>
              </a:rPr>
              <a:t>t</a:t>
            </a:r>
            <a:endParaRPr lang="en-US" sz="1600" b="1" dirty="0">
              <a:solidFill>
                <a:srgbClr val="CC0000"/>
              </a:solidFill>
              <a:latin typeface="Arial Narrow" charset="0"/>
            </a:endParaRPr>
          </a:p>
        </p:txBody>
      </p:sp>
      <p:graphicFrame>
        <p:nvGraphicFramePr>
          <p:cNvPr id="375822" name="Object 14"/>
          <p:cNvGraphicFramePr>
            <a:graphicFrameLocks noChangeAspect="1"/>
          </p:cNvGraphicFramePr>
          <p:nvPr/>
        </p:nvGraphicFramePr>
        <p:xfrm>
          <a:off x="5972175" y="5562600"/>
          <a:ext cx="1952625" cy="782638"/>
        </p:xfrm>
        <a:graphic>
          <a:graphicData uri="http://schemas.openxmlformats.org/presentationml/2006/ole">
            <mc:AlternateContent xmlns:mc="http://schemas.openxmlformats.org/markup-compatibility/2006">
              <mc:Choice xmlns:v="urn:schemas-microsoft-com:vml" Requires="v">
                <p:oleObj spid="_x0000_s507449" name="Equation" r:id="rId15" imgW="927000" imgH="368280" progId="Equation.DSMT4">
                  <p:embed/>
                </p:oleObj>
              </mc:Choice>
              <mc:Fallback>
                <p:oleObj name="Equation" r:id="rId15" imgW="927000" imgH="36828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972175" y="5562600"/>
                        <a:ext cx="1952625" cy="782638"/>
                      </a:xfrm>
                      <a:prstGeom prst="rect">
                        <a:avLst/>
                      </a:prstGeom>
                      <a:solidFill>
                        <a:srgbClr val="99FFCC"/>
                      </a:solidFill>
                      <a:ln w="28575">
                        <a:solidFill>
                          <a:srgbClr val="CC0000"/>
                        </a:solidFill>
                        <a:miter lim="800000"/>
                        <a:headEnd/>
                        <a:tailEnd/>
                      </a:ln>
                    </p:spPr>
                  </p:pic>
                </p:oleObj>
              </mc:Fallback>
            </mc:AlternateContent>
          </a:graphicData>
        </a:graphic>
      </p:graphicFrame>
      <p:sp>
        <p:nvSpPr>
          <p:cNvPr id="375825" name="Rectangle 17"/>
          <p:cNvSpPr>
            <a:spLocks noChangeArrowheads="1"/>
          </p:cNvSpPr>
          <p:nvPr/>
        </p:nvSpPr>
        <p:spPr bwMode="auto">
          <a:xfrm>
            <a:off x="304800" y="76200"/>
            <a:ext cx="8534400" cy="609600"/>
          </a:xfrm>
          <a:prstGeom prst="rect">
            <a:avLst/>
          </a:prstGeom>
          <a:noFill/>
          <a:ln w="9525">
            <a:noFill/>
            <a:miter lim="800000"/>
            <a:headEnd/>
            <a:tailEnd/>
          </a:ln>
          <a:effectLst/>
        </p:spPr>
        <p:txBody>
          <a:bodyPr anchor="ctr">
            <a:prstTxWarp prst="textNoShape">
              <a:avLst/>
            </a:prstTxWarp>
          </a:bodyPr>
          <a:lstStyle/>
          <a:p>
            <a:pPr algn="ctr"/>
            <a:r>
              <a:rPr lang="en-US" sz="4400">
                <a:solidFill>
                  <a:srgbClr val="A50021"/>
                </a:solidFill>
                <a:latin typeface="Arial Narrow" charset="0"/>
              </a:rPr>
              <a:t>From Modified Ampére’s Law</a:t>
            </a:r>
          </a:p>
        </p:txBody>
      </p:sp>
      <p:graphicFrame>
        <p:nvGraphicFramePr>
          <p:cNvPr id="375826" name="Object 18"/>
          <p:cNvGraphicFramePr>
            <a:graphicFrameLocks noChangeAspect="1"/>
          </p:cNvGraphicFramePr>
          <p:nvPr/>
        </p:nvGraphicFramePr>
        <p:xfrm>
          <a:off x="2449513" y="1066800"/>
          <a:ext cx="1741487" cy="1000125"/>
        </p:xfrm>
        <a:graphic>
          <a:graphicData uri="http://schemas.openxmlformats.org/presentationml/2006/ole">
            <mc:AlternateContent xmlns:mc="http://schemas.openxmlformats.org/markup-compatibility/2006">
              <mc:Choice xmlns:v="urn:schemas-microsoft-com:vml" Requires="v">
                <p:oleObj spid="_x0000_s507450" name="Equation" r:id="rId17" imgW="647640" imgH="368280" progId="Equation.DSMT4">
                  <p:embed/>
                </p:oleObj>
              </mc:Choice>
              <mc:Fallback>
                <p:oleObj name="Equation" r:id="rId17" imgW="647640" imgH="36828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449513" y="1066800"/>
                        <a:ext cx="1741487" cy="10001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5827" name="Object 19"/>
          <p:cNvGraphicFramePr>
            <a:graphicFrameLocks noChangeAspect="1"/>
          </p:cNvGraphicFramePr>
          <p:nvPr/>
        </p:nvGraphicFramePr>
        <p:xfrm>
          <a:off x="3862388" y="3810000"/>
          <a:ext cx="825500" cy="436563"/>
        </p:xfrm>
        <a:graphic>
          <a:graphicData uri="http://schemas.openxmlformats.org/presentationml/2006/ole">
            <mc:AlternateContent xmlns:mc="http://schemas.openxmlformats.org/markup-compatibility/2006">
              <mc:Choice xmlns:v="urn:schemas-microsoft-com:vml" Requires="v">
                <p:oleObj spid="_x0000_s507451" name="Equation" r:id="rId19" imgW="292100" imgH="152400" progId="Equation.DSMT4">
                  <p:embed/>
                </p:oleObj>
              </mc:Choice>
              <mc:Fallback>
                <p:oleObj name="Equation" r:id="rId19" imgW="292100" imgH="15240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862388" y="3810000"/>
                        <a:ext cx="825500" cy="4365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5828" name="Object 20"/>
          <p:cNvGraphicFramePr>
            <a:graphicFrameLocks noChangeAspect="1"/>
          </p:cNvGraphicFramePr>
          <p:nvPr/>
        </p:nvGraphicFramePr>
        <p:xfrm>
          <a:off x="4795838" y="3697288"/>
          <a:ext cx="2547937" cy="728662"/>
        </p:xfrm>
        <a:graphic>
          <a:graphicData uri="http://schemas.openxmlformats.org/presentationml/2006/ole">
            <mc:AlternateContent xmlns:mc="http://schemas.openxmlformats.org/markup-compatibility/2006">
              <mc:Choice xmlns:v="urn:schemas-microsoft-com:vml" Requires="v">
                <p:oleObj spid="_x0000_s507452" name="Equation" r:id="rId21" imgW="901700" imgH="254000" progId="Equation.DSMT4">
                  <p:embed/>
                </p:oleObj>
              </mc:Choice>
              <mc:Fallback>
                <p:oleObj name="Equation" r:id="rId21" imgW="901700" imgH="25400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795838" y="3697288"/>
                        <a:ext cx="2547937" cy="7286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5829" name="Object 21"/>
          <p:cNvGraphicFramePr>
            <a:graphicFrameLocks noChangeAspect="1"/>
          </p:cNvGraphicFramePr>
          <p:nvPr/>
        </p:nvGraphicFramePr>
        <p:xfrm>
          <a:off x="7412038" y="3827463"/>
          <a:ext cx="1220787" cy="436562"/>
        </p:xfrm>
        <a:graphic>
          <a:graphicData uri="http://schemas.openxmlformats.org/presentationml/2006/ole">
            <mc:AlternateContent xmlns:mc="http://schemas.openxmlformats.org/markup-compatibility/2006">
              <mc:Choice xmlns:v="urn:schemas-microsoft-com:vml" Requires="v">
                <p:oleObj spid="_x0000_s507453" name="Equation" r:id="rId23" imgW="431800" imgH="152400" progId="Equation.DSMT4">
                  <p:embed/>
                </p:oleObj>
              </mc:Choice>
              <mc:Fallback>
                <p:oleObj name="Equation" r:id="rId23" imgW="431800" imgH="15240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412038" y="3827463"/>
                        <a:ext cx="1220787" cy="4365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5830" name="Object 22"/>
          <p:cNvGraphicFramePr>
            <a:graphicFrameLocks noChangeAspect="1"/>
          </p:cNvGraphicFramePr>
          <p:nvPr/>
        </p:nvGraphicFramePr>
        <p:xfrm>
          <a:off x="2514600" y="4724400"/>
          <a:ext cx="1122363" cy="782638"/>
        </p:xfrm>
        <a:graphic>
          <a:graphicData uri="http://schemas.openxmlformats.org/presentationml/2006/ole">
            <mc:AlternateContent xmlns:mc="http://schemas.openxmlformats.org/markup-compatibility/2006">
              <mc:Choice xmlns:v="urn:schemas-microsoft-com:vml" Requires="v">
                <p:oleObj spid="_x0000_s507454" name="Equation" r:id="rId25" imgW="533160" imgH="368280" progId="Equation.DSMT4">
                  <p:embed/>
                </p:oleObj>
              </mc:Choice>
              <mc:Fallback>
                <p:oleObj name="Equation" r:id="rId25" imgW="533160" imgH="36828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14600" y="4724400"/>
                        <a:ext cx="1122363" cy="7826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5831" name="Object 23"/>
          <p:cNvGraphicFramePr>
            <a:graphicFrameLocks noChangeAspect="1"/>
          </p:cNvGraphicFramePr>
          <p:nvPr/>
        </p:nvGraphicFramePr>
        <p:xfrm>
          <a:off x="3571875" y="4953000"/>
          <a:ext cx="695325" cy="350838"/>
        </p:xfrm>
        <a:graphic>
          <a:graphicData uri="http://schemas.openxmlformats.org/presentationml/2006/ole">
            <mc:AlternateContent xmlns:mc="http://schemas.openxmlformats.org/markup-compatibility/2006">
              <mc:Choice xmlns:v="urn:schemas-microsoft-com:vml" Requires="v">
                <p:oleObj spid="_x0000_s507455" name="Equation" r:id="rId27" imgW="330120" imgH="164880" progId="Equation.DSMT4">
                  <p:embed/>
                </p:oleObj>
              </mc:Choice>
              <mc:Fallback>
                <p:oleObj name="Equation" r:id="rId27" imgW="330120" imgH="164880" progId="Equation.DSMT4">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571875" y="4953000"/>
                        <a:ext cx="695325" cy="3508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5832" name="Object 24"/>
          <p:cNvGraphicFramePr>
            <a:graphicFrameLocks noChangeAspect="1"/>
          </p:cNvGraphicFramePr>
          <p:nvPr/>
        </p:nvGraphicFramePr>
        <p:xfrm>
          <a:off x="6465888" y="4703763"/>
          <a:ext cx="1763712" cy="782637"/>
        </p:xfrm>
        <a:graphic>
          <a:graphicData uri="http://schemas.openxmlformats.org/presentationml/2006/ole">
            <mc:AlternateContent xmlns:mc="http://schemas.openxmlformats.org/markup-compatibility/2006">
              <mc:Choice xmlns:v="urn:schemas-microsoft-com:vml" Requires="v">
                <p:oleObj spid="_x0000_s507456" name="Equation" r:id="rId29" imgW="838080" imgH="368280" progId="Equation.DSMT4">
                  <p:embed/>
                </p:oleObj>
              </mc:Choice>
              <mc:Fallback>
                <p:oleObj name="Equation" r:id="rId29" imgW="838080" imgH="368280" progId="Equation.DSMT4">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465888" y="4703763"/>
                        <a:ext cx="1763712" cy="78263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5833" name="Object 25"/>
          <p:cNvGraphicFramePr>
            <a:graphicFrameLocks noChangeAspect="1"/>
          </p:cNvGraphicFramePr>
          <p:nvPr/>
        </p:nvGraphicFramePr>
        <p:xfrm>
          <a:off x="2133600" y="5562600"/>
          <a:ext cx="1281113" cy="782638"/>
        </p:xfrm>
        <a:graphic>
          <a:graphicData uri="http://schemas.openxmlformats.org/presentationml/2006/ole">
            <mc:AlternateContent xmlns:mc="http://schemas.openxmlformats.org/markup-compatibility/2006">
              <mc:Choice xmlns:v="urn:schemas-microsoft-com:vml" Requires="v">
                <p:oleObj spid="_x0000_s507457" name="Equation" r:id="rId31" imgW="609480" imgH="368280" progId="Equation.DSMT4">
                  <p:embed/>
                </p:oleObj>
              </mc:Choice>
              <mc:Fallback>
                <p:oleObj name="Equation" r:id="rId31" imgW="609480" imgH="368280" progId="Equation.DSMT4">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133600" y="5562600"/>
                        <a:ext cx="1281113" cy="7826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pic>
        <p:nvPicPr>
          <p:cNvPr id="2" name="Picture 1"/>
          <p:cNvPicPr>
            <a:picLocks noChangeAspect="1"/>
          </p:cNvPicPr>
          <p:nvPr/>
        </p:nvPicPr>
        <p:blipFill>
          <a:blip r:embed="rId33"/>
          <a:stretch>
            <a:fillRect/>
          </a:stretch>
        </p:blipFill>
        <p:spPr>
          <a:xfrm>
            <a:off x="838200" y="1219201"/>
            <a:ext cx="1605790" cy="785812"/>
          </a:xfrm>
          <a:prstGeom prst="rect">
            <a:avLst/>
          </a:prstGeom>
        </p:spPr>
      </p:pic>
      <p:pic>
        <p:nvPicPr>
          <p:cNvPr id="30" name="Picture 29"/>
          <p:cNvPicPr>
            <a:picLocks noChangeAspect="1"/>
          </p:cNvPicPr>
          <p:nvPr/>
        </p:nvPicPr>
        <p:blipFill>
          <a:blip r:embed="rId33"/>
          <a:stretch>
            <a:fillRect/>
          </a:stretch>
        </p:blipFill>
        <p:spPr>
          <a:xfrm>
            <a:off x="2272886" y="3649872"/>
            <a:ext cx="1605790" cy="785812"/>
          </a:xfrm>
          <a:prstGeom prst="rect">
            <a:avLst/>
          </a:prstGeom>
        </p:spPr>
      </p:pic>
      <p:pic>
        <p:nvPicPr>
          <p:cNvPr id="3" name="Picture 2"/>
          <p:cNvPicPr>
            <a:picLocks noChangeAspect="1"/>
          </p:cNvPicPr>
          <p:nvPr/>
        </p:nvPicPr>
        <p:blipFill>
          <a:blip r:embed="rId34"/>
          <a:stretch>
            <a:fillRect/>
          </a:stretch>
        </p:blipFill>
        <p:spPr>
          <a:xfrm>
            <a:off x="533400" y="2362200"/>
            <a:ext cx="867026" cy="478359"/>
          </a:xfrm>
          <a:prstGeom prst="rect">
            <a:avLst/>
          </a:prstGeom>
        </p:spPr>
      </p:pic>
    </p:spTree>
    <p:extLst>
      <p:ext uri="{BB962C8B-B14F-4D97-AF65-F5344CB8AC3E}">
        <p14:creationId xmlns:p14="http://schemas.microsoft.com/office/powerpoint/2010/main" val="121173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75814">
                                            <p:txEl>
                                              <p:pRg st="0" end="0"/>
                                            </p:txEl>
                                          </p:spTgt>
                                        </p:tgtEl>
                                        <p:attrNameLst>
                                          <p:attrName>style.visibility</p:attrName>
                                        </p:attrNameLst>
                                      </p:cBhvr>
                                      <p:to>
                                        <p:strVal val="visible"/>
                                      </p:to>
                                    </p:set>
                                    <p:animEffect transition="in" filter="wipe(left)">
                                      <p:cBhvr>
                                        <p:cTn id="7" dur="500"/>
                                        <p:tgtEl>
                                          <p:spTgt spid="3758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iterate type="wd">
                                    <p:tmPct val="10000"/>
                                  </p:iterate>
                                  <p:childTnLst>
                                    <p:set>
                                      <p:cBhvr>
                                        <p:cTn id="16" dur="1" fill="hold">
                                          <p:stCondLst>
                                            <p:cond delay="0"/>
                                          </p:stCondLst>
                                        </p:cTn>
                                        <p:tgtEl>
                                          <p:spTgt spid="375826"/>
                                        </p:tgtEl>
                                        <p:attrNameLst>
                                          <p:attrName>style.visibility</p:attrName>
                                        </p:attrNameLst>
                                      </p:cBhvr>
                                      <p:to>
                                        <p:strVal val="visible"/>
                                      </p:to>
                                    </p:set>
                                    <p:animEffect transition="in" filter="wipe(left)">
                                      <p:cBhvr>
                                        <p:cTn id="17" dur="500"/>
                                        <p:tgtEl>
                                          <p:spTgt spid="3758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75814">
                                            <p:txEl>
                                              <p:pRg st="3" end="3"/>
                                            </p:txEl>
                                          </p:spTgt>
                                        </p:tgtEl>
                                        <p:attrNameLst>
                                          <p:attrName>style.visibility</p:attrName>
                                        </p:attrNameLst>
                                      </p:cBhvr>
                                      <p:to>
                                        <p:strVal val="visible"/>
                                      </p:to>
                                    </p:set>
                                    <p:animEffect transition="in" filter="wipe(left)">
                                      <p:cBhvr>
                                        <p:cTn id="22" dur="500"/>
                                        <p:tgtEl>
                                          <p:spTgt spid="3758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375810"/>
                                        </p:tgtEl>
                                        <p:attrNameLst>
                                          <p:attrName>style.visibility</p:attrName>
                                        </p:attrNameLst>
                                      </p:cBhvr>
                                      <p:to>
                                        <p:strVal val="visible"/>
                                      </p:to>
                                    </p:set>
                                    <p:anim calcmode="lin" valueType="num">
                                      <p:cBhvr>
                                        <p:cTn id="27" dur="500" fill="hold"/>
                                        <p:tgtEl>
                                          <p:spTgt spid="375810"/>
                                        </p:tgtEl>
                                        <p:attrNameLst>
                                          <p:attrName>ppt_w</p:attrName>
                                        </p:attrNameLst>
                                      </p:cBhvr>
                                      <p:tavLst>
                                        <p:tav tm="0">
                                          <p:val>
                                            <p:fltVal val="0"/>
                                          </p:val>
                                        </p:tav>
                                        <p:tav tm="100000">
                                          <p:val>
                                            <p:strVal val="#ppt_w"/>
                                          </p:val>
                                        </p:tav>
                                      </p:tavLst>
                                    </p:anim>
                                    <p:anim calcmode="lin" valueType="num">
                                      <p:cBhvr>
                                        <p:cTn id="28" dur="500" fill="hold"/>
                                        <p:tgtEl>
                                          <p:spTgt spid="375810"/>
                                        </p:tgtEl>
                                        <p:attrNameLst>
                                          <p:attrName>ppt_h</p:attrName>
                                        </p:attrNameLst>
                                      </p:cBhvr>
                                      <p:tavLst>
                                        <p:tav tm="0">
                                          <p:val>
                                            <p:fltVal val="0"/>
                                          </p:val>
                                        </p:tav>
                                        <p:tav tm="100000">
                                          <p:val>
                                            <p:strVal val="#ppt_h"/>
                                          </p:val>
                                        </p:tav>
                                      </p:tavLst>
                                    </p:anim>
                                    <p:animEffect transition="in" filter="fade">
                                      <p:cBhvr>
                                        <p:cTn id="29" dur="500"/>
                                        <p:tgtEl>
                                          <p:spTgt spid="3758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wd">
                                    <p:tmPct val="10000"/>
                                  </p:iterate>
                                  <p:childTnLst>
                                    <p:set>
                                      <p:cBhvr>
                                        <p:cTn id="33" dur="1" fill="hold">
                                          <p:stCondLst>
                                            <p:cond delay="0"/>
                                          </p:stCondLst>
                                        </p:cTn>
                                        <p:tgtEl>
                                          <p:spTgt spid="375814">
                                            <p:txEl>
                                              <p:pRg st="4" end="4"/>
                                            </p:txEl>
                                          </p:spTgt>
                                        </p:tgtEl>
                                        <p:attrNameLst>
                                          <p:attrName>style.visibility</p:attrName>
                                        </p:attrNameLst>
                                      </p:cBhvr>
                                      <p:to>
                                        <p:strVal val="visible"/>
                                      </p:to>
                                    </p:set>
                                    <p:animEffect transition="in" filter="wipe(left)">
                                      <p:cBhvr>
                                        <p:cTn id="34" dur="500"/>
                                        <p:tgtEl>
                                          <p:spTgt spid="375814">
                                            <p:txEl>
                                              <p:pRg st="4" end="4"/>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375814">
                                            <p:txEl>
                                              <p:pRg st="5" end="5"/>
                                            </p:txEl>
                                          </p:spTgt>
                                        </p:tgtEl>
                                        <p:attrNameLst>
                                          <p:attrName>style.visibility</p:attrName>
                                        </p:attrNameLst>
                                      </p:cBhvr>
                                      <p:to>
                                        <p:strVal val="visible"/>
                                      </p:to>
                                    </p:set>
                                    <p:animEffect transition="in" filter="wipe(left)">
                                      <p:cBhvr>
                                        <p:cTn id="42" dur="500"/>
                                        <p:tgtEl>
                                          <p:spTgt spid="375814">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wd">
                                    <p:tmPct val="10000"/>
                                  </p:iterate>
                                  <p:childTnLst>
                                    <p:set>
                                      <p:cBhvr>
                                        <p:cTn id="46" dur="1" fill="hold">
                                          <p:stCondLst>
                                            <p:cond delay="0"/>
                                          </p:stCondLst>
                                        </p:cTn>
                                        <p:tgtEl>
                                          <p:spTgt spid="375814">
                                            <p:txEl>
                                              <p:pRg st="6" end="6"/>
                                            </p:txEl>
                                          </p:spTgt>
                                        </p:tgtEl>
                                        <p:attrNameLst>
                                          <p:attrName>style.visibility</p:attrName>
                                        </p:attrNameLst>
                                      </p:cBhvr>
                                      <p:to>
                                        <p:strVal val="visible"/>
                                      </p:to>
                                    </p:set>
                                    <p:animEffect transition="in" filter="wipe(left)">
                                      <p:cBhvr>
                                        <p:cTn id="47" dur="500"/>
                                        <p:tgtEl>
                                          <p:spTgt spid="375814">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iterate type="wd">
                                    <p:tmPct val="10000"/>
                                  </p:iterate>
                                  <p:childTnLst>
                                    <p:set>
                                      <p:cBhvr>
                                        <p:cTn id="56" dur="1" fill="hold">
                                          <p:stCondLst>
                                            <p:cond delay="0"/>
                                          </p:stCondLst>
                                        </p:cTn>
                                        <p:tgtEl>
                                          <p:spTgt spid="375827"/>
                                        </p:tgtEl>
                                        <p:attrNameLst>
                                          <p:attrName>style.visibility</p:attrName>
                                        </p:attrNameLst>
                                      </p:cBhvr>
                                      <p:to>
                                        <p:strVal val="visible"/>
                                      </p:to>
                                    </p:set>
                                    <p:animEffect transition="in" filter="wipe(left)">
                                      <p:cBhvr>
                                        <p:cTn id="57" dur="500"/>
                                        <p:tgtEl>
                                          <p:spTgt spid="3758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iterate type="wd">
                                    <p:tmPct val="10000"/>
                                  </p:iterate>
                                  <p:childTnLst>
                                    <p:set>
                                      <p:cBhvr>
                                        <p:cTn id="61" dur="1" fill="hold">
                                          <p:stCondLst>
                                            <p:cond delay="0"/>
                                          </p:stCondLst>
                                        </p:cTn>
                                        <p:tgtEl>
                                          <p:spTgt spid="375828"/>
                                        </p:tgtEl>
                                        <p:attrNameLst>
                                          <p:attrName>style.visibility</p:attrName>
                                        </p:attrNameLst>
                                      </p:cBhvr>
                                      <p:to>
                                        <p:strVal val="visible"/>
                                      </p:to>
                                    </p:set>
                                    <p:animEffect transition="in" filter="wipe(left)">
                                      <p:cBhvr>
                                        <p:cTn id="62" dur="500"/>
                                        <p:tgtEl>
                                          <p:spTgt spid="37582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iterate type="wd">
                                    <p:tmPct val="10000"/>
                                  </p:iterate>
                                  <p:childTnLst>
                                    <p:set>
                                      <p:cBhvr>
                                        <p:cTn id="66" dur="1" fill="hold">
                                          <p:stCondLst>
                                            <p:cond delay="0"/>
                                          </p:stCondLst>
                                        </p:cTn>
                                        <p:tgtEl>
                                          <p:spTgt spid="375829"/>
                                        </p:tgtEl>
                                        <p:attrNameLst>
                                          <p:attrName>style.visibility</p:attrName>
                                        </p:attrNameLst>
                                      </p:cBhvr>
                                      <p:to>
                                        <p:strVal val="visible"/>
                                      </p:to>
                                    </p:set>
                                    <p:animEffect transition="in" filter="wipe(left)">
                                      <p:cBhvr>
                                        <p:cTn id="67" dur="500"/>
                                        <p:tgtEl>
                                          <p:spTgt spid="37582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iterate type="wd">
                                    <p:tmPct val="10000"/>
                                  </p:iterate>
                                  <p:childTnLst>
                                    <p:set>
                                      <p:cBhvr>
                                        <p:cTn id="71" dur="1" fill="hold">
                                          <p:stCondLst>
                                            <p:cond delay="0"/>
                                          </p:stCondLst>
                                        </p:cTn>
                                        <p:tgtEl>
                                          <p:spTgt spid="375814">
                                            <p:txEl>
                                              <p:pRg st="8" end="8"/>
                                            </p:txEl>
                                          </p:spTgt>
                                        </p:tgtEl>
                                        <p:attrNameLst>
                                          <p:attrName>style.visibility</p:attrName>
                                        </p:attrNameLst>
                                      </p:cBhvr>
                                      <p:to>
                                        <p:strVal val="visible"/>
                                      </p:to>
                                    </p:set>
                                    <p:animEffect transition="in" filter="wipe(left)">
                                      <p:cBhvr>
                                        <p:cTn id="72" dur="500"/>
                                        <p:tgtEl>
                                          <p:spTgt spid="375814">
                                            <p:txEl>
                                              <p:pRg st="8" end="8"/>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iterate type="wd">
                                    <p:tmPct val="10000"/>
                                  </p:iterate>
                                  <p:childTnLst>
                                    <p:set>
                                      <p:cBhvr>
                                        <p:cTn id="76" dur="1" fill="hold">
                                          <p:stCondLst>
                                            <p:cond delay="0"/>
                                          </p:stCondLst>
                                        </p:cTn>
                                        <p:tgtEl>
                                          <p:spTgt spid="375817"/>
                                        </p:tgtEl>
                                        <p:attrNameLst>
                                          <p:attrName>style.visibility</p:attrName>
                                        </p:attrNameLst>
                                      </p:cBhvr>
                                      <p:to>
                                        <p:strVal val="visible"/>
                                      </p:to>
                                    </p:set>
                                    <p:animEffect transition="in" filter="wipe(left)">
                                      <p:cBhvr>
                                        <p:cTn id="77" dur="500"/>
                                        <p:tgtEl>
                                          <p:spTgt spid="37581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iterate type="wd">
                                    <p:tmPct val="10000"/>
                                  </p:iterate>
                                  <p:childTnLst>
                                    <p:set>
                                      <p:cBhvr>
                                        <p:cTn id="81" dur="1" fill="hold">
                                          <p:stCondLst>
                                            <p:cond delay="0"/>
                                          </p:stCondLst>
                                        </p:cTn>
                                        <p:tgtEl>
                                          <p:spTgt spid="375830"/>
                                        </p:tgtEl>
                                        <p:attrNameLst>
                                          <p:attrName>style.visibility</p:attrName>
                                        </p:attrNameLst>
                                      </p:cBhvr>
                                      <p:to>
                                        <p:strVal val="visible"/>
                                      </p:to>
                                    </p:set>
                                    <p:animEffect transition="in" filter="wipe(left)">
                                      <p:cBhvr>
                                        <p:cTn id="82" dur="500"/>
                                        <p:tgtEl>
                                          <p:spTgt spid="37583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iterate type="wd">
                                    <p:tmPct val="10000"/>
                                  </p:iterate>
                                  <p:childTnLst>
                                    <p:set>
                                      <p:cBhvr>
                                        <p:cTn id="86" dur="1" fill="hold">
                                          <p:stCondLst>
                                            <p:cond delay="0"/>
                                          </p:stCondLst>
                                        </p:cTn>
                                        <p:tgtEl>
                                          <p:spTgt spid="375831"/>
                                        </p:tgtEl>
                                        <p:attrNameLst>
                                          <p:attrName>style.visibility</p:attrName>
                                        </p:attrNameLst>
                                      </p:cBhvr>
                                      <p:to>
                                        <p:strVal val="visible"/>
                                      </p:to>
                                    </p:set>
                                    <p:animEffect transition="in" filter="wipe(left)">
                                      <p:cBhvr>
                                        <p:cTn id="87" dur="500"/>
                                        <p:tgtEl>
                                          <p:spTgt spid="375831"/>
                                        </p:tgtEl>
                                      </p:cBhvr>
                                    </p:animEffect>
                                  </p:childTnLst>
                                </p:cTn>
                              </p:par>
                            </p:childTnLst>
                          </p:cTn>
                        </p:par>
                      </p:childTnLst>
                    </p:cTn>
                  </p:par>
                  <p:par>
                    <p:cTn id="88" fill="hold">
                      <p:stCondLst>
                        <p:cond delay="indefinite"/>
                      </p:stCondLst>
                      <p:childTnLst>
                        <p:par>
                          <p:cTn id="89" fill="hold">
                            <p:stCondLst>
                              <p:cond delay="0"/>
                            </p:stCondLst>
                            <p:childTnLst>
                              <p:par>
                                <p:cTn id="90" presetID="49" presetClass="entr" presetSubtype="0" decel="100000" fill="hold" grpId="0" nodeType="clickEffect">
                                  <p:stCondLst>
                                    <p:cond delay="0"/>
                                  </p:stCondLst>
                                  <p:iterate type="lt">
                                    <p:tmPct val="10000"/>
                                  </p:iterate>
                                  <p:childTnLst>
                                    <p:set>
                                      <p:cBhvr>
                                        <p:cTn id="91" dur="1" fill="hold">
                                          <p:stCondLst>
                                            <p:cond delay="0"/>
                                          </p:stCondLst>
                                        </p:cTn>
                                        <p:tgtEl>
                                          <p:spTgt spid="375818"/>
                                        </p:tgtEl>
                                        <p:attrNameLst>
                                          <p:attrName>style.visibility</p:attrName>
                                        </p:attrNameLst>
                                      </p:cBhvr>
                                      <p:to>
                                        <p:strVal val="visible"/>
                                      </p:to>
                                    </p:set>
                                    <p:anim calcmode="lin" valueType="num">
                                      <p:cBhvr>
                                        <p:cTn id="92" dur="500" fill="hold"/>
                                        <p:tgtEl>
                                          <p:spTgt spid="375818"/>
                                        </p:tgtEl>
                                        <p:attrNameLst>
                                          <p:attrName>ppt_w</p:attrName>
                                        </p:attrNameLst>
                                      </p:cBhvr>
                                      <p:tavLst>
                                        <p:tav tm="0">
                                          <p:val>
                                            <p:fltVal val="0"/>
                                          </p:val>
                                        </p:tav>
                                        <p:tav tm="100000">
                                          <p:val>
                                            <p:strVal val="#ppt_w"/>
                                          </p:val>
                                        </p:tav>
                                      </p:tavLst>
                                    </p:anim>
                                    <p:anim calcmode="lin" valueType="num">
                                      <p:cBhvr>
                                        <p:cTn id="93" dur="500" fill="hold"/>
                                        <p:tgtEl>
                                          <p:spTgt spid="375818"/>
                                        </p:tgtEl>
                                        <p:attrNameLst>
                                          <p:attrName>ppt_h</p:attrName>
                                        </p:attrNameLst>
                                      </p:cBhvr>
                                      <p:tavLst>
                                        <p:tav tm="0">
                                          <p:val>
                                            <p:fltVal val="0"/>
                                          </p:val>
                                        </p:tav>
                                        <p:tav tm="100000">
                                          <p:val>
                                            <p:strVal val="#ppt_h"/>
                                          </p:val>
                                        </p:tav>
                                      </p:tavLst>
                                    </p:anim>
                                    <p:anim calcmode="lin" valueType="num">
                                      <p:cBhvr>
                                        <p:cTn id="94" dur="500" fill="hold"/>
                                        <p:tgtEl>
                                          <p:spTgt spid="375818"/>
                                        </p:tgtEl>
                                        <p:attrNameLst>
                                          <p:attrName>style.rotation</p:attrName>
                                        </p:attrNameLst>
                                      </p:cBhvr>
                                      <p:tavLst>
                                        <p:tav tm="0">
                                          <p:val>
                                            <p:fltVal val="360"/>
                                          </p:val>
                                        </p:tav>
                                        <p:tav tm="100000">
                                          <p:val>
                                            <p:fltVal val="0"/>
                                          </p:val>
                                        </p:tav>
                                      </p:tavLst>
                                    </p:anim>
                                    <p:animEffect transition="in" filter="fade">
                                      <p:cBhvr>
                                        <p:cTn id="95" dur="500"/>
                                        <p:tgtEl>
                                          <p:spTgt spid="375818"/>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nodeType="clickEffect">
                                  <p:stCondLst>
                                    <p:cond delay="0"/>
                                  </p:stCondLst>
                                  <p:iterate type="wd">
                                    <p:tmPct val="10000"/>
                                  </p:iterate>
                                  <p:childTnLst>
                                    <p:set>
                                      <p:cBhvr>
                                        <p:cTn id="99" dur="1" fill="hold">
                                          <p:stCondLst>
                                            <p:cond delay="0"/>
                                          </p:stCondLst>
                                        </p:cTn>
                                        <p:tgtEl>
                                          <p:spTgt spid="375819"/>
                                        </p:tgtEl>
                                        <p:attrNameLst>
                                          <p:attrName>style.visibility</p:attrName>
                                        </p:attrNameLst>
                                      </p:cBhvr>
                                      <p:to>
                                        <p:strVal val="visible"/>
                                      </p:to>
                                    </p:set>
                                    <p:animEffect transition="in" filter="wipe(left)">
                                      <p:cBhvr>
                                        <p:cTn id="100" dur="500"/>
                                        <p:tgtEl>
                                          <p:spTgt spid="375819"/>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iterate type="wd">
                                    <p:tmPct val="10000"/>
                                  </p:iterate>
                                  <p:childTnLst>
                                    <p:set>
                                      <p:cBhvr>
                                        <p:cTn id="104" dur="1" fill="hold">
                                          <p:stCondLst>
                                            <p:cond delay="0"/>
                                          </p:stCondLst>
                                        </p:cTn>
                                        <p:tgtEl>
                                          <p:spTgt spid="375832"/>
                                        </p:tgtEl>
                                        <p:attrNameLst>
                                          <p:attrName>style.visibility</p:attrName>
                                        </p:attrNameLst>
                                      </p:cBhvr>
                                      <p:to>
                                        <p:strVal val="visible"/>
                                      </p:to>
                                    </p:set>
                                    <p:animEffect transition="in" filter="wipe(left)">
                                      <p:cBhvr>
                                        <p:cTn id="105" dur="500"/>
                                        <p:tgtEl>
                                          <p:spTgt spid="375832"/>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iterate type="wd">
                                    <p:tmPct val="10000"/>
                                  </p:iterate>
                                  <p:childTnLst>
                                    <p:set>
                                      <p:cBhvr>
                                        <p:cTn id="109" dur="1" fill="hold">
                                          <p:stCondLst>
                                            <p:cond delay="0"/>
                                          </p:stCondLst>
                                        </p:cTn>
                                        <p:tgtEl>
                                          <p:spTgt spid="375814">
                                            <p:txEl>
                                              <p:pRg st="11" end="11"/>
                                            </p:txEl>
                                          </p:spTgt>
                                        </p:tgtEl>
                                        <p:attrNameLst>
                                          <p:attrName>style.visibility</p:attrName>
                                        </p:attrNameLst>
                                      </p:cBhvr>
                                      <p:to>
                                        <p:strVal val="visible"/>
                                      </p:to>
                                    </p:set>
                                    <p:animEffect transition="in" filter="wipe(left)">
                                      <p:cBhvr>
                                        <p:cTn id="110" dur="500"/>
                                        <p:tgtEl>
                                          <p:spTgt spid="375814">
                                            <p:txEl>
                                              <p:pRg st="11" end="11"/>
                                            </p:txEl>
                                          </p:spTgt>
                                        </p:tgtEl>
                                      </p:cBhvr>
                                    </p:animEffect>
                                  </p:childTnLst>
                                </p:cTn>
                              </p:par>
                              <p:par>
                                <p:cTn id="111" presetID="22" presetClass="entr" presetSubtype="8" fill="hold" nodeType="withEffect">
                                  <p:stCondLst>
                                    <p:cond delay="0"/>
                                  </p:stCondLst>
                                  <p:iterate type="wd">
                                    <p:tmPct val="10000"/>
                                  </p:iterate>
                                  <p:childTnLst>
                                    <p:set>
                                      <p:cBhvr>
                                        <p:cTn id="112" dur="1" fill="hold">
                                          <p:stCondLst>
                                            <p:cond delay="0"/>
                                          </p:stCondLst>
                                        </p:cTn>
                                        <p:tgtEl>
                                          <p:spTgt spid="375820"/>
                                        </p:tgtEl>
                                        <p:attrNameLst>
                                          <p:attrName>style.visibility</p:attrName>
                                        </p:attrNameLst>
                                      </p:cBhvr>
                                      <p:to>
                                        <p:strVal val="visible"/>
                                      </p:to>
                                    </p:set>
                                    <p:animEffect transition="in" filter="wipe(left)">
                                      <p:cBhvr>
                                        <p:cTn id="113" dur="500"/>
                                        <p:tgtEl>
                                          <p:spTgt spid="375820"/>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nodeType="clickEffect">
                                  <p:stCondLst>
                                    <p:cond delay="0"/>
                                  </p:stCondLst>
                                  <p:iterate type="wd">
                                    <p:tmPct val="10000"/>
                                  </p:iterate>
                                  <p:childTnLst>
                                    <p:set>
                                      <p:cBhvr>
                                        <p:cTn id="117" dur="1" fill="hold">
                                          <p:stCondLst>
                                            <p:cond delay="0"/>
                                          </p:stCondLst>
                                        </p:cTn>
                                        <p:tgtEl>
                                          <p:spTgt spid="375833"/>
                                        </p:tgtEl>
                                        <p:attrNameLst>
                                          <p:attrName>style.visibility</p:attrName>
                                        </p:attrNameLst>
                                      </p:cBhvr>
                                      <p:to>
                                        <p:strVal val="visible"/>
                                      </p:to>
                                    </p:set>
                                    <p:animEffect transition="in" filter="wipe(left)">
                                      <p:cBhvr>
                                        <p:cTn id="118" dur="500"/>
                                        <p:tgtEl>
                                          <p:spTgt spid="375833"/>
                                        </p:tgtEl>
                                      </p:cBhvr>
                                    </p:animEffect>
                                  </p:childTnLst>
                                </p:cTn>
                              </p:par>
                            </p:childTnLst>
                          </p:cTn>
                        </p:par>
                      </p:childTnLst>
                    </p:cTn>
                  </p:par>
                  <p:par>
                    <p:cTn id="119" fill="hold">
                      <p:stCondLst>
                        <p:cond delay="indefinite"/>
                      </p:stCondLst>
                      <p:childTnLst>
                        <p:par>
                          <p:cTn id="120" fill="hold">
                            <p:stCondLst>
                              <p:cond delay="0"/>
                            </p:stCondLst>
                            <p:childTnLst>
                              <p:par>
                                <p:cTn id="121" presetID="49" presetClass="entr" presetSubtype="0" decel="100000" fill="hold" grpId="0" nodeType="clickEffect">
                                  <p:stCondLst>
                                    <p:cond delay="0"/>
                                  </p:stCondLst>
                                  <p:iterate type="lt">
                                    <p:tmPct val="10000"/>
                                  </p:iterate>
                                  <p:childTnLst>
                                    <p:set>
                                      <p:cBhvr>
                                        <p:cTn id="122" dur="1" fill="hold">
                                          <p:stCondLst>
                                            <p:cond delay="0"/>
                                          </p:stCondLst>
                                        </p:cTn>
                                        <p:tgtEl>
                                          <p:spTgt spid="375821"/>
                                        </p:tgtEl>
                                        <p:attrNameLst>
                                          <p:attrName>style.visibility</p:attrName>
                                        </p:attrNameLst>
                                      </p:cBhvr>
                                      <p:to>
                                        <p:strVal val="visible"/>
                                      </p:to>
                                    </p:set>
                                    <p:anim calcmode="lin" valueType="num">
                                      <p:cBhvr>
                                        <p:cTn id="123" dur="500" fill="hold"/>
                                        <p:tgtEl>
                                          <p:spTgt spid="375821"/>
                                        </p:tgtEl>
                                        <p:attrNameLst>
                                          <p:attrName>ppt_w</p:attrName>
                                        </p:attrNameLst>
                                      </p:cBhvr>
                                      <p:tavLst>
                                        <p:tav tm="0">
                                          <p:val>
                                            <p:fltVal val="0"/>
                                          </p:val>
                                        </p:tav>
                                        <p:tav tm="100000">
                                          <p:val>
                                            <p:strVal val="#ppt_w"/>
                                          </p:val>
                                        </p:tav>
                                      </p:tavLst>
                                    </p:anim>
                                    <p:anim calcmode="lin" valueType="num">
                                      <p:cBhvr>
                                        <p:cTn id="124" dur="500" fill="hold"/>
                                        <p:tgtEl>
                                          <p:spTgt spid="375821"/>
                                        </p:tgtEl>
                                        <p:attrNameLst>
                                          <p:attrName>ppt_h</p:attrName>
                                        </p:attrNameLst>
                                      </p:cBhvr>
                                      <p:tavLst>
                                        <p:tav tm="0">
                                          <p:val>
                                            <p:fltVal val="0"/>
                                          </p:val>
                                        </p:tav>
                                        <p:tav tm="100000">
                                          <p:val>
                                            <p:strVal val="#ppt_h"/>
                                          </p:val>
                                        </p:tav>
                                      </p:tavLst>
                                    </p:anim>
                                    <p:anim calcmode="lin" valueType="num">
                                      <p:cBhvr>
                                        <p:cTn id="125" dur="500" fill="hold"/>
                                        <p:tgtEl>
                                          <p:spTgt spid="375821"/>
                                        </p:tgtEl>
                                        <p:attrNameLst>
                                          <p:attrName>style.rotation</p:attrName>
                                        </p:attrNameLst>
                                      </p:cBhvr>
                                      <p:tavLst>
                                        <p:tav tm="0">
                                          <p:val>
                                            <p:fltVal val="360"/>
                                          </p:val>
                                        </p:tav>
                                        <p:tav tm="100000">
                                          <p:val>
                                            <p:fltVal val="0"/>
                                          </p:val>
                                        </p:tav>
                                      </p:tavLst>
                                    </p:anim>
                                    <p:animEffect transition="in" filter="fade">
                                      <p:cBhvr>
                                        <p:cTn id="126" dur="500"/>
                                        <p:tgtEl>
                                          <p:spTgt spid="375821"/>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nodeType="clickEffect">
                                  <p:stCondLst>
                                    <p:cond delay="0"/>
                                  </p:stCondLst>
                                  <p:iterate type="wd">
                                    <p:tmPct val="10000"/>
                                  </p:iterate>
                                  <p:childTnLst>
                                    <p:set>
                                      <p:cBhvr>
                                        <p:cTn id="130" dur="1" fill="hold">
                                          <p:stCondLst>
                                            <p:cond delay="0"/>
                                          </p:stCondLst>
                                        </p:cTn>
                                        <p:tgtEl>
                                          <p:spTgt spid="375822"/>
                                        </p:tgtEl>
                                        <p:attrNameLst>
                                          <p:attrName>style.visibility</p:attrName>
                                        </p:attrNameLst>
                                      </p:cBhvr>
                                      <p:to>
                                        <p:strVal val="visible"/>
                                      </p:to>
                                    </p:set>
                                    <p:animEffect transition="in" filter="wipe(left)">
                                      <p:cBhvr>
                                        <p:cTn id="131" dur="500"/>
                                        <p:tgtEl>
                                          <p:spTgt spid="375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4" grpId="0" build="p"/>
      <p:bldP spid="375818" grpId="0" animBg="1"/>
      <p:bldP spid="375821"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ate Placeholder 3"/>
          <p:cNvSpPr>
            <a:spLocks noGrp="1"/>
          </p:cNvSpPr>
          <p:nvPr>
            <p:ph type="dt" sz="half" idx="10"/>
          </p:nvPr>
        </p:nvSpPr>
        <p:spPr/>
        <p:txBody>
          <a:bodyPr/>
          <a:lstStyle/>
          <a:p>
            <a:r>
              <a:rPr lang="en-US" smtClean="0"/>
              <a:t>Thursday, July 5, 2018</a:t>
            </a:r>
            <a:endParaRPr lang="en-US"/>
          </a:p>
        </p:txBody>
      </p:sp>
      <p:sp>
        <p:nvSpPr>
          <p:cNvPr id="30" name="Footer Placeholder 4"/>
          <p:cNvSpPr>
            <a:spLocks noGrp="1"/>
          </p:cNvSpPr>
          <p:nvPr>
            <p:ph type="ftr" sz="quarter" idx="11"/>
          </p:nvPr>
        </p:nvSpPr>
        <p:spPr/>
        <p:txBody>
          <a:bodyPr/>
          <a:lstStyle/>
          <a:p>
            <a:r>
              <a:rPr lang="de-DE" smtClean="0"/>
              <a:t>PHYS 1444-001, Summer 2018               Dr. Jaehoon Yu</a:t>
            </a:r>
            <a:endParaRPr lang="en-US"/>
          </a:p>
        </p:txBody>
      </p:sp>
      <p:sp>
        <p:nvSpPr>
          <p:cNvPr id="31" name="Slide Number Placeholder 5"/>
          <p:cNvSpPr>
            <a:spLocks noGrp="1"/>
          </p:cNvSpPr>
          <p:nvPr>
            <p:ph type="sldNum" sz="quarter" idx="12"/>
          </p:nvPr>
        </p:nvSpPr>
        <p:spPr/>
        <p:txBody>
          <a:bodyPr/>
          <a:lstStyle/>
          <a:p>
            <a:fld id="{267FC37C-FC3A-C649-B643-6FE3AE2CB03B}" type="slidenum">
              <a:rPr lang="en-US"/>
              <a:pPr/>
              <a:t>126</a:t>
            </a:fld>
            <a:endParaRPr lang="en-US"/>
          </a:p>
        </p:txBody>
      </p:sp>
      <p:graphicFrame>
        <p:nvGraphicFramePr>
          <p:cNvPr id="376834" name="Object 2"/>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508606"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6835" name="Object 3"/>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508607"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6836" name="Object 4"/>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08608"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6837" name="Rectangle 5"/>
          <p:cNvSpPr>
            <a:spLocks noGrp="1" noChangeArrowheads="1"/>
          </p:cNvSpPr>
          <p:nvPr>
            <p:ph type="body" idx="1"/>
          </p:nvPr>
        </p:nvSpPr>
        <p:spPr>
          <a:xfrm>
            <a:off x="228600" y="685800"/>
            <a:ext cx="8458200" cy="5638800"/>
          </a:xfrm>
        </p:spPr>
        <p:txBody>
          <a:bodyPr/>
          <a:lstStyle/>
          <a:p>
            <a:pPr>
              <a:lnSpc>
                <a:spcPct val="90000"/>
              </a:lnSpc>
            </a:pPr>
            <a:r>
              <a:rPr lang="en-US"/>
              <a:t>Let’s now use the relationship from Faraday’s law</a:t>
            </a:r>
          </a:p>
          <a:p>
            <a:pPr>
              <a:lnSpc>
                <a:spcPct val="90000"/>
              </a:lnSpc>
            </a:pPr>
            <a:r>
              <a:rPr lang="en-US"/>
              <a:t>Taking the derivatives of E and B as given their traveling wave form, we obtain</a:t>
            </a:r>
          </a:p>
          <a:p>
            <a:pPr lvl="1">
              <a:lnSpc>
                <a:spcPct val="90000"/>
              </a:lnSpc>
            </a:pPr>
            <a:endParaRPr lang="en-US"/>
          </a:p>
          <a:p>
            <a:pPr lvl="1">
              <a:lnSpc>
                <a:spcPct val="90000"/>
              </a:lnSpc>
            </a:pPr>
            <a:endParaRPr lang="en-US"/>
          </a:p>
          <a:p>
            <a:pPr lvl="1">
              <a:lnSpc>
                <a:spcPct val="90000"/>
              </a:lnSpc>
            </a:pPr>
            <a:endParaRPr lang="en-US"/>
          </a:p>
          <a:p>
            <a:pPr lvl="1">
              <a:lnSpc>
                <a:spcPct val="90000"/>
              </a:lnSpc>
            </a:pPr>
            <a:endParaRPr lang="en-US"/>
          </a:p>
          <a:p>
            <a:pPr lvl="1">
              <a:lnSpc>
                <a:spcPct val="90000"/>
              </a:lnSpc>
            </a:pPr>
            <a:endParaRPr lang="en-US"/>
          </a:p>
          <a:p>
            <a:pPr lvl="1">
              <a:lnSpc>
                <a:spcPct val="90000"/>
              </a:lnSpc>
            </a:pPr>
            <a:endParaRPr lang="en-US"/>
          </a:p>
          <a:p>
            <a:pPr lvl="1">
              <a:lnSpc>
                <a:spcPct val="90000"/>
              </a:lnSpc>
            </a:pPr>
            <a:r>
              <a:rPr lang="en-US"/>
              <a:t>Since E and B are in phase, we can write</a:t>
            </a:r>
          </a:p>
          <a:p>
            <a:pPr lvl="2">
              <a:lnSpc>
                <a:spcPct val="90000"/>
              </a:lnSpc>
            </a:pPr>
            <a:r>
              <a:rPr lang="en-US"/>
              <a:t>This is valid at any point and time in space. What is v?</a:t>
            </a:r>
          </a:p>
          <a:p>
            <a:pPr lvl="3">
              <a:lnSpc>
                <a:spcPct val="90000"/>
              </a:lnSpc>
            </a:pPr>
            <a:r>
              <a:rPr lang="en-US"/>
              <a:t>The velocity of the wave   </a:t>
            </a:r>
          </a:p>
        </p:txBody>
      </p:sp>
      <p:graphicFrame>
        <p:nvGraphicFramePr>
          <p:cNvPr id="376838"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08609"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6839" name="Rectangle 7"/>
          <p:cNvSpPr>
            <a:spLocks noChangeArrowheads="1"/>
          </p:cNvSpPr>
          <p:nvPr/>
        </p:nvSpPr>
        <p:spPr bwMode="auto">
          <a:xfrm>
            <a:off x="381000" y="76200"/>
            <a:ext cx="8534400" cy="609600"/>
          </a:xfrm>
          <a:prstGeom prst="rect">
            <a:avLst/>
          </a:prstGeom>
          <a:noFill/>
          <a:ln w="9525">
            <a:noFill/>
            <a:miter lim="800000"/>
            <a:headEnd/>
            <a:tailEnd/>
          </a:ln>
          <a:effectLst/>
        </p:spPr>
        <p:txBody>
          <a:bodyPr anchor="ctr">
            <a:prstTxWarp prst="textNoShape">
              <a:avLst/>
            </a:prstTxWarp>
          </a:bodyPr>
          <a:lstStyle/>
          <a:p>
            <a:pPr algn="ctr"/>
            <a:r>
              <a:rPr lang="en-US" sz="4400">
                <a:solidFill>
                  <a:srgbClr val="A50021"/>
                </a:solidFill>
                <a:latin typeface="Arial Narrow" charset="0"/>
              </a:rPr>
              <a:t>Relationship between </a:t>
            </a:r>
            <a:r>
              <a:rPr lang="en-US" sz="4400" b="1">
                <a:solidFill>
                  <a:srgbClr val="A50021"/>
                </a:solidFill>
                <a:latin typeface="Arial Narrow" charset="0"/>
              </a:rPr>
              <a:t>E</a:t>
            </a:r>
            <a:r>
              <a:rPr lang="en-US" sz="4400">
                <a:solidFill>
                  <a:srgbClr val="A50021"/>
                </a:solidFill>
                <a:latin typeface="Arial Narrow" charset="0"/>
              </a:rPr>
              <a:t>, </a:t>
            </a:r>
            <a:r>
              <a:rPr lang="en-US" sz="4400" b="1">
                <a:solidFill>
                  <a:srgbClr val="A50021"/>
                </a:solidFill>
                <a:latin typeface="Arial Narrow" charset="0"/>
              </a:rPr>
              <a:t>B</a:t>
            </a:r>
            <a:r>
              <a:rPr lang="en-US" sz="4400">
                <a:solidFill>
                  <a:srgbClr val="A50021"/>
                </a:solidFill>
                <a:latin typeface="Arial Narrow" charset="0"/>
              </a:rPr>
              <a:t> and </a:t>
            </a:r>
            <a:r>
              <a:rPr lang="en-US" sz="4400" b="1">
                <a:solidFill>
                  <a:srgbClr val="A50021"/>
                </a:solidFill>
                <a:latin typeface="Arial Narrow" charset="0"/>
              </a:rPr>
              <a:t>v</a:t>
            </a:r>
          </a:p>
        </p:txBody>
      </p:sp>
      <p:graphicFrame>
        <p:nvGraphicFramePr>
          <p:cNvPr id="376840" name="Object 8"/>
          <p:cNvGraphicFramePr>
            <a:graphicFrameLocks noChangeAspect="1"/>
          </p:cNvGraphicFramePr>
          <p:nvPr/>
        </p:nvGraphicFramePr>
        <p:xfrm>
          <a:off x="8001000" y="720725"/>
          <a:ext cx="600075" cy="650875"/>
        </p:xfrm>
        <a:graphic>
          <a:graphicData uri="http://schemas.openxmlformats.org/presentationml/2006/ole">
            <mc:AlternateContent xmlns:mc="http://schemas.openxmlformats.org/markup-compatibility/2006">
              <mc:Choice xmlns:v="urn:schemas-microsoft-com:vml" Requires="v">
                <p:oleObj spid="_x0000_s508610" name="Equation" r:id="rId8" imgW="342720" imgH="368280" progId="Equation.DSMT4">
                  <p:embed/>
                </p:oleObj>
              </mc:Choice>
              <mc:Fallback>
                <p:oleObj name="Equation" r:id="rId8" imgW="342720" imgH="3682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01000" y="720725"/>
                        <a:ext cx="600075" cy="6508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6841" name="Object 9"/>
          <p:cNvGraphicFramePr>
            <a:graphicFrameLocks noChangeAspect="1"/>
          </p:cNvGraphicFramePr>
          <p:nvPr/>
        </p:nvGraphicFramePr>
        <p:xfrm>
          <a:off x="990600" y="2065338"/>
          <a:ext cx="773113" cy="830262"/>
        </p:xfrm>
        <a:graphic>
          <a:graphicData uri="http://schemas.openxmlformats.org/presentationml/2006/ole">
            <mc:AlternateContent xmlns:mc="http://schemas.openxmlformats.org/markup-compatibility/2006">
              <mc:Choice xmlns:v="urn:schemas-microsoft-com:vml" Requires="v">
                <p:oleObj spid="_x0000_s508611" name="Equation" r:id="rId10" imgW="342720" imgH="368280" progId="Equation.DSMT4">
                  <p:embed/>
                </p:oleObj>
              </mc:Choice>
              <mc:Fallback>
                <p:oleObj name="Equation" r:id="rId10" imgW="342720" imgH="3682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600" y="2065338"/>
                        <a:ext cx="773113" cy="8302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6842" name="Object 10"/>
          <p:cNvGraphicFramePr>
            <a:graphicFrameLocks noChangeAspect="1"/>
          </p:cNvGraphicFramePr>
          <p:nvPr/>
        </p:nvGraphicFramePr>
        <p:xfrm>
          <a:off x="1008063" y="2903538"/>
          <a:ext cx="744537" cy="830262"/>
        </p:xfrm>
        <a:graphic>
          <a:graphicData uri="http://schemas.openxmlformats.org/presentationml/2006/ole">
            <mc:AlternateContent xmlns:mc="http://schemas.openxmlformats.org/markup-compatibility/2006">
              <mc:Choice xmlns:v="urn:schemas-microsoft-com:vml" Requires="v">
                <p:oleObj spid="_x0000_s508612" name="Equation" r:id="rId12" imgW="330120" imgH="368280" progId="Equation.DSMT4">
                  <p:embed/>
                </p:oleObj>
              </mc:Choice>
              <mc:Fallback>
                <p:oleObj name="Equation" r:id="rId12" imgW="330120" imgH="3682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8063" y="2903538"/>
                        <a:ext cx="744537" cy="8302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6843" name="Object 11"/>
          <p:cNvGraphicFramePr>
            <a:graphicFrameLocks noChangeAspect="1"/>
          </p:cNvGraphicFramePr>
          <p:nvPr/>
        </p:nvGraphicFramePr>
        <p:xfrm>
          <a:off x="4005263" y="3675063"/>
          <a:ext cx="2490787" cy="515937"/>
        </p:xfrm>
        <a:graphic>
          <a:graphicData uri="http://schemas.openxmlformats.org/presentationml/2006/ole">
            <mc:AlternateContent xmlns:mc="http://schemas.openxmlformats.org/markup-compatibility/2006">
              <mc:Choice xmlns:v="urn:schemas-microsoft-com:vml" Requires="v">
                <p:oleObj spid="_x0000_s508613" name="Equation" r:id="rId14" imgW="1104840" imgH="228600" progId="Equation.DSMT4">
                  <p:embed/>
                </p:oleObj>
              </mc:Choice>
              <mc:Fallback>
                <p:oleObj name="Equation" r:id="rId14" imgW="1104840" imgH="2286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05263" y="3675063"/>
                        <a:ext cx="2490787" cy="51593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6844" name="Object 12"/>
          <p:cNvGraphicFramePr>
            <a:graphicFrameLocks noChangeAspect="1"/>
          </p:cNvGraphicFramePr>
          <p:nvPr/>
        </p:nvGraphicFramePr>
        <p:xfrm>
          <a:off x="2590800" y="4191000"/>
          <a:ext cx="744538" cy="914400"/>
        </p:xfrm>
        <a:graphic>
          <a:graphicData uri="http://schemas.openxmlformats.org/presentationml/2006/ole">
            <mc:AlternateContent xmlns:mc="http://schemas.openxmlformats.org/markup-compatibility/2006">
              <mc:Choice xmlns:v="urn:schemas-microsoft-com:vml" Requires="v">
                <p:oleObj spid="_x0000_s508614" name="Equation" r:id="rId16" imgW="330120" imgH="406080" progId="Equation.DSMT4">
                  <p:embed/>
                </p:oleObj>
              </mc:Choice>
              <mc:Fallback>
                <p:oleObj name="Equation" r:id="rId16" imgW="330120" imgH="40608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90800" y="4191000"/>
                        <a:ext cx="744538" cy="9144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6845" name="Object 13"/>
          <p:cNvGraphicFramePr>
            <a:graphicFrameLocks noChangeAspect="1"/>
          </p:cNvGraphicFramePr>
          <p:nvPr/>
        </p:nvGraphicFramePr>
        <p:xfrm>
          <a:off x="6564313" y="5014913"/>
          <a:ext cx="1174750" cy="485775"/>
        </p:xfrm>
        <a:graphic>
          <a:graphicData uri="http://schemas.openxmlformats.org/presentationml/2006/ole">
            <mc:AlternateContent xmlns:mc="http://schemas.openxmlformats.org/markup-compatibility/2006">
              <mc:Choice xmlns:v="urn:schemas-microsoft-com:vml" Requires="v">
                <p:oleObj spid="_x0000_s508615" name="Equation" r:id="rId18" imgW="520700" imgH="215900" progId="Equation.DSMT4">
                  <p:embed/>
                </p:oleObj>
              </mc:Choice>
              <mc:Fallback>
                <p:oleObj name="Equation" r:id="rId18" imgW="520700" imgH="21590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64313" y="5014913"/>
                        <a:ext cx="1174750" cy="4857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6846" name="Object 14"/>
          <p:cNvGraphicFramePr>
            <a:graphicFrameLocks noChangeAspect="1"/>
          </p:cNvGraphicFramePr>
          <p:nvPr/>
        </p:nvGraphicFramePr>
        <p:xfrm>
          <a:off x="8566150" y="720725"/>
          <a:ext cx="577850" cy="650875"/>
        </p:xfrm>
        <a:graphic>
          <a:graphicData uri="http://schemas.openxmlformats.org/presentationml/2006/ole">
            <mc:AlternateContent xmlns:mc="http://schemas.openxmlformats.org/markup-compatibility/2006">
              <mc:Choice xmlns:v="urn:schemas-microsoft-com:vml" Requires="v">
                <p:oleObj spid="_x0000_s508616" name="Equation" r:id="rId20" imgW="330120" imgH="368280" progId="Equation.DSMT4">
                  <p:embed/>
                </p:oleObj>
              </mc:Choice>
              <mc:Fallback>
                <p:oleObj name="Equation" r:id="rId20" imgW="330120" imgH="36828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566150" y="720725"/>
                        <a:ext cx="577850" cy="6508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6847" name="Object 15"/>
          <p:cNvGraphicFramePr>
            <a:graphicFrameLocks noChangeAspect="1"/>
          </p:cNvGraphicFramePr>
          <p:nvPr/>
        </p:nvGraphicFramePr>
        <p:xfrm>
          <a:off x="1698625" y="2065338"/>
          <a:ext cx="2949575" cy="830262"/>
        </p:xfrm>
        <a:graphic>
          <a:graphicData uri="http://schemas.openxmlformats.org/presentationml/2006/ole">
            <mc:AlternateContent xmlns:mc="http://schemas.openxmlformats.org/markup-compatibility/2006">
              <mc:Choice xmlns:v="urn:schemas-microsoft-com:vml" Requires="v">
                <p:oleObj spid="_x0000_s508617" name="Equation" r:id="rId22" imgW="1307880" imgH="368280" progId="Equation.DSMT4">
                  <p:embed/>
                </p:oleObj>
              </mc:Choice>
              <mc:Fallback>
                <p:oleObj name="Equation" r:id="rId22" imgW="1307880" imgH="36828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698625" y="2065338"/>
                        <a:ext cx="2949575" cy="8302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6848" name="Object 16"/>
          <p:cNvGraphicFramePr>
            <a:graphicFrameLocks noChangeAspect="1"/>
          </p:cNvGraphicFramePr>
          <p:nvPr/>
        </p:nvGraphicFramePr>
        <p:xfrm>
          <a:off x="4622800" y="2209800"/>
          <a:ext cx="2235200" cy="514350"/>
        </p:xfrm>
        <a:graphic>
          <a:graphicData uri="http://schemas.openxmlformats.org/presentationml/2006/ole">
            <mc:AlternateContent xmlns:mc="http://schemas.openxmlformats.org/markup-compatibility/2006">
              <mc:Choice xmlns:v="urn:schemas-microsoft-com:vml" Requires="v">
                <p:oleObj spid="_x0000_s508618" name="Equation" r:id="rId24" imgW="990360" imgH="228600" progId="Equation.DSMT4">
                  <p:embed/>
                </p:oleObj>
              </mc:Choice>
              <mc:Fallback>
                <p:oleObj name="Equation" r:id="rId24" imgW="990360" imgH="22860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622800" y="2209800"/>
                        <a:ext cx="2235200" cy="5143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6849" name="Object 17"/>
          <p:cNvGraphicFramePr>
            <a:graphicFrameLocks noChangeAspect="1"/>
          </p:cNvGraphicFramePr>
          <p:nvPr/>
        </p:nvGraphicFramePr>
        <p:xfrm>
          <a:off x="1676400" y="2903538"/>
          <a:ext cx="2892425" cy="830262"/>
        </p:xfrm>
        <a:graphic>
          <a:graphicData uri="http://schemas.openxmlformats.org/presentationml/2006/ole">
            <mc:AlternateContent xmlns:mc="http://schemas.openxmlformats.org/markup-compatibility/2006">
              <mc:Choice xmlns:v="urn:schemas-microsoft-com:vml" Requires="v">
                <p:oleObj spid="_x0000_s508619" name="Equation" r:id="rId26" imgW="1282680" imgH="368280" progId="Equation.DSMT4">
                  <p:embed/>
                </p:oleObj>
              </mc:Choice>
              <mc:Fallback>
                <p:oleObj name="Equation" r:id="rId26" imgW="1282680" imgH="36828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676400" y="2903538"/>
                        <a:ext cx="2892425" cy="8302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6850" name="Object 18"/>
          <p:cNvGraphicFramePr>
            <a:graphicFrameLocks noChangeAspect="1"/>
          </p:cNvGraphicFramePr>
          <p:nvPr/>
        </p:nvGraphicFramePr>
        <p:xfrm>
          <a:off x="4572000" y="3048000"/>
          <a:ext cx="2490788" cy="514350"/>
        </p:xfrm>
        <a:graphic>
          <a:graphicData uri="http://schemas.openxmlformats.org/presentationml/2006/ole">
            <mc:AlternateContent xmlns:mc="http://schemas.openxmlformats.org/markup-compatibility/2006">
              <mc:Choice xmlns:v="urn:schemas-microsoft-com:vml" Requires="v">
                <p:oleObj spid="_x0000_s508620" name="Equation" r:id="rId28" imgW="1104840" imgH="228600" progId="Equation.DSMT4">
                  <p:embed/>
                </p:oleObj>
              </mc:Choice>
              <mc:Fallback>
                <p:oleObj name="Equation" r:id="rId28" imgW="1104840" imgH="228600" progId="Equation.DSMT4">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572000" y="3048000"/>
                        <a:ext cx="2490788" cy="5143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6851" name="Object 19"/>
          <p:cNvGraphicFramePr>
            <a:graphicFrameLocks noChangeAspect="1"/>
          </p:cNvGraphicFramePr>
          <p:nvPr/>
        </p:nvGraphicFramePr>
        <p:xfrm>
          <a:off x="6519863" y="3675063"/>
          <a:ext cx="2319337" cy="515937"/>
        </p:xfrm>
        <a:graphic>
          <a:graphicData uri="http://schemas.openxmlformats.org/presentationml/2006/ole">
            <mc:AlternateContent xmlns:mc="http://schemas.openxmlformats.org/markup-compatibility/2006">
              <mc:Choice xmlns:v="urn:schemas-microsoft-com:vml" Requires="v">
                <p:oleObj spid="_x0000_s508621" name="Equation" r:id="rId30" imgW="1028520" imgH="228600" progId="Equation.DSMT4">
                  <p:embed/>
                </p:oleObj>
              </mc:Choice>
              <mc:Fallback>
                <p:oleObj name="Equation" r:id="rId30" imgW="1028520" imgH="228600" progId="Equation.DSMT4">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519863" y="3675063"/>
                        <a:ext cx="2319337" cy="51593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376852" name="Text Box 20"/>
          <p:cNvSpPr txBox="1">
            <a:spLocks noChangeArrowheads="1"/>
          </p:cNvSpPr>
          <p:nvPr/>
        </p:nvSpPr>
        <p:spPr bwMode="auto">
          <a:xfrm>
            <a:off x="914400" y="3810000"/>
            <a:ext cx="685800" cy="366713"/>
          </a:xfrm>
          <a:prstGeom prst="rect">
            <a:avLst/>
          </a:prstGeom>
          <a:noFill/>
          <a:ln w="28575">
            <a:noFill/>
            <a:miter lim="800000"/>
            <a:headEnd/>
            <a:tailEnd/>
          </a:ln>
          <a:effectLst/>
        </p:spPr>
        <p:txBody>
          <a:bodyPr>
            <a:prstTxWarp prst="textNoShape">
              <a:avLst/>
            </a:prstTxWarp>
            <a:spAutoFit/>
          </a:bodyPr>
          <a:lstStyle/>
          <a:p>
            <a:r>
              <a:rPr lang="en-US" sz="1800">
                <a:solidFill>
                  <a:schemeClr val="accent2"/>
                </a:solidFill>
                <a:latin typeface="Arial Narrow" charset="0"/>
              </a:rPr>
              <a:t>Since   </a:t>
            </a:r>
          </a:p>
        </p:txBody>
      </p:sp>
      <p:graphicFrame>
        <p:nvGraphicFramePr>
          <p:cNvPr id="376853" name="Object 21"/>
          <p:cNvGraphicFramePr>
            <a:graphicFrameLocks noChangeAspect="1"/>
          </p:cNvGraphicFramePr>
          <p:nvPr/>
        </p:nvGraphicFramePr>
        <p:xfrm>
          <a:off x="1568450" y="3657600"/>
          <a:ext cx="600075" cy="650875"/>
        </p:xfrm>
        <a:graphic>
          <a:graphicData uri="http://schemas.openxmlformats.org/presentationml/2006/ole">
            <mc:AlternateContent xmlns:mc="http://schemas.openxmlformats.org/markup-compatibility/2006">
              <mc:Choice xmlns:v="urn:schemas-microsoft-com:vml" Requires="v">
                <p:oleObj spid="_x0000_s508622" name="Equation" r:id="rId32" imgW="342720" imgH="368280" progId="Equation.DSMT4">
                  <p:embed/>
                </p:oleObj>
              </mc:Choice>
              <mc:Fallback>
                <p:oleObj name="Equation" r:id="rId32" imgW="342720" imgH="3682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68450" y="3657600"/>
                        <a:ext cx="600075" cy="6508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6854" name="Object 22"/>
          <p:cNvGraphicFramePr>
            <a:graphicFrameLocks noChangeAspect="1"/>
          </p:cNvGraphicFramePr>
          <p:nvPr/>
        </p:nvGraphicFramePr>
        <p:xfrm>
          <a:off x="2133600" y="3657600"/>
          <a:ext cx="577850" cy="650875"/>
        </p:xfrm>
        <a:graphic>
          <a:graphicData uri="http://schemas.openxmlformats.org/presentationml/2006/ole">
            <mc:AlternateContent xmlns:mc="http://schemas.openxmlformats.org/markup-compatibility/2006">
              <mc:Choice xmlns:v="urn:schemas-microsoft-com:vml" Requires="v">
                <p:oleObj spid="_x0000_s508623" name="Equation" r:id="rId33" imgW="330120" imgH="368280" progId="Equation.DSMT4">
                  <p:embed/>
                </p:oleObj>
              </mc:Choice>
              <mc:Fallback>
                <p:oleObj name="Equation" r:id="rId33" imgW="330120" imgH="36828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33600" y="3657600"/>
                        <a:ext cx="577850" cy="6508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376855" name="AutoShape 23"/>
          <p:cNvSpPr>
            <a:spLocks noChangeArrowheads="1"/>
          </p:cNvSpPr>
          <p:nvPr/>
        </p:nvSpPr>
        <p:spPr bwMode="auto">
          <a:xfrm>
            <a:off x="2747963" y="3641725"/>
            <a:ext cx="1101725" cy="590550"/>
          </a:xfrm>
          <a:prstGeom prst="rightArrow">
            <a:avLst>
              <a:gd name="adj1" fmla="val 50000"/>
              <a:gd name="adj2" fmla="val 46640"/>
            </a:avLst>
          </a:prstGeom>
          <a:solidFill>
            <a:srgbClr val="FFFF66"/>
          </a:solidFill>
          <a:ln w="9525">
            <a:solidFill>
              <a:srgbClr val="CC0000"/>
            </a:solidFill>
            <a:miter lim="800000"/>
            <a:headEnd/>
            <a:tailEnd/>
          </a:ln>
          <a:effectLst/>
        </p:spPr>
        <p:txBody>
          <a:bodyPr wrap="none" anchor="ctr">
            <a:prstTxWarp prst="textNoShape">
              <a:avLst/>
            </a:prstTxWarp>
            <a:spAutoFit/>
          </a:bodyPr>
          <a:lstStyle/>
          <a:p>
            <a:pPr algn="ctr"/>
            <a:r>
              <a:rPr lang="en-US" sz="1600" b="1">
                <a:solidFill>
                  <a:srgbClr val="CC0000"/>
                </a:solidFill>
                <a:latin typeface="Arial Narrow" charset="0"/>
              </a:rPr>
              <a:t>We obtain</a:t>
            </a:r>
          </a:p>
        </p:txBody>
      </p:sp>
      <p:sp>
        <p:nvSpPr>
          <p:cNvPr id="376856" name="AutoShape 24"/>
          <p:cNvSpPr>
            <a:spLocks noChangeArrowheads="1"/>
          </p:cNvSpPr>
          <p:nvPr/>
        </p:nvSpPr>
        <p:spPr bwMode="auto">
          <a:xfrm>
            <a:off x="1643063" y="4343400"/>
            <a:ext cx="647700" cy="590550"/>
          </a:xfrm>
          <a:prstGeom prst="rightArrow">
            <a:avLst>
              <a:gd name="adj1" fmla="val 50000"/>
              <a:gd name="adj2" fmla="val 27419"/>
            </a:avLst>
          </a:prstGeom>
          <a:solidFill>
            <a:srgbClr val="FFFF66"/>
          </a:solidFill>
          <a:ln w="9525">
            <a:solidFill>
              <a:srgbClr val="CC0000"/>
            </a:solidFill>
            <a:miter lim="800000"/>
            <a:headEnd/>
            <a:tailEnd/>
          </a:ln>
          <a:effectLst/>
        </p:spPr>
        <p:txBody>
          <a:bodyPr wrap="none" anchor="ctr">
            <a:prstTxWarp prst="textNoShape">
              <a:avLst/>
            </a:prstTxWarp>
            <a:spAutoFit/>
          </a:bodyPr>
          <a:lstStyle/>
          <a:p>
            <a:pPr algn="ctr"/>
            <a:r>
              <a:rPr lang="en-US" sz="1600" b="1">
                <a:solidFill>
                  <a:srgbClr val="CC0000"/>
                </a:solidFill>
                <a:latin typeface="Arial Narrow" charset="0"/>
              </a:rPr>
              <a:t>Thus</a:t>
            </a:r>
          </a:p>
        </p:txBody>
      </p:sp>
      <p:graphicFrame>
        <p:nvGraphicFramePr>
          <p:cNvPr id="376857" name="Object 25"/>
          <p:cNvGraphicFramePr>
            <a:graphicFrameLocks noChangeAspect="1"/>
          </p:cNvGraphicFramePr>
          <p:nvPr/>
        </p:nvGraphicFramePr>
        <p:xfrm>
          <a:off x="3409950" y="4191000"/>
          <a:ext cx="628650" cy="828675"/>
        </p:xfrm>
        <a:graphic>
          <a:graphicData uri="http://schemas.openxmlformats.org/presentationml/2006/ole">
            <mc:AlternateContent xmlns:mc="http://schemas.openxmlformats.org/markup-compatibility/2006">
              <mc:Choice xmlns:v="urn:schemas-microsoft-com:vml" Requires="v">
                <p:oleObj spid="_x0000_s508624" name="Equation" r:id="rId34" imgW="279360" imgH="368280" progId="Equation.DSMT4">
                  <p:embed/>
                </p:oleObj>
              </mc:Choice>
              <mc:Fallback>
                <p:oleObj name="Equation" r:id="rId34" imgW="279360" imgH="368280" progId="Equation.DSMT4">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409950" y="4191000"/>
                        <a:ext cx="628650" cy="8286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6858" name="Object 26"/>
          <p:cNvGraphicFramePr>
            <a:graphicFrameLocks noChangeAspect="1"/>
          </p:cNvGraphicFramePr>
          <p:nvPr/>
        </p:nvGraphicFramePr>
        <p:xfrm>
          <a:off x="3948113" y="4514850"/>
          <a:ext cx="285750" cy="285750"/>
        </p:xfrm>
        <a:graphic>
          <a:graphicData uri="http://schemas.openxmlformats.org/presentationml/2006/ole">
            <mc:AlternateContent xmlns:mc="http://schemas.openxmlformats.org/markup-compatibility/2006">
              <mc:Choice xmlns:v="urn:schemas-microsoft-com:vml" Requires="v">
                <p:oleObj spid="_x0000_s508625" name="Equation" r:id="rId36" imgW="127000" imgH="127000" progId="Equation.DSMT4">
                  <p:embed/>
                </p:oleObj>
              </mc:Choice>
              <mc:Fallback>
                <p:oleObj name="Equation" r:id="rId36" imgW="127000" imgH="127000" progId="Equation.DSMT4">
                  <p:embed/>
                  <p:pic>
                    <p:nvPicPr>
                      <p:cNvPr id="0" nam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948113" y="4514850"/>
                        <a:ext cx="285750" cy="2857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376859" name="Line 27"/>
          <p:cNvSpPr>
            <a:spLocks noChangeShapeType="1"/>
          </p:cNvSpPr>
          <p:nvPr/>
        </p:nvSpPr>
        <p:spPr bwMode="auto">
          <a:xfrm flipH="1">
            <a:off x="4876800" y="3657600"/>
            <a:ext cx="838200" cy="457200"/>
          </a:xfrm>
          <a:prstGeom prst="line">
            <a:avLst/>
          </a:prstGeom>
          <a:noFill/>
          <a:ln w="9525">
            <a:solidFill>
              <a:srgbClr val="CC0000"/>
            </a:solidFill>
            <a:round/>
            <a:headEnd/>
            <a:tailEnd/>
          </a:ln>
          <a:effectLst/>
        </p:spPr>
        <p:txBody>
          <a:bodyPr wrap="none">
            <a:prstTxWarp prst="textNoShape">
              <a:avLst/>
            </a:prstTxWarp>
            <a:spAutoFit/>
          </a:bodyPr>
          <a:lstStyle/>
          <a:p>
            <a:endParaRPr lang="en-US"/>
          </a:p>
        </p:txBody>
      </p:sp>
      <p:sp>
        <p:nvSpPr>
          <p:cNvPr id="376860" name="Line 28"/>
          <p:cNvSpPr>
            <a:spLocks noChangeShapeType="1"/>
          </p:cNvSpPr>
          <p:nvPr/>
        </p:nvSpPr>
        <p:spPr bwMode="auto">
          <a:xfrm flipH="1">
            <a:off x="7467600" y="3657600"/>
            <a:ext cx="838200" cy="457200"/>
          </a:xfrm>
          <a:prstGeom prst="line">
            <a:avLst/>
          </a:prstGeom>
          <a:noFill/>
          <a:ln w="9525">
            <a:solidFill>
              <a:srgbClr val="CC0000"/>
            </a:solidFill>
            <a:round/>
            <a:headEnd/>
            <a:tailEnd/>
          </a:ln>
          <a:effectLst/>
        </p:spPr>
        <p:txBody>
          <a:bodyPr wrap="none">
            <a:prstTxWarp prst="textNoShape">
              <a:avLst/>
            </a:prstTxWarp>
            <a:spAutoFit/>
          </a:bodyPr>
          <a:lstStyle/>
          <a:p>
            <a:endParaRPr lang="en-US"/>
          </a:p>
        </p:txBody>
      </p:sp>
    </p:spTree>
    <p:extLst>
      <p:ext uri="{BB962C8B-B14F-4D97-AF65-F5344CB8AC3E}">
        <p14:creationId xmlns:p14="http://schemas.microsoft.com/office/powerpoint/2010/main" val="99258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76837">
                                            <p:txEl>
                                              <p:pRg st="0" end="0"/>
                                            </p:txEl>
                                          </p:spTgt>
                                        </p:tgtEl>
                                        <p:attrNameLst>
                                          <p:attrName>style.visibility</p:attrName>
                                        </p:attrNameLst>
                                      </p:cBhvr>
                                      <p:to>
                                        <p:strVal val="visible"/>
                                      </p:to>
                                    </p:set>
                                    <p:animEffect transition="in" filter="wipe(left)">
                                      <p:cBhvr>
                                        <p:cTn id="7" dur="500"/>
                                        <p:tgtEl>
                                          <p:spTgt spid="3768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iterate type="wd">
                                    <p:tmPct val="10000"/>
                                  </p:iterate>
                                  <p:childTnLst>
                                    <p:set>
                                      <p:cBhvr>
                                        <p:cTn id="11" dur="1" fill="hold">
                                          <p:stCondLst>
                                            <p:cond delay="0"/>
                                          </p:stCondLst>
                                        </p:cTn>
                                        <p:tgtEl>
                                          <p:spTgt spid="376840"/>
                                        </p:tgtEl>
                                        <p:attrNameLst>
                                          <p:attrName>style.visibility</p:attrName>
                                        </p:attrNameLst>
                                      </p:cBhvr>
                                      <p:to>
                                        <p:strVal val="visible"/>
                                      </p:to>
                                    </p:set>
                                    <p:animEffect transition="in" filter="wipe(left)">
                                      <p:cBhvr>
                                        <p:cTn id="12" dur="500"/>
                                        <p:tgtEl>
                                          <p:spTgt spid="3768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iterate type="wd">
                                    <p:tmPct val="10000"/>
                                  </p:iterate>
                                  <p:childTnLst>
                                    <p:set>
                                      <p:cBhvr>
                                        <p:cTn id="16" dur="1" fill="hold">
                                          <p:stCondLst>
                                            <p:cond delay="0"/>
                                          </p:stCondLst>
                                        </p:cTn>
                                        <p:tgtEl>
                                          <p:spTgt spid="376846"/>
                                        </p:tgtEl>
                                        <p:attrNameLst>
                                          <p:attrName>style.visibility</p:attrName>
                                        </p:attrNameLst>
                                      </p:cBhvr>
                                      <p:to>
                                        <p:strVal val="visible"/>
                                      </p:to>
                                    </p:set>
                                    <p:animEffect transition="in" filter="wipe(left)">
                                      <p:cBhvr>
                                        <p:cTn id="17" dur="500"/>
                                        <p:tgtEl>
                                          <p:spTgt spid="3768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76837">
                                            <p:txEl>
                                              <p:pRg st="1" end="1"/>
                                            </p:txEl>
                                          </p:spTgt>
                                        </p:tgtEl>
                                        <p:attrNameLst>
                                          <p:attrName>style.visibility</p:attrName>
                                        </p:attrNameLst>
                                      </p:cBhvr>
                                      <p:to>
                                        <p:strVal val="visible"/>
                                      </p:to>
                                    </p:set>
                                    <p:animEffect transition="in" filter="wipe(left)">
                                      <p:cBhvr>
                                        <p:cTn id="22" dur="500"/>
                                        <p:tgtEl>
                                          <p:spTgt spid="37683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iterate type="wd">
                                    <p:tmPct val="10000"/>
                                  </p:iterate>
                                  <p:childTnLst>
                                    <p:set>
                                      <p:cBhvr>
                                        <p:cTn id="26" dur="1" fill="hold">
                                          <p:stCondLst>
                                            <p:cond delay="0"/>
                                          </p:stCondLst>
                                        </p:cTn>
                                        <p:tgtEl>
                                          <p:spTgt spid="376841"/>
                                        </p:tgtEl>
                                        <p:attrNameLst>
                                          <p:attrName>style.visibility</p:attrName>
                                        </p:attrNameLst>
                                      </p:cBhvr>
                                      <p:to>
                                        <p:strVal val="visible"/>
                                      </p:to>
                                    </p:set>
                                    <p:animEffect transition="in" filter="wipe(left)">
                                      <p:cBhvr>
                                        <p:cTn id="27" dur="500"/>
                                        <p:tgtEl>
                                          <p:spTgt spid="37684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iterate type="wd">
                                    <p:tmPct val="10000"/>
                                  </p:iterate>
                                  <p:childTnLst>
                                    <p:set>
                                      <p:cBhvr>
                                        <p:cTn id="31" dur="1" fill="hold">
                                          <p:stCondLst>
                                            <p:cond delay="0"/>
                                          </p:stCondLst>
                                        </p:cTn>
                                        <p:tgtEl>
                                          <p:spTgt spid="376847"/>
                                        </p:tgtEl>
                                        <p:attrNameLst>
                                          <p:attrName>style.visibility</p:attrName>
                                        </p:attrNameLst>
                                      </p:cBhvr>
                                      <p:to>
                                        <p:strVal val="visible"/>
                                      </p:to>
                                    </p:set>
                                    <p:animEffect transition="in" filter="wipe(left)">
                                      <p:cBhvr>
                                        <p:cTn id="32" dur="500"/>
                                        <p:tgtEl>
                                          <p:spTgt spid="37684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iterate type="wd">
                                    <p:tmPct val="10000"/>
                                  </p:iterate>
                                  <p:childTnLst>
                                    <p:set>
                                      <p:cBhvr>
                                        <p:cTn id="36" dur="1" fill="hold">
                                          <p:stCondLst>
                                            <p:cond delay="0"/>
                                          </p:stCondLst>
                                        </p:cTn>
                                        <p:tgtEl>
                                          <p:spTgt spid="376848"/>
                                        </p:tgtEl>
                                        <p:attrNameLst>
                                          <p:attrName>style.visibility</p:attrName>
                                        </p:attrNameLst>
                                      </p:cBhvr>
                                      <p:to>
                                        <p:strVal val="visible"/>
                                      </p:to>
                                    </p:set>
                                    <p:animEffect transition="in" filter="wipe(left)">
                                      <p:cBhvr>
                                        <p:cTn id="37" dur="500"/>
                                        <p:tgtEl>
                                          <p:spTgt spid="37684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iterate type="wd">
                                    <p:tmPct val="10000"/>
                                  </p:iterate>
                                  <p:childTnLst>
                                    <p:set>
                                      <p:cBhvr>
                                        <p:cTn id="41" dur="1" fill="hold">
                                          <p:stCondLst>
                                            <p:cond delay="0"/>
                                          </p:stCondLst>
                                        </p:cTn>
                                        <p:tgtEl>
                                          <p:spTgt spid="376842"/>
                                        </p:tgtEl>
                                        <p:attrNameLst>
                                          <p:attrName>style.visibility</p:attrName>
                                        </p:attrNameLst>
                                      </p:cBhvr>
                                      <p:to>
                                        <p:strVal val="visible"/>
                                      </p:to>
                                    </p:set>
                                    <p:animEffect transition="in" filter="wipe(left)">
                                      <p:cBhvr>
                                        <p:cTn id="42" dur="500"/>
                                        <p:tgtEl>
                                          <p:spTgt spid="37684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iterate type="wd">
                                    <p:tmPct val="10000"/>
                                  </p:iterate>
                                  <p:childTnLst>
                                    <p:set>
                                      <p:cBhvr>
                                        <p:cTn id="46" dur="1" fill="hold">
                                          <p:stCondLst>
                                            <p:cond delay="0"/>
                                          </p:stCondLst>
                                        </p:cTn>
                                        <p:tgtEl>
                                          <p:spTgt spid="376849"/>
                                        </p:tgtEl>
                                        <p:attrNameLst>
                                          <p:attrName>style.visibility</p:attrName>
                                        </p:attrNameLst>
                                      </p:cBhvr>
                                      <p:to>
                                        <p:strVal val="visible"/>
                                      </p:to>
                                    </p:set>
                                    <p:animEffect transition="in" filter="wipe(left)">
                                      <p:cBhvr>
                                        <p:cTn id="47" dur="500"/>
                                        <p:tgtEl>
                                          <p:spTgt spid="37684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iterate type="wd">
                                    <p:tmPct val="10000"/>
                                  </p:iterate>
                                  <p:childTnLst>
                                    <p:set>
                                      <p:cBhvr>
                                        <p:cTn id="51" dur="1" fill="hold">
                                          <p:stCondLst>
                                            <p:cond delay="0"/>
                                          </p:stCondLst>
                                        </p:cTn>
                                        <p:tgtEl>
                                          <p:spTgt spid="376850"/>
                                        </p:tgtEl>
                                        <p:attrNameLst>
                                          <p:attrName>style.visibility</p:attrName>
                                        </p:attrNameLst>
                                      </p:cBhvr>
                                      <p:to>
                                        <p:strVal val="visible"/>
                                      </p:to>
                                    </p:set>
                                    <p:animEffect transition="in" filter="wipe(left)">
                                      <p:cBhvr>
                                        <p:cTn id="52" dur="500"/>
                                        <p:tgtEl>
                                          <p:spTgt spid="376850"/>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grpId="0" nodeType="clickEffect">
                                  <p:stCondLst>
                                    <p:cond delay="0"/>
                                  </p:stCondLst>
                                  <p:iterate type="lt">
                                    <p:tmPct val="10000"/>
                                  </p:iterate>
                                  <p:childTnLst>
                                    <p:set>
                                      <p:cBhvr>
                                        <p:cTn id="56" dur="1" fill="hold">
                                          <p:stCondLst>
                                            <p:cond delay="0"/>
                                          </p:stCondLst>
                                        </p:cTn>
                                        <p:tgtEl>
                                          <p:spTgt spid="376852"/>
                                        </p:tgtEl>
                                        <p:attrNameLst>
                                          <p:attrName>style.visibility</p:attrName>
                                        </p:attrNameLst>
                                      </p:cBhvr>
                                      <p:to>
                                        <p:strVal val="visible"/>
                                      </p:to>
                                    </p:set>
                                    <p:anim calcmode="lin" valueType="num">
                                      <p:cBhvr>
                                        <p:cTn id="57" dur="500" fill="hold"/>
                                        <p:tgtEl>
                                          <p:spTgt spid="376852"/>
                                        </p:tgtEl>
                                        <p:attrNameLst>
                                          <p:attrName>ppt_w</p:attrName>
                                        </p:attrNameLst>
                                      </p:cBhvr>
                                      <p:tavLst>
                                        <p:tav tm="0">
                                          <p:val>
                                            <p:fltVal val="0"/>
                                          </p:val>
                                        </p:tav>
                                        <p:tav tm="100000">
                                          <p:val>
                                            <p:strVal val="#ppt_w"/>
                                          </p:val>
                                        </p:tav>
                                      </p:tavLst>
                                    </p:anim>
                                    <p:anim calcmode="lin" valueType="num">
                                      <p:cBhvr>
                                        <p:cTn id="58" dur="500" fill="hold"/>
                                        <p:tgtEl>
                                          <p:spTgt spid="376852"/>
                                        </p:tgtEl>
                                        <p:attrNameLst>
                                          <p:attrName>ppt_h</p:attrName>
                                        </p:attrNameLst>
                                      </p:cBhvr>
                                      <p:tavLst>
                                        <p:tav tm="0">
                                          <p:val>
                                            <p:fltVal val="0"/>
                                          </p:val>
                                        </p:tav>
                                        <p:tav tm="100000">
                                          <p:val>
                                            <p:strVal val="#ppt_h"/>
                                          </p:val>
                                        </p:tav>
                                      </p:tavLst>
                                    </p:anim>
                                    <p:anim calcmode="lin" valueType="num">
                                      <p:cBhvr>
                                        <p:cTn id="59" dur="500" fill="hold"/>
                                        <p:tgtEl>
                                          <p:spTgt spid="376852"/>
                                        </p:tgtEl>
                                        <p:attrNameLst>
                                          <p:attrName>style.rotation</p:attrName>
                                        </p:attrNameLst>
                                      </p:cBhvr>
                                      <p:tavLst>
                                        <p:tav tm="0">
                                          <p:val>
                                            <p:fltVal val="360"/>
                                          </p:val>
                                        </p:tav>
                                        <p:tav tm="100000">
                                          <p:val>
                                            <p:fltVal val="0"/>
                                          </p:val>
                                        </p:tav>
                                      </p:tavLst>
                                    </p:anim>
                                    <p:animEffect transition="in" filter="fade">
                                      <p:cBhvr>
                                        <p:cTn id="60" dur="500"/>
                                        <p:tgtEl>
                                          <p:spTgt spid="37685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iterate type="wd">
                                    <p:tmPct val="10000"/>
                                  </p:iterate>
                                  <p:childTnLst>
                                    <p:set>
                                      <p:cBhvr>
                                        <p:cTn id="64" dur="1" fill="hold">
                                          <p:stCondLst>
                                            <p:cond delay="0"/>
                                          </p:stCondLst>
                                        </p:cTn>
                                        <p:tgtEl>
                                          <p:spTgt spid="376853"/>
                                        </p:tgtEl>
                                        <p:attrNameLst>
                                          <p:attrName>style.visibility</p:attrName>
                                        </p:attrNameLst>
                                      </p:cBhvr>
                                      <p:to>
                                        <p:strVal val="visible"/>
                                      </p:to>
                                    </p:set>
                                    <p:animEffect transition="in" filter="wipe(left)">
                                      <p:cBhvr>
                                        <p:cTn id="65" dur="500"/>
                                        <p:tgtEl>
                                          <p:spTgt spid="37685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iterate type="wd">
                                    <p:tmPct val="10000"/>
                                  </p:iterate>
                                  <p:childTnLst>
                                    <p:set>
                                      <p:cBhvr>
                                        <p:cTn id="69" dur="1" fill="hold">
                                          <p:stCondLst>
                                            <p:cond delay="0"/>
                                          </p:stCondLst>
                                        </p:cTn>
                                        <p:tgtEl>
                                          <p:spTgt spid="376854"/>
                                        </p:tgtEl>
                                        <p:attrNameLst>
                                          <p:attrName>style.visibility</p:attrName>
                                        </p:attrNameLst>
                                      </p:cBhvr>
                                      <p:to>
                                        <p:strVal val="visible"/>
                                      </p:to>
                                    </p:set>
                                    <p:animEffect transition="in" filter="wipe(left)">
                                      <p:cBhvr>
                                        <p:cTn id="70" dur="500"/>
                                        <p:tgtEl>
                                          <p:spTgt spid="376854"/>
                                        </p:tgtEl>
                                      </p:cBhvr>
                                    </p:animEffect>
                                  </p:childTnLst>
                                </p:cTn>
                              </p:par>
                            </p:childTnLst>
                          </p:cTn>
                        </p:par>
                      </p:childTnLst>
                    </p:cTn>
                  </p:par>
                  <p:par>
                    <p:cTn id="71" fill="hold">
                      <p:stCondLst>
                        <p:cond delay="indefinite"/>
                      </p:stCondLst>
                      <p:childTnLst>
                        <p:par>
                          <p:cTn id="72" fill="hold">
                            <p:stCondLst>
                              <p:cond delay="0"/>
                            </p:stCondLst>
                            <p:childTnLst>
                              <p:par>
                                <p:cTn id="73" presetID="49" presetClass="entr" presetSubtype="0" decel="100000" fill="hold" grpId="0" nodeType="clickEffect">
                                  <p:stCondLst>
                                    <p:cond delay="0"/>
                                  </p:stCondLst>
                                  <p:iterate type="lt">
                                    <p:tmPct val="10000"/>
                                  </p:iterate>
                                  <p:childTnLst>
                                    <p:set>
                                      <p:cBhvr>
                                        <p:cTn id="74" dur="1" fill="hold">
                                          <p:stCondLst>
                                            <p:cond delay="0"/>
                                          </p:stCondLst>
                                        </p:cTn>
                                        <p:tgtEl>
                                          <p:spTgt spid="376855"/>
                                        </p:tgtEl>
                                        <p:attrNameLst>
                                          <p:attrName>style.visibility</p:attrName>
                                        </p:attrNameLst>
                                      </p:cBhvr>
                                      <p:to>
                                        <p:strVal val="visible"/>
                                      </p:to>
                                    </p:set>
                                    <p:anim calcmode="lin" valueType="num">
                                      <p:cBhvr>
                                        <p:cTn id="75" dur="500" fill="hold"/>
                                        <p:tgtEl>
                                          <p:spTgt spid="376855"/>
                                        </p:tgtEl>
                                        <p:attrNameLst>
                                          <p:attrName>ppt_w</p:attrName>
                                        </p:attrNameLst>
                                      </p:cBhvr>
                                      <p:tavLst>
                                        <p:tav tm="0">
                                          <p:val>
                                            <p:fltVal val="0"/>
                                          </p:val>
                                        </p:tav>
                                        <p:tav tm="100000">
                                          <p:val>
                                            <p:strVal val="#ppt_w"/>
                                          </p:val>
                                        </p:tav>
                                      </p:tavLst>
                                    </p:anim>
                                    <p:anim calcmode="lin" valueType="num">
                                      <p:cBhvr>
                                        <p:cTn id="76" dur="500" fill="hold"/>
                                        <p:tgtEl>
                                          <p:spTgt spid="376855"/>
                                        </p:tgtEl>
                                        <p:attrNameLst>
                                          <p:attrName>ppt_h</p:attrName>
                                        </p:attrNameLst>
                                      </p:cBhvr>
                                      <p:tavLst>
                                        <p:tav tm="0">
                                          <p:val>
                                            <p:fltVal val="0"/>
                                          </p:val>
                                        </p:tav>
                                        <p:tav tm="100000">
                                          <p:val>
                                            <p:strVal val="#ppt_h"/>
                                          </p:val>
                                        </p:tav>
                                      </p:tavLst>
                                    </p:anim>
                                    <p:anim calcmode="lin" valueType="num">
                                      <p:cBhvr>
                                        <p:cTn id="77" dur="500" fill="hold"/>
                                        <p:tgtEl>
                                          <p:spTgt spid="376855"/>
                                        </p:tgtEl>
                                        <p:attrNameLst>
                                          <p:attrName>style.rotation</p:attrName>
                                        </p:attrNameLst>
                                      </p:cBhvr>
                                      <p:tavLst>
                                        <p:tav tm="0">
                                          <p:val>
                                            <p:fltVal val="360"/>
                                          </p:val>
                                        </p:tav>
                                        <p:tav tm="100000">
                                          <p:val>
                                            <p:fltVal val="0"/>
                                          </p:val>
                                        </p:tav>
                                      </p:tavLst>
                                    </p:anim>
                                    <p:animEffect transition="in" filter="fade">
                                      <p:cBhvr>
                                        <p:cTn id="78" dur="500"/>
                                        <p:tgtEl>
                                          <p:spTgt spid="376855"/>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iterate type="wd">
                                    <p:tmPct val="10000"/>
                                  </p:iterate>
                                  <p:childTnLst>
                                    <p:set>
                                      <p:cBhvr>
                                        <p:cTn id="82" dur="1" fill="hold">
                                          <p:stCondLst>
                                            <p:cond delay="0"/>
                                          </p:stCondLst>
                                        </p:cTn>
                                        <p:tgtEl>
                                          <p:spTgt spid="376843"/>
                                        </p:tgtEl>
                                        <p:attrNameLst>
                                          <p:attrName>style.visibility</p:attrName>
                                        </p:attrNameLst>
                                      </p:cBhvr>
                                      <p:to>
                                        <p:strVal val="visible"/>
                                      </p:to>
                                    </p:set>
                                    <p:animEffect transition="in" filter="wipe(left)">
                                      <p:cBhvr>
                                        <p:cTn id="83" dur="500"/>
                                        <p:tgtEl>
                                          <p:spTgt spid="376843"/>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iterate type="wd">
                                    <p:tmPct val="10000"/>
                                  </p:iterate>
                                  <p:childTnLst>
                                    <p:set>
                                      <p:cBhvr>
                                        <p:cTn id="87" dur="1" fill="hold">
                                          <p:stCondLst>
                                            <p:cond delay="0"/>
                                          </p:stCondLst>
                                        </p:cTn>
                                        <p:tgtEl>
                                          <p:spTgt spid="376851"/>
                                        </p:tgtEl>
                                        <p:attrNameLst>
                                          <p:attrName>style.visibility</p:attrName>
                                        </p:attrNameLst>
                                      </p:cBhvr>
                                      <p:to>
                                        <p:strVal val="visible"/>
                                      </p:to>
                                    </p:set>
                                    <p:animEffect transition="in" filter="wipe(left)">
                                      <p:cBhvr>
                                        <p:cTn id="88" dur="500"/>
                                        <p:tgtEl>
                                          <p:spTgt spid="376851"/>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grpId="0" nodeType="clickEffect">
                                  <p:stCondLst>
                                    <p:cond delay="0"/>
                                  </p:stCondLst>
                                  <p:childTnLst>
                                    <p:set>
                                      <p:cBhvr>
                                        <p:cTn id="92" dur="1" fill="hold">
                                          <p:stCondLst>
                                            <p:cond delay="0"/>
                                          </p:stCondLst>
                                        </p:cTn>
                                        <p:tgtEl>
                                          <p:spTgt spid="376859"/>
                                        </p:tgtEl>
                                        <p:attrNameLst>
                                          <p:attrName>style.visibility</p:attrName>
                                        </p:attrNameLst>
                                      </p:cBhvr>
                                      <p:to>
                                        <p:strVal val="visible"/>
                                      </p:to>
                                    </p:set>
                                    <p:animEffect transition="in" filter="wipe(up)">
                                      <p:cBhvr>
                                        <p:cTn id="93" dur="500"/>
                                        <p:tgtEl>
                                          <p:spTgt spid="376859"/>
                                        </p:tgtEl>
                                      </p:cBhvr>
                                    </p:animEffect>
                                  </p:childTnLst>
                                </p:cTn>
                              </p:par>
                            </p:childTnLst>
                          </p:cTn>
                        </p:par>
                        <p:par>
                          <p:cTn id="94" fill="hold">
                            <p:stCondLst>
                              <p:cond delay="500"/>
                            </p:stCondLst>
                            <p:childTnLst>
                              <p:par>
                                <p:cTn id="95" presetID="22" presetClass="entr" presetSubtype="1" fill="hold" grpId="0" nodeType="afterEffect">
                                  <p:stCondLst>
                                    <p:cond delay="0"/>
                                  </p:stCondLst>
                                  <p:childTnLst>
                                    <p:set>
                                      <p:cBhvr>
                                        <p:cTn id="96" dur="1" fill="hold">
                                          <p:stCondLst>
                                            <p:cond delay="0"/>
                                          </p:stCondLst>
                                        </p:cTn>
                                        <p:tgtEl>
                                          <p:spTgt spid="376860"/>
                                        </p:tgtEl>
                                        <p:attrNameLst>
                                          <p:attrName>style.visibility</p:attrName>
                                        </p:attrNameLst>
                                      </p:cBhvr>
                                      <p:to>
                                        <p:strVal val="visible"/>
                                      </p:to>
                                    </p:set>
                                    <p:animEffect transition="in" filter="wipe(up)">
                                      <p:cBhvr>
                                        <p:cTn id="97" dur="500"/>
                                        <p:tgtEl>
                                          <p:spTgt spid="376860"/>
                                        </p:tgtEl>
                                      </p:cBhvr>
                                    </p:animEffect>
                                  </p:childTnLst>
                                </p:cTn>
                              </p:par>
                            </p:childTnLst>
                          </p:cTn>
                        </p:par>
                      </p:childTnLst>
                    </p:cTn>
                  </p:par>
                  <p:par>
                    <p:cTn id="98" fill="hold">
                      <p:stCondLst>
                        <p:cond delay="indefinite"/>
                      </p:stCondLst>
                      <p:childTnLst>
                        <p:par>
                          <p:cTn id="99" fill="hold">
                            <p:stCondLst>
                              <p:cond delay="0"/>
                            </p:stCondLst>
                            <p:childTnLst>
                              <p:par>
                                <p:cTn id="100" presetID="49" presetClass="entr" presetSubtype="0" decel="100000" fill="hold" grpId="0" nodeType="clickEffect">
                                  <p:stCondLst>
                                    <p:cond delay="0"/>
                                  </p:stCondLst>
                                  <p:iterate type="lt">
                                    <p:tmPct val="10000"/>
                                  </p:iterate>
                                  <p:childTnLst>
                                    <p:set>
                                      <p:cBhvr>
                                        <p:cTn id="101" dur="1" fill="hold">
                                          <p:stCondLst>
                                            <p:cond delay="0"/>
                                          </p:stCondLst>
                                        </p:cTn>
                                        <p:tgtEl>
                                          <p:spTgt spid="376856"/>
                                        </p:tgtEl>
                                        <p:attrNameLst>
                                          <p:attrName>style.visibility</p:attrName>
                                        </p:attrNameLst>
                                      </p:cBhvr>
                                      <p:to>
                                        <p:strVal val="visible"/>
                                      </p:to>
                                    </p:set>
                                    <p:anim calcmode="lin" valueType="num">
                                      <p:cBhvr>
                                        <p:cTn id="102" dur="500" fill="hold"/>
                                        <p:tgtEl>
                                          <p:spTgt spid="376856"/>
                                        </p:tgtEl>
                                        <p:attrNameLst>
                                          <p:attrName>ppt_w</p:attrName>
                                        </p:attrNameLst>
                                      </p:cBhvr>
                                      <p:tavLst>
                                        <p:tav tm="0">
                                          <p:val>
                                            <p:fltVal val="0"/>
                                          </p:val>
                                        </p:tav>
                                        <p:tav tm="100000">
                                          <p:val>
                                            <p:strVal val="#ppt_w"/>
                                          </p:val>
                                        </p:tav>
                                      </p:tavLst>
                                    </p:anim>
                                    <p:anim calcmode="lin" valueType="num">
                                      <p:cBhvr>
                                        <p:cTn id="103" dur="500" fill="hold"/>
                                        <p:tgtEl>
                                          <p:spTgt spid="376856"/>
                                        </p:tgtEl>
                                        <p:attrNameLst>
                                          <p:attrName>ppt_h</p:attrName>
                                        </p:attrNameLst>
                                      </p:cBhvr>
                                      <p:tavLst>
                                        <p:tav tm="0">
                                          <p:val>
                                            <p:fltVal val="0"/>
                                          </p:val>
                                        </p:tav>
                                        <p:tav tm="100000">
                                          <p:val>
                                            <p:strVal val="#ppt_h"/>
                                          </p:val>
                                        </p:tav>
                                      </p:tavLst>
                                    </p:anim>
                                    <p:anim calcmode="lin" valueType="num">
                                      <p:cBhvr>
                                        <p:cTn id="104" dur="500" fill="hold"/>
                                        <p:tgtEl>
                                          <p:spTgt spid="376856"/>
                                        </p:tgtEl>
                                        <p:attrNameLst>
                                          <p:attrName>style.rotation</p:attrName>
                                        </p:attrNameLst>
                                      </p:cBhvr>
                                      <p:tavLst>
                                        <p:tav tm="0">
                                          <p:val>
                                            <p:fltVal val="360"/>
                                          </p:val>
                                        </p:tav>
                                        <p:tav tm="100000">
                                          <p:val>
                                            <p:fltVal val="0"/>
                                          </p:val>
                                        </p:tav>
                                      </p:tavLst>
                                    </p:anim>
                                    <p:animEffect transition="in" filter="fade">
                                      <p:cBhvr>
                                        <p:cTn id="105" dur="500"/>
                                        <p:tgtEl>
                                          <p:spTgt spid="376856"/>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nodeType="clickEffect">
                                  <p:stCondLst>
                                    <p:cond delay="0"/>
                                  </p:stCondLst>
                                  <p:iterate type="wd">
                                    <p:tmPct val="10000"/>
                                  </p:iterate>
                                  <p:childTnLst>
                                    <p:set>
                                      <p:cBhvr>
                                        <p:cTn id="109" dur="1" fill="hold">
                                          <p:stCondLst>
                                            <p:cond delay="0"/>
                                          </p:stCondLst>
                                        </p:cTn>
                                        <p:tgtEl>
                                          <p:spTgt spid="376844"/>
                                        </p:tgtEl>
                                        <p:attrNameLst>
                                          <p:attrName>style.visibility</p:attrName>
                                        </p:attrNameLst>
                                      </p:cBhvr>
                                      <p:to>
                                        <p:strVal val="visible"/>
                                      </p:to>
                                    </p:set>
                                    <p:animEffect transition="in" filter="wipe(left)">
                                      <p:cBhvr>
                                        <p:cTn id="110" dur="500"/>
                                        <p:tgtEl>
                                          <p:spTgt spid="376844"/>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iterate type="wd">
                                    <p:tmPct val="10000"/>
                                  </p:iterate>
                                  <p:childTnLst>
                                    <p:set>
                                      <p:cBhvr>
                                        <p:cTn id="114" dur="1" fill="hold">
                                          <p:stCondLst>
                                            <p:cond delay="0"/>
                                          </p:stCondLst>
                                        </p:cTn>
                                        <p:tgtEl>
                                          <p:spTgt spid="376857"/>
                                        </p:tgtEl>
                                        <p:attrNameLst>
                                          <p:attrName>style.visibility</p:attrName>
                                        </p:attrNameLst>
                                      </p:cBhvr>
                                      <p:to>
                                        <p:strVal val="visible"/>
                                      </p:to>
                                    </p:set>
                                    <p:animEffect transition="in" filter="wipe(left)">
                                      <p:cBhvr>
                                        <p:cTn id="115" dur="500"/>
                                        <p:tgtEl>
                                          <p:spTgt spid="376857"/>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nodeType="clickEffect">
                                  <p:stCondLst>
                                    <p:cond delay="0"/>
                                  </p:stCondLst>
                                  <p:iterate type="wd">
                                    <p:tmPct val="10000"/>
                                  </p:iterate>
                                  <p:childTnLst>
                                    <p:set>
                                      <p:cBhvr>
                                        <p:cTn id="119" dur="1" fill="hold">
                                          <p:stCondLst>
                                            <p:cond delay="0"/>
                                          </p:stCondLst>
                                        </p:cTn>
                                        <p:tgtEl>
                                          <p:spTgt spid="376858"/>
                                        </p:tgtEl>
                                        <p:attrNameLst>
                                          <p:attrName>style.visibility</p:attrName>
                                        </p:attrNameLst>
                                      </p:cBhvr>
                                      <p:to>
                                        <p:strVal val="visible"/>
                                      </p:to>
                                    </p:set>
                                    <p:animEffect transition="in" filter="wipe(left)">
                                      <p:cBhvr>
                                        <p:cTn id="120" dur="500"/>
                                        <p:tgtEl>
                                          <p:spTgt spid="376858"/>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iterate type="wd">
                                    <p:tmPct val="10000"/>
                                  </p:iterate>
                                  <p:childTnLst>
                                    <p:set>
                                      <p:cBhvr>
                                        <p:cTn id="124" dur="1" fill="hold">
                                          <p:stCondLst>
                                            <p:cond delay="0"/>
                                          </p:stCondLst>
                                        </p:cTn>
                                        <p:tgtEl>
                                          <p:spTgt spid="376837">
                                            <p:txEl>
                                              <p:pRg st="8" end="8"/>
                                            </p:txEl>
                                          </p:spTgt>
                                        </p:tgtEl>
                                        <p:attrNameLst>
                                          <p:attrName>style.visibility</p:attrName>
                                        </p:attrNameLst>
                                      </p:cBhvr>
                                      <p:to>
                                        <p:strVal val="visible"/>
                                      </p:to>
                                    </p:set>
                                    <p:animEffect transition="in" filter="wipe(left)">
                                      <p:cBhvr>
                                        <p:cTn id="125" dur="500"/>
                                        <p:tgtEl>
                                          <p:spTgt spid="376837">
                                            <p:txEl>
                                              <p:pRg st="8" end="8"/>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nodeType="clickEffect">
                                  <p:stCondLst>
                                    <p:cond delay="0"/>
                                  </p:stCondLst>
                                  <p:iterate type="wd">
                                    <p:tmPct val="10000"/>
                                  </p:iterate>
                                  <p:childTnLst>
                                    <p:set>
                                      <p:cBhvr>
                                        <p:cTn id="129" dur="1" fill="hold">
                                          <p:stCondLst>
                                            <p:cond delay="0"/>
                                          </p:stCondLst>
                                        </p:cTn>
                                        <p:tgtEl>
                                          <p:spTgt spid="376845"/>
                                        </p:tgtEl>
                                        <p:attrNameLst>
                                          <p:attrName>style.visibility</p:attrName>
                                        </p:attrNameLst>
                                      </p:cBhvr>
                                      <p:to>
                                        <p:strVal val="visible"/>
                                      </p:to>
                                    </p:set>
                                    <p:animEffect transition="in" filter="wipe(left)">
                                      <p:cBhvr>
                                        <p:cTn id="130" dur="500"/>
                                        <p:tgtEl>
                                          <p:spTgt spid="376845"/>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grpId="0" nodeType="clickEffect">
                                  <p:stCondLst>
                                    <p:cond delay="0"/>
                                  </p:stCondLst>
                                  <p:iterate type="wd">
                                    <p:tmPct val="10000"/>
                                  </p:iterate>
                                  <p:childTnLst>
                                    <p:set>
                                      <p:cBhvr>
                                        <p:cTn id="134" dur="1" fill="hold">
                                          <p:stCondLst>
                                            <p:cond delay="0"/>
                                          </p:stCondLst>
                                        </p:cTn>
                                        <p:tgtEl>
                                          <p:spTgt spid="376837">
                                            <p:txEl>
                                              <p:pRg st="9" end="9"/>
                                            </p:txEl>
                                          </p:spTgt>
                                        </p:tgtEl>
                                        <p:attrNameLst>
                                          <p:attrName>style.visibility</p:attrName>
                                        </p:attrNameLst>
                                      </p:cBhvr>
                                      <p:to>
                                        <p:strVal val="visible"/>
                                      </p:to>
                                    </p:set>
                                    <p:animEffect transition="in" filter="wipe(left)">
                                      <p:cBhvr>
                                        <p:cTn id="135" dur="500"/>
                                        <p:tgtEl>
                                          <p:spTgt spid="376837">
                                            <p:txEl>
                                              <p:pRg st="9" end="9"/>
                                            </p:txEl>
                                          </p:spTgt>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grpId="0" nodeType="clickEffect">
                                  <p:stCondLst>
                                    <p:cond delay="0"/>
                                  </p:stCondLst>
                                  <p:iterate type="wd">
                                    <p:tmPct val="10000"/>
                                  </p:iterate>
                                  <p:childTnLst>
                                    <p:set>
                                      <p:cBhvr>
                                        <p:cTn id="139" dur="1" fill="hold">
                                          <p:stCondLst>
                                            <p:cond delay="0"/>
                                          </p:stCondLst>
                                        </p:cTn>
                                        <p:tgtEl>
                                          <p:spTgt spid="376837">
                                            <p:txEl>
                                              <p:pRg st="10" end="10"/>
                                            </p:txEl>
                                          </p:spTgt>
                                        </p:tgtEl>
                                        <p:attrNameLst>
                                          <p:attrName>style.visibility</p:attrName>
                                        </p:attrNameLst>
                                      </p:cBhvr>
                                      <p:to>
                                        <p:strVal val="visible"/>
                                      </p:to>
                                    </p:set>
                                    <p:animEffect transition="in" filter="wipe(left)">
                                      <p:cBhvr>
                                        <p:cTn id="140" dur="500"/>
                                        <p:tgtEl>
                                          <p:spTgt spid="37683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837" grpId="0" build="p"/>
      <p:bldP spid="376852" grpId="0"/>
      <p:bldP spid="376855" grpId="0" animBg="1"/>
      <p:bldP spid="376856" grpId="0" animBg="1"/>
      <p:bldP spid="376859" grpId="0" animBg="1"/>
      <p:bldP spid="376860"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Date Placeholder 3"/>
          <p:cNvSpPr>
            <a:spLocks noGrp="1"/>
          </p:cNvSpPr>
          <p:nvPr>
            <p:ph type="dt" sz="half" idx="10"/>
          </p:nvPr>
        </p:nvSpPr>
        <p:spPr/>
        <p:txBody>
          <a:bodyPr/>
          <a:lstStyle/>
          <a:p>
            <a:r>
              <a:rPr lang="en-US" smtClean="0"/>
              <a:t>Thursday, July 5, 2018</a:t>
            </a:r>
            <a:endParaRPr lang="en-US"/>
          </a:p>
        </p:txBody>
      </p:sp>
      <p:sp>
        <p:nvSpPr>
          <p:cNvPr id="35" name="Footer Placeholder 4"/>
          <p:cNvSpPr>
            <a:spLocks noGrp="1"/>
          </p:cNvSpPr>
          <p:nvPr>
            <p:ph type="ftr" sz="quarter" idx="11"/>
          </p:nvPr>
        </p:nvSpPr>
        <p:spPr/>
        <p:txBody>
          <a:bodyPr/>
          <a:lstStyle/>
          <a:p>
            <a:r>
              <a:rPr lang="de-DE" smtClean="0"/>
              <a:t>PHYS 1444-001, Summer 2018               Dr. Jaehoon Yu</a:t>
            </a:r>
            <a:endParaRPr lang="en-US"/>
          </a:p>
        </p:txBody>
      </p:sp>
      <p:sp>
        <p:nvSpPr>
          <p:cNvPr id="36" name="Slide Number Placeholder 5"/>
          <p:cNvSpPr>
            <a:spLocks noGrp="1"/>
          </p:cNvSpPr>
          <p:nvPr>
            <p:ph type="sldNum" sz="quarter" idx="12"/>
          </p:nvPr>
        </p:nvSpPr>
        <p:spPr/>
        <p:txBody>
          <a:bodyPr/>
          <a:lstStyle/>
          <a:p>
            <a:fld id="{9375F4C2-5901-7647-81D0-796B7838C6B6}" type="slidenum">
              <a:rPr lang="en-US"/>
              <a:pPr/>
              <a:t>127</a:t>
            </a:fld>
            <a:endParaRPr lang="en-US"/>
          </a:p>
        </p:txBody>
      </p:sp>
      <p:graphicFrame>
        <p:nvGraphicFramePr>
          <p:cNvPr id="377858" name="Object 2"/>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509770"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7859" name="Object 3"/>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509771"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7860" name="Object 4"/>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09772"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7861" name="Rectangle 5"/>
          <p:cNvSpPr>
            <a:spLocks noGrp="1" noChangeArrowheads="1"/>
          </p:cNvSpPr>
          <p:nvPr>
            <p:ph type="body" idx="1"/>
          </p:nvPr>
        </p:nvSpPr>
        <p:spPr>
          <a:xfrm>
            <a:off x="228600" y="685800"/>
            <a:ext cx="8458200" cy="5638800"/>
          </a:xfrm>
        </p:spPr>
        <p:txBody>
          <a:bodyPr/>
          <a:lstStyle/>
          <a:p>
            <a:r>
              <a:rPr lang="en-US"/>
              <a:t>Let’s now use the relationship from Apmere’s law</a:t>
            </a:r>
          </a:p>
          <a:p>
            <a:r>
              <a:rPr lang="en-US"/>
              <a:t>Taking the derivatives of E and B as given their traveling wave form, we obtain</a:t>
            </a:r>
          </a:p>
          <a:p>
            <a:pPr lvl="1"/>
            <a:endParaRPr lang="en-US"/>
          </a:p>
          <a:p>
            <a:pPr lvl="1"/>
            <a:endParaRPr lang="en-US"/>
          </a:p>
          <a:p>
            <a:pPr lvl="1"/>
            <a:endParaRPr lang="en-US"/>
          </a:p>
          <a:p>
            <a:pPr lvl="1"/>
            <a:endParaRPr lang="en-US"/>
          </a:p>
          <a:p>
            <a:pPr lvl="1"/>
            <a:endParaRPr lang="en-US"/>
          </a:p>
          <a:p>
            <a:pPr lvl="1"/>
            <a:r>
              <a:rPr lang="en-US"/>
              <a:t>However, from the previous page we obtain</a:t>
            </a:r>
          </a:p>
          <a:p>
            <a:pPr lvl="1"/>
            <a:r>
              <a:rPr lang="en-US"/>
              <a:t>Thus</a:t>
            </a:r>
          </a:p>
        </p:txBody>
      </p:sp>
      <p:graphicFrame>
        <p:nvGraphicFramePr>
          <p:cNvPr id="377862"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09773"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7863" name="Rectangle 7"/>
          <p:cNvSpPr>
            <a:spLocks noChangeArrowheads="1"/>
          </p:cNvSpPr>
          <p:nvPr/>
        </p:nvSpPr>
        <p:spPr bwMode="auto">
          <a:xfrm>
            <a:off x="304800" y="76200"/>
            <a:ext cx="8534400" cy="609600"/>
          </a:xfrm>
          <a:prstGeom prst="rect">
            <a:avLst/>
          </a:prstGeom>
          <a:noFill/>
          <a:ln w="9525">
            <a:noFill/>
            <a:miter lim="800000"/>
            <a:headEnd/>
            <a:tailEnd/>
          </a:ln>
          <a:effectLst/>
        </p:spPr>
        <p:txBody>
          <a:bodyPr anchor="ctr">
            <a:prstTxWarp prst="textNoShape">
              <a:avLst/>
            </a:prstTxWarp>
          </a:bodyPr>
          <a:lstStyle/>
          <a:p>
            <a:pPr algn="ctr"/>
            <a:r>
              <a:rPr lang="en-US" sz="4400">
                <a:solidFill>
                  <a:srgbClr val="A50021"/>
                </a:solidFill>
                <a:latin typeface="Arial Narrow" charset="0"/>
              </a:rPr>
              <a:t>Speed of EM Waves</a:t>
            </a:r>
            <a:endParaRPr lang="en-US" sz="4400" b="1">
              <a:solidFill>
                <a:srgbClr val="A50021"/>
              </a:solidFill>
              <a:latin typeface="Arial Narrow" charset="0"/>
            </a:endParaRPr>
          </a:p>
        </p:txBody>
      </p:sp>
      <p:graphicFrame>
        <p:nvGraphicFramePr>
          <p:cNvPr id="377864" name="Object 8"/>
          <p:cNvGraphicFramePr>
            <a:graphicFrameLocks noChangeAspect="1"/>
          </p:cNvGraphicFramePr>
          <p:nvPr/>
        </p:nvGraphicFramePr>
        <p:xfrm>
          <a:off x="8001000" y="762000"/>
          <a:ext cx="412750" cy="533400"/>
        </p:xfrm>
        <a:graphic>
          <a:graphicData uri="http://schemas.openxmlformats.org/presentationml/2006/ole">
            <mc:AlternateContent xmlns:mc="http://schemas.openxmlformats.org/markup-compatibility/2006">
              <mc:Choice xmlns:v="urn:schemas-microsoft-com:vml" Requires="v">
                <p:oleObj spid="_x0000_s509774" name="Equation" r:id="rId8" imgW="330120" imgH="368280" progId="Equation.DSMT4">
                  <p:embed/>
                </p:oleObj>
              </mc:Choice>
              <mc:Fallback>
                <p:oleObj name="Equation" r:id="rId8" imgW="330120" imgH="3682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01000" y="762000"/>
                        <a:ext cx="412750" cy="5334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7865" name="Object 9"/>
          <p:cNvGraphicFramePr>
            <a:graphicFrameLocks noChangeAspect="1"/>
          </p:cNvGraphicFramePr>
          <p:nvPr/>
        </p:nvGraphicFramePr>
        <p:xfrm>
          <a:off x="990600" y="2279650"/>
          <a:ext cx="620713" cy="692150"/>
        </p:xfrm>
        <a:graphic>
          <a:graphicData uri="http://schemas.openxmlformats.org/presentationml/2006/ole">
            <mc:AlternateContent xmlns:mc="http://schemas.openxmlformats.org/markup-compatibility/2006">
              <mc:Choice xmlns:v="urn:schemas-microsoft-com:vml" Requires="v">
                <p:oleObj spid="_x0000_s509775" name="Equation" r:id="rId10" imgW="330120" imgH="368280" progId="Equation.DSMT4">
                  <p:embed/>
                </p:oleObj>
              </mc:Choice>
              <mc:Fallback>
                <p:oleObj name="Equation" r:id="rId10" imgW="330120" imgH="3682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600" y="2279650"/>
                        <a:ext cx="620713" cy="6921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7866" name="Object 10"/>
          <p:cNvGraphicFramePr>
            <a:graphicFrameLocks noChangeAspect="1"/>
          </p:cNvGraphicFramePr>
          <p:nvPr/>
        </p:nvGraphicFramePr>
        <p:xfrm>
          <a:off x="990600" y="2971800"/>
          <a:ext cx="644525" cy="692150"/>
        </p:xfrm>
        <a:graphic>
          <a:graphicData uri="http://schemas.openxmlformats.org/presentationml/2006/ole">
            <mc:AlternateContent xmlns:mc="http://schemas.openxmlformats.org/markup-compatibility/2006">
              <mc:Choice xmlns:v="urn:schemas-microsoft-com:vml" Requires="v">
                <p:oleObj spid="_x0000_s509776" name="Equation" r:id="rId12" imgW="342720" imgH="368280" progId="Equation.DSMT4">
                  <p:embed/>
                </p:oleObj>
              </mc:Choice>
              <mc:Fallback>
                <p:oleObj name="Equation" r:id="rId12" imgW="342720" imgH="3682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0600" y="2971800"/>
                        <a:ext cx="644525" cy="6921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7867" name="Object 11"/>
          <p:cNvGraphicFramePr>
            <a:graphicFrameLocks noChangeAspect="1"/>
          </p:cNvGraphicFramePr>
          <p:nvPr/>
        </p:nvGraphicFramePr>
        <p:xfrm>
          <a:off x="4191000" y="3760788"/>
          <a:ext cx="2052638" cy="430212"/>
        </p:xfrm>
        <a:graphic>
          <a:graphicData uri="http://schemas.openxmlformats.org/presentationml/2006/ole">
            <mc:AlternateContent xmlns:mc="http://schemas.openxmlformats.org/markup-compatibility/2006">
              <mc:Choice xmlns:v="urn:schemas-microsoft-com:vml" Requires="v">
                <p:oleObj spid="_x0000_s509777" name="Equation" r:id="rId14" imgW="1091880" imgH="228600" progId="Equation.DSMT4">
                  <p:embed/>
                </p:oleObj>
              </mc:Choice>
              <mc:Fallback>
                <p:oleObj name="Equation" r:id="rId14" imgW="1091880" imgH="2286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0" y="3760788"/>
                        <a:ext cx="2052638" cy="43021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7868" name="Object 12"/>
          <p:cNvGraphicFramePr>
            <a:graphicFrameLocks noChangeAspect="1"/>
          </p:cNvGraphicFramePr>
          <p:nvPr/>
        </p:nvGraphicFramePr>
        <p:xfrm>
          <a:off x="2209800" y="4267200"/>
          <a:ext cx="620713" cy="762000"/>
        </p:xfrm>
        <a:graphic>
          <a:graphicData uri="http://schemas.openxmlformats.org/presentationml/2006/ole">
            <mc:AlternateContent xmlns:mc="http://schemas.openxmlformats.org/markup-compatibility/2006">
              <mc:Choice xmlns:v="urn:schemas-microsoft-com:vml" Requires="v">
                <p:oleObj spid="_x0000_s509778" name="Equation" r:id="rId16" imgW="330120" imgH="406080" progId="Equation.DSMT4">
                  <p:embed/>
                </p:oleObj>
              </mc:Choice>
              <mc:Fallback>
                <p:oleObj name="Equation" r:id="rId16" imgW="330120" imgH="40608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09800" y="4267200"/>
                        <a:ext cx="620713" cy="7620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7869" name="Object 13"/>
          <p:cNvGraphicFramePr>
            <a:graphicFrameLocks noChangeAspect="1"/>
          </p:cNvGraphicFramePr>
          <p:nvPr/>
        </p:nvGraphicFramePr>
        <p:xfrm>
          <a:off x="1762125" y="5338763"/>
          <a:ext cx="992188" cy="701675"/>
        </p:xfrm>
        <a:graphic>
          <a:graphicData uri="http://schemas.openxmlformats.org/presentationml/2006/ole">
            <mc:AlternateContent xmlns:mc="http://schemas.openxmlformats.org/markup-compatibility/2006">
              <mc:Choice xmlns:v="urn:schemas-microsoft-com:vml" Requires="v">
                <p:oleObj spid="_x0000_s509779" name="Equation" r:id="rId18" imgW="609600" imgH="431800" progId="Equation.DSMT4">
                  <p:embed/>
                </p:oleObj>
              </mc:Choice>
              <mc:Fallback>
                <p:oleObj name="Equation" r:id="rId18" imgW="609600" imgH="43180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62125" y="5338763"/>
                        <a:ext cx="992188" cy="7016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7870" name="Object 14"/>
          <p:cNvGraphicFramePr>
            <a:graphicFrameLocks noChangeAspect="1"/>
          </p:cNvGraphicFramePr>
          <p:nvPr/>
        </p:nvGraphicFramePr>
        <p:xfrm>
          <a:off x="6846888" y="4927600"/>
          <a:ext cx="849312" cy="330200"/>
        </p:xfrm>
        <a:graphic>
          <a:graphicData uri="http://schemas.openxmlformats.org/presentationml/2006/ole">
            <mc:AlternateContent xmlns:mc="http://schemas.openxmlformats.org/markup-compatibility/2006">
              <mc:Choice xmlns:v="urn:schemas-microsoft-com:vml" Requires="v">
                <p:oleObj spid="_x0000_s509780" name="Equation" r:id="rId20" imgW="520560" imgH="203040" progId="Equation.DSMT4">
                  <p:embed/>
                </p:oleObj>
              </mc:Choice>
              <mc:Fallback>
                <p:oleObj name="Equation" r:id="rId20" imgW="520560" imgH="20304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46888" y="4927600"/>
                        <a:ext cx="849312" cy="3302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7871" name="Object 15"/>
          <p:cNvGraphicFramePr>
            <a:graphicFrameLocks noChangeAspect="1"/>
          </p:cNvGraphicFramePr>
          <p:nvPr/>
        </p:nvGraphicFramePr>
        <p:xfrm>
          <a:off x="2938463" y="5521325"/>
          <a:ext cx="6040437" cy="746125"/>
        </p:xfrm>
        <a:graphic>
          <a:graphicData uri="http://schemas.openxmlformats.org/presentationml/2006/ole">
            <mc:AlternateContent xmlns:mc="http://schemas.openxmlformats.org/markup-compatibility/2006">
              <mc:Choice xmlns:v="urn:schemas-microsoft-com:vml" Requires="v">
                <p:oleObj spid="_x0000_s509781" name="Equation" r:id="rId22" imgW="4318000" imgH="533400" progId="Equation.DSMT4">
                  <p:embed/>
                </p:oleObj>
              </mc:Choice>
              <mc:Fallback>
                <p:oleObj name="Equation" r:id="rId22" imgW="4318000" imgH="53340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938463" y="5521325"/>
                        <a:ext cx="6040437" cy="746125"/>
                      </a:xfrm>
                      <a:prstGeom prst="rect">
                        <a:avLst/>
                      </a:prstGeom>
                      <a:solidFill>
                        <a:srgbClr val="99FFCC"/>
                      </a:solidFill>
                      <a:ln w="28575">
                        <a:solidFill>
                          <a:srgbClr val="CC0000"/>
                        </a:solidFill>
                        <a:miter lim="800000"/>
                        <a:headEnd/>
                        <a:tailEnd/>
                      </a:ln>
                    </p:spPr>
                  </p:pic>
                </p:oleObj>
              </mc:Fallback>
            </mc:AlternateContent>
          </a:graphicData>
        </a:graphic>
      </p:graphicFrame>
      <p:sp>
        <p:nvSpPr>
          <p:cNvPr id="377872" name="Text Box 16"/>
          <p:cNvSpPr txBox="1">
            <a:spLocks noChangeArrowheads="1"/>
          </p:cNvSpPr>
          <p:nvPr/>
        </p:nvSpPr>
        <p:spPr bwMode="auto">
          <a:xfrm>
            <a:off x="457200" y="6356350"/>
            <a:ext cx="8382000" cy="395288"/>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pPr algn="ctr"/>
            <a:r>
              <a:rPr lang="en-US" sz="1800" b="1">
                <a:solidFill>
                  <a:srgbClr val="CC0000"/>
                </a:solidFill>
                <a:latin typeface="Arial Narrow" charset="0"/>
              </a:rPr>
              <a:t>The speed of EM waves is the same as the speed of light.  EM waves behaves like the light. </a:t>
            </a:r>
          </a:p>
        </p:txBody>
      </p:sp>
      <p:graphicFrame>
        <p:nvGraphicFramePr>
          <p:cNvPr id="377873" name="Object 17"/>
          <p:cNvGraphicFramePr>
            <a:graphicFrameLocks noChangeAspect="1"/>
          </p:cNvGraphicFramePr>
          <p:nvPr/>
        </p:nvGraphicFramePr>
        <p:xfrm>
          <a:off x="8382000" y="762000"/>
          <a:ext cx="762000" cy="533400"/>
        </p:xfrm>
        <a:graphic>
          <a:graphicData uri="http://schemas.openxmlformats.org/presentationml/2006/ole">
            <mc:AlternateContent xmlns:mc="http://schemas.openxmlformats.org/markup-compatibility/2006">
              <mc:Choice xmlns:v="urn:schemas-microsoft-com:vml" Requires="v">
                <p:oleObj spid="_x0000_s509782" name="Equation" r:id="rId24" imgW="609480" imgH="368280" progId="Equation.DSMT4">
                  <p:embed/>
                </p:oleObj>
              </mc:Choice>
              <mc:Fallback>
                <p:oleObj name="Equation" r:id="rId24" imgW="609480" imgH="36828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382000" y="762000"/>
                        <a:ext cx="762000" cy="5334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7874" name="Object 18"/>
          <p:cNvGraphicFramePr>
            <a:graphicFrameLocks noChangeAspect="1"/>
          </p:cNvGraphicFramePr>
          <p:nvPr/>
        </p:nvGraphicFramePr>
        <p:xfrm>
          <a:off x="1579563" y="2286000"/>
          <a:ext cx="2459037" cy="692150"/>
        </p:xfrm>
        <a:graphic>
          <a:graphicData uri="http://schemas.openxmlformats.org/presentationml/2006/ole">
            <mc:AlternateContent xmlns:mc="http://schemas.openxmlformats.org/markup-compatibility/2006">
              <mc:Choice xmlns:v="urn:schemas-microsoft-com:vml" Requires="v">
                <p:oleObj spid="_x0000_s509783" name="Equation" r:id="rId26" imgW="1307880" imgH="368280" progId="Equation.DSMT4">
                  <p:embed/>
                </p:oleObj>
              </mc:Choice>
              <mc:Fallback>
                <p:oleObj name="Equation" r:id="rId26" imgW="1307880" imgH="36828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79563" y="2286000"/>
                        <a:ext cx="2459037" cy="6921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7875" name="Object 19"/>
          <p:cNvGraphicFramePr>
            <a:graphicFrameLocks noChangeAspect="1"/>
          </p:cNvGraphicFramePr>
          <p:nvPr/>
        </p:nvGraphicFramePr>
        <p:xfrm>
          <a:off x="4005263" y="2438400"/>
          <a:ext cx="1862137" cy="430213"/>
        </p:xfrm>
        <a:graphic>
          <a:graphicData uri="http://schemas.openxmlformats.org/presentationml/2006/ole">
            <mc:AlternateContent xmlns:mc="http://schemas.openxmlformats.org/markup-compatibility/2006">
              <mc:Choice xmlns:v="urn:schemas-microsoft-com:vml" Requires="v">
                <p:oleObj spid="_x0000_s509784" name="Equation" r:id="rId28" imgW="990360" imgH="228600" progId="Equation.DSMT4">
                  <p:embed/>
                </p:oleObj>
              </mc:Choice>
              <mc:Fallback>
                <p:oleObj name="Equation" r:id="rId28" imgW="990360" imgH="228600" progId="Equation.DSMT4">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005263" y="2438400"/>
                        <a:ext cx="1862137" cy="4302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7876" name="Object 20"/>
          <p:cNvGraphicFramePr>
            <a:graphicFrameLocks noChangeAspect="1"/>
          </p:cNvGraphicFramePr>
          <p:nvPr/>
        </p:nvGraphicFramePr>
        <p:xfrm>
          <a:off x="1604963" y="2971800"/>
          <a:ext cx="2433637" cy="692150"/>
        </p:xfrm>
        <a:graphic>
          <a:graphicData uri="http://schemas.openxmlformats.org/presentationml/2006/ole">
            <mc:AlternateContent xmlns:mc="http://schemas.openxmlformats.org/markup-compatibility/2006">
              <mc:Choice xmlns:v="urn:schemas-microsoft-com:vml" Requires="v">
                <p:oleObj spid="_x0000_s509785" name="Equation" r:id="rId30" imgW="1295280" imgH="368280" progId="Equation.DSMT4">
                  <p:embed/>
                </p:oleObj>
              </mc:Choice>
              <mc:Fallback>
                <p:oleObj name="Equation" r:id="rId30" imgW="1295280" imgH="368280" progId="Equation.DSMT4">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604963" y="2971800"/>
                        <a:ext cx="2433637" cy="6921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7877" name="Object 21"/>
          <p:cNvGraphicFramePr>
            <a:graphicFrameLocks noChangeAspect="1"/>
          </p:cNvGraphicFramePr>
          <p:nvPr/>
        </p:nvGraphicFramePr>
        <p:xfrm>
          <a:off x="3962400" y="3124200"/>
          <a:ext cx="2100263" cy="428625"/>
        </p:xfrm>
        <a:graphic>
          <a:graphicData uri="http://schemas.openxmlformats.org/presentationml/2006/ole">
            <mc:AlternateContent xmlns:mc="http://schemas.openxmlformats.org/markup-compatibility/2006">
              <mc:Choice xmlns:v="urn:schemas-microsoft-com:vml" Requires="v">
                <p:oleObj spid="_x0000_s509786" name="Equation" r:id="rId32" imgW="1117440" imgH="228600" progId="Equation.DSMT4">
                  <p:embed/>
                </p:oleObj>
              </mc:Choice>
              <mc:Fallback>
                <p:oleObj name="Equation" r:id="rId32" imgW="1117440" imgH="228600" progId="Equation.DSMT4">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962400" y="3124200"/>
                        <a:ext cx="2100263" cy="4286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377878" name="Text Box 22"/>
          <p:cNvSpPr txBox="1">
            <a:spLocks noChangeArrowheads="1"/>
          </p:cNvSpPr>
          <p:nvPr/>
        </p:nvSpPr>
        <p:spPr bwMode="auto">
          <a:xfrm>
            <a:off x="838200" y="3733800"/>
            <a:ext cx="685800" cy="366713"/>
          </a:xfrm>
          <a:prstGeom prst="rect">
            <a:avLst/>
          </a:prstGeom>
          <a:noFill/>
          <a:ln w="28575">
            <a:noFill/>
            <a:miter lim="800000"/>
            <a:headEnd/>
            <a:tailEnd/>
          </a:ln>
          <a:effectLst/>
        </p:spPr>
        <p:txBody>
          <a:bodyPr>
            <a:prstTxWarp prst="textNoShape">
              <a:avLst/>
            </a:prstTxWarp>
            <a:spAutoFit/>
          </a:bodyPr>
          <a:lstStyle/>
          <a:p>
            <a:r>
              <a:rPr lang="en-US" sz="1800">
                <a:solidFill>
                  <a:schemeClr val="accent2"/>
                </a:solidFill>
                <a:latin typeface="Arial Narrow" charset="0"/>
              </a:rPr>
              <a:t>Since   </a:t>
            </a:r>
          </a:p>
        </p:txBody>
      </p:sp>
      <p:graphicFrame>
        <p:nvGraphicFramePr>
          <p:cNvPr id="377879" name="Object 23"/>
          <p:cNvGraphicFramePr>
            <a:graphicFrameLocks noChangeAspect="1"/>
          </p:cNvGraphicFramePr>
          <p:nvPr/>
        </p:nvGraphicFramePr>
        <p:xfrm>
          <a:off x="1524000" y="3657600"/>
          <a:ext cx="412750" cy="533400"/>
        </p:xfrm>
        <a:graphic>
          <a:graphicData uri="http://schemas.openxmlformats.org/presentationml/2006/ole">
            <mc:AlternateContent xmlns:mc="http://schemas.openxmlformats.org/markup-compatibility/2006">
              <mc:Choice xmlns:v="urn:schemas-microsoft-com:vml" Requires="v">
                <p:oleObj spid="_x0000_s509787" name="Equation" r:id="rId34" imgW="330120" imgH="368280" progId="Equation.DSMT4">
                  <p:embed/>
                </p:oleObj>
              </mc:Choice>
              <mc:Fallback>
                <p:oleObj name="Equation" r:id="rId34" imgW="330120" imgH="3682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3657600"/>
                        <a:ext cx="412750" cy="5334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7880" name="Object 24"/>
          <p:cNvGraphicFramePr>
            <a:graphicFrameLocks noChangeAspect="1"/>
          </p:cNvGraphicFramePr>
          <p:nvPr/>
        </p:nvGraphicFramePr>
        <p:xfrm>
          <a:off x="1905000" y="3657600"/>
          <a:ext cx="762000" cy="533400"/>
        </p:xfrm>
        <a:graphic>
          <a:graphicData uri="http://schemas.openxmlformats.org/presentationml/2006/ole">
            <mc:AlternateContent xmlns:mc="http://schemas.openxmlformats.org/markup-compatibility/2006">
              <mc:Choice xmlns:v="urn:schemas-microsoft-com:vml" Requires="v">
                <p:oleObj spid="_x0000_s509788" name="Equation" r:id="rId35" imgW="609480" imgH="368280" progId="Equation.DSMT4">
                  <p:embed/>
                </p:oleObj>
              </mc:Choice>
              <mc:Fallback>
                <p:oleObj name="Equation" r:id="rId35" imgW="609480" imgH="36828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905000" y="3657600"/>
                        <a:ext cx="762000" cy="5334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377881" name="AutoShape 25"/>
          <p:cNvSpPr>
            <a:spLocks noChangeArrowheads="1"/>
          </p:cNvSpPr>
          <p:nvPr/>
        </p:nvSpPr>
        <p:spPr bwMode="auto">
          <a:xfrm>
            <a:off x="2784475" y="3641725"/>
            <a:ext cx="1101725" cy="590550"/>
          </a:xfrm>
          <a:prstGeom prst="rightArrow">
            <a:avLst>
              <a:gd name="adj1" fmla="val 50000"/>
              <a:gd name="adj2" fmla="val 46640"/>
            </a:avLst>
          </a:prstGeom>
          <a:solidFill>
            <a:srgbClr val="FFFF66"/>
          </a:solidFill>
          <a:ln w="9525">
            <a:solidFill>
              <a:srgbClr val="CC0000"/>
            </a:solidFill>
            <a:miter lim="800000"/>
            <a:headEnd/>
            <a:tailEnd/>
          </a:ln>
          <a:effectLst/>
        </p:spPr>
        <p:txBody>
          <a:bodyPr wrap="none" anchor="ctr">
            <a:prstTxWarp prst="textNoShape">
              <a:avLst/>
            </a:prstTxWarp>
            <a:spAutoFit/>
          </a:bodyPr>
          <a:lstStyle/>
          <a:p>
            <a:pPr algn="ctr"/>
            <a:r>
              <a:rPr lang="en-US" sz="1600" b="1">
                <a:solidFill>
                  <a:srgbClr val="CC0000"/>
                </a:solidFill>
                <a:latin typeface="Arial Narrow" charset="0"/>
              </a:rPr>
              <a:t>We obtain</a:t>
            </a:r>
          </a:p>
        </p:txBody>
      </p:sp>
      <p:graphicFrame>
        <p:nvGraphicFramePr>
          <p:cNvPr id="377882" name="Object 26"/>
          <p:cNvGraphicFramePr>
            <a:graphicFrameLocks noChangeAspect="1"/>
          </p:cNvGraphicFramePr>
          <p:nvPr/>
        </p:nvGraphicFramePr>
        <p:xfrm>
          <a:off x="6175375" y="3733800"/>
          <a:ext cx="2435225" cy="430213"/>
        </p:xfrm>
        <a:graphic>
          <a:graphicData uri="http://schemas.openxmlformats.org/presentationml/2006/ole">
            <mc:AlternateContent xmlns:mc="http://schemas.openxmlformats.org/markup-compatibility/2006">
              <mc:Choice xmlns:v="urn:schemas-microsoft-com:vml" Requires="v">
                <p:oleObj spid="_x0000_s509789" name="Equation" r:id="rId36" imgW="1295280" imgH="228600" progId="Equation.DSMT4">
                  <p:embed/>
                </p:oleObj>
              </mc:Choice>
              <mc:Fallback>
                <p:oleObj name="Equation" r:id="rId36" imgW="1295280" imgH="228600" progId="Equation.DSMT4">
                  <p:embed/>
                  <p:pic>
                    <p:nvPicPr>
                      <p:cNvPr id="0" nam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175375" y="3733800"/>
                        <a:ext cx="2435225" cy="4302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377883" name="AutoShape 27"/>
          <p:cNvSpPr>
            <a:spLocks noChangeArrowheads="1"/>
          </p:cNvSpPr>
          <p:nvPr/>
        </p:nvSpPr>
        <p:spPr bwMode="auto">
          <a:xfrm>
            <a:off x="1371600" y="4343400"/>
            <a:ext cx="647700" cy="590550"/>
          </a:xfrm>
          <a:prstGeom prst="rightArrow">
            <a:avLst>
              <a:gd name="adj1" fmla="val 50000"/>
              <a:gd name="adj2" fmla="val 27419"/>
            </a:avLst>
          </a:prstGeom>
          <a:solidFill>
            <a:srgbClr val="FFFF66"/>
          </a:solidFill>
          <a:ln w="9525">
            <a:solidFill>
              <a:srgbClr val="CC0000"/>
            </a:solidFill>
            <a:miter lim="800000"/>
            <a:headEnd/>
            <a:tailEnd/>
          </a:ln>
          <a:effectLst/>
        </p:spPr>
        <p:txBody>
          <a:bodyPr wrap="none" anchor="ctr">
            <a:prstTxWarp prst="textNoShape">
              <a:avLst/>
            </a:prstTxWarp>
            <a:spAutoFit/>
          </a:bodyPr>
          <a:lstStyle/>
          <a:p>
            <a:pPr algn="ctr"/>
            <a:r>
              <a:rPr lang="en-US" sz="1600" b="1">
                <a:solidFill>
                  <a:srgbClr val="CC0000"/>
                </a:solidFill>
                <a:latin typeface="Arial Narrow" charset="0"/>
              </a:rPr>
              <a:t>Thus</a:t>
            </a:r>
          </a:p>
        </p:txBody>
      </p:sp>
      <p:graphicFrame>
        <p:nvGraphicFramePr>
          <p:cNvPr id="377884" name="Object 28"/>
          <p:cNvGraphicFramePr>
            <a:graphicFrameLocks noChangeAspect="1"/>
          </p:cNvGraphicFramePr>
          <p:nvPr/>
        </p:nvGraphicFramePr>
        <p:xfrm>
          <a:off x="2859088" y="4267200"/>
          <a:ext cx="1027112" cy="690563"/>
        </p:xfrm>
        <a:graphic>
          <a:graphicData uri="http://schemas.openxmlformats.org/presentationml/2006/ole">
            <mc:AlternateContent xmlns:mc="http://schemas.openxmlformats.org/markup-compatibility/2006">
              <mc:Choice xmlns:v="urn:schemas-microsoft-com:vml" Requires="v">
                <p:oleObj spid="_x0000_s509790" name="Equation" r:id="rId38" imgW="545760" imgH="368280" progId="Equation.DSMT4">
                  <p:embed/>
                </p:oleObj>
              </mc:Choice>
              <mc:Fallback>
                <p:oleObj name="Equation" r:id="rId38" imgW="545760" imgH="368280" progId="Equation.DSMT4">
                  <p:embed/>
                  <p:pic>
                    <p:nvPicPr>
                      <p:cNvPr id="0" nam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859088" y="4267200"/>
                        <a:ext cx="1027112" cy="6905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7885" name="Object 29"/>
          <p:cNvGraphicFramePr>
            <a:graphicFrameLocks noChangeAspect="1"/>
          </p:cNvGraphicFramePr>
          <p:nvPr/>
        </p:nvGraphicFramePr>
        <p:xfrm>
          <a:off x="3856038" y="4419600"/>
          <a:ext cx="715962" cy="381000"/>
        </p:xfrm>
        <a:graphic>
          <a:graphicData uri="http://schemas.openxmlformats.org/presentationml/2006/ole">
            <mc:AlternateContent xmlns:mc="http://schemas.openxmlformats.org/markup-compatibility/2006">
              <mc:Choice xmlns:v="urn:schemas-microsoft-com:vml" Requires="v">
                <p:oleObj spid="_x0000_s509791" name="Equation" r:id="rId40" imgW="380880" imgH="203040" progId="Equation.DSMT4">
                  <p:embed/>
                </p:oleObj>
              </mc:Choice>
              <mc:Fallback>
                <p:oleObj name="Equation" r:id="rId40" imgW="380880" imgH="203040" progId="Equation.DSMT4">
                  <p:embed/>
                  <p:pic>
                    <p:nvPicPr>
                      <p:cNvPr id="0" name=""/>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856038" y="4419600"/>
                        <a:ext cx="715962" cy="3810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7886" name="Object 30"/>
          <p:cNvGraphicFramePr>
            <a:graphicFrameLocks noChangeAspect="1"/>
          </p:cNvGraphicFramePr>
          <p:nvPr/>
        </p:nvGraphicFramePr>
        <p:xfrm>
          <a:off x="7705725" y="5029200"/>
          <a:ext cx="393700" cy="206375"/>
        </p:xfrm>
        <a:graphic>
          <a:graphicData uri="http://schemas.openxmlformats.org/presentationml/2006/ole">
            <mc:AlternateContent xmlns:mc="http://schemas.openxmlformats.org/markup-compatibility/2006">
              <mc:Choice xmlns:v="urn:schemas-microsoft-com:vml" Requires="v">
                <p:oleObj spid="_x0000_s509792" name="Equation" r:id="rId42" imgW="241300" imgH="127000" progId="Equation.DSMT4">
                  <p:embed/>
                </p:oleObj>
              </mc:Choice>
              <mc:Fallback>
                <p:oleObj name="Equation" r:id="rId42" imgW="241300" imgH="127000" progId="Equation.DSMT4">
                  <p:embed/>
                  <p:pic>
                    <p:nvPicPr>
                      <p:cNvPr id="0" name=""/>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7705725" y="5029200"/>
                        <a:ext cx="393700" cy="2063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7887" name="Object 31"/>
          <p:cNvGraphicFramePr>
            <a:graphicFrameLocks noChangeAspect="1"/>
          </p:cNvGraphicFramePr>
          <p:nvPr/>
        </p:nvGraphicFramePr>
        <p:xfrm>
          <a:off x="8101013" y="4805363"/>
          <a:ext cx="661987" cy="701675"/>
        </p:xfrm>
        <a:graphic>
          <a:graphicData uri="http://schemas.openxmlformats.org/presentationml/2006/ole">
            <mc:AlternateContent xmlns:mc="http://schemas.openxmlformats.org/markup-compatibility/2006">
              <mc:Choice xmlns:v="urn:schemas-microsoft-com:vml" Requires="v">
                <p:oleObj spid="_x0000_s509793" name="Equation" r:id="rId44" imgW="406400" imgH="431800" progId="Equation.DSMT4">
                  <p:embed/>
                </p:oleObj>
              </mc:Choice>
              <mc:Fallback>
                <p:oleObj name="Equation" r:id="rId44" imgW="406400" imgH="431800" progId="Equation.DSMT4">
                  <p:embed/>
                  <p:pic>
                    <p:nvPicPr>
                      <p:cNvPr id="0" name=""/>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8101013" y="4805363"/>
                        <a:ext cx="661987" cy="7016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377888" name="Line 32"/>
          <p:cNvSpPr>
            <a:spLocks noChangeShapeType="1"/>
          </p:cNvSpPr>
          <p:nvPr/>
        </p:nvSpPr>
        <p:spPr bwMode="auto">
          <a:xfrm flipH="1">
            <a:off x="4953000" y="3733800"/>
            <a:ext cx="838200" cy="457200"/>
          </a:xfrm>
          <a:prstGeom prst="line">
            <a:avLst/>
          </a:prstGeom>
          <a:noFill/>
          <a:ln w="9525">
            <a:solidFill>
              <a:srgbClr val="CC0000"/>
            </a:solidFill>
            <a:round/>
            <a:headEnd/>
            <a:tailEnd/>
          </a:ln>
          <a:effectLst/>
        </p:spPr>
        <p:txBody>
          <a:bodyPr wrap="none">
            <a:prstTxWarp prst="textNoShape">
              <a:avLst/>
            </a:prstTxWarp>
            <a:spAutoFit/>
          </a:bodyPr>
          <a:lstStyle/>
          <a:p>
            <a:endParaRPr lang="en-US"/>
          </a:p>
        </p:txBody>
      </p:sp>
      <p:sp>
        <p:nvSpPr>
          <p:cNvPr id="377889" name="Line 33"/>
          <p:cNvSpPr>
            <a:spLocks noChangeShapeType="1"/>
          </p:cNvSpPr>
          <p:nvPr/>
        </p:nvSpPr>
        <p:spPr bwMode="auto">
          <a:xfrm flipH="1">
            <a:off x="7467600" y="3733800"/>
            <a:ext cx="838200" cy="457200"/>
          </a:xfrm>
          <a:prstGeom prst="line">
            <a:avLst/>
          </a:prstGeom>
          <a:noFill/>
          <a:ln w="9525">
            <a:solidFill>
              <a:srgbClr val="CC0000"/>
            </a:solidFill>
            <a:round/>
            <a:headEnd/>
            <a:tailEnd/>
          </a:ln>
          <a:effectLst/>
        </p:spPr>
        <p:txBody>
          <a:bodyPr wrap="none">
            <a:prstTxWarp prst="textNoShape">
              <a:avLst/>
            </a:prstTxWarp>
            <a:spAutoFit/>
          </a:bodyPr>
          <a:lstStyle/>
          <a:p>
            <a:endParaRPr lang="en-US"/>
          </a:p>
        </p:txBody>
      </p:sp>
    </p:spTree>
    <p:extLst>
      <p:ext uri="{BB962C8B-B14F-4D97-AF65-F5344CB8AC3E}">
        <p14:creationId xmlns:p14="http://schemas.microsoft.com/office/powerpoint/2010/main" val="72678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77861">
                                            <p:txEl>
                                              <p:pRg st="0" end="0"/>
                                            </p:txEl>
                                          </p:spTgt>
                                        </p:tgtEl>
                                        <p:attrNameLst>
                                          <p:attrName>style.visibility</p:attrName>
                                        </p:attrNameLst>
                                      </p:cBhvr>
                                      <p:to>
                                        <p:strVal val="visible"/>
                                      </p:to>
                                    </p:set>
                                    <p:animEffect transition="in" filter="wipe(left)">
                                      <p:cBhvr>
                                        <p:cTn id="7" dur="500"/>
                                        <p:tgtEl>
                                          <p:spTgt spid="3778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iterate type="wd">
                                    <p:tmPct val="10000"/>
                                  </p:iterate>
                                  <p:childTnLst>
                                    <p:set>
                                      <p:cBhvr>
                                        <p:cTn id="11" dur="1" fill="hold">
                                          <p:stCondLst>
                                            <p:cond delay="0"/>
                                          </p:stCondLst>
                                        </p:cTn>
                                        <p:tgtEl>
                                          <p:spTgt spid="377864"/>
                                        </p:tgtEl>
                                        <p:attrNameLst>
                                          <p:attrName>style.visibility</p:attrName>
                                        </p:attrNameLst>
                                      </p:cBhvr>
                                      <p:to>
                                        <p:strVal val="visible"/>
                                      </p:to>
                                    </p:set>
                                    <p:animEffect transition="in" filter="wipe(left)">
                                      <p:cBhvr>
                                        <p:cTn id="12" dur="500"/>
                                        <p:tgtEl>
                                          <p:spTgt spid="3778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iterate type="wd">
                                    <p:tmPct val="10000"/>
                                  </p:iterate>
                                  <p:childTnLst>
                                    <p:set>
                                      <p:cBhvr>
                                        <p:cTn id="16" dur="1" fill="hold">
                                          <p:stCondLst>
                                            <p:cond delay="0"/>
                                          </p:stCondLst>
                                        </p:cTn>
                                        <p:tgtEl>
                                          <p:spTgt spid="377873"/>
                                        </p:tgtEl>
                                        <p:attrNameLst>
                                          <p:attrName>style.visibility</p:attrName>
                                        </p:attrNameLst>
                                      </p:cBhvr>
                                      <p:to>
                                        <p:strVal val="visible"/>
                                      </p:to>
                                    </p:set>
                                    <p:animEffect transition="in" filter="wipe(left)">
                                      <p:cBhvr>
                                        <p:cTn id="17" dur="500"/>
                                        <p:tgtEl>
                                          <p:spTgt spid="37787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77861">
                                            <p:txEl>
                                              <p:pRg st="1" end="1"/>
                                            </p:txEl>
                                          </p:spTgt>
                                        </p:tgtEl>
                                        <p:attrNameLst>
                                          <p:attrName>style.visibility</p:attrName>
                                        </p:attrNameLst>
                                      </p:cBhvr>
                                      <p:to>
                                        <p:strVal val="visible"/>
                                      </p:to>
                                    </p:set>
                                    <p:animEffect transition="in" filter="wipe(left)">
                                      <p:cBhvr>
                                        <p:cTn id="22" dur="500"/>
                                        <p:tgtEl>
                                          <p:spTgt spid="37786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iterate type="wd">
                                    <p:tmPct val="10000"/>
                                  </p:iterate>
                                  <p:childTnLst>
                                    <p:set>
                                      <p:cBhvr>
                                        <p:cTn id="26" dur="1" fill="hold">
                                          <p:stCondLst>
                                            <p:cond delay="0"/>
                                          </p:stCondLst>
                                        </p:cTn>
                                        <p:tgtEl>
                                          <p:spTgt spid="377865"/>
                                        </p:tgtEl>
                                        <p:attrNameLst>
                                          <p:attrName>style.visibility</p:attrName>
                                        </p:attrNameLst>
                                      </p:cBhvr>
                                      <p:to>
                                        <p:strVal val="visible"/>
                                      </p:to>
                                    </p:set>
                                    <p:animEffect transition="in" filter="wipe(left)">
                                      <p:cBhvr>
                                        <p:cTn id="27" dur="500"/>
                                        <p:tgtEl>
                                          <p:spTgt spid="37786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iterate type="wd">
                                    <p:tmPct val="10000"/>
                                  </p:iterate>
                                  <p:childTnLst>
                                    <p:set>
                                      <p:cBhvr>
                                        <p:cTn id="31" dur="1" fill="hold">
                                          <p:stCondLst>
                                            <p:cond delay="0"/>
                                          </p:stCondLst>
                                        </p:cTn>
                                        <p:tgtEl>
                                          <p:spTgt spid="377874"/>
                                        </p:tgtEl>
                                        <p:attrNameLst>
                                          <p:attrName>style.visibility</p:attrName>
                                        </p:attrNameLst>
                                      </p:cBhvr>
                                      <p:to>
                                        <p:strVal val="visible"/>
                                      </p:to>
                                    </p:set>
                                    <p:animEffect transition="in" filter="wipe(left)">
                                      <p:cBhvr>
                                        <p:cTn id="32" dur="500"/>
                                        <p:tgtEl>
                                          <p:spTgt spid="37787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iterate type="wd">
                                    <p:tmPct val="10000"/>
                                  </p:iterate>
                                  <p:childTnLst>
                                    <p:set>
                                      <p:cBhvr>
                                        <p:cTn id="36" dur="1" fill="hold">
                                          <p:stCondLst>
                                            <p:cond delay="0"/>
                                          </p:stCondLst>
                                        </p:cTn>
                                        <p:tgtEl>
                                          <p:spTgt spid="377875"/>
                                        </p:tgtEl>
                                        <p:attrNameLst>
                                          <p:attrName>style.visibility</p:attrName>
                                        </p:attrNameLst>
                                      </p:cBhvr>
                                      <p:to>
                                        <p:strVal val="visible"/>
                                      </p:to>
                                    </p:set>
                                    <p:animEffect transition="in" filter="wipe(left)">
                                      <p:cBhvr>
                                        <p:cTn id="37" dur="500"/>
                                        <p:tgtEl>
                                          <p:spTgt spid="37787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iterate type="wd">
                                    <p:tmPct val="10000"/>
                                  </p:iterate>
                                  <p:childTnLst>
                                    <p:set>
                                      <p:cBhvr>
                                        <p:cTn id="41" dur="1" fill="hold">
                                          <p:stCondLst>
                                            <p:cond delay="0"/>
                                          </p:stCondLst>
                                        </p:cTn>
                                        <p:tgtEl>
                                          <p:spTgt spid="377866"/>
                                        </p:tgtEl>
                                        <p:attrNameLst>
                                          <p:attrName>style.visibility</p:attrName>
                                        </p:attrNameLst>
                                      </p:cBhvr>
                                      <p:to>
                                        <p:strVal val="visible"/>
                                      </p:to>
                                    </p:set>
                                    <p:animEffect transition="in" filter="wipe(left)">
                                      <p:cBhvr>
                                        <p:cTn id="42" dur="500"/>
                                        <p:tgtEl>
                                          <p:spTgt spid="37786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iterate type="wd">
                                    <p:tmPct val="10000"/>
                                  </p:iterate>
                                  <p:childTnLst>
                                    <p:set>
                                      <p:cBhvr>
                                        <p:cTn id="46" dur="1" fill="hold">
                                          <p:stCondLst>
                                            <p:cond delay="0"/>
                                          </p:stCondLst>
                                        </p:cTn>
                                        <p:tgtEl>
                                          <p:spTgt spid="377876"/>
                                        </p:tgtEl>
                                        <p:attrNameLst>
                                          <p:attrName>style.visibility</p:attrName>
                                        </p:attrNameLst>
                                      </p:cBhvr>
                                      <p:to>
                                        <p:strVal val="visible"/>
                                      </p:to>
                                    </p:set>
                                    <p:animEffect transition="in" filter="wipe(left)">
                                      <p:cBhvr>
                                        <p:cTn id="47" dur="500"/>
                                        <p:tgtEl>
                                          <p:spTgt spid="37787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iterate type="wd">
                                    <p:tmPct val="10000"/>
                                  </p:iterate>
                                  <p:childTnLst>
                                    <p:set>
                                      <p:cBhvr>
                                        <p:cTn id="51" dur="1" fill="hold">
                                          <p:stCondLst>
                                            <p:cond delay="0"/>
                                          </p:stCondLst>
                                        </p:cTn>
                                        <p:tgtEl>
                                          <p:spTgt spid="377877"/>
                                        </p:tgtEl>
                                        <p:attrNameLst>
                                          <p:attrName>style.visibility</p:attrName>
                                        </p:attrNameLst>
                                      </p:cBhvr>
                                      <p:to>
                                        <p:strVal val="visible"/>
                                      </p:to>
                                    </p:set>
                                    <p:animEffect transition="in" filter="wipe(left)">
                                      <p:cBhvr>
                                        <p:cTn id="52" dur="500"/>
                                        <p:tgtEl>
                                          <p:spTgt spid="377877"/>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grpId="0" nodeType="clickEffect">
                                  <p:stCondLst>
                                    <p:cond delay="0"/>
                                  </p:stCondLst>
                                  <p:iterate type="lt">
                                    <p:tmPct val="10000"/>
                                  </p:iterate>
                                  <p:childTnLst>
                                    <p:set>
                                      <p:cBhvr>
                                        <p:cTn id="56" dur="1" fill="hold">
                                          <p:stCondLst>
                                            <p:cond delay="0"/>
                                          </p:stCondLst>
                                        </p:cTn>
                                        <p:tgtEl>
                                          <p:spTgt spid="377878"/>
                                        </p:tgtEl>
                                        <p:attrNameLst>
                                          <p:attrName>style.visibility</p:attrName>
                                        </p:attrNameLst>
                                      </p:cBhvr>
                                      <p:to>
                                        <p:strVal val="visible"/>
                                      </p:to>
                                    </p:set>
                                    <p:anim calcmode="lin" valueType="num">
                                      <p:cBhvr>
                                        <p:cTn id="57" dur="500" fill="hold"/>
                                        <p:tgtEl>
                                          <p:spTgt spid="377878"/>
                                        </p:tgtEl>
                                        <p:attrNameLst>
                                          <p:attrName>ppt_w</p:attrName>
                                        </p:attrNameLst>
                                      </p:cBhvr>
                                      <p:tavLst>
                                        <p:tav tm="0">
                                          <p:val>
                                            <p:fltVal val="0"/>
                                          </p:val>
                                        </p:tav>
                                        <p:tav tm="100000">
                                          <p:val>
                                            <p:strVal val="#ppt_w"/>
                                          </p:val>
                                        </p:tav>
                                      </p:tavLst>
                                    </p:anim>
                                    <p:anim calcmode="lin" valueType="num">
                                      <p:cBhvr>
                                        <p:cTn id="58" dur="500" fill="hold"/>
                                        <p:tgtEl>
                                          <p:spTgt spid="377878"/>
                                        </p:tgtEl>
                                        <p:attrNameLst>
                                          <p:attrName>ppt_h</p:attrName>
                                        </p:attrNameLst>
                                      </p:cBhvr>
                                      <p:tavLst>
                                        <p:tav tm="0">
                                          <p:val>
                                            <p:fltVal val="0"/>
                                          </p:val>
                                        </p:tav>
                                        <p:tav tm="100000">
                                          <p:val>
                                            <p:strVal val="#ppt_h"/>
                                          </p:val>
                                        </p:tav>
                                      </p:tavLst>
                                    </p:anim>
                                    <p:anim calcmode="lin" valueType="num">
                                      <p:cBhvr>
                                        <p:cTn id="59" dur="500" fill="hold"/>
                                        <p:tgtEl>
                                          <p:spTgt spid="377878"/>
                                        </p:tgtEl>
                                        <p:attrNameLst>
                                          <p:attrName>style.rotation</p:attrName>
                                        </p:attrNameLst>
                                      </p:cBhvr>
                                      <p:tavLst>
                                        <p:tav tm="0">
                                          <p:val>
                                            <p:fltVal val="360"/>
                                          </p:val>
                                        </p:tav>
                                        <p:tav tm="100000">
                                          <p:val>
                                            <p:fltVal val="0"/>
                                          </p:val>
                                        </p:tav>
                                      </p:tavLst>
                                    </p:anim>
                                    <p:animEffect transition="in" filter="fade">
                                      <p:cBhvr>
                                        <p:cTn id="60" dur="500"/>
                                        <p:tgtEl>
                                          <p:spTgt spid="37787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iterate type="wd">
                                    <p:tmPct val="10000"/>
                                  </p:iterate>
                                  <p:childTnLst>
                                    <p:set>
                                      <p:cBhvr>
                                        <p:cTn id="64" dur="1" fill="hold">
                                          <p:stCondLst>
                                            <p:cond delay="0"/>
                                          </p:stCondLst>
                                        </p:cTn>
                                        <p:tgtEl>
                                          <p:spTgt spid="377879"/>
                                        </p:tgtEl>
                                        <p:attrNameLst>
                                          <p:attrName>style.visibility</p:attrName>
                                        </p:attrNameLst>
                                      </p:cBhvr>
                                      <p:to>
                                        <p:strVal val="visible"/>
                                      </p:to>
                                    </p:set>
                                    <p:animEffect transition="in" filter="wipe(left)">
                                      <p:cBhvr>
                                        <p:cTn id="65" dur="500"/>
                                        <p:tgtEl>
                                          <p:spTgt spid="37787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iterate type="wd">
                                    <p:tmPct val="10000"/>
                                  </p:iterate>
                                  <p:childTnLst>
                                    <p:set>
                                      <p:cBhvr>
                                        <p:cTn id="69" dur="1" fill="hold">
                                          <p:stCondLst>
                                            <p:cond delay="0"/>
                                          </p:stCondLst>
                                        </p:cTn>
                                        <p:tgtEl>
                                          <p:spTgt spid="377880"/>
                                        </p:tgtEl>
                                        <p:attrNameLst>
                                          <p:attrName>style.visibility</p:attrName>
                                        </p:attrNameLst>
                                      </p:cBhvr>
                                      <p:to>
                                        <p:strVal val="visible"/>
                                      </p:to>
                                    </p:set>
                                    <p:animEffect transition="in" filter="wipe(left)">
                                      <p:cBhvr>
                                        <p:cTn id="70" dur="500"/>
                                        <p:tgtEl>
                                          <p:spTgt spid="377880"/>
                                        </p:tgtEl>
                                      </p:cBhvr>
                                    </p:animEffect>
                                  </p:childTnLst>
                                </p:cTn>
                              </p:par>
                            </p:childTnLst>
                          </p:cTn>
                        </p:par>
                      </p:childTnLst>
                    </p:cTn>
                  </p:par>
                  <p:par>
                    <p:cTn id="71" fill="hold">
                      <p:stCondLst>
                        <p:cond delay="indefinite"/>
                      </p:stCondLst>
                      <p:childTnLst>
                        <p:par>
                          <p:cTn id="72" fill="hold">
                            <p:stCondLst>
                              <p:cond delay="0"/>
                            </p:stCondLst>
                            <p:childTnLst>
                              <p:par>
                                <p:cTn id="73" presetID="49" presetClass="entr" presetSubtype="0" decel="100000" fill="hold" grpId="0" nodeType="clickEffect">
                                  <p:stCondLst>
                                    <p:cond delay="0"/>
                                  </p:stCondLst>
                                  <p:iterate type="lt">
                                    <p:tmPct val="10000"/>
                                  </p:iterate>
                                  <p:childTnLst>
                                    <p:set>
                                      <p:cBhvr>
                                        <p:cTn id="74" dur="1" fill="hold">
                                          <p:stCondLst>
                                            <p:cond delay="0"/>
                                          </p:stCondLst>
                                        </p:cTn>
                                        <p:tgtEl>
                                          <p:spTgt spid="377881"/>
                                        </p:tgtEl>
                                        <p:attrNameLst>
                                          <p:attrName>style.visibility</p:attrName>
                                        </p:attrNameLst>
                                      </p:cBhvr>
                                      <p:to>
                                        <p:strVal val="visible"/>
                                      </p:to>
                                    </p:set>
                                    <p:anim calcmode="lin" valueType="num">
                                      <p:cBhvr>
                                        <p:cTn id="75" dur="500" fill="hold"/>
                                        <p:tgtEl>
                                          <p:spTgt spid="377881"/>
                                        </p:tgtEl>
                                        <p:attrNameLst>
                                          <p:attrName>ppt_w</p:attrName>
                                        </p:attrNameLst>
                                      </p:cBhvr>
                                      <p:tavLst>
                                        <p:tav tm="0">
                                          <p:val>
                                            <p:fltVal val="0"/>
                                          </p:val>
                                        </p:tav>
                                        <p:tav tm="100000">
                                          <p:val>
                                            <p:strVal val="#ppt_w"/>
                                          </p:val>
                                        </p:tav>
                                      </p:tavLst>
                                    </p:anim>
                                    <p:anim calcmode="lin" valueType="num">
                                      <p:cBhvr>
                                        <p:cTn id="76" dur="500" fill="hold"/>
                                        <p:tgtEl>
                                          <p:spTgt spid="377881"/>
                                        </p:tgtEl>
                                        <p:attrNameLst>
                                          <p:attrName>ppt_h</p:attrName>
                                        </p:attrNameLst>
                                      </p:cBhvr>
                                      <p:tavLst>
                                        <p:tav tm="0">
                                          <p:val>
                                            <p:fltVal val="0"/>
                                          </p:val>
                                        </p:tav>
                                        <p:tav tm="100000">
                                          <p:val>
                                            <p:strVal val="#ppt_h"/>
                                          </p:val>
                                        </p:tav>
                                      </p:tavLst>
                                    </p:anim>
                                    <p:anim calcmode="lin" valueType="num">
                                      <p:cBhvr>
                                        <p:cTn id="77" dur="500" fill="hold"/>
                                        <p:tgtEl>
                                          <p:spTgt spid="377881"/>
                                        </p:tgtEl>
                                        <p:attrNameLst>
                                          <p:attrName>style.rotation</p:attrName>
                                        </p:attrNameLst>
                                      </p:cBhvr>
                                      <p:tavLst>
                                        <p:tav tm="0">
                                          <p:val>
                                            <p:fltVal val="360"/>
                                          </p:val>
                                        </p:tav>
                                        <p:tav tm="100000">
                                          <p:val>
                                            <p:fltVal val="0"/>
                                          </p:val>
                                        </p:tav>
                                      </p:tavLst>
                                    </p:anim>
                                    <p:animEffect transition="in" filter="fade">
                                      <p:cBhvr>
                                        <p:cTn id="78" dur="500"/>
                                        <p:tgtEl>
                                          <p:spTgt spid="37788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iterate type="wd">
                                    <p:tmPct val="10000"/>
                                  </p:iterate>
                                  <p:childTnLst>
                                    <p:set>
                                      <p:cBhvr>
                                        <p:cTn id="82" dur="1" fill="hold">
                                          <p:stCondLst>
                                            <p:cond delay="0"/>
                                          </p:stCondLst>
                                        </p:cTn>
                                        <p:tgtEl>
                                          <p:spTgt spid="377867"/>
                                        </p:tgtEl>
                                        <p:attrNameLst>
                                          <p:attrName>style.visibility</p:attrName>
                                        </p:attrNameLst>
                                      </p:cBhvr>
                                      <p:to>
                                        <p:strVal val="visible"/>
                                      </p:to>
                                    </p:set>
                                    <p:animEffect transition="in" filter="wipe(left)">
                                      <p:cBhvr>
                                        <p:cTn id="83" dur="500"/>
                                        <p:tgtEl>
                                          <p:spTgt spid="377867"/>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iterate type="wd">
                                    <p:tmPct val="10000"/>
                                  </p:iterate>
                                  <p:childTnLst>
                                    <p:set>
                                      <p:cBhvr>
                                        <p:cTn id="87" dur="1" fill="hold">
                                          <p:stCondLst>
                                            <p:cond delay="0"/>
                                          </p:stCondLst>
                                        </p:cTn>
                                        <p:tgtEl>
                                          <p:spTgt spid="377882"/>
                                        </p:tgtEl>
                                        <p:attrNameLst>
                                          <p:attrName>style.visibility</p:attrName>
                                        </p:attrNameLst>
                                      </p:cBhvr>
                                      <p:to>
                                        <p:strVal val="visible"/>
                                      </p:to>
                                    </p:set>
                                    <p:animEffect transition="in" filter="wipe(left)">
                                      <p:cBhvr>
                                        <p:cTn id="88" dur="500"/>
                                        <p:tgtEl>
                                          <p:spTgt spid="377882"/>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grpId="0" nodeType="clickEffect">
                                  <p:stCondLst>
                                    <p:cond delay="0"/>
                                  </p:stCondLst>
                                  <p:childTnLst>
                                    <p:set>
                                      <p:cBhvr>
                                        <p:cTn id="92" dur="1" fill="hold">
                                          <p:stCondLst>
                                            <p:cond delay="0"/>
                                          </p:stCondLst>
                                        </p:cTn>
                                        <p:tgtEl>
                                          <p:spTgt spid="377888"/>
                                        </p:tgtEl>
                                        <p:attrNameLst>
                                          <p:attrName>style.visibility</p:attrName>
                                        </p:attrNameLst>
                                      </p:cBhvr>
                                      <p:to>
                                        <p:strVal val="visible"/>
                                      </p:to>
                                    </p:set>
                                    <p:animEffect transition="in" filter="wipe(up)">
                                      <p:cBhvr>
                                        <p:cTn id="93" dur="500"/>
                                        <p:tgtEl>
                                          <p:spTgt spid="377888"/>
                                        </p:tgtEl>
                                      </p:cBhvr>
                                    </p:animEffect>
                                  </p:childTnLst>
                                </p:cTn>
                              </p:par>
                            </p:childTnLst>
                          </p:cTn>
                        </p:par>
                        <p:par>
                          <p:cTn id="94" fill="hold">
                            <p:stCondLst>
                              <p:cond delay="500"/>
                            </p:stCondLst>
                            <p:childTnLst>
                              <p:par>
                                <p:cTn id="95" presetID="22" presetClass="entr" presetSubtype="1" fill="hold" grpId="0" nodeType="afterEffect">
                                  <p:stCondLst>
                                    <p:cond delay="0"/>
                                  </p:stCondLst>
                                  <p:childTnLst>
                                    <p:set>
                                      <p:cBhvr>
                                        <p:cTn id="96" dur="1" fill="hold">
                                          <p:stCondLst>
                                            <p:cond delay="0"/>
                                          </p:stCondLst>
                                        </p:cTn>
                                        <p:tgtEl>
                                          <p:spTgt spid="377889"/>
                                        </p:tgtEl>
                                        <p:attrNameLst>
                                          <p:attrName>style.visibility</p:attrName>
                                        </p:attrNameLst>
                                      </p:cBhvr>
                                      <p:to>
                                        <p:strVal val="visible"/>
                                      </p:to>
                                    </p:set>
                                    <p:animEffect transition="in" filter="wipe(up)">
                                      <p:cBhvr>
                                        <p:cTn id="97" dur="500"/>
                                        <p:tgtEl>
                                          <p:spTgt spid="377889"/>
                                        </p:tgtEl>
                                      </p:cBhvr>
                                    </p:animEffect>
                                  </p:childTnLst>
                                </p:cTn>
                              </p:par>
                            </p:childTnLst>
                          </p:cTn>
                        </p:par>
                      </p:childTnLst>
                    </p:cTn>
                  </p:par>
                  <p:par>
                    <p:cTn id="98" fill="hold">
                      <p:stCondLst>
                        <p:cond delay="indefinite"/>
                      </p:stCondLst>
                      <p:childTnLst>
                        <p:par>
                          <p:cTn id="99" fill="hold">
                            <p:stCondLst>
                              <p:cond delay="0"/>
                            </p:stCondLst>
                            <p:childTnLst>
                              <p:par>
                                <p:cTn id="100" presetID="49" presetClass="entr" presetSubtype="0" decel="100000" fill="hold" grpId="0" nodeType="clickEffect">
                                  <p:stCondLst>
                                    <p:cond delay="0"/>
                                  </p:stCondLst>
                                  <p:iterate type="lt">
                                    <p:tmPct val="10000"/>
                                  </p:iterate>
                                  <p:childTnLst>
                                    <p:set>
                                      <p:cBhvr>
                                        <p:cTn id="101" dur="1" fill="hold">
                                          <p:stCondLst>
                                            <p:cond delay="0"/>
                                          </p:stCondLst>
                                        </p:cTn>
                                        <p:tgtEl>
                                          <p:spTgt spid="377883"/>
                                        </p:tgtEl>
                                        <p:attrNameLst>
                                          <p:attrName>style.visibility</p:attrName>
                                        </p:attrNameLst>
                                      </p:cBhvr>
                                      <p:to>
                                        <p:strVal val="visible"/>
                                      </p:to>
                                    </p:set>
                                    <p:anim calcmode="lin" valueType="num">
                                      <p:cBhvr>
                                        <p:cTn id="102" dur="500" fill="hold"/>
                                        <p:tgtEl>
                                          <p:spTgt spid="377883"/>
                                        </p:tgtEl>
                                        <p:attrNameLst>
                                          <p:attrName>ppt_w</p:attrName>
                                        </p:attrNameLst>
                                      </p:cBhvr>
                                      <p:tavLst>
                                        <p:tav tm="0">
                                          <p:val>
                                            <p:fltVal val="0"/>
                                          </p:val>
                                        </p:tav>
                                        <p:tav tm="100000">
                                          <p:val>
                                            <p:strVal val="#ppt_w"/>
                                          </p:val>
                                        </p:tav>
                                      </p:tavLst>
                                    </p:anim>
                                    <p:anim calcmode="lin" valueType="num">
                                      <p:cBhvr>
                                        <p:cTn id="103" dur="500" fill="hold"/>
                                        <p:tgtEl>
                                          <p:spTgt spid="377883"/>
                                        </p:tgtEl>
                                        <p:attrNameLst>
                                          <p:attrName>ppt_h</p:attrName>
                                        </p:attrNameLst>
                                      </p:cBhvr>
                                      <p:tavLst>
                                        <p:tav tm="0">
                                          <p:val>
                                            <p:fltVal val="0"/>
                                          </p:val>
                                        </p:tav>
                                        <p:tav tm="100000">
                                          <p:val>
                                            <p:strVal val="#ppt_h"/>
                                          </p:val>
                                        </p:tav>
                                      </p:tavLst>
                                    </p:anim>
                                    <p:anim calcmode="lin" valueType="num">
                                      <p:cBhvr>
                                        <p:cTn id="104" dur="500" fill="hold"/>
                                        <p:tgtEl>
                                          <p:spTgt spid="377883"/>
                                        </p:tgtEl>
                                        <p:attrNameLst>
                                          <p:attrName>style.rotation</p:attrName>
                                        </p:attrNameLst>
                                      </p:cBhvr>
                                      <p:tavLst>
                                        <p:tav tm="0">
                                          <p:val>
                                            <p:fltVal val="360"/>
                                          </p:val>
                                        </p:tav>
                                        <p:tav tm="100000">
                                          <p:val>
                                            <p:fltVal val="0"/>
                                          </p:val>
                                        </p:tav>
                                      </p:tavLst>
                                    </p:anim>
                                    <p:animEffect transition="in" filter="fade">
                                      <p:cBhvr>
                                        <p:cTn id="105" dur="500"/>
                                        <p:tgtEl>
                                          <p:spTgt spid="377883"/>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nodeType="clickEffect">
                                  <p:stCondLst>
                                    <p:cond delay="0"/>
                                  </p:stCondLst>
                                  <p:iterate type="wd">
                                    <p:tmPct val="10000"/>
                                  </p:iterate>
                                  <p:childTnLst>
                                    <p:set>
                                      <p:cBhvr>
                                        <p:cTn id="109" dur="1" fill="hold">
                                          <p:stCondLst>
                                            <p:cond delay="0"/>
                                          </p:stCondLst>
                                        </p:cTn>
                                        <p:tgtEl>
                                          <p:spTgt spid="377868"/>
                                        </p:tgtEl>
                                        <p:attrNameLst>
                                          <p:attrName>style.visibility</p:attrName>
                                        </p:attrNameLst>
                                      </p:cBhvr>
                                      <p:to>
                                        <p:strVal val="visible"/>
                                      </p:to>
                                    </p:set>
                                    <p:animEffect transition="in" filter="wipe(left)">
                                      <p:cBhvr>
                                        <p:cTn id="110" dur="500"/>
                                        <p:tgtEl>
                                          <p:spTgt spid="377868"/>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iterate type="wd">
                                    <p:tmPct val="10000"/>
                                  </p:iterate>
                                  <p:childTnLst>
                                    <p:set>
                                      <p:cBhvr>
                                        <p:cTn id="114" dur="1" fill="hold">
                                          <p:stCondLst>
                                            <p:cond delay="0"/>
                                          </p:stCondLst>
                                        </p:cTn>
                                        <p:tgtEl>
                                          <p:spTgt spid="377884"/>
                                        </p:tgtEl>
                                        <p:attrNameLst>
                                          <p:attrName>style.visibility</p:attrName>
                                        </p:attrNameLst>
                                      </p:cBhvr>
                                      <p:to>
                                        <p:strVal val="visible"/>
                                      </p:to>
                                    </p:set>
                                    <p:animEffect transition="in" filter="wipe(left)">
                                      <p:cBhvr>
                                        <p:cTn id="115" dur="500"/>
                                        <p:tgtEl>
                                          <p:spTgt spid="377884"/>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nodeType="clickEffect">
                                  <p:stCondLst>
                                    <p:cond delay="0"/>
                                  </p:stCondLst>
                                  <p:iterate type="wd">
                                    <p:tmPct val="10000"/>
                                  </p:iterate>
                                  <p:childTnLst>
                                    <p:set>
                                      <p:cBhvr>
                                        <p:cTn id="119" dur="1" fill="hold">
                                          <p:stCondLst>
                                            <p:cond delay="0"/>
                                          </p:stCondLst>
                                        </p:cTn>
                                        <p:tgtEl>
                                          <p:spTgt spid="377885"/>
                                        </p:tgtEl>
                                        <p:attrNameLst>
                                          <p:attrName>style.visibility</p:attrName>
                                        </p:attrNameLst>
                                      </p:cBhvr>
                                      <p:to>
                                        <p:strVal val="visible"/>
                                      </p:to>
                                    </p:set>
                                    <p:animEffect transition="in" filter="wipe(left)">
                                      <p:cBhvr>
                                        <p:cTn id="120" dur="500"/>
                                        <p:tgtEl>
                                          <p:spTgt spid="377885"/>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iterate type="wd">
                                    <p:tmPct val="10000"/>
                                  </p:iterate>
                                  <p:childTnLst>
                                    <p:set>
                                      <p:cBhvr>
                                        <p:cTn id="124" dur="1" fill="hold">
                                          <p:stCondLst>
                                            <p:cond delay="0"/>
                                          </p:stCondLst>
                                        </p:cTn>
                                        <p:tgtEl>
                                          <p:spTgt spid="377861">
                                            <p:txEl>
                                              <p:pRg st="7" end="7"/>
                                            </p:txEl>
                                          </p:spTgt>
                                        </p:tgtEl>
                                        <p:attrNameLst>
                                          <p:attrName>style.visibility</p:attrName>
                                        </p:attrNameLst>
                                      </p:cBhvr>
                                      <p:to>
                                        <p:strVal val="visible"/>
                                      </p:to>
                                    </p:set>
                                    <p:animEffect transition="in" filter="wipe(left)">
                                      <p:cBhvr>
                                        <p:cTn id="125" dur="500"/>
                                        <p:tgtEl>
                                          <p:spTgt spid="377861">
                                            <p:txEl>
                                              <p:pRg st="7" end="7"/>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nodeType="clickEffect">
                                  <p:stCondLst>
                                    <p:cond delay="0"/>
                                  </p:stCondLst>
                                  <p:iterate type="wd">
                                    <p:tmPct val="10000"/>
                                  </p:iterate>
                                  <p:childTnLst>
                                    <p:set>
                                      <p:cBhvr>
                                        <p:cTn id="129" dur="1" fill="hold">
                                          <p:stCondLst>
                                            <p:cond delay="0"/>
                                          </p:stCondLst>
                                        </p:cTn>
                                        <p:tgtEl>
                                          <p:spTgt spid="377870"/>
                                        </p:tgtEl>
                                        <p:attrNameLst>
                                          <p:attrName>style.visibility</p:attrName>
                                        </p:attrNameLst>
                                      </p:cBhvr>
                                      <p:to>
                                        <p:strVal val="visible"/>
                                      </p:to>
                                    </p:set>
                                    <p:animEffect transition="in" filter="wipe(left)">
                                      <p:cBhvr>
                                        <p:cTn id="130" dur="500"/>
                                        <p:tgtEl>
                                          <p:spTgt spid="377870"/>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nodeType="clickEffect">
                                  <p:stCondLst>
                                    <p:cond delay="0"/>
                                  </p:stCondLst>
                                  <p:iterate type="wd">
                                    <p:tmPct val="10000"/>
                                  </p:iterate>
                                  <p:childTnLst>
                                    <p:set>
                                      <p:cBhvr>
                                        <p:cTn id="134" dur="1" fill="hold">
                                          <p:stCondLst>
                                            <p:cond delay="0"/>
                                          </p:stCondLst>
                                        </p:cTn>
                                        <p:tgtEl>
                                          <p:spTgt spid="377886"/>
                                        </p:tgtEl>
                                        <p:attrNameLst>
                                          <p:attrName>style.visibility</p:attrName>
                                        </p:attrNameLst>
                                      </p:cBhvr>
                                      <p:to>
                                        <p:strVal val="visible"/>
                                      </p:to>
                                    </p:set>
                                    <p:animEffect transition="in" filter="wipe(left)">
                                      <p:cBhvr>
                                        <p:cTn id="135" dur="500"/>
                                        <p:tgtEl>
                                          <p:spTgt spid="377886"/>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nodeType="clickEffect">
                                  <p:stCondLst>
                                    <p:cond delay="0"/>
                                  </p:stCondLst>
                                  <p:iterate type="wd">
                                    <p:tmPct val="10000"/>
                                  </p:iterate>
                                  <p:childTnLst>
                                    <p:set>
                                      <p:cBhvr>
                                        <p:cTn id="139" dur="1" fill="hold">
                                          <p:stCondLst>
                                            <p:cond delay="0"/>
                                          </p:stCondLst>
                                        </p:cTn>
                                        <p:tgtEl>
                                          <p:spTgt spid="377887"/>
                                        </p:tgtEl>
                                        <p:attrNameLst>
                                          <p:attrName>style.visibility</p:attrName>
                                        </p:attrNameLst>
                                      </p:cBhvr>
                                      <p:to>
                                        <p:strVal val="visible"/>
                                      </p:to>
                                    </p:set>
                                    <p:animEffect transition="in" filter="wipe(left)">
                                      <p:cBhvr>
                                        <p:cTn id="140" dur="500"/>
                                        <p:tgtEl>
                                          <p:spTgt spid="377887"/>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8" fill="hold" grpId="0" nodeType="clickEffect">
                                  <p:stCondLst>
                                    <p:cond delay="0"/>
                                  </p:stCondLst>
                                  <p:iterate type="wd">
                                    <p:tmPct val="10000"/>
                                  </p:iterate>
                                  <p:childTnLst>
                                    <p:set>
                                      <p:cBhvr>
                                        <p:cTn id="144" dur="1" fill="hold">
                                          <p:stCondLst>
                                            <p:cond delay="0"/>
                                          </p:stCondLst>
                                        </p:cTn>
                                        <p:tgtEl>
                                          <p:spTgt spid="377861">
                                            <p:txEl>
                                              <p:pRg st="8" end="8"/>
                                            </p:txEl>
                                          </p:spTgt>
                                        </p:tgtEl>
                                        <p:attrNameLst>
                                          <p:attrName>style.visibility</p:attrName>
                                        </p:attrNameLst>
                                      </p:cBhvr>
                                      <p:to>
                                        <p:strVal val="visible"/>
                                      </p:to>
                                    </p:set>
                                    <p:animEffect transition="in" filter="wipe(left)">
                                      <p:cBhvr>
                                        <p:cTn id="145" dur="500"/>
                                        <p:tgtEl>
                                          <p:spTgt spid="377861">
                                            <p:txEl>
                                              <p:pRg st="8" end="8"/>
                                            </p:txEl>
                                          </p:spTgt>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8" fill="hold" nodeType="clickEffect">
                                  <p:stCondLst>
                                    <p:cond delay="0"/>
                                  </p:stCondLst>
                                  <p:iterate type="wd">
                                    <p:tmPct val="10000"/>
                                  </p:iterate>
                                  <p:childTnLst>
                                    <p:set>
                                      <p:cBhvr>
                                        <p:cTn id="149" dur="1" fill="hold">
                                          <p:stCondLst>
                                            <p:cond delay="0"/>
                                          </p:stCondLst>
                                        </p:cTn>
                                        <p:tgtEl>
                                          <p:spTgt spid="377869"/>
                                        </p:tgtEl>
                                        <p:attrNameLst>
                                          <p:attrName>style.visibility</p:attrName>
                                        </p:attrNameLst>
                                      </p:cBhvr>
                                      <p:to>
                                        <p:strVal val="visible"/>
                                      </p:to>
                                    </p:set>
                                    <p:animEffect transition="in" filter="wipe(left)">
                                      <p:cBhvr>
                                        <p:cTn id="150" dur="500"/>
                                        <p:tgtEl>
                                          <p:spTgt spid="377869"/>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nodeType="clickEffect">
                                  <p:stCondLst>
                                    <p:cond delay="0"/>
                                  </p:stCondLst>
                                  <p:iterate type="wd">
                                    <p:tmPct val="10000"/>
                                  </p:iterate>
                                  <p:childTnLst>
                                    <p:set>
                                      <p:cBhvr>
                                        <p:cTn id="154" dur="1" fill="hold">
                                          <p:stCondLst>
                                            <p:cond delay="0"/>
                                          </p:stCondLst>
                                        </p:cTn>
                                        <p:tgtEl>
                                          <p:spTgt spid="377871"/>
                                        </p:tgtEl>
                                        <p:attrNameLst>
                                          <p:attrName>style.visibility</p:attrName>
                                        </p:attrNameLst>
                                      </p:cBhvr>
                                      <p:to>
                                        <p:strVal val="visible"/>
                                      </p:to>
                                    </p:set>
                                    <p:animEffect transition="in" filter="wipe(left)">
                                      <p:cBhvr>
                                        <p:cTn id="155" dur="500"/>
                                        <p:tgtEl>
                                          <p:spTgt spid="377871"/>
                                        </p:tgtEl>
                                      </p:cBhvr>
                                    </p:animEffect>
                                  </p:childTnLst>
                                </p:cTn>
                              </p:par>
                            </p:childTnLst>
                          </p:cTn>
                        </p:par>
                      </p:childTnLst>
                    </p:cTn>
                  </p:par>
                  <p:par>
                    <p:cTn id="156" fill="hold">
                      <p:stCondLst>
                        <p:cond delay="indefinite"/>
                      </p:stCondLst>
                      <p:childTnLst>
                        <p:par>
                          <p:cTn id="157" fill="hold">
                            <p:stCondLst>
                              <p:cond delay="0"/>
                            </p:stCondLst>
                            <p:childTnLst>
                              <p:par>
                                <p:cTn id="158" presetID="49" presetClass="entr" presetSubtype="0" decel="100000" fill="hold" grpId="0" nodeType="clickEffect">
                                  <p:stCondLst>
                                    <p:cond delay="0"/>
                                  </p:stCondLst>
                                  <p:iterate type="lt">
                                    <p:tmPct val="10000"/>
                                  </p:iterate>
                                  <p:childTnLst>
                                    <p:set>
                                      <p:cBhvr>
                                        <p:cTn id="159" dur="1" fill="hold">
                                          <p:stCondLst>
                                            <p:cond delay="0"/>
                                          </p:stCondLst>
                                        </p:cTn>
                                        <p:tgtEl>
                                          <p:spTgt spid="377872"/>
                                        </p:tgtEl>
                                        <p:attrNameLst>
                                          <p:attrName>style.visibility</p:attrName>
                                        </p:attrNameLst>
                                      </p:cBhvr>
                                      <p:to>
                                        <p:strVal val="visible"/>
                                      </p:to>
                                    </p:set>
                                    <p:anim calcmode="lin" valueType="num">
                                      <p:cBhvr>
                                        <p:cTn id="160" dur="500" fill="hold"/>
                                        <p:tgtEl>
                                          <p:spTgt spid="377872"/>
                                        </p:tgtEl>
                                        <p:attrNameLst>
                                          <p:attrName>ppt_w</p:attrName>
                                        </p:attrNameLst>
                                      </p:cBhvr>
                                      <p:tavLst>
                                        <p:tav tm="0">
                                          <p:val>
                                            <p:fltVal val="0"/>
                                          </p:val>
                                        </p:tav>
                                        <p:tav tm="100000">
                                          <p:val>
                                            <p:strVal val="#ppt_w"/>
                                          </p:val>
                                        </p:tav>
                                      </p:tavLst>
                                    </p:anim>
                                    <p:anim calcmode="lin" valueType="num">
                                      <p:cBhvr>
                                        <p:cTn id="161" dur="500" fill="hold"/>
                                        <p:tgtEl>
                                          <p:spTgt spid="377872"/>
                                        </p:tgtEl>
                                        <p:attrNameLst>
                                          <p:attrName>ppt_h</p:attrName>
                                        </p:attrNameLst>
                                      </p:cBhvr>
                                      <p:tavLst>
                                        <p:tav tm="0">
                                          <p:val>
                                            <p:fltVal val="0"/>
                                          </p:val>
                                        </p:tav>
                                        <p:tav tm="100000">
                                          <p:val>
                                            <p:strVal val="#ppt_h"/>
                                          </p:val>
                                        </p:tav>
                                      </p:tavLst>
                                    </p:anim>
                                    <p:anim calcmode="lin" valueType="num">
                                      <p:cBhvr>
                                        <p:cTn id="162" dur="500" fill="hold"/>
                                        <p:tgtEl>
                                          <p:spTgt spid="377872"/>
                                        </p:tgtEl>
                                        <p:attrNameLst>
                                          <p:attrName>style.rotation</p:attrName>
                                        </p:attrNameLst>
                                      </p:cBhvr>
                                      <p:tavLst>
                                        <p:tav tm="0">
                                          <p:val>
                                            <p:fltVal val="360"/>
                                          </p:val>
                                        </p:tav>
                                        <p:tav tm="100000">
                                          <p:val>
                                            <p:fltVal val="0"/>
                                          </p:val>
                                        </p:tav>
                                      </p:tavLst>
                                    </p:anim>
                                    <p:animEffect transition="in" filter="fade">
                                      <p:cBhvr>
                                        <p:cTn id="163" dur="500"/>
                                        <p:tgtEl>
                                          <p:spTgt spid="3778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61" grpId="0" build="p"/>
      <p:bldP spid="377872" grpId="0" animBg="1"/>
      <p:bldP spid="377878" grpId="0"/>
      <p:bldP spid="377881" grpId="0" animBg="1"/>
      <p:bldP spid="377883" grpId="0" animBg="1"/>
      <p:bldP spid="377888" grpId="0" animBg="1"/>
      <p:bldP spid="377889"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e Placeholder 3"/>
          <p:cNvSpPr>
            <a:spLocks noGrp="1"/>
          </p:cNvSpPr>
          <p:nvPr>
            <p:ph type="dt" sz="half" idx="10"/>
          </p:nvPr>
        </p:nvSpPr>
        <p:spPr/>
        <p:txBody>
          <a:bodyPr/>
          <a:lstStyle/>
          <a:p>
            <a:r>
              <a:rPr lang="en-US" smtClean="0"/>
              <a:t>Thursday, July 5, 2018</a:t>
            </a:r>
            <a:endParaRPr lang="en-US"/>
          </a:p>
        </p:txBody>
      </p:sp>
      <p:sp>
        <p:nvSpPr>
          <p:cNvPr id="23" name="Footer Placeholder 4"/>
          <p:cNvSpPr>
            <a:spLocks noGrp="1"/>
          </p:cNvSpPr>
          <p:nvPr>
            <p:ph type="ftr" sz="quarter" idx="11"/>
          </p:nvPr>
        </p:nvSpPr>
        <p:spPr/>
        <p:txBody>
          <a:bodyPr/>
          <a:lstStyle/>
          <a:p>
            <a:r>
              <a:rPr lang="de-DE" smtClean="0"/>
              <a:t>PHYS 1444-001, Summer 2018               Dr. Jaehoon Yu</a:t>
            </a:r>
            <a:endParaRPr lang="en-US"/>
          </a:p>
        </p:txBody>
      </p:sp>
      <p:sp>
        <p:nvSpPr>
          <p:cNvPr id="24" name="Slide Number Placeholder 5"/>
          <p:cNvSpPr>
            <a:spLocks noGrp="1"/>
          </p:cNvSpPr>
          <p:nvPr>
            <p:ph type="sldNum" sz="quarter" idx="12"/>
          </p:nvPr>
        </p:nvSpPr>
        <p:spPr/>
        <p:txBody>
          <a:bodyPr/>
          <a:lstStyle/>
          <a:p>
            <a:fld id="{11474F79-D6FA-084B-905E-E20545352F9F}" type="slidenum">
              <a:rPr lang="en-US"/>
              <a:pPr/>
              <a:t>128</a:t>
            </a:fld>
            <a:endParaRPr lang="en-US"/>
          </a:p>
        </p:txBody>
      </p:sp>
      <p:graphicFrame>
        <p:nvGraphicFramePr>
          <p:cNvPr id="378882" name="Object 2"/>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510549"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8883" name="Object 3"/>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510550"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8884" name="Object 4"/>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10551"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8885" name="Rectangle 5"/>
          <p:cNvSpPr>
            <a:spLocks noGrp="1" noChangeArrowheads="1"/>
          </p:cNvSpPr>
          <p:nvPr>
            <p:ph type="body" idx="1"/>
          </p:nvPr>
        </p:nvSpPr>
        <p:spPr>
          <a:xfrm>
            <a:off x="228600" y="685800"/>
            <a:ext cx="8458200" cy="5638800"/>
          </a:xfrm>
        </p:spPr>
        <p:txBody>
          <a:bodyPr/>
          <a:lstStyle/>
          <a:p>
            <a:r>
              <a:rPr lang="en-US" sz="2800" dirty="0"/>
              <a:t>Taking the time derivative on the relationship from Ampere’s laws, we obtain</a:t>
            </a:r>
          </a:p>
          <a:p>
            <a:r>
              <a:rPr lang="en-US" sz="2800" dirty="0"/>
              <a:t>By the same token, we take position derivative on the relationship from Faraday’s law</a:t>
            </a:r>
          </a:p>
          <a:p>
            <a:r>
              <a:rPr lang="en-US" sz="2800" dirty="0"/>
              <a:t>From these, we obtain</a:t>
            </a:r>
          </a:p>
          <a:p>
            <a:endParaRPr lang="en-US" sz="2800" dirty="0"/>
          </a:p>
          <a:p>
            <a:r>
              <a:rPr lang="en-US" sz="2800" dirty="0"/>
              <a:t>Since the equation for traveling wave is</a:t>
            </a:r>
          </a:p>
          <a:p>
            <a:r>
              <a:rPr lang="en-US" sz="2800" dirty="0"/>
              <a:t>By correspondence, we obtain</a:t>
            </a:r>
          </a:p>
          <a:p>
            <a:r>
              <a:rPr lang="en-US" sz="2800" dirty="0"/>
              <a:t>A natural outcome of Maxwell’s equations is that E and B obey the wave equation for waves traveling </a:t>
            </a:r>
            <a:r>
              <a:rPr lang="en-US" sz="2800" dirty="0" err="1"/>
              <a:t>w</a:t>
            </a:r>
            <a:r>
              <a:rPr lang="en-US" sz="2800" dirty="0"/>
              <a:t>/ speed </a:t>
            </a:r>
          </a:p>
          <a:p>
            <a:pPr lvl="1"/>
            <a:r>
              <a:rPr lang="en-US" sz="2400" dirty="0"/>
              <a:t>Maxwell predicted the existence of EM waves based on this</a:t>
            </a:r>
          </a:p>
        </p:txBody>
      </p:sp>
      <p:graphicFrame>
        <p:nvGraphicFramePr>
          <p:cNvPr id="378886"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10552"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8887" name="Rectangle 7"/>
          <p:cNvSpPr>
            <a:spLocks noChangeArrowheads="1"/>
          </p:cNvSpPr>
          <p:nvPr/>
        </p:nvSpPr>
        <p:spPr bwMode="auto">
          <a:xfrm>
            <a:off x="0" y="76200"/>
            <a:ext cx="9144000" cy="609600"/>
          </a:xfrm>
          <a:prstGeom prst="rect">
            <a:avLst/>
          </a:prstGeom>
          <a:noFill/>
          <a:ln w="9525">
            <a:noFill/>
            <a:miter lim="800000"/>
            <a:headEnd/>
            <a:tailEnd/>
          </a:ln>
          <a:effectLst/>
        </p:spPr>
        <p:txBody>
          <a:bodyPr anchor="ctr">
            <a:prstTxWarp prst="textNoShape">
              <a:avLst/>
            </a:prstTxWarp>
          </a:bodyPr>
          <a:lstStyle/>
          <a:p>
            <a:pPr algn="ctr"/>
            <a:r>
              <a:rPr lang="en-US" sz="4400">
                <a:solidFill>
                  <a:srgbClr val="A50021"/>
                </a:solidFill>
                <a:latin typeface="Arial Narrow" charset="0"/>
              </a:rPr>
              <a:t>Speed of Light w/o Sinusoidal Wave Forms</a:t>
            </a:r>
            <a:endParaRPr lang="en-US" sz="4400" b="1">
              <a:solidFill>
                <a:srgbClr val="A50021"/>
              </a:solidFill>
              <a:latin typeface="Arial Narrow" charset="0"/>
            </a:endParaRPr>
          </a:p>
        </p:txBody>
      </p:sp>
      <p:graphicFrame>
        <p:nvGraphicFramePr>
          <p:cNvPr id="378888" name="Object 8"/>
          <p:cNvGraphicFramePr>
            <a:graphicFrameLocks noChangeAspect="1"/>
          </p:cNvGraphicFramePr>
          <p:nvPr/>
        </p:nvGraphicFramePr>
        <p:xfrm>
          <a:off x="3101975" y="1077913"/>
          <a:ext cx="784225" cy="720725"/>
        </p:xfrm>
        <a:graphic>
          <a:graphicData uri="http://schemas.openxmlformats.org/presentationml/2006/ole">
            <mc:AlternateContent xmlns:mc="http://schemas.openxmlformats.org/markup-compatibility/2006">
              <mc:Choice xmlns:v="urn:schemas-microsoft-com:vml" Requires="v">
                <p:oleObj spid="_x0000_s510553" name="Equation" r:id="rId8" imgW="431640" imgH="393480" progId="Equation.DSMT4">
                  <p:embed/>
                </p:oleObj>
              </mc:Choice>
              <mc:Fallback>
                <p:oleObj name="Equation" r:id="rId8" imgW="431640" imgH="3934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1975" y="1077913"/>
                        <a:ext cx="784225" cy="7207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8889" name="Object 9"/>
          <p:cNvGraphicFramePr>
            <a:graphicFrameLocks noChangeAspect="1"/>
          </p:cNvGraphicFramePr>
          <p:nvPr/>
        </p:nvGraphicFramePr>
        <p:xfrm>
          <a:off x="4789488" y="4103688"/>
          <a:ext cx="560387" cy="395287"/>
        </p:xfrm>
        <a:graphic>
          <a:graphicData uri="http://schemas.openxmlformats.org/presentationml/2006/ole">
            <mc:AlternateContent xmlns:mc="http://schemas.openxmlformats.org/markup-compatibility/2006">
              <mc:Choice xmlns:v="urn:schemas-microsoft-com:vml" Requires="v">
                <p:oleObj spid="_x0000_s510554" name="Equation" r:id="rId10" imgW="304800" imgH="215900" progId="Equation.DSMT4">
                  <p:embed/>
                </p:oleObj>
              </mc:Choice>
              <mc:Fallback>
                <p:oleObj name="Equation" r:id="rId10" imgW="304800" imgH="2159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89488" y="4103688"/>
                        <a:ext cx="560387" cy="39528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378890" name="Text Box 10"/>
          <p:cNvSpPr txBox="1">
            <a:spLocks noChangeArrowheads="1"/>
          </p:cNvSpPr>
          <p:nvPr/>
        </p:nvSpPr>
        <p:spPr bwMode="auto">
          <a:xfrm>
            <a:off x="3074988" y="3114675"/>
            <a:ext cx="582612" cy="396875"/>
          </a:xfrm>
          <a:prstGeom prst="rect">
            <a:avLst/>
          </a:prstGeom>
          <a:noFill/>
          <a:ln w="28575">
            <a:noFill/>
            <a:miter lim="800000"/>
            <a:headEnd/>
            <a:tailEnd/>
          </a:ln>
          <a:effectLst/>
        </p:spPr>
        <p:txBody>
          <a:bodyPr>
            <a:prstTxWarp prst="textNoShape">
              <a:avLst/>
            </a:prstTxWarp>
            <a:spAutoFit/>
          </a:bodyPr>
          <a:lstStyle/>
          <a:p>
            <a:r>
              <a:rPr lang="en-US" sz="2000" b="1">
                <a:solidFill>
                  <a:srgbClr val="CC0000"/>
                </a:solidFill>
                <a:latin typeface="Arial Narrow" charset="0"/>
              </a:rPr>
              <a:t>and</a:t>
            </a:r>
          </a:p>
        </p:txBody>
      </p:sp>
      <p:graphicFrame>
        <p:nvGraphicFramePr>
          <p:cNvPr id="378891" name="Object 11"/>
          <p:cNvGraphicFramePr>
            <a:graphicFrameLocks noChangeAspect="1"/>
          </p:cNvGraphicFramePr>
          <p:nvPr/>
        </p:nvGraphicFramePr>
        <p:xfrm>
          <a:off x="4905375" y="2005013"/>
          <a:ext cx="733425" cy="738187"/>
        </p:xfrm>
        <a:graphic>
          <a:graphicData uri="http://schemas.openxmlformats.org/presentationml/2006/ole">
            <mc:AlternateContent xmlns:mc="http://schemas.openxmlformats.org/markup-compatibility/2006">
              <mc:Choice xmlns:v="urn:schemas-microsoft-com:vml" Requires="v">
                <p:oleObj spid="_x0000_s510555" name="Equation" r:id="rId12" imgW="406080" imgH="406080" progId="Equation.DSMT4">
                  <p:embed/>
                </p:oleObj>
              </mc:Choice>
              <mc:Fallback>
                <p:oleObj name="Equation" r:id="rId12" imgW="406080" imgH="4060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05375" y="2005013"/>
                        <a:ext cx="733425" cy="73818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8892" name="Object 12"/>
          <p:cNvGraphicFramePr>
            <a:graphicFrameLocks noChangeAspect="1"/>
          </p:cNvGraphicFramePr>
          <p:nvPr/>
        </p:nvGraphicFramePr>
        <p:xfrm>
          <a:off x="990600" y="2895600"/>
          <a:ext cx="842963" cy="847725"/>
        </p:xfrm>
        <a:graphic>
          <a:graphicData uri="http://schemas.openxmlformats.org/presentationml/2006/ole">
            <mc:AlternateContent xmlns:mc="http://schemas.openxmlformats.org/markup-compatibility/2006">
              <mc:Choice xmlns:v="urn:schemas-microsoft-com:vml" Requires="v">
                <p:oleObj spid="_x0000_s510556" name="Equation" r:id="rId14" imgW="406080" imgH="406080" progId="Equation.DSMT4">
                  <p:embed/>
                </p:oleObj>
              </mc:Choice>
              <mc:Fallback>
                <p:oleObj name="Equation" r:id="rId14" imgW="406080" imgH="40608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0600" y="2895600"/>
                        <a:ext cx="842963" cy="8477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8893" name="Object 13"/>
          <p:cNvGraphicFramePr>
            <a:graphicFrameLocks noChangeAspect="1"/>
          </p:cNvGraphicFramePr>
          <p:nvPr/>
        </p:nvGraphicFramePr>
        <p:xfrm>
          <a:off x="3805238" y="2895600"/>
          <a:ext cx="842962" cy="847725"/>
        </p:xfrm>
        <a:graphic>
          <a:graphicData uri="http://schemas.openxmlformats.org/presentationml/2006/ole">
            <mc:AlternateContent xmlns:mc="http://schemas.openxmlformats.org/markup-compatibility/2006">
              <mc:Choice xmlns:v="urn:schemas-microsoft-com:vml" Requires="v">
                <p:oleObj spid="_x0000_s510557" name="Equation" r:id="rId16" imgW="406080" imgH="406080" progId="Equation.DSMT4">
                  <p:embed/>
                </p:oleObj>
              </mc:Choice>
              <mc:Fallback>
                <p:oleObj name="Equation" r:id="rId16" imgW="406080" imgH="40608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05238" y="2895600"/>
                        <a:ext cx="842962" cy="8477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8894" name="Object 14"/>
          <p:cNvGraphicFramePr>
            <a:graphicFrameLocks noChangeAspect="1"/>
          </p:cNvGraphicFramePr>
          <p:nvPr/>
        </p:nvGraphicFramePr>
        <p:xfrm>
          <a:off x="6019800" y="3429000"/>
          <a:ext cx="725488" cy="779463"/>
        </p:xfrm>
        <a:graphic>
          <a:graphicData uri="http://schemas.openxmlformats.org/presentationml/2006/ole">
            <mc:AlternateContent xmlns:mc="http://schemas.openxmlformats.org/markup-compatibility/2006">
              <mc:Choice xmlns:v="urn:schemas-microsoft-com:vml" Requires="v">
                <p:oleObj spid="_x0000_s510558" name="Equation" r:id="rId18" imgW="380880" imgH="406080" progId="Equation.DSMT4">
                  <p:embed/>
                </p:oleObj>
              </mc:Choice>
              <mc:Fallback>
                <p:oleObj name="Equation" r:id="rId18" imgW="380880" imgH="40608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19800" y="3429000"/>
                        <a:ext cx="725488" cy="7794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8895" name="Object 15"/>
          <p:cNvGraphicFramePr>
            <a:graphicFrameLocks noChangeAspect="1"/>
          </p:cNvGraphicFramePr>
          <p:nvPr/>
        </p:nvGraphicFramePr>
        <p:xfrm>
          <a:off x="7627938" y="5070475"/>
          <a:ext cx="1376362" cy="512763"/>
        </p:xfrm>
        <a:graphic>
          <a:graphicData uri="http://schemas.openxmlformats.org/presentationml/2006/ole">
            <mc:AlternateContent xmlns:mc="http://schemas.openxmlformats.org/markup-compatibility/2006">
              <mc:Choice xmlns:v="urn:schemas-microsoft-com:vml" Requires="v">
                <p:oleObj spid="_x0000_s510559" name="Equation" r:id="rId20" imgW="749300" imgH="279400" progId="Equation.DSMT4">
                  <p:embed/>
                </p:oleObj>
              </mc:Choice>
              <mc:Fallback>
                <p:oleObj name="Equation" r:id="rId20" imgW="749300" imgH="27940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627938" y="5070475"/>
                        <a:ext cx="1376362" cy="5127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8896" name="Object 16"/>
          <p:cNvGraphicFramePr>
            <a:graphicFrameLocks noChangeAspect="1"/>
          </p:cNvGraphicFramePr>
          <p:nvPr/>
        </p:nvGraphicFramePr>
        <p:xfrm>
          <a:off x="3883025" y="1066800"/>
          <a:ext cx="1222375" cy="744538"/>
        </p:xfrm>
        <a:graphic>
          <a:graphicData uri="http://schemas.openxmlformats.org/presentationml/2006/ole">
            <mc:AlternateContent xmlns:mc="http://schemas.openxmlformats.org/markup-compatibility/2006">
              <mc:Choice xmlns:v="urn:schemas-microsoft-com:vml" Requires="v">
                <p:oleObj spid="_x0000_s510560" name="Equation" r:id="rId22" imgW="672840" imgH="406080" progId="Equation.DSMT4">
                  <p:embed/>
                </p:oleObj>
              </mc:Choice>
              <mc:Fallback>
                <p:oleObj name="Equation" r:id="rId22" imgW="672840" imgH="40608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883025" y="1066800"/>
                        <a:ext cx="1222375" cy="7445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8897" name="Object 17"/>
          <p:cNvGraphicFramePr>
            <a:graphicFrameLocks noChangeAspect="1"/>
          </p:cNvGraphicFramePr>
          <p:nvPr/>
        </p:nvGraphicFramePr>
        <p:xfrm>
          <a:off x="5638800" y="2028825"/>
          <a:ext cx="757238" cy="714375"/>
        </p:xfrm>
        <a:graphic>
          <a:graphicData uri="http://schemas.openxmlformats.org/presentationml/2006/ole">
            <mc:AlternateContent xmlns:mc="http://schemas.openxmlformats.org/markup-compatibility/2006">
              <mc:Choice xmlns:v="urn:schemas-microsoft-com:vml" Requires="v">
                <p:oleObj spid="_x0000_s510561" name="Equation" r:id="rId24" imgW="419040" imgH="393480" progId="Equation.DSMT4">
                  <p:embed/>
                </p:oleObj>
              </mc:Choice>
              <mc:Fallback>
                <p:oleObj name="Equation" r:id="rId24" imgW="419040" imgH="39348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638800" y="2028825"/>
                        <a:ext cx="757238" cy="7143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8898" name="Object 18"/>
          <p:cNvGraphicFramePr>
            <a:graphicFrameLocks noChangeAspect="1"/>
          </p:cNvGraphicFramePr>
          <p:nvPr/>
        </p:nvGraphicFramePr>
        <p:xfrm>
          <a:off x="1752600" y="2895600"/>
          <a:ext cx="1289050" cy="901700"/>
        </p:xfrm>
        <a:graphic>
          <a:graphicData uri="http://schemas.openxmlformats.org/presentationml/2006/ole">
            <mc:AlternateContent xmlns:mc="http://schemas.openxmlformats.org/markup-compatibility/2006">
              <mc:Choice xmlns:v="urn:schemas-microsoft-com:vml" Requires="v">
                <p:oleObj spid="_x0000_s510562" name="Equation" r:id="rId26" imgW="622080" imgH="431640" progId="Equation.DSMT4">
                  <p:embed/>
                </p:oleObj>
              </mc:Choice>
              <mc:Fallback>
                <p:oleObj name="Equation" r:id="rId26" imgW="622080" imgH="43164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752600" y="2895600"/>
                        <a:ext cx="1289050" cy="9017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8899" name="Object 19"/>
          <p:cNvGraphicFramePr>
            <a:graphicFrameLocks noChangeAspect="1"/>
          </p:cNvGraphicFramePr>
          <p:nvPr/>
        </p:nvGraphicFramePr>
        <p:xfrm>
          <a:off x="4572000" y="2908300"/>
          <a:ext cx="1290638" cy="901700"/>
        </p:xfrm>
        <a:graphic>
          <a:graphicData uri="http://schemas.openxmlformats.org/presentationml/2006/ole">
            <mc:AlternateContent xmlns:mc="http://schemas.openxmlformats.org/markup-compatibility/2006">
              <mc:Choice xmlns:v="urn:schemas-microsoft-com:vml" Requires="v">
                <p:oleObj spid="_x0000_s510563" name="Equation" r:id="rId28" imgW="622080" imgH="431640" progId="Equation.DSMT4">
                  <p:embed/>
                </p:oleObj>
              </mc:Choice>
              <mc:Fallback>
                <p:oleObj name="Equation" r:id="rId28" imgW="622080" imgH="431640" progId="Equation.DSMT4">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572000" y="2908300"/>
                        <a:ext cx="1290638" cy="9017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8900" name="Object 20"/>
          <p:cNvGraphicFramePr>
            <a:graphicFrameLocks noChangeAspect="1"/>
          </p:cNvGraphicFramePr>
          <p:nvPr/>
        </p:nvGraphicFramePr>
        <p:xfrm>
          <a:off x="6721475" y="3417888"/>
          <a:ext cx="822325" cy="803275"/>
        </p:xfrm>
        <a:graphic>
          <a:graphicData uri="http://schemas.openxmlformats.org/presentationml/2006/ole">
            <mc:AlternateContent xmlns:mc="http://schemas.openxmlformats.org/markup-compatibility/2006">
              <mc:Choice xmlns:v="urn:schemas-microsoft-com:vml" Requires="v">
                <p:oleObj spid="_x0000_s510564" name="Equation" r:id="rId30" imgW="431800" imgH="419100" progId="Equation.DSMT4">
                  <p:embed/>
                </p:oleObj>
              </mc:Choice>
              <mc:Fallback>
                <p:oleObj name="Equation" r:id="rId30" imgW="431800" imgH="419100" progId="Equation.DSMT4">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721475" y="3417888"/>
                        <a:ext cx="822325" cy="8032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78901" name="Object 21"/>
          <p:cNvGraphicFramePr>
            <a:graphicFrameLocks noChangeAspect="1"/>
          </p:cNvGraphicFramePr>
          <p:nvPr/>
        </p:nvGraphicFramePr>
        <p:xfrm>
          <a:off x="5313363" y="3962400"/>
          <a:ext cx="630237" cy="744538"/>
        </p:xfrm>
        <a:graphic>
          <a:graphicData uri="http://schemas.openxmlformats.org/presentationml/2006/ole">
            <mc:AlternateContent xmlns:mc="http://schemas.openxmlformats.org/markup-compatibility/2006">
              <mc:Choice xmlns:v="urn:schemas-microsoft-com:vml" Requires="v">
                <p:oleObj spid="_x0000_s510565" name="Equation" r:id="rId32" imgW="342720" imgH="406080" progId="Equation.DSMT4">
                  <p:embed/>
                </p:oleObj>
              </mc:Choice>
              <mc:Fallback>
                <p:oleObj name="Equation" r:id="rId32" imgW="342720" imgH="406080" progId="Equation.DSMT4">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313363" y="3962400"/>
                        <a:ext cx="630237" cy="7445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624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78885">
                                            <p:txEl>
                                              <p:pRg st="0" end="0"/>
                                            </p:txEl>
                                          </p:spTgt>
                                        </p:tgtEl>
                                        <p:attrNameLst>
                                          <p:attrName>style.visibility</p:attrName>
                                        </p:attrNameLst>
                                      </p:cBhvr>
                                      <p:to>
                                        <p:strVal val="visible"/>
                                      </p:to>
                                    </p:set>
                                    <p:animEffect transition="in" filter="wipe(left)">
                                      <p:cBhvr>
                                        <p:cTn id="7" dur="500"/>
                                        <p:tgtEl>
                                          <p:spTgt spid="3788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iterate type="wd">
                                    <p:tmPct val="10000"/>
                                  </p:iterate>
                                  <p:childTnLst>
                                    <p:set>
                                      <p:cBhvr>
                                        <p:cTn id="11" dur="1" fill="hold">
                                          <p:stCondLst>
                                            <p:cond delay="0"/>
                                          </p:stCondLst>
                                        </p:cTn>
                                        <p:tgtEl>
                                          <p:spTgt spid="378888"/>
                                        </p:tgtEl>
                                        <p:attrNameLst>
                                          <p:attrName>style.visibility</p:attrName>
                                        </p:attrNameLst>
                                      </p:cBhvr>
                                      <p:to>
                                        <p:strVal val="visible"/>
                                      </p:to>
                                    </p:set>
                                    <p:animEffect transition="in" filter="wipe(left)">
                                      <p:cBhvr>
                                        <p:cTn id="12" dur="500"/>
                                        <p:tgtEl>
                                          <p:spTgt spid="37888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iterate type="wd">
                                    <p:tmPct val="10000"/>
                                  </p:iterate>
                                  <p:childTnLst>
                                    <p:set>
                                      <p:cBhvr>
                                        <p:cTn id="16" dur="1" fill="hold">
                                          <p:stCondLst>
                                            <p:cond delay="0"/>
                                          </p:stCondLst>
                                        </p:cTn>
                                        <p:tgtEl>
                                          <p:spTgt spid="378896"/>
                                        </p:tgtEl>
                                        <p:attrNameLst>
                                          <p:attrName>style.visibility</p:attrName>
                                        </p:attrNameLst>
                                      </p:cBhvr>
                                      <p:to>
                                        <p:strVal val="visible"/>
                                      </p:to>
                                    </p:set>
                                    <p:animEffect transition="in" filter="wipe(left)">
                                      <p:cBhvr>
                                        <p:cTn id="17" dur="500"/>
                                        <p:tgtEl>
                                          <p:spTgt spid="37889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78885">
                                            <p:txEl>
                                              <p:pRg st="1" end="1"/>
                                            </p:txEl>
                                          </p:spTgt>
                                        </p:tgtEl>
                                        <p:attrNameLst>
                                          <p:attrName>style.visibility</p:attrName>
                                        </p:attrNameLst>
                                      </p:cBhvr>
                                      <p:to>
                                        <p:strVal val="visible"/>
                                      </p:to>
                                    </p:set>
                                    <p:animEffect transition="in" filter="wipe(left)">
                                      <p:cBhvr>
                                        <p:cTn id="22" dur="500"/>
                                        <p:tgtEl>
                                          <p:spTgt spid="37888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iterate type="wd">
                                    <p:tmPct val="10000"/>
                                  </p:iterate>
                                  <p:childTnLst>
                                    <p:set>
                                      <p:cBhvr>
                                        <p:cTn id="26" dur="1" fill="hold">
                                          <p:stCondLst>
                                            <p:cond delay="0"/>
                                          </p:stCondLst>
                                        </p:cTn>
                                        <p:tgtEl>
                                          <p:spTgt spid="378891"/>
                                        </p:tgtEl>
                                        <p:attrNameLst>
                                          <p:attrName>style.visibility</p:attrName>
                                        </p:attrNameLst>
                                      </p:cBhvr>
                                      <p:to>
                                        <p:strVal val="visible"/>
                                      </p:to>
                                    </p:set>
                                    <p:animEffect transition="in" filter="wipe(left)">
                                      <p:cBhvr>
                                        <p:cTn id="27" dur="500"/>
                                        <p:tgtEl>
                                          <p:spTgt spid="37889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iterate type="wd">
                                    <p:tmPct val="10000"/>
                                  </p:iterate>
                                  <p:childTnLst>
                                    <p:set>
                                      <p:cBhvr>
                                        <p:cTn id="31" dur="1" fill="hold">
                                          <p:stCondLst>
                                            <p:cond delay="0"/>
                                          </p:stCondLst>
                                        </p:cTn>
                                        <p:tgtEl>
                                          <p:spTgt spid="378897"/>
                                        </p:tgtEl>
                                        <p:attrNameLst>
                                          <p:attrName>style.visibility</p:attrName>
                                        </p:attrNameLst>
                                      </p:cBhvr>
                                      <p:to>
                                        <p:strVal val="visible"/>
                                      </p:to>
                                    </p:set>
                                    <p:animEffect transition="in" filter="wipe(left)">
                                      <p:cBhvr>
                                        <p:cTn id="32" dur="500"/>
                                        <p:tgtEl>
                                          <p:spTgt spid="37889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378885">
                                            <p:txEl>
                                              <p:pRg st="2" end="2"/>
                                            </p:txEl>
                                          </p:spTgt>
                                        </p:tgtEl>
                                        <p:attrNameLst>
                                          <p:attrName>style.visibility</p:attrName>
                                        </p:attrNameLst>
                                      </p:cBhvr>
                                      <p:to>
                                        <p:strVal val="visible"/>
                                      </p:to>
                                    </p:set>
                                    <p:animEffect transition="in" filter="wipe(left)">
                                      <p:cBhvr>
                                        <p:cTn id="37" dur="500"/>
                                        <p:tgtEl>
                                          <p:spTgt spid="37888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iterate type="wd">
                                    <p:tmPct val="10000"/>
                                  </p:iterate>
                                  <p:childTnLst>
                                    <p:set>
                                      <p:cBhvr>
                                        <p:cTn id="41" dur="1" fill="hold">
                                          <p:stCondLst>
                                            <p:cond delay="0"/>
                                          </p:stCondLst>
                                        </p:cTn>
                                        <p:tgtEl>
                                          <p:spTgt spid="378892"/>
                                        </p:tgtEl>
                                        <p:attrNameLst>
                                          <p:attrName>style.visibility</p:attrName>
                                        </p:attrNameLst>
                                      </p:cBhvr>
                                      <p:to>
                                        <p:strVal val="visible"/>
                                      </p:to>
                                    </p:set>
                                    <p:animEffect transition="in" filter="wipe(left)">
                                      <p:cBhvr>
                                        <p:cTn id="42" dur="500"/>
                                        <p:tgtEl>
                                          <p:spTgt spid="37889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iterate type="wd">
                                    <p:tmPct val="10000"/>
                                  </p:iterate>
                                  <p:childTnLst>
                                    <p:set>
                                      <p:cBhvr>
                                        <p:cTn id="46" dur="1" fill="hold">
                                          <p:stCondLst>
                                            <p:cond delay="0"/>
                                          </p:stCondLst>
                                        </p:cTn>
                                        <p:tgtEl>
                                          <p:spTgt spid="378898"/>
                                        </p:tgtEl>
                                        <p:attrNameLst>
                                          <p:attrName>style.visibility</p:attrName>
                                        </p:attrNameLst>
                                      </p:cBhvr>
                                      <p:to>
                                        <p:strVal val="visible"/>
                                      </p:to>
                                    </p:set>
                                    <p:animEffect transition="in" filter="wipe(left)">
                                      <p:cBhvr>
                                        <p:cTn id="47" dur="500"/>
                                        <p:tgtEl>
                                          <p:spTgt spid="378898"/>
                                        </p:tgtEl>
                                      </p:cBhvr>
                                    </p:animEffect>
                                  </p:childTnLst>
                                </p:cTn>
                              </p:par>
                            </p:childTnLst>
                          </p:cTn>
                        </p:par>
                      </p:childTnLst>
                    </p:cTn>
                  </p:par>
                  <p:par>
                    <p:cTn id="48" fill="hold">
                      <p:stCondLst>
                        <p:cond delay="indefinite"/>
                      </p:stCondLst>
                      <p:childTnLst>
                        <p:par>
                          <p:cTn id="49" fill="hold">
                            <p:stCondLst>
                              <p:cond delay="0"/>
                            </p:stCondLst>
                            <p:childTnLst>
                              <p:par>
                                <p:cTn id="50" presetID="49" presetClass="entr" presetSubtype="0" decel="100000" fill="hold" grpId="0" nodeType="clickEffect">
                                  <p:stCondLst>
                                    <p:cond delay="0"/>
                                  </p:stCondLst>
                                  <p:iterate type="lt">
                                    <p:tmPct val="10000"/>
                                  </p:iterate>
                                  <p:childTnLst>
                                    <p:set>
                                      <p:cBhvr>
                                        <p:cTn id="51" dur="1" fill="hold">
                                          <p:stCondLst>
                                            <p:cond delay="0"/>
                                          </p:stCondLst>
                                        </p:cTn>
                                        <p:tgtEl>
                                          <p:spTgt spid="378890"/>
                                        </p:tgtEl>
                                        <p:attrNameLst>
                                          <p:attrName>style.visibility</p:attrName>
                                        </p:attrNameLst>
                                      </p:cBhvr>
                                      <p:to>
                                        <p:strVal val="visible"/>
                                      </p:to>
                                    </p:set>
                                    <p:anim calcmode="lin" valueType="num">
                                      <p:cBhvr>
                                        <p:cTn id="52" dur="500" fill="hold"/>
                                        <p:tgtEl>
                                          <p:spTgt spid="378890"/>
                                        </p:tgtEl>
                                        <p:attrNameLst>
                                          <p:attrName>ppt_w</p:attrName>
                                        </p:attrNameLst>
                                      </p:cBhvr>
                                      <p:tavLst>
                                        <p:tav tm="0">
                                          <p:val>
                                            <p:fltVal val="0"/>
                                          </p:val>
                                        </p:tav>
                                        <p:tav tm="100000">
                                          <p:val>
                                            <p:strVal val="#ppt_w"/>
                                          </p:val>
                                        </p:tav>
                                      </p:tavLst>
                                    </p:anim>
                                    <p:anim calcmode="lin" valueType="num">
                                      <p:cBhvr>
                                        <p:cTn id="53" dur="500" fill="hold"/>
                                        <p:tgtEl>
                                          <p:spTgt spid="378890"/>
                                        </p:tgtEl>
                                        <p:attrNameLst>
                                          <p:attrName>ppt_h</p:attrName>
                                        </p:attrNameLst>
                                      </p:cBhvr>
                                      <p:tavLst>
                                        <p:tav tm="0">
                                          <p:val>
                                            <p:fltVal val="0"/>
                                          </p:val>
                                        </p:tav>
                                        <p:tav tm="100000">
                                          <p:val>
                                            <p:strVal val="#ppt_h"/>
                                          </p:val>
                                        </p:tav>
                                      </p:tavLst>
                                    </p:anim>
                                    <p:anim calcmode="lin" valueType="num">
                                      <p:cBhvr>
                                        <p:cTn id="54" dur="500" fill="hold"/>
                                        <p:tgtEl>
                                          <p:spTgt spid="378890"/>
                                        </p:tgtEl>
                                        <p:attrNameLst>
                                          <p:attrName>style.rotation</p:attrName>
                                        </p:attrNameLst>
                                      </p:cBhvr>
                                      <p:tavLst>
                                        <p:tav tm="0">
                                          <p:val>
                                            <p:fltVal val="360"/>
                                          </p:val>
                                        </p:tav>
                                        <p:tav tm="100000">
                                          <p:val>
                                            <p:fltVal val="0"/>
                                          </p:val>
                                        </p:tav>
                                      </p:tavLst>
                                    </p:anim>
                                    <p:animEffect transition="in" filter="fade">
                                      <p:cBhvr>
                                        <p:cTn id="55" dur="500"/>
                                        <p:tgtEl>
                                          <p:spTgt spid="37889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iterate type="wd">
                                    <p:tmPct val="10000"/>
                                  </p:iterate>
                                  <p:childTnLst>
                                    <p:set>
                                      <p:cBhvr>
                                        <p:cTn id="59" dur="1" fill="hold">
                                          <p:stCondLst>
                                            <p:cond delay="0"/>
                                          </p:stCondLst>
                                        </p:cTn>
                                        <p:tgtEl>
                                          <p:spTgt spid="378893"/>
                                        </p:tgtEl>
                                        <p:attrNameLst>
                                          <p:attrName>style.visibility</p:attrName>
                                        </p:attrNameLst>
                                      </p:cBhvr>
                                      <p:to>
                                        <p:strVal val="visible"/>
                                      </p:to>
                                    </p:set>
                                    <p:animEffect transition="in" filter="wipe(left)">
                                      <p:cBhvr>
                                        <p:cTn id="60" dur="500"/>
                                        <p:tgtEl>
                                          <p:spTgt spid="37889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iterate type="wd">
                                    <p:tmPct val="10000"/>
                                  </p:iterate>
                                  <p:childTnLst>
                                    <p:set>
                                      <p:cBhvr>
                                        <p:cTn id="64" dur="1" fill="hold">
                                          <p:stCondLst>
                                            <p:cond delay="0"/>
                                          </p:stCondLst>
                                        </p:cTn>
                                        <p:tgtEl>
                                          <p:spTgt spid="378899"/>
                                        </p:tgtEl>
                                        <p:attrNameLst>
                                          <p:attrName>style.visibility</p:attrName>
                                        </p:attrNameLst>
                                      </p:cBhvr>
                                      <p:to>
                                        <p:strVal val="visible"/>
                                      </p:to>
                                    </p:set>
                                    <p:animEffect transition="in" filter="wipe(left)">
                                      <p:cBhvr>
                                        <p:cTn id="65" dur="500"/>
                                        <p:tgtEl>
                                          <p:spTgt spid="37889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iterate type="wd">
                                    <p:tmPct val="10000"/>
                                  </p:iterate>
                                  <p:childTnLst>
                                    <p:set>
                                      <p:cBhvr>
                                        <p:cTn id="69" dur="1" fill="hold">
                                          <p:stCondLst>
                                            <p:cond delay="0"/>
                                          </p:stCondLst>
                                        </p:cTn>
                                        <p:tgtEl>
                                          <p:spTgt spid="378885">
                                            <p:txEl>
                                              <p:pRg st="4" end="4"/>
                                            </p:txEl>
                                          </p:spTgt>
                                        </p:tgtEl>
                                        <p:attrNameLst>
                                          <p:attrName>style.visibility</p:attrName>
                                        </p:attrNameLst>
                                      </p:cBhvr>
                                      <p:to>
                                        <p:strVal val="visible"/>
                                      </p:to>
                                    </p:set>
                                    <p:animEffect transition="in" filter="wipe(left)">
                                      <p:cBhvr>
                                        <p:cTn id="70" dur="500"/>
                                        <p:tgtEl>
                                          <p:spTgt spid="378885">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iterate type="wd">
                                    <p:tmPct val="10000"/>
                                  </p:iterate>
                                  <p:childTnLst>
                                    <p:set>
                                      <p:cBhvr>
                                        <p:cTn id="74" dur="1" fill="hold">
                                          <p:stCondLst>
                                            <p:cond delay="0"/>
                                          </p:stCondLst>
                                        </p:cTn>
                                        <p:tgtEl>
                                          <p:spTgt spid="378894"/>
                                        </p:tgtEl>
                                        <p:attrNameLst>
                                          <p:attrName>style.visibility</p:attrName>
                                        </p:attrNameLst>
                                      </p:cBhvr>
                                      <p:to>
                                        <p:strVal val="visible"/>
                                      </p:to>
                                    </p:set>
                                    <p:animEffect transition="in" filter="wipe(left)">
                                      <p:cBhvr>
                                        <p:cTn id="75" dur="500"/>
                                        <p:tgtEl>
                                          <p:spTgt spid="37889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iterate type="wd">
                                    <p:tmPct val="10000"/>
                                  </p:iterate>
                                  <p:childTnLst>
                                    <p:set>
                                      <p:cBhvr>
                                        <p:cTn id="79" dur="1" fill="hold">
                                          <p:stCondLst>
                                            <p:cond delay="0"/>
                                          </p:stCondLst>
                                        </p:cTn>
                                        <p:tgtEl>
                                          <p:spTgt spid="378900"/>
                                        </p:tgtEl>
                                        <p:attrNameLst>
                                          <p:attrName>style.visibility</p:attrName>
                                        </p:attrNameLst>
                                      </p:cBhvr>
                                      <p:to>
                                        <p:strVal val="visible"/>
                                      </p:to>
                                    </p:set>
                                    <p:animEffect transition="in" filter="wipe(left)">
                                      <p:cBhvr>
                                        <p:cTn id="80" dur="500"/>
                                        <p:tgtEl>
                                          <p:spTgt spid="378900"/>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iterate type="wd">
                                    <p:tmPct val="10000"/>
                                  </p:iterate>
                                  <p:childTnLst>
                                    <p:set>
                                      <p:cBhvr>
                                        <p:cTn id="84" dur="1" fill="hold">
                                          <p:stCondLst>
                                            <p:cond delay="0"/>
                                          </p:stCondLst>
                                        </p:cTn>
                                        <p:tgtEl>
                                          <p:spTgt spid="378885">
                                            <p:txEl>
                                              <p:pRg st="5" end="5"/>
                                            </p:txEl>
                                          </p:spTgt>
                                        </p:tgtEl>
                                        <p:attrNameLst>
                                          <p:attrName>style.visibility</p:attrName>
                                        </p:attrNameLst>
                                      </p:cBhvr>
                                      <p:to>
                                        <p:strVal val="visible"/>
                                      </p:to>
                                    </p:set>
                                    <p:animEffect transition="in" filter="wipe(left)">
                                      <p:cBhvr>
                                        <p:cTn id="85" dur="500"/>
                                        <p:tgtEl>
                                          <p:spTgt spid="378885">
                                            <p:txEl>
                                              <p:pRg st="5" end="5"/>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iterate type="wd">
                                    <p:tmPct val="10000"/>
                                  </p:iterate>
                                  <p:childTnLst>
                                    <p:set>
                                      <p:cBhvr>
                                        <p:cTn id="89" dur="1" fill="hold">
                                          <p:stCondLst>
                                            <p:cond delay="0"/>
                                          </p:stCondLst>
                                        </p:cTn>
                                        <p:tgtEl>
                                          <p:spTgt spid="378889"/>
                                        </p:tgtEl>
                                        <p:attrNameLst>
                                          <p:attrName>style.visibility</p:attrName>
                                        </p:attrNameLst>
                                      </p:cBhvr>
                                      <p:to>
                                        <p:strVal val="visible"/>
                                      </p:to>
                                    </p:set>
                                    <p:animEffect transition="in" filter="wipe(left)">
                                      <p:cBhvr>
                                        <p:cTn id="90" dur="500"/>
                                        <p:tgtEl>
                                          <p:spTgt spid="37888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iterate type="wd">
                                    <p:tmPct val="10000"/>
                                  </p:iterate>
                                  <p:childTnLst>
                                    <p:set>
                                      <p:cBhvr>
                                        <p:cTn id="94" dur="1" fill="hold">
                                          <p:stCondLst>
                                            <p:cond delay="0"/>
                                          </p:stCondLst>
                                        </p:cTn>
                                        <p:tgtEl>
                                          <p:spTgt spid="378901"/>
                                        </p:tgtEl>
                                        <p:attrNameLst>
                                          <p:attrName>style.visibility</p:attrName>
                                        </p:attrNameLst>
                                      </p:cBhvr>
                                      <p:to>
                                        <p:strVal val="visible"/>
                                      </p:to>
                                    </p:set>
                                    <p:animEffect transition="in" filter="wipe(left)">
                                      <p:cBhvr>
                                        <p:cTn id="95" dur="500"/>
                                        <p:tgtEl>
                                          <p:spTgt spid="378901"/>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iterate type="wd">
                                    <p:tmPct val="10000"/>
                                  </p:iterate>
                                  <p:childTnLst>
                                    <p:set>
                                      <p:cBhvr>
                                        <p:cTn id="99" dur="1" fill="hold">
                                          <p:stCondLst>
                                            <p:cond delay="0"/>
                                          </p:stCondLst>
                                        </p:cTn>
                                        <p:tgtEl>
                                          <p:spTgt spid="378885">
                                            <p:txEl>
                                              <p:pRg st="6" end="6"/>
                                            </p:txEl>
                                          </p:spTgt>
                                        </p:tgtEl>
                                        <p:attrNameLst>
                                          <p:attrName>style.visibility</p:attrName>
                                        </p:attrNameLst>
                                      </p:cBhvr>
                                      <p:to>
                                        <p:strVal val="visible"/>
                                      </p:to>
                                    </p:set>
                                    <p:animEffect transition="in" filter="wipe(left)">
                                      <p:cBhvr>
                                        <p:cTn id="100" dur="500"/>
                                        <p:tgtEl>
                                          <p:spTgt spid="378885">
                                            <p:txEl>
                                              <p:pRg st="6" end="6"/>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iterate type="wd">
                                    <p:tmPct val="10000"/>
                                  </p:iterate>
                                  <p:childTnLst>
                                    <p:set>
                                      <p:cBhvr>
                                        <p:cTn id="104" dur="1" fill="hold">
                                          <p:stCondLst>
                                            <p:cond delay="0"/>
                                          </p:stCondLst>
                                        </p:cTn>
                                        <p:tgtEl>
                                          <p:spTgt spid="378895"/>
                                        </p:tgtEl>
                                        <p:attrNameLst>
                                          <p:attrName>style.visibility</p:attrName>
                                        </p:attrNameLst>
                                      </p:cBhvr>
                                      <p:to>
                                        <p:strVal val="visible"/>
                                      </p:to>
                                    </p:set>
                                    <p:animEffect transition="in" filter="wipe(left)">
                                      <p:cBhvr>
                                        <p:cTn id="105" dur="500"/>
                                        <p:tgtEl>
                                          <p:spTgt spid="378895"/>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iterate type="wd">
                                    <p:tmPct val="10000"/>
                                  </p:iterate>
                                  <p:childTnLst>
                                    <p:set>
                                      <p:cBhvr>
                                        <p:cTn id="109" dur="1" fill="hold">
                                          <p:stCondLst>
                                            <p:cond delay="0"/>
                                          </p:stCondLst>
                                        </p:cTn>
                                        <p:tgtEl>
                                          <p:spTgt spid="378885">
                                            <p:txEl>
                                              <p:pRg st="7" end="7"/>
                                            </p:txEl>
                                          </p:spTgt>
                                        </p:tgtEl>
                                        <p:attrNameLst>
                                          <p:attrName>style.visibility</p:attrName>
                                        </p:attrNameLst>
                                      </p:cBhvr>
                                      <p:to>
                                        <p:strVal val="visible"/>
                                      </p:to>
                                    </p:set>
                                    <p:animEffect transition="in" filter="wipe(left)">
                                      <p:cBhvr>
                                        <p:cTn id="110" dur="500"/>
                                        <p:tgtEl>
                                          <p:spTgt spid="37888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5" grpId="0" build="p"/>
      <p:bldP spid="378890"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2-04-30 at 4.51.33 PM.png"/>
          <p:cNvPicPr>
            <a:picLocks noChangeAspect="1"/>
          </p:cNvPicPr>
          <p:nvPr/>
        </p:nvPicPr>
        <p:blipFill>
          <a:blip r:embed="rId3"/>
          <a:stretch>
            <a:fillRect/>
          </a:stretch>
        </p:blipFill>
        <p:spPr>
          <a:xfrm>
            <a:off x="7330770" y="1066800"/>
            <a:ext cx="1627809" cy="1524000"/>
          </a:xfrm>
          <a:prstGeom prst="rect">
            <a:avLst/>
          </a:prstGeom>
        </p:spPr>
      </p:pic>
      <p:sp>
        <p:nvSpPr>
          <p:cNvPr id="8" name="Date Placeholder 3"/>
          <p:cNvSpPr>
            <a:spLocks noGrp="1"/>
          </p:cNvSpPr>
          <p:nvPr>
            <p:ph type="dt" sz="half" idx="10"/>
          </p:nvPr>
        </p:nvSpPr>
        <p:spPr/>
        <p:txBody>
          <a:bodyPr/>
          <a:lstStyle/>
          <a:p>
            <a:r>
              <a:rPr lang="en-US" smtClean="0"/>
              <a:t>Thursday, July 5, 2018</a:t>
            </a:r>
            <a:endParaRPr lang="en-US"/>
          </a:p>
        </p:txBody>
      </p:sp>
      <p:sp>
        <p:nvSpPr>
          <p:cNvPr id="9" name="Footer Placeholder 4"/>
          <p:cNvSpPr>
            <a:spLocks noGrp="1"/>
          </p:cNvSpPr>
          <p:nvPr>
            <p:ph type="ftr" sz="quarter" idx="11"/>
          </p:nvPr>
        </p:nvSpPr>
        <p:spPr/>
        <p:txBody>
          <a:bodyPr/>
          <a:lstStyle/>
          <a:p>
            <a:r>
              <a:rPr lang="de-DE" smtClean="0"/>
              <a:t>PHYS 1444-001, Summer 2018               Dr. Jaehoon Yu</a:t>
            </a:r>
            <a:endParaRPr lang="en-US"/>
          </a:p>
        </p:txBody>
      </p:sp>
      <p:sp>
        <p:nvSpPr>
          <p:cNvPr id="10" name="Slide Number Placeholder 5"/>
          <p:cNvSpPr>
            <a:spLocks noGrp="1"/>
          </p:cNvSpPr>
          <p:nvPr>
            <p:ph type="sldNum" sz="quarter" idx="12"/>
          </p:nvPr>
        </p:nvSpPr>
        <p:spPr/>
        <p:txBody>
          <a:bodyPr/>
          <a:lstStyle/>
          <a:p>
            <a:fld id="{681D36FF-1D28-0F4A-A2C2-0D4D0C3934E8}" type="slidenum">
              <a:rPr lang="en-US"/>
              <a:pPr/>
              <a:t>129</a:t>
            </a:fld>
            <a:endParaRPr lang="en-US"/>
          </a:p>
        </p:txBody>
      </p:sp>
      <p:sp>
        <p:nvSpPr>
          <p:cNvPr id="379906" name="Rectangle 2"/>
          <p:cNvSpPr>
            <a:spLocks noGrp="1" noChangeArrowheads="1"/>
          </p:cNvSpPr>
          <p:nvPr>
            <p:ph type="title"/>
          </p:nvPr>
        </p:nvSpPr>
        <p:spPr>
          <a:xfrm>
            <a:off x="381000" y="76200"/>
            <a:ext cx="8534400" cy="609600"/>
          </a:xfrm>
        </p:spPr>
        <p:txBody>
          <a:bodyPr/>
          <a:lstStyle/>
          <a:p>
            <a:r>
              <a:rPr lang="en-US"/>
              <a:t>Light as EM Wave</a:t>
            </a:r>
          </a:p>
        </p:txBody>
      </p:sp>
      <p:graphicFrame>
        <p:nvGraphicFramePr>
          <p:cNvPr id="379907"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511118"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9908"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511119"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9909"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11120"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9910" name="Rectangle 6"/>
          <p:cNvSpPr>
            <a:spLocks noGrp="1" noChangeArrowheads="1"/>
          </p:cNvSpPr>
          <p:nvPr>
            <p:ph type="body" idx="1"/>
          </p:nvPr>
        </p:nvSpPr>
        <p:spPr>
          <a:xfrm>
            <a:off x="228600" y="609600"/>
            <a:ext cx="8686800" cy="5715000"/>
          </a:xfrm>
        </p:spPr>
        <p:txBody>
          <a:bodyPr/>
          <a:lstStyle/>
          <a:p>
            <a:pPr>
              <a:lnSpc>
                <a:spcPct val="90000"/>
              </a:lnSpc>
            </a:pPr>
            <a:r>
              <a:rPr lang="en-US" dirty="0"/>
              <a:t>People knew some 60 years before Maxwell that light behaves like a wave, but …</a:t>
            </a:r>
          </a:p>
          <a:p>
            <a:pPr lvl="1">
              <a:lnSpc>
                <a:spcPct val="90000"/>
              </a:lnSpc>
            </a:pPr>
            <a:r>
              <a:rPr lang="en-US" dirty="0"/>
              <a:t>They did not know what kind of waves they are.</a:t>
            </a:r>
          </a:p>
          <a:p>
            <a:pPr lvl="2">
              <a:lnSpc>
                <a:spcPct val="90000"/>
              </a:lnSpc>
            </a:pPr>
            <a:r>
              <a:rPr lang="en-US" dirty="0"/>
              <a:t>Most importantly what is it that oscillates in light?</a:t>
            </a:r>
          </a:p>
          <a:p>
            <a:pPr>
              <a:lnSpc>
                <a:spcPct val="90000"/>
              </a:lnSpc>
            </a:pPr>
            <a:r>
              <a:rPr lang="en-US" dirty="0"/>
              <a:t>Heinrich Hertz first generated and detected EM waves experimentally in 1887 using a spark gap apparatus</a:t>
            </a:r>
          </a:p>
          <a:p>
            <a:pPr lvl="1">
              <a:lnSpc>
                <a:spcPct val="90000"/>
              </a:lnSpc>
            </a:pPr>
            <a:r>
              <a:rPr lang="en-US" dirty="0"/>
              <a:t>Charge was rushed back and forth in a short period of time, generating waves with frequency about 10</a:t>
            </a:r>
            <a:r>
              <a:rPr lang="en-US" baseline="30000" dirty="0"/>
              <a:t>9</a:t>
            </a:r>
            <a:r>
              <a:rPr lang="en-US" dirty="0"/>
              <a:t>Hz (these are called radio waves)</a:t>
            </a:r>
          </a:p>
          <a:p>
            <a:pPr lvl="1">
              <a:lnSpc>
                <a:spcPct val="90000"/>
              </a:lnSpc>
            </a:pPr>
            <a:r>
              <a:rPr lang="en-US" dirty="0"/>
              <a:t>He detected using a loop of wire in which an </a:t>
            </a:r>
            <a:r>
              <a:rPr lang="en-US" dirty="0" err="1"/>
              <a:t>emf</a:t>
            </a:r>
            <a:r>
              <a:rPr lang="en-US" dirty="0"/>
              <a:t> was produced when a changing magnetic field passed through</a:t>
            </a:r>
          </a:p>
          <a:p>
            <a:pPr lvl="1">
              <a:lnSpc>
                <a:spcPct val="90000"/>
              </a:lnSpc>
            </a:pPr>
            <a:r>
              <a:rPr lang="en-US" dirty="0"/>
              <a:t>These waves were later shown to travel at the speed of </a:t>
            </a:r>
            <a:r>
              <a:rPr lang="en-US" dirty="0" smtClean="0"/>
              <a:t>light and behave exactly like the light just not visible</a:t>
            </a:r>
            <a:endParaRPr lang="en-US" dirty="0"/>
          </a:p>
        </p:txBody>
      </p:sp>
      <p:graphicFrame>
        <p:nvGraphicFramePr>
          <p:cNvPr id="379911"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11121"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7263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79910">
                                            <p:txEl>
                                              <p:pRg st="0" end="0"/>
                                            </p:txEl>
                                          </p:spTgt>
                                        </p:tgtEl>
                                        <p:attrNameLst>
                                          <p:attrName>style.visibility</p:attrName>
                                        </p:attrNameLst>
                                      </p:cBhvr>
                                      <p:to>
                                        <p:strVal val="visible"/>
                                      </p:to>
                                    </p:set>
                                    <p:animEffect transition="in" filter="wipe(left)">
                                      <p:cBhvr>
                                        <p:cTn id="7" dur="500"/>
                                        <p:tgtEl>
                                          <p:spTgt spid="3799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79910">
                                            <p:txEl>
                                              <p:pRg st="1" end="1"/>
                                            </p:txEl>
                                          </p:spTgt>
                                        </p:tgtEl>
                                        <p:attrNameLst>
                                          <p:attrName>style.visibility</p:attrName>
                                        </p:attrNameLst>
                                      </p:cBhvr>
                                      <p:to>
                                        <p:strVal val="visible"/>
                                      </p:to>
                                    </p:set>
                                    <p:animEffect transition="in" filter="wipe(left)">
                                      <p:cBhvr>
                                        <p:cTn id="12" dur="500"/>
                                        <p:tgtEl>
                                          <p:spTgt spid="3799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79910">
                                            <p:txEl>
                                              <p:pRg st="2" end="2"/>
                                            </p:txEl>
                                          </p:spTgt>
                                        </p:tgtEl>
                                        <p:attrNameLst>
                                          <p:attrName>style.visibility</p:attrName>
                                        </p:attrNameLst>
                                      </p:cBhvr>
                                      <p:to>
                                        <p:strVal val="visible"/>
                                      </p:to>
                                    </p:set>
                                    <p:animEffect transition="in" filter="wipe(left)">
                                      <p:cBhvr>
                                        <p:cTn id="17" dur="500"/>
                                        <p:tgtEl>
                                          <p:spTgt spid="3799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79910">
                                            <p:txEl>
                                              <p:pRg st="3" end="3"/>
                                            </p:txEl>
                                          </p:spTgt>
                                        </p:tgtEl>
                                        <p:attrNameLst>
                                          <p:attrName>style.visibility</p:attrName>
                                        </p:attrNameLst>
                                      </p:cBhvr>
                                      <p:to>
                                        <p:strVal val="visible"/>
                                      </p:to>
                                    </p:set>
                                    <p:animEffect transition="in" filter="wipe(left)">
                                      <p:cBhvr>
                                        <p:cTn id="22" dur="500"/>
                                        <p:tgtEl>
                                          <p:spTgt spid="3799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wd">
                                    <p:tmPct val="10000"/>
                                  </p:iterate>
                                  <p:childTnLst>
                                    <p:set>
                                      <p:cBhvr>
                                        <p:cTn id="33" dur="1" fill="hold">
                                          <p:stCondLst>
                                            <p:cond delay="0"/>
                                          </p:stCondLst>
                                        </p:cTn>
                                        <p:tgtEl>
                                          <p:spTgt spid="379910">
                                            <p:txEl>
                                              <p:pRg st="4" end="4"/>
                                            </p:txEl>
                                          </p:spTgt>
                                        </p:tgtEl>
                                        <p:attrNameLst>
                                          <p:attrName>style.visibility</p:attrName>
                                        </p:attrNameLst>
                                      </p:cBhvr>
                                      <p:to>
                                        <p:strVal val="visible"/>
                                      </p:to>
                                    </p:set>
                                    <p:animEffect transition="in" filter="wipe(left)">
                                      <p:cBhvr>
                                        <p:cTn id="34" dur="500"/>
                                        <p:tgtEl>
                                          <p:spTgt spid="379910">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wd">
                                    <p:tmPct val="10000"/>
                                  </p:iterate>
                                  <p:childTnLst>
                                    <p:set>
                                      <p:cBhvr>
                                        <p:cTn id="38" dur="1" fill="hold">
                                          <p:stCondLst>
                                            <p:cond delay="0"/>
                                          </p:stCondLst>
                                        </p:cTn>
                                        <p:tgtEl>
                                          <p:spTgt spid="379910">
                                            <p:txEl>
                                              <p:pRg st="5" end="5"/>
                                            </p:txEl>
                                          </p:spTgt>
                                        </p:tgtEl>
                                        <p:attrNameLst>
                                          <p:attrName>style.visibility</p:attrName>
                                        </p:attrNameLst>
                                      </p:cBhvr>
                                      <p:to>
                                        <p:strVal val="visible"/>
                                      </p:to>
                                    </p:set>
                                    <p:animEffect transition="in" filter="wipe(left)">
                                      <p:cBhvr>
                                        <p:cTn id="39" dur="500"/>
                                        <p:tgtEl>
                                          <p:spTgt spid="379910">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iterate type="wd">
                                    <p:tmPct val="10000"/>
                                  </p:iterate>
                                  <p:childTnLst>
                                    <p:set>
                                      <p:cBhvr>
                                        <p:cTn id="43" dur="1" fill="hold">
                                          <p:stCondLst>
                                            <p:cond delay="0"/>
                                          </p:stCondLst>
                                        </p:cTn>
                                        <p:tgtEl>
                                          <p:spTgt spid="379910">
                                            <p:txEl>
                                              <p:pRg st="6" end="6"/>
                                            </p:txEl>
                                          </p:spTgt>
                                        </p:tgtEl>
                                        <p:attrNameLst>
                                          <p:attrName>style.visibility</p:attrName>
                                        </p:attrNameLst>
                                      </p:cBhvr>
                                      <p:to>
                                        <p:strVal val="visible"/>
                                      </p:to>
                                    </p:set>
                                    <p:animEffect transition="in" filter="wipe(left)">
                                      <p:cBhvr>
                                        <p:cTn id="44" dur="500"/>
                                        <p:tgtEl>
                                          <p:spTgt spid="3799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1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ate Placeholder 3"/>
          <p:cNvSpPr>
            <a:spLocks noGrp="1"/>
          </p:cNvSpPr>
          <p:nvPr>
            <p:ph type="dt" sz="half" idx="10"/>
          </p:nvPr>
        </p:nvSpPr>
        <p:spPr/>
        <p:txBody>
          <a:bodyPr/>
          <a:lstStyle/>
          <a:p>
            <a:r>
              <a:rPr lang="en-US" smtClean="0"/>
              <a:t>Thursday, July 5, 2018</a:t>
            </a:r>
            <a:endParaRPr lang="en-US"/>
          </a:p>
        </p:txBody>
      </p:sp>
      <p:sp>
        <p:nvSpPr>
          <p:cNvPr id="18" name="Footer Placeholder 4"/>
          <p:cNvSpPr>
            <a:spLocks noGrp="1"/>
          </p:cNvSpPr>
          <p:nvPr>
            <p:ph type="ftr" sz="quarter" idx="11"/>
          </p:nvPr>
        </p:nvSpPr>
        <p:spPr/>
        <p:txBody>
          <a:bodyPr/>
          <a:lstStyle/>
          <a:p>
            <a:r>
              <a:rPr lang="de-DE" smtClean="0"/>
              <a:t>PHYS 1444-001, Summer 2018               Dr. Jaehoon Yu</a:t>
            </a:r>
            <a:endParaRPr lang="en-US"/>
          </a:p>
        </p:txBody>
      </p:sp>
      <p:sp>
        <p:nvSpPr>
          <p:cNvPr id="19" name="Slide Number Placeholder 5"/>
          <p:cNvSpPr>
            <a:spLocks noGrp="1"/>
          </p:cNvSpPr>
          <p:nvPr>
            <p:ph type="sldNum" sz="quarter" idx="12"/>
          </p:nvPr>
        </p:nvSpPr>
        <p:spPr/>
        <p:txBody>
          <a:bodyPr/>
          <a:lstStyle/>
          <a:p>
            <a:fld id="{2D6018DF-D22B-5C48-9B13-919AA395DCB0}" type="slidenum">
              <a:rPr lang="en-US"/>
              <a:pPr/>
              <a:t>13</a:t>
            </a:fld>
            <a:endParaRPr lang="en-US"/>
          </a:p>
        </p:txBody>
      </p:sp>
      <p:grpSp>
        <p:nvGrpSpPr>
          <p:cNvPr id="2" name="Group 2"/>
          <p:cNvGrpSpPr>
            <a:grpSpLocks/>
          </p:cNvGrpSpPr>
          <p:nvPr/>
        </p:nvGrpSpPr>
        <p:grpSpPr bwMode="auto">
          <a:xfrm>
            <a:off x="6781800" y="76200"/>
            <a:ext cx="4191000" cy="3352800"/>
            <a:chOff x="2016" y="3360"/>
            <a:chExt cx="3264" cy="2448"/>
          </a:xfrm>
        </p:grpSpPr>
        <p:pic>
          <p:nvPicPr>
            <p:cNvPr id="395267" name="Picture 3" descr="FG28_009"/>
            <p:cNvPicPr>
              <a:picLocks noChangeAspect="1" noChangeArrowheads="1"/>
            </p:cNvPicPr>
            <p:nvPr/>
          </p:nvPicPr>
          <p:blipFill>
            <a:blip r:embed="rId4"/>
            <a:srcRect/>
            <a:stretch>
              <a:fillRect/>
            </a:stretch>
          </p:blipFill>
          <p:spPr bwMode="auto">
            <a:xfrm>
              <a:off x="2016" y="3360"/>
              <a:ext cx="3264" cy="2448"/>
            </a:xfrm>
            <a:prstGeom prst="rect">
              <a:avLst/>
            </a:prstGeom>
            <a:noFill/>
          </p:spPr>
        </p:pic>
        <p:sp>
          <p:nvSpPr>
            <p:cNvPr id="395268" name="Rectangle 4"/>
            <p:cNvSpPr>
              <a:spLocks noChangeArrowheads="1"/>
            </p:cNvSpPr>
            <p:nvPr/>
          </p:nvSpPr>
          <p:spPr bwMode="auto">
            <a:xfrm>
              <a:off x="3696" y="4080"/>
              <a:ext cx="1584" cy="1536"/>
            </a:xfrm>
            <a:prstGeom prst="rect">
              <a:avLst/>
            </a:prstGeom>
            <a:solidFill>
              <a:schemeClr val="bg1"/>
            </a:solidFill>
            <a:ln w="9525">
              <a:noFill/>
              <a:miter lim="800000"/>
              <a:headEnd/>
              <a:tailEnd/>
            </a:ln>
            <a:effectLst/>
          </p:spPr>
          <p:txBody>
            <a:bodyPr anchor="ctr">
              <a:prstTxWarp prst="textNoShape">
                <a:avLst/>
              </a:prstTxWarp>
              <a:spAutoFit/>
            </a:bodyPr>
            <a:lstStyle/>
            <a:p>
              <a:endParaRPr lang="en-US"/>
            </a:p>
          </p:txBody>
        </p:sp>
        <p:sp>
          <p:nvSpPr>
            <p:cNvPr id="395269" name="Rectangle 5"/>
            <p:cNvSpPr>
              <a:spLocks noChangeArrowheads="1"/>
            </p:cNvSpPr>
            <p:nvPr/>
          </p:nvSpPr>
          <p:spPr bwMode="auto">
            <a:xfrm>
              <a:off x="2784" y="5184"/>
              <a:ext cx="192" cy="144"/>
            </a:xfrm>
            <a:prstGeom prst="rect">
              <a:avLst/>
            </a:prstGeom>
            <a:solidFill>
              <a:schemeClr val="bg1"/>
            </a:solidFill>
            <a:ln w="9525">
              <a:noFill/>
              <a:miter lim="800000"/>
              <a:headEnd/>
              <a:tailEnd/>
            </a:ln>
            <a:effectLst/>
          </p:spPr>
          <p:txBody>
            <a:bodyPr wrap="none" anchor="ctr">
              <a:prstTxWarp prst="textNoShape">
                <a:avLst/>
              </a:prstTxWarp>
              <a:spAutoFit/>
            </a:bodyPr>
            <a:lstStyle/>
            <a:p>
              <a:endParaRPr lang="en-US"/>
            </a:p>
          </p:txBody>
        </p:sp>
      </p:grpSp>
      <p:sp>
        <p:nvSpPr>
          <p:cNvPr id="395270" name="Rectangle 6"/>
          <p:cNvSpPr>
            <a:spLocks noGrp="1" noChangeArrowheads="1"/>
          </p:cNvSpPr>
          <p:nvPr>
            <p:ph type="title"/>
          </p:nvPr>
        </p:nvSpPr>
        <p:spPr>
          <a:xfrm>
            <a:off x="228600" y="-76200"/>
            <a:ext cx="8686800" cy="762000"/>
          </a:xfrm>
        </p:spPr>
        <p:txBody>
          <a:bodyPr/>
          <a:lstStyle/>
          <a:p>
            <a:r>
              <a:rPr lang="en-US" dirty="0"/>
              <a:t>Example 28 –</a:t>
            </a:r>
            <a:r>
              <a:rPr lang="en-US" dirty="0" smtClean="0"/>
              <a:t> 6 </a:t>
            </a:r>
            <a:endParaRPr lang="en-US" dirty="0"/>
          </a:p>
        </p:txBody>
      </p:sp>
      <p:sp>
        <p:nvSpPr>
          <p:cNvPr id="395271" name="Text Box 7"/>
          <p:cNvSpPr txBox="1">
            <a:spLocks noChangeArrowheads="1"/>
          </p:cNvSpPr>
          <p:nvPr/>
        </p:nvSpPr>
        <p:spPr bwMode="auto">
          <a:xfrm>
            <a:off x="381000" y="609600"/>
            <a:ext cx="6553200" cy="3013075"/>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b="1">
                <a:solidFill>
                  <a:schemeClr val="accent2"/>
                </a:solidFill>
                <a:latin typeface="Arial Narrow" charset="0"/>
              </a:rPr>
              <a:t>Field inside and outside a wire. </a:t>
            </a:r>
            <a:r>
              <a:rPr lang="en-US">
                <a:solidFill>
                  <a:schemeClr val="accent2"/>
                </a:solidFill>
                <a:latin typeface="Arial Narrow" charset="0"/>
              </a:rPr>
              <a:t>A long straight cylindrical wire conductor of radius R carries current </a:t>
            </a:r>
            <a:r>
              <a:rPr lang="en-US">
                <a:solidFill>
                  <a:schemeClr val="accent2"/>
                </a:solidFill>
                <a:latin typeface="Monotype Corsiva" charset="0"/>
              </a:rPr>
              <a:t>I</a:t>
            </a:r>
            <a:r>
              <a:rPr lang="en-US">
                <a:solidFill>
                  <a:schemeClr val="accent2"/>
                </a:solidFill>
                <a:latin typeface="Arial Narrow" charset="0"/>
              </a:rPr>
              <a:t> of uniform density in the conductor.  Determine the magnetic field at (a) points outside the conductor (r&gt;R) and (b) points inside the conductor (r&lt;R).  Assume that r, the radial distance from the axis, is much less than the length of the wire.  (c) If R=2.0mm and </a:t>
            </a:r>
            <a:r>
              <a:rPr lang="en-US">
                <a:solidFill>
                  <a:schemeClr val="accent2"/>
                </a:solidFill>
                <a:latin typeface="Monotype Corsiva" charset="0"/>
              </a:rPr>
              <a:t>I</a:t>
            </a:r>
            <a:r>
              <a:rPr lang="en-US">
                <a:solidFill>
                  <a:schemeClr val="accent2"/>
                </a:solidFill>
                <a:latin typeface="Arial Narrow" charset="0"/>
              </a:rPr>
              <a:t>=60A, what is B at r=1.0mm, r=2.0mm and r=3.0mm?  </a:t>
            </a:r>
          </a:p>
        </p:txBody>
      </p:sp>
      <p:sp>
        <p:nvSpPr>
          <p:cNvPr id="395272" name="Text Box 8"/>
          <p:cNvSpPr txBox="1">
            <a:spLocks noChangeArrowheads="1"/>
          </p:cNvSpPr>
          <p:nvPr/>
        </p:nvSpPr>
        <p:spPr bwMode="auto">
          <a:xfrm>
            <a:off x="381000" y="3516313"/>
            <a:ext cx="8763000" cy="822325"/>
          </a:xfrm>
          <a:prstGeom prst="rect">
            <a:avLst/>
          </a:prstGeom>
          <a:noFill/>
          <a:ln w="9525">
            <a:noFill/>
            <a:miter lim="800000"/>
            <a:headEnd/>
            <a:tailEnd/>
          </a:ln>
          <a:effectLst/>
        </p:spPr>
        <p:txBody>
          <a:bodyPr>
            <a:prstTxWarp prst="textNoShape">
              <a:avLst/>
            </a:prstTxWarp>
            <a:spAutoFit/>
          </a:bodyPr>
          <a:lstStyle/>
          <a:p>
            <a:r>
              <a:rPr lang="en-US" dirty="0">
                <a:solidFill>
                  <a:srgbClr val="CC00CC"/>
                </a:solidFill>
                <a:latin typeface="Arial Narrow" charset="0"/>
              </a:rPr>
              <a:t>Since the wire is long, straight and symmetric,  the field should be the same at any point the same distance from the center of the wire.</a:t>
            </a:r>
            <a:endParaRPr lang="en-US" baseline="-25000" dirty="0">
              <a:solidFill>
                <a:srgbClr val="CC00CC"/>
              </a:solidFill>
              <a:latin typeface="Arial Narrow" charset="0"/>
            </a:endParaRPr>
          </a:p>
        </p:txBody>
      </p:sp>
      <p:sp>
        <p:nvSpPr>
          <p:cNvPr id="395273" name="Text Box 9"/>
          <p:cNvSpPr txBox="1">
            <a:spLocks noChangeArrowheads="1"/>
          </p:cNvSpPr>
          <p:nvPr/>
        </p:nvSpPr>
        <p:spPr bwMode="auto">
          <a:xfrm>
            <a:off x="304800" y="4324350"/>
            <a:ext cx="8686800" cy="830997"/>
          </a:xfrm>
          <a:prstGeom prst="rect">
            <a:avLst/>
          </a:prstGeom>
          <a:noFill/>
          <a:ln w="9525">
            <a:noFill/>
            <a:miter lim="800000"/>
            <a:headEnd/>
            <a:tailEnd/>
          </a:ln>
          <a:effectLst/>
        </p:spPr>
        <p:txBody>
          <a:bodyPr wrap="square">
            <a:prstTxWarp prst="textNoShape">
              <a:avLst/>
            </a:prstTxWarp>
            <a:spAutoFit/>
          </a:bodyPr>
          <a:lstStyle/>
          <a:p>
            <a:r>
              <a:rPr lang="en-US" dirty="0">
                <a:solidFill>
                  <a:srgbClr val="CC00CC"/>
                </a:solidFill>
                <a:latin typeface="Arial Narrow" charset="0"/>
              </a:rPr>
              <a:t>Since B must be </a:t>
            </a:r>
            <a:r>
              <a:rPr lang="en-US" dirty="0" smtClean="0">
                <a:solidFill>
                  <a:srgbClr val="CC00CC"/>
                </a:solidFill>
                <a:latin typeface="Arial Narrow" charset="0"/>
              </a:rPr>
              <a:t>tangential </a:t>
            </a:r>
            <a:r>
              <a:rPr lang="en-US" dirty="0">
                <a:solidFill>
                  <a:srgbClr val="CC00CC"/>
                </a:solidFill>
                <a:latin typeface="Arial Narrow" charset="0"/>
              </a:rPr>
              <a:t>to circles around the wire, let’s choose a circular path of</a:t>
            </a:r>
            <a:r>
              <a:rPr lang="en-US" dirty="0" smtClean="0">
                <a:solidFill>
                  <a:srgbClr val="CC00CC"/>
                </a:solidFill>
                <a:latin typeface="Arial Narrow" charset="0"/>
              </a:rPr>
              <a:t> the closed</a:t>
            </a:r>
            <a:r>
              <a:rPr lang="en-US" dirty="0">
                <a:solidFill>
                  <a:srgbClr val="CC00CC"/>
                </a:solidFill>
                <a:latin typeface="Arial Narrow" charset="0"/>
              </a:rPr>
              <a:t>-path integral outside the wire (</a:t>
            </a:r>
            <a:r>
              <a:rPr lang="en-US" dirty="0" err="1">
                <a:solidFill>
                  <a:srgbClr val="CC00CC"/>
                </a:solidFill>
                <a:latin typeface="Arial Narrow" charset="0"/>
              </a:rPr>
              <a:t>r</a:t>
            </a:r>
            <a:r>
              <a:rPr lang="en-US" dirty="0">
                <a:solidFill>
                  <a:srgbClr val="CC00CC"/>
                </a:solidFill>
                <a:latin typeface="Arial Narrow" charset="0"/>
              </a:rPr>
              <a:t>&gt;R). What is </a:t>
            </a:r>
            <a:r>
              <a:rPr lang="en-US" dirty="0" err="1">
                <a:solidFill>
                  <a:srgbClr val="CC00CC"/>
                </a:solidFill>
                <a:latin typeface="Monotype Corsiva" charset="0"/>
              </a:rPr>
              <a:t>I</a:t>
            </a:r>
            <a:r>
              <a:rPr lang="en-US" baseline="-25000" dirty="0" err="1">
                <a:solidFill>
                  <a:srgbClr val="CC00CC"/>
                </a:solidFill>
                <a:latin typeface="Arial Narrow" charset="0"/>
              </a:rPr>
              <a:t>encl</a:t>
            </a:r>
            <a:r>
              <a:rPr lang="en-US" dirty="0">
                <a:solidFill>
                  <a:srgbClr val="CC00CC"/>
                </a:solidFill>
                <a:latin typeface="Arial Narrow" charset="0"/>
              </a:rPr>
              <a:t>?</a:t>
            </a:r>
          </a:p>
        </p:txBody>
      </p:sp>
      <p:sp>
        <p:nvSpPr>
          <p:cNvPr id="395274" name="AutoShape 10"/>
          <p:cNvSpPr>
            <a:spLocks noChangeArrowheads="1"/>
          </p:cNvSpPr>
          <p:nvPr/>
        </p:nvSpPr>
        <p:spPr bwMode="auto">
          <a:xfrm>
            <a:off x="4419600" y="5573713"/>
            <a:ext cx="1397000" cy="609600"/>
          </a:xfrm>
          <a:prstGeom prst="rightArrow">
            <a:avLst>
              <a:gd name="adj1" fmla="val 50000"/>
              <a:gd name="adj2" fmla="val 57292"/>
            </a:avLst>
          </a:prstGeom>
          <a:solidFill>
            <a:srgbClr val="FFFF66"/>
          </a:solidFill>
          <a:ln w="28575">
            <a:solidFill>
              <a:srgbClr val="CC0000"/>
            </a:solidFill>
            <a:miter lim="800000"/>
            <a:headEnd/>
            <a:tailEnd/>
          </a:ln>
          <a:effectLst/>
        </p:spPr>
        <p:txBody>
          <a:bodyPr wrap="none" anchor="ctr">
            <a:prstTxWarp prst="textNoShape">
              <a:avLst/>
            </a:prstTxWarp>
            <a:spAutoFit/>
          </a:bodyPr>
          <a:lstStyle/>
          <a:p>
            <a:pPr algn="ctr"/>
            <a:r>
              <a:rPr lang="en-US" sz="1600" b="1">
                <a:solidFill>
                  <a:srgbClr val="CC0000"/>
                </a:solidFill>
                <a:latin typeface="Arial Narrow" charset="0"/>
              </a:rPr>
              <a:t>Solving for B</a:t>
            </a:r>
          </a:p>
        </p:txBody>
      </p:sp>
      <p:sp>
        <p:nvSpPr>
          <p:cNvPr id="395275" name="Text Box 11"/>
          <p:cNvSpPr txBox="1">
            <a:spLocks noChangeArrowheads="1"/>
          </p:cNvSpPr>
          <p:nvPr/>
        </p:nvSpPr>
        <p:spPr bwMode="auto">
          <a:xfrm>
            <a:off x="381000" y="5116513"/>
            <a:ext cx="28956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So using Ampere’s law</a:t>
            </a:r>
          </a:p>
        </p:txBody>
      </p:sp>
      <p:graphicFrame>
        <p:nvGraphicFramePr>
          <p:cNvPr id="395276" name="Object 12"/>
          <p:cNvGraphicFramePr>
            <a:graphicFrameLocks noChangeAspect="1"/>
          </p:cNvGraphicFramePr>
          <p:nvPr/>
        </p:nvGraphicFramePr>
        <p:xfrm>
          <a:off x="7924800" y="4702175"/>
          <a:ext cx="1143000" cy="479425"/>
        </p:xfrm>
        <a:graphic>
          <a:graphicData uri="http://schemas.openxmlformats.org/presentationml/2006/ole">
            <mc:AlternateContent xmlns:mc="http://schemas.openxmlformats.org/markup-compatibility/2006">
              <mc:Choice xmlns:v="urn:schemas-microsoft-com:vml" Requires="v">
                <p:oleObj spid="_x0000_s386600" name="Equation" r:id="rId5" imgW="482400" imgH="203040" progId="Equation.DSMT4">
                  <p:embed/>
                </p:oleObj>
              </mc:Choice>
              <mc:Fallback>
                <p:oleObj name="Equation" r:id="rId5" imgW="482400" imgH="2030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4702175"/>
                        <a:ext cx="1143000" cy="47942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95277" name="Object 13"/>
          <p:cNvGraphicFramePr>
            <a:graphicFrameLocks noChangeAspect="1"/>
          </p:cNvGraphicFramePr>
          <p:nvPr/>
        </p:nvGraphicFramePr>
        <p:xfrm>
          <a:off x="1063625" y="5651500"/>
          <a:ext cx="827088" cy="455613"/>
        </p:xfrm>
        <a:graphic>
          <a:graphicData uri="http://schemas.openxmlformats.org/presentationml/2006/ole">
            <mc:AlternateContent xmlns:mc="http://schemas.openxmlformats.org/markup-compatibility/2006">
              <mc:Choice xmlns:v="urn:schemas-microsoft-com:vml" Requires="v">
                <p:oleObj spid="_x0000_s386601" name="Equation" r:id="rId7" imgW="368280" imgH="203040" progId="Equation.DSMT4">
                  <p:embed/>
                </p:oleObj>
              </mc:Choice>
              <mc:Fallback>
                <p:oleObj name="Equation" r:id="rId7" imgW="368280" imgH="2030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3625" y="5651500"/>
                        <a:ext cx="827088" cy="455613"/>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95279" name="Object 15"/>
          <p:cNvGraphicFramePr>
            <a:graphicFrameLocks noChangeAspect="1"/>
          </p:cNvGraphicFramePr>
          <p:nvPr/>
        </p:nvGraphicFramePr>
        <p:xfrm>
          <a:off x="3316288" y="5662613"/>
          <a:ext cx="798512" cy="368300"/>
        </p:xfrm>
        <a:graphic>
          <a:graphicData uri="http://schemas.openxmlformats.org/presentationml/2006/ole">
            <mc:AlternateContent xmlns:mc="http://schemas.openxmlformats.org/markup-compatibility/2006">
              <mc:Choice xmlns:v="urn:schemas-microsoft-com:vml" Requires="v">
                <p:oleObj spid="_x0000_s386602" name="Equation" r:id="rId9" imgW="355320" imgH="164880" progId="Equation.DSMT4">
                  <p:embed/>
                </p:oleObj>
              </mc:Choice>
              <mc:Fallback>
                <p:oleObj name="Equation" r:id="rId9" imgW="355320" imgH="1648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16288" y="5662613"/>
                        <a:ext cx="798512" cy="368300"/>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95280" name="Object 16"/>
          <p:cNvGraphicFramePr>
            <a:graphicFrameLocks noChangeAspect="1"/>
          </p:cNvGraphicFramePr>
          <p:nvPr/>
        </p:nvGraphicFramePr>
        <p:xfrm>
          <a:off x="6019800" y="5497513"/>
          <a:ext cx="1193800" cy="750887"/>
        </p:xfrm>
        <a:graphic>
          <a:graphicData uri="http://schemas.openxmlformats.org/presentationml/2006/ole">
            <mc:AlternateContent xmlns:mc="http://schemas.openxmlformats.org/markup-compatibility/2006">
              <mc:Choice xmlns:v="urn:schemas-microsoft-com:vml" Requires="v">
                <p:oleObj spid="_x0000_s386603" name="Equation" r:id="rId11" imgW="583920" imgH="368280" progId="Equation.DSMT4">
                  <p:embed/>
                </p:oleObj>
              </mc:Choice>
              <mc:Fallback>
                <p:oleObj name="Equation" r:id="rId11" imgW="583920" imgH="3682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19800" y="5497513"/>
                        <a:ext cx="1193800" cy="750887"/>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pic>
        <p:nvPicPr>
          <p:cNvPr id="20" name="Picture 19"/>
          <p:cNvPicPr>
            <a:picLocks noChangeAspect="1"/>
          </p:cNvPicPr>
          <p:nvPr/>
        </p:nvPicPr>
        <p:blipFill>
          <a:blip r:embed="rId13"/>
          <a:stretch>
            <a:fillRect/>
          </a:stretch>
        </p:blipFill>
        <p:spPr>
          <a:xfrm>
            <a:off x="1981200" y="5552248"/>
            <a:ext cx="1293812" cy="619952"/>
          </a:xfrm>
          <a:prstGeom prst="rect">
            <a:avLst/>
          </a:prstGeom>
        </p:spPr>
      </p:pic>
    </p:spTree>
    <p:extLst>
      <p:ext uri="{BB962C8B-B14F-4D97-AF65-F5344CB8AC3E}">
        <p14:creationId xmlns:p14="http://schemas.microsoft.com/office/powerpoint/2010/main" val="198550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95271"/>
                                        </p:tgtEl>
                                        <p:attrNameLst>
                                          <p:attrName>style.visibility</p:attrName>
                                        </p:attrNameLst>
                                      </p:cBhvr>
                                      <p:to>
                                        <p:strVal val="visible"/>
                                      </p:to>
                                    </p:set>
                                    <p:animEffect transition="in" filter="wipe(left)">
                                      <p:cBhvr>
                                        <p:cTn id="7" dur="500"/>
                                        <p:tgtEl>
                                          <p:spTgt spid="395271"/>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style.rotation</p:attrName>
                                        </p:attrNameLst>
                                      </p:cBhvr>
                                      <p:tavLst>
                                        <p:tav tm="0">
                                          <p:val>
                                            <p:fltVal val="720"/>
                                          </p:val>
                                        </p:tav>
                                        <p:tav tm="100000">
                                          <p:val>
                                            <p:fltVal val="0"/>
                                          </p:val>
                                        </p:tav>
                                      </p:tavLst>
                                    </p:anim>
                                    <p:anim calcmode="lin" valueType="num">
                                      <p:cBhvr>
                                        <p:cTn id="14" dur="2000" fill="hold"/>
                                        <p:tgtEl>
                                          <p:spTgt spid="2"/>
                                        </p:tgtEl>
                                        <p:attrNameLst>
                                          <p:attrName>ppt_h</p:attrName>
                                        </p:attrNameLst>
                                      </p:cBhvr>
                                      <p:tavLst>
                                        <p:tav tm="0">
                                          <p:val>
                                            <p:fltVal val="0"/>
                                          </p:val>
                                        </p:tav>
                                        <p:tav tm="100000">
                                          <p:val>
                                            <p:strVal val="#ppt_h"/>
                                          </p:val>
                                        </p:tav>
                                      </p:tavLst>
                                    </p:anim>
                                    <p:anim calcmode="lin" valueType="num">
                                      <p:cBhvr>
                                        <p:cTn id="15"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wd">
                                    <p:tmPct val="10000"/>
                                  </p:iterate>
                                  <p:childTnLst>
                                    <p:set>
                                      <p:cBhvr>
                                        <p:cTn id="19" dur="1" fill="hold">
                                          <p:stCondLst>
                                            <p:cond delay="0"/>
                                          </p:stCondLst>
                                        </p:cTn>
                                        <p:tgtEl>
                                          <p:spTgt spid="395272"/>
                                        </p:tgtEl>
                                        <p:attrNameLst>
                                          <p:attrName>style.visibility</p:attrName>
                                        </p:attrNameLst>
                                      </p:cBhvr>
                                      <p:to>
                                        <p:strVal val="visible"/>
                                      </p:to>
                                    </p:set>
                                    <p:animEffect transition="in" filter="wipe(left)">
                                      <p:cBhvr>
                                        <p:cTn id="20" dur="500"/>
                                        <p:tgtEl>
                                          <p:spTgt spid="39527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type="wd">
                                    <p:tmPct val="10000"/>
                                  </p:iterate>
                                  <p:childTnLst>
                                    <p:set>
                                      <p:cBhvr>
                                        <p:cTn id="24" dur="1" fill="hold">
                                          <p:stCondLst>
                                            <p:cond delay="0"/>
                                          </p:stCondLst>
                                        </p:cTn>
                                        <p:tgtEl>
                                          <p:spTgt spid="395273"/>
                                        </p:tgtEl>
                                        <p:attrNameLst>
                                          <p:attrName>style.visibility</p:attrName>
                                        </p:attrNameLst>
                                      </p:cBhvr>
                                      <p:to>
                                        <p:strVal val="visible"/>
                                      </p:to>
                                    </p:set>
                                    <p:animEffect transition="in" filter="wipe(left)">
                                      <p:cBhvr>
                                        <p:cTn id="25" dur="500"/>
                                        <p:tgtEl>
                                          <p:spTgt spid="39527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95276"/>
                                        </p:tgtEl>
                                        <p:attrNameLst>
                                          <p:attrName>style.visibility</p:attrName>
                                        </p:attrNameLst>
                                      </p:cBhvr>
                                      <p:to>
                                        <p:strVal val="visible"/>
                                      </p:to>
                                    </p:set>
                                    <p:animEffect transition="in" filter="wipe(left)">
                                      <p:cBhvr>
                                        <p:cTn id="30" dur="500"/>
                                        <p:tgtEl>
                                          <p:spTgt spid="39527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iterate type="wd">
                                    <p:tmPct val="10000"/>
                                  </p:iterate>
                                  <p:childTnLst>
                                    <p:set>
                                      <p:cBhvr>
                                        <p:cTn id="34" dur="1" fill="hold">
                                          <p:stCondLst>
                                            <p:cond delay="0"/>
                                          </p:stCondLst>
                                        </p:cTn>
                                        <p:tgtEl>
                                          <p:spTgt spid="395275"/>
                                        </p:tgtEl>
                                        <p:attrNameLst>
                                          <p:attrName>style.visibility</p:attrName>
                                        </p:attrNameLst>
                                      </p:cBhvr>
                                      <p:to>
                                        <p:strVal val="visible"/>
                                      </p:to>
                                    </p:set>
                                    <p:animEffect transition="in" filter="wipe(left)">
                                      <p:cBhvr>
                                        <p:cTn id="35" dur="500"/>
                                        <p:tgtEl>
                                          <p:spTgt spid="39527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iterate type="wd">
                                    <p:tmPct val="10000"/>
                                  </p:iterate>
                                  <p:childTnLst>
                                    <p:set>
                                      <p:cBhvr>
                                        <p:cTn id="39" dur="1" fill="hold">
                                          <p:stCondLst>
                                            <p:cond delay="0"/>
                                          </p:stCondLst>
                                        </p:cTn>
                                        <p:tgtEl>
                                          <p:spTgt spid="395277"/>
                                        </p:tgtEl>
                                        <p:attrNameLst>
                                          <p:attrName>style.visibility</p:attrName>
                                        </p:attrNameLst>
                                      </p:cBhvr>
                                      <p:to>
                                        <p:strVal val="visible"/>
                                      </p:to>
                                    </p:set>
                                    <p:animEffect transition="in" filter="wipe(left)">
                                      <p:cBhvr>
                                        <p:cTn id="40" dur="500"/>
                                        <p:tgtEl>
                                          <p:spTgt spid="39527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left)">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iterate type="wd">
                                    <p:tmPct val="10000"/>
                                  </p:iterate>
                                  <p:childTnLst>
                                    <p:set>
                                      <p:cBhvr>
                                        <p:cTn id="49" dur="1" fill="hold">
                                          <p:stCondLst>
                                            <p:cond delay="0"/>
                                          </p:stCondLst>
                                        </p:cTn>
                                        <p:tgtEl>
                                          <p:spTgt spid="395279"/>
                                        </p:tgtEl>
                                        <p:attrNameLst>
                                          <p:attrName>style.visibility</p:attrName>
                                        </p:attrNameLst>
                                      </p:cBhvr>
                                      <p:to>
                                        <p:strVal val="visible"/>
                                      </p:to>
                                    </p:set>
                                    <p:animEffect transition="in" filter="wipe(left)">
                                      <p:cBhvr>
                                        <p:cTn id="50" dur="500"/>
                                        <p:tgtEl>
                                          <p:spTgt spid="39527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iterate type="wd">
                                    <p:tmPct val="10000"/>
                                  </p:iterate>
                                  <p:childTnLst>
                                    <p:set>
                                      <p:cBhvr>
                                        <p:cTn id="54" dur="1" fill="hold">
                                          <p:stCondLst>
                                            <p:cond delay="0"/>
                                          </p:stCondLst>
                                        </p:cTn>
                                        <p:tgtEl>
                                          <p:spTgt spid="395274"/>
                                        </p:tgtEl>
                                        <p:attrNameLst>
                                          <p:attrName>style.visibility</p:attrName>
                                        </p:attrNameLst>
                                      </p:cBhvr>
                                      <p:to>
                                        <p:strVal val="visible"/>
                                      </p:to>
                                    </p:set>
                                    <p:animEffect transition="in" filter="wipe(left)">
                                      <p:cBhvr>
                                        <p:cTn id="55" dur="500"/>
                                        <p:tgtEl>
                                          <p:spTgt spid="39527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iterate type="wd">
                                    <p:tmPct val="10000"/>
                                  </p:iterate>
                                  <p:childTnLst>
                                    <p:set>
                                      <p:cBhvr>
                                        <p:cTn id="59" dur="1" fill="hold">
                                          <p:stCondLst>
                                            <p:cond delay="0"/>
                                          </p:stCondLst>
                                        </p:cTn>
                                        <p:tgtEl>
                                          <p:spTgt spid="395280"/>
                                        </p:tgtEl>
                                        <p:attrNameLst>
                                          <p:attrName>style.visibility</p:attrName>
                                        </p:attrNameLst>
                                      </p:cBhvr>
                                      <p:to>
                                        <p:strVal val="visible"/>
                                      </p:to>
                                    </p:set>
                                    <p:animEffect transition="in" filter="wipe(left)">
                                      <p:cBhvr>
                                        <p:cTn id="60" dur="500"/>
                                        <p:tgtEl>
                                          <p:spTgt spid="395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1" grpId="0"/>
      <p:bldP spid="395272" grpId="0"/>
      <p:bldP spid="395273" grpId="0"/>
      <p:bldP spid="395274" grpId="0" animBg="1"/>
      <p:bldP spid="39527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smtClean="0"/>
              <a:t>Thursday, July 5, 2018</a:t>
            </a:r>
            <a:endParaRPr lang="en-US"/>
          </a:p>
        </p:txBody>
      </p:sp>
      <p:sp>
        <p:nvSpPr>
          <p:cNvPr id="9" name="Footer Placeholder 4"/>
          <p:cNvSpPr>
            <a:spLocks noGrp="1"/>
          </p:cNvSpPr>
          <p:nvPr>
            <p:ph type="ftr" sz="quarter" idx="11"/>
          </p:nvPr>
        </p:nvSpPr>
        <p:spPr/>
        <p:txBody>
          <a:bodyPr/>
          <a:lstStyle/>
          <a:p>
            <a:r>
              <a:rPr lang="de-DE" smtClean="0"/>
              <a:t>PHYS 1444-001, Summer 2018               Dr. Jaehoon Yu</a:t>
            </a:r>
            <a:endParaRPr lang="en-US"/>
          </a:p>
        </p:txBody>
      </p:sp>
      <p:sp>
        <p:nvSpPr>
          <p:cNvPr id="10" name="Slide Number Placeholder 5"/>
          <p:cNvSpPr>
            <a:spLocks noGrp="1"/>
          </p:cNvSpPr>
          <p:nvPr>
            <p:ph type="sldNum" sz="quarter" idx="12"/>
          </p:nvPr>
        </p:nvSpPr>
        <p:spPr/>
        <p:txBody>
          <a:bodyPr/>
          <a:lstStyle/>
          <a:p>
            <a:fld id="{71C55E25-FB72-C044-BA11-9F8DA0A1BAB5}" type="slidenum">
              <a:rPr lang="en-US"/>
              <a:pPr/>
              <a:t>130</a:t>
            </a:fld>
            <a:endParaRPr lang="en-US"/>
          </a:p>
        </p:txBody>
      </p:sp>
      <p:sp>
        <p:nvSpPr>
          <p:cNvPr id="380930" name="Rectangle 2"/>
          <p:cNvSpPr>
            <a:spLocks noGrp="1" noChangeArrowheads="1"/>
          </p:cNvSpPr>
          <p:nvPr>
            <p:ph type="title"/>
          </p:nvPr>
        </p:nvSpPr>
        <p:spPr>
          <a:xfrm>
            <a:off x="381000" y="76200"/>
            <a:ext cx="8534400" cy="609600"/>
          </a:xfrm>
        </p:spPr>
        <p:txBody>
          <a:bodyPr/>
          <a:lstStyle/>
          <a:p>
            <a:r>
              <a:rPr lang="en-US"/>
              <a:t>Light as EM Wave</a:t>
            </a:r>
          </a:p>
        </p:txBody>
      </p:sp>
      <p:graphicFrame>
        <p:nvGraphicFramePr>
          <p:cNvPr id="380931"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512142"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0932"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512143"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0933"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12144"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0934" name="Rectangle 6"/>
          <p:cNvSpPr>
            <a:spLocks noGrp="1" noChangeArrowheads="1"/>
          </p:cNvSpPr>
          <p:nvPr>
            <p:ph type="body" idx="1"/>
          </p:nvPr>
        </p:nvSpPr>
        <p:spPr>
          <a:xfrm>
            <a:off x="228600" y="838200"/>
            <a:ext cx="8686800" cy="5715000"/>
          </a:xfrm>
        </p:spPr>
        <p:txBody>
          <a:bodyPr/>
          <a:lstStyle/>
          <a:p>
            <a:r>
              <a:rPr lang="en-US"/>
              <a:t>The wavelengths of visible light were measured in the first decade of the 19</a:t>
            </a:r>
            <a:r>
              <a:rPr lang="en-US" baseline="30000"/>
              <a:t>th</a:t>
            </a:r>
            <a:r>
              <a:rPr lang="en-US"/>
              <a:t> century</a:t>
            </a:r>
          </a:p>
          <a:p>
            <a:pPr lvl="1"/>
            <a:r>
              <a:rPr lang="en-US"/>
              <a:t>The visible light wave length were found to be between 4.0x10</a:t>
            </a:r>
            <a:r>
              <a:rPr lang="en-US" baseline="30000"/>
              <a:t>-7</a:t>
            </a:r>
            <a:r>
              <a:rPr lang="en-US"/>
              <a:t>m (400nm) and 7.5x10</a:t>
            </a:r>
            <a:r>
              <a:rPr lang="en-US" baseline="30000"/>
              <a:t>-7</a:t>
            </a:r>
            <a:r>
              <a:rPr lang="en-US"/>
              <a:t>m (750nm)</a:t>
            </a:r>
          </a:p>
          <a:p>
            <a:pPr lvl="1"/>
            <a:r>
              <a:rPr lang="en-US"/>
              <a:t>The frequency of visible light is </a:t>
            </a:r>
            <a:r>
              <a:rPr lang="en-US">
                <a:latin typeface="Monotype Corsiva" charset="0"/>
              </a:rPr>
              <a:t>f</a:t>
            </a:r>
            <a:r>
              <a:rPr lang="en-US">
                <a:latin typeface="Symbol" charset="2"/>
              </a:rPr>
              <a:t>l</a:t>
            </a:r>
            <a:r>
              <a:rPr lang="en-US"/>
              <a:t>=c</a:t>
            </a:r>
          </a:p>
          <a:p>
            <a:pPr lvl="2"/>
            <a:r>
              <a:rPr lang="en-US"/>
              <a:t>Where </a:t>
            </a:r>
            <a:r>
              <a:rPr lang="en-US">
                <a:latin typeface="Monotype Corsiva" charset="0"/>
              </a:rPr>
              <a:t>f</a:t>
            </a:r>
            <a:r>
              <a:rPr lang="en-US"/>
              <a:t> and </a:t>
            </a:r>
            <a:r>
              <a:rPr lang="en-US">
                <a:latin typeface="Symbol" charset="2"/>
              </a:rPr>
              <a:t>l</a:t>
            </a:r>
            <a:r>
              <a:rPr lang="en-US"/>
              <a:t> are the frequency and the wavelength of the wave</a:t>
            </a:r>
          </a:p>
          <a:p>
            <a:pPr lvl="3"/>
            <a:r>
              <a:rPr lang="en-US"/>
              <a:t>What is the range of visible light frequency?</a:t>
            </a:r>
          </a:p>
          <a:p>
            <a:pPr lvl="3"/>
            <a:r>
              <a:rPr lang="en-US"/>
              <a:t>4.0x10</a:t>
            </a:r>
            <a:r>
              <a:rPr lang="en-US" baseline="30000"/>
              <a:t>14</a:t>
            </a:r>
            <a:r>
              <a:rPr lang="en-US"/>
              <a:t>Hz to 7.5x10</a:t>
            </a:r>
            <a:r>
              <a:rPr lang="en-US" baseline="30000"/>
              <a:t>14</a:t>
            </a:r>
            <a:r>
              <a:rPr lang="en-US"/>
              <a:t>Hz </a:t>
            </a:r>
          </a:p>
          <a:p>
            <a:pPr lvl="2"/>
            <a:r>
              <a:rPr lang="en-US"/>
              <a:t>c is 3x10</a:t>
            </a:r>
            <a:r>
              <a:rPr lang="en-US" baseline="30000"/>
              <a:t>8</a:t>
            </a:r>
            <a:r>
              <a:rPr lang="en-US"/>
              <a:t>m/s, the speed of light</a:t>
            </a:r>
          </a:p>
          <a:p>
            <a:r>
              <a:rPr lang="en-US"/>
              <a:t>EM Waves, or EM radiation, are categorized using EM spectrum</a:t>
            </a:r>
          </a:p>
        </p:txBody>
      </p:sp>
      <p:graphicFrame>
        <p:nvGraphicFramePr>
          <p:cNvPr id="380935"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12145"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862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80934">
                                            <p:txEl>
                                              <p:pRg st="0" end="0"/>
                                            </p:txEl>
                                          </p:spTgt>
                                        </p:tgtEl>
                                        <p:attrNameLst>
                                          <p:attrName>style.visibility</p:attrName>
                                        </p:attrNameLst>
                                      </p:cBhvr>
                                      <p:to>
                                        <p:strVal val="visible"/>
                                      </p:to>
                                    </p:set>
                                    <p:animEffect transition="in" filter="wipe(left)">
                                      <p:cBhvr>
                                        <p:cTn id="7" dur="500"/>
                                        <p:tgtEl>
                                          <p:spTgt spid="3809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80934">
                                            <p:txEl>
                                              <p:pRg st="1" end="1"/>
                                            </p:txEl>
                                          </p:spTgt>
                                        </p:tgtEl>
                                        <p:attrNameLst>
                                          <p:attrName>style.visibility</p:attrName>
                                        </p:attrNameLst>
                                      </p:cBhvr>
                                      <p:to>
                                        <p:strVal val="visible"/>
                                      </p:to>
                                    </p:set>
                                    <p:animEffect transition="in" filter="wipe(left)">
                                      <p:cBhvr>
                                        <p:cTn id="12" dur="500"/>
                                        <p:tgtEl>
                                          <p:spTgt spid="3809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80934">
                                            <p:txEl>
                                              <p:pRg st="2" end="2"/>
                                            </p:txEl>
                                          </p:spTgt>
                                        </p:tgtEl>
                                        <p:attrNameLst>
                                          <p:attrName>style.visibility</p:attrName>
                                        </p:attrNameLst>
                                      </p:cBhvr>
                                      <p:to>
                                        <p:strVal val="visible"/>
                                      </p:to>
                                    </p:set>
                                    <p:animEffect transition="in" filter="wipe(left)">
                                      <p:cBhvr>
                                        <p:cTn id="17" dur="500"/>
                                        <p:tgtEl>
                                          <p:spTgt spid="3809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80934">
                                            <p:txEl>
                                              <p:pRg st="3" end="3"/>
                                            </p:txEl>
                                          </p:spTgt>
                                        </p:tgtEl>
                                        <p:attrNameLst>
                                          <p:attrName>style.visibility</p:attrName>
                                        </p:attrNameLst>
                                      </p:cBhvr>
                                      <p:to>
                                        <p:strVal val="visible"/>
                                      </p:to>
                                    </p:set>
                                    <p:animEffect transition="in" filter="wipe(left)">
                                      <p:cBhvr>
                                        <p:cTn id="22" dur="500"/>
                                        <p:tgtEl>
                                          <p:spTgt spid="38093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80934">
                                            <p:txEl>
                                              <p:pRg st="4" end="4"/>
                                            </p:txEl>
                                          </p:spTgt>
                                        </p:tgtEl>
                                        <p:attrNameLst>
                                          <p:attrName>style.visibility</p:attrName>
                                        </p:attrNameLst>
                                      </p:cBhvr>
                                      <p:to>
                                        <p:strVal val="visible"/>
                                      </p:to>
                                    </p:set>
                                    <p:animEffect transition="in" filter="wipe(left)">
                                      <p:cBhvr>
                                        <p:cTn id="27" dur="500"/>
                                        <p:tgtEl>
                                          <p:spTgt spid="38093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80934">
                                            <p:txEl>
                                              <p:pRg st="5" end="5"/>
                                            </p:txEl>
                                          </p:spTgt>
                                        </p:tgtEl>
                                        <p:attrNameLst>
                                          <p:attrName>style.visibility</p:attrName>
                                        </p:attrNameLst>
                                      </p:cBhvr>
                                      <p:to>
                                        <p:strVal val="visible"/>
                                      </p:to>
                                    </p:set>
                                    <p:animEffect transition="in" filter="wipe(left)">
                                      <p:cBhvr>
                                        <p:cTn id="32" dur="500"/>
                                        <p:tgtEl>
                                          <p:spTgt spid="38093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380934">
                                            <p:txEl>
                                              <p:pRg st="6" end="6"/>
                                            </p:txEl>
                                          </p:spTgt>
                                        </p:tgtEl>
                                        <p:attrNameLst>
                                          <p:attrName>style.visibility</p:attrName>
                                        </p:attrNameLst>
                                      </p:cBhvr>
                                      <p:to>
                                        <p:strVal val="visible"/>
                                      </p:to>
                                    </p:set>
                                    <p:animEffect transition="in" filter="wipe(left)">
                                      <p:cBhvr>
                                        <p:cTn id="37" dur="500"/>
                                        <p:tgtEl>
                                          <p:spTgt spid="38093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380934">
                                            <p:txEl>
                                              <p:pRg st="7" end="7"/>
                                            </p:txEl>
                                          </p:spTgt>
                                        </p:tgtEl>
                                        <p:attrNameLst>
                                          <p:attrName>style.visibility</p:attrName>
                                        </p:attrNameLst>
                                      </p:cBhvr>
                                      <p:to>
                                        <p:strVal val="visible"/>
                                      </p:to>
                                    </p:set>
                                    <p:animEffect transition="in" filter="wipe(left)">
                                      <p:cBhvr>
                                        <p:cTn id="42" dur="500"/>
                                        <p:tgtEl>
                                          <p:spTgt spid="38093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4"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r>
              <a:rPr lang="en-US" smtClean="0"/>
              <a:t>Thursday, July 5, 2018</a:t>
            </a:r>
            <a:endParaRPr lang="en-US"/>
          </a:p>
        </p:txBody>
      </p:sp>
      <p:sp>
        <p:nvSpPr>
          <p:cNvPr id="14" name="Footer Placeholder 4"/>
          <p:cNvSpPr>
            <a:spLocks noGrp="1"/>
          </p:cNvSpPr>
          <p:nvPr>
            <p:ph type="ftr" sz="quarter" idx="11"/>
          </p:nvPr>
        </p:nvSpPr>
        <p:spPr/>
        <p:txBody>
          <a:bodyPr/>
          <a:lstStyle/>
          <a:p>
            <a:r>
              <a:rPr lang="de-DE" smtClean="0"/>
              <a:t>PHYS 1444-001, Summer 2018               Dr. Jaehoon Yu</a:t>
            </a:r>
            <a:endParaRPr lang="en-US"/>
          </a:p>
        </p:txBody>
      </p:sp>
      <p:sp>
        <p:nvSpPr>
          <p:cNvPr id="15" name="Slide Number Placeholder 5"/>
          <p:cNvSpPr>
            <a:spLocks noGrp="1"/>
          </p:cNvSpPr>
          <p:nvPr>
            <p:ph type="sldNum" sz="quarter" idx="12"/>
          </p:nvPr>
        </p:nvSpPr>
        <p:spPr/>
        <p:txBody>
          <a:bodyPr/>
          <a:lstStyle/>
          <a:p>
            <a:fld id="{13704C76-0C2C-974B-8798-F0593C5CB5E2}" type="slidenum">
              <a:rPr lang="en-US"/>
              <a:pPr/>
              <a:t>131</a:t>
            </a:fld>
            <a:endParaRPr lang="en-US"/>
          </a:p>
        </p:txBody>
      </p:sp>
      <p:pic>
        <p:nvPicPr>
          <p:cNvPr id="381954" name="Picture 2" descr="FG32_012"/>
          <p:cNvPicPr>
            <a:picLocks noChangeAspect="1" noChangeArrowheads="1"/>
          </p:cNvPicPr>
          <p:nvPr/>
        </p:nvPicPr>
        <p:blipFill>
          <a:blip r:embed="rId3"/>
          <a:srcRect/>
          <a:stretch>
            <a:fillRect/>
          </a:stretch>
        </p:blipFill>
        <p:spPr bwMode="auto">
          <a:xfrm>
            <a:off x="0" y="-533400"/>
            <a:ext cx="8839200" cy="4572000"/>
          </a:xfrm>
          <a:prstGeom prst="rect">
            <a:avLst/>
          </a:prstGeom>
          <a:noFill/>
        </p:spPr>
      </p:pic>
      <p:sp>
        <p:nvSpPr>
          <p:cNvPr id="381955" name="Rectangle 3"/>
          <p:cNvSpPr>
            <a:spLocks noGrp="1" noChangeArrowheads="1"/>
          </p:cNvSpPr>
          <p:nvPr>
            <p:ph type="title"/>
          </p:nvPr>
        </p:nvSpPr>
        <p:spPr>
          <a:xfrm>
            <a:off x="381000" y="-76200"/>
            <a:ext cx="8534400" cy="609600"/>
          </a:xfrm>
        </p:spPr>
        <p:txBody>
          <a:bodyPr/>
          <a:lstStyle/>
          <a:p>
            <a:r>
              <a:rPr lang="en-US"/>
              <a:t>Electromagnetic Spectrum</a:t>
            </a:r>
          </a:p>
        </p:txBody>
      </p:sp>
      <p:graphicFrame>
        <p:nvGraphicFramePr>
          <p:cNvPr id="381956"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513166"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1957"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513167"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1958"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13168"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1959" name="Rectangle 7"/>
          <p:cNvSpPr>
            <a:spLocks noGrp="1" noChangeArrowheads="1"/>
          </p:cNvSpPr>
          <p:nvPr>
            <p:ph type="body" idx="1"/>
          </p:nvPr>
        </p:nvSpPr>
        <p:spPr>
          <a:xfrm>
            <a:off x="76200" y="3200400"/>
            <a:ext cx="8915400" cy="3276600"/>
          </a:xfrm>
        </p:spPr>
        <p:txBody>
          <a:bodyPr/>
          <a:lstStyle/>
          <a:p>
            <a:pPr>
              <a:lnSpc>
                <a:spcPct val="90000"/>
              </a:lnSpc>
            </a:pPr>
            <a:r>
              <a:rPr lang="en-US" sz="2400"/>
              <a:t>Low frequency waves, such as radio waves or microwaves can be easily produced using electronic devices</a:t>
            </a:r>
          </a:p>
          <a:p>
            <a:pPr>
              <a:lnSpc>
                <a:spcPct val="90000"/>
              </a:lnSpc>
            </a:pPr>
            <a:r>
              <a:rPr lang="en-US" sz="2400"/>
              <a:t>Higher frequency waves are produced natural processes, such as emission from atoms, molecules or nuclei</a:t>
            </a:r>
          </a:p>
          <a:p>
            <a:pPr>
              <a:lnSpc>
                <a:spcPct val="90000"/>
              </a:lnSpc>
            </a:pPr>
            <a:r>
              <a:rPr lang="en-US" sz="2400"/>
              <a:t>Or they can be produced from acceleration of charged particles</a:t>
            </a:r>
          </a:p>
          <a:p>
            <a:pPr>
              <a:lnSpc>
                <a:spcPct val="90000"/>
              </a:lnSpc>
            </a:pPr>
            <a:r>
              <a:rPr lang="en-US" sz="2400"/>
              <a:t>Infrared radiation (IR) is mainly responsible for the heating effect of the Sun</a:t>
            </a:r>
          </a:p>
          <a:p>
            <a:pPr lvl="1">
              <a:lnSpc>
                <a:spcPct val="90000"/>
              </a:lnSpc>
            </a:pPr>
            <a:r>
              <a:rPr lang="en-US" sz="2000"/>
              <a:t>The Sun emits visible lights, IR and UV</a:t>
            </a:r>
          </a:p>
          <a:p>
            <a:pPr lvl="2">
              <a:lnSpc>
                <a:spcPct val="90000"/>
              </a:lnSpc>
            </a:pPr>
            <a:r>
              <a:rPr lang="en-US" sz="1800"/>
              <a:t>The molecules of our skin resonate at infrared frequencies so IR is preferentially absorbed and thus warm up</a:t>
            </a:r>
          </a:p>
        </p:txBody>
      </p:sp>
      <p:graphicFrame>
        <p:nvGraphicFramePr>
          <p:cNvPr id="381960"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13169"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1961" name="Oval 9"/>
          <p:cNvSpPr>
            <a:spLocks noChangeArrowheads="1"/>
          </p:cNvSpPr>
          <p:nvPr/>
        </p:nvSpPr>
        <p:spPr bwMode="auto">
          <a:xfrm>
            <a:off x="762000" y="1143000"/>
            <a:ext cx="3810000" cy="609600"/>
          </a:xfrm>
          <a:prstGeom prst="ellipse">
            <a:avLst/>
          </a:prstGeom>
          <a:noFill/>
          <a:ln w="28575">
            <a:solidFill>
              <a:srgbClr val="CC0000"/>
            </a:solidFill>
            <a:round/>
            <a:headEnd/>
            <a:tailEnd/>
          </a:ln>
          <a:effectLst/>
        </p:spPr>
        <p:txBody>
          <a:bodyPr anchor="ctr">
            <a:prstTxWarp prst="textNoShape">
              <a:avLst/>
            </a:prstTxWarp>
            <a:spAutoFit/>
          </a:bodyPr>
          <a:lstStyle/>
          <a:p>
            <a:endParaRPr lang="en-US"/>
          </a:p>
        </p:txBody>
      </p:sp>
      <p:sp>
        <p:nvSpPr>
          <p:cNvPr id="381962" name="Oval 10"/>
          <p:cNvSpPr>
            <a:spLocks noChangeArrowheads="1"/>
          </p:cNvSpPr>
          <p:nvPr/>
        </p:nvSpPr>
        <p:spPr bwMode="auto">
          <a:xfrm>
            <a:off x="3429000" y="990600"/>
            <a:ext cx="2133600" cy="228600"/>
          </a:xfrm>
          <a:prstGeom prst="ellipse">
            <a:avLst/>
          </a:prstGeom>
          <a:noFill/>
          <a:ln w="28575">
            <a:solidFill>
              <a:srgbClr val="CC0000"/>
            </a:solidFill>
            <a:round/>
            <a:headEnd/>
            <a:tailEnd/>
          </a:ln>
          <a:effectLst/>
        </p:spPr>
        <p:txBody>
          <a:bodyPr anchor="ctr">
            <a:prstTxWarp prst="textNoShape">
              <a:avLst/>
            </a:prstTxWarp>
            <a:spAutoFit/>
          </a:bodyPr>
          <a:lstStyle/>
          <a:p>
            <a:endParaRPr lang="en-US"/>
          </a:p>
        </p:txBody>
      </p:sp>
      <p:sp>
        <p:nvSpPr>
          <p:cNvPr id="381963" name="Oval 11"/>
          <p:cNvSpPr>
            <a:spLocks noChangeArrowheads="1"/>
          </p:cNvSpPr>
          <p:nvPr/>
        </p:nvSpPr>
        <p:spPr bwMode="auto">
          <a:xfrm>
            <a:off x="5181600" y="1066800"/>
            <a:ext cx="1905000" cy="533400"/>
          </a:xfrm>
          <a:prstGeom prst="ellipse">
            <a:avLst/>
          </a:prstGeom>
          <a:noFill/>
          <a:ln w="28575">
            <a:solidFill>
              <a:srgbClr val="CC0000"/>
            </a:solidFill>
            <a:round/>
            <a:headEnd/>
            <a:tailEnd/>
          </a:ln>
          <a:effectLst/>
        </p:spPr>
        <p:txBody>
          <a:bodyPr anchor="ctr">
            <a:prstTxWarp prst="textNoShape">
              <a:avLst/>
            </a:prstTxWarp>
            <a:spAutoFit/>
          </a:bodyPr>
          <a:lstStyle/>
          <a:p>
            <a:endParaRPr lang="en-US"/>
          </a:p>
        </p:txBody>
      </p:sp>
      <p:sp>
        <p:nvSpPr>
          <p:cNvPr id="381964" name="Oval 12"/>
          <p:cNvSpPr>
            <a:spLocks noChangeArrowheads="1"/>
          </p:cNvSpPr>
          <p:nvPr/>
        </p:nvSpPr>
        <p:spPr bwMode="auto">
          <a:xfrm>
            <a:off x="6781800" y="914400"/>
            <a:ext cx="1905000" cy="533400"/>
          </a:xfrm>
          <a:prstGeom prst="ellipse">
            <a:avLst/>
          </a:prstGeom>
          <a:noFill/>
          <a:ln w="28575">
            <a:solidFill>
              <a:srgbClr val="CC0000"/>
            </a:solidFill>
            <a:round/>
            <a:headEnd/>
            <a:tailEnd/>
          </a:ln>
          <a:effectLst/>
        </p:spPr>
        <p:txBody>
          <a:bodyPr anchor="ctr">
            <a:prstTxWarp prst="textNoShape">
              <a:avLst/>
            </a:prstTxWarp>
            <a:spAutoFit/>
          </a:bodyPr>
          <a:lstStyle/>
          <a:p>
            <a:endParaRPr lang="en-US"/>
          </a:p>
        </p:txBody>
      </p:sp>
    </p:spTree>
    <p:extLst>
      <p:ext uri="{BB962C8B-B14F-4D97-AF65-F5344CB8AC3E}">
        <p14:creationId xmlns:p14="http://schemas.microsoft.com/office/powerpoint/2010/main" val="105230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81954"/>
                                        </p:tgtEl>
                                        <p:attrNameLst>
                                          <p:attrName>style.visibility</p:attrName>
                                        </p:attrNameLst>
                                      </p:cBhvr>
                                      <p:to>
                                        <p:strVal val="visible"/>
                                      </p:to>
                                    </p:set>
                                    <p:anim calcmode="lin" valueType="num">
                                      <p:cBhvr>
                                        <p:cTn id="7" dur="500" fill="hold"/>
                                        <p:tgtEl>
                                          <p:spTgt spid="381954"/>
                                        </p:tgtEl>
                                        <p:attrNameLst>
                                          <p:attrName>ppt_w</p:attrName>
                                        </p:attrNameLst>
                                      </p:cBhvr>
                                      <p:tavLst>
                                        <p:tav tm="0">
                                          <p:val>
                                            <p:fltVal val="0"/>
                                          </p:val>
                                        </p:tav>
                                        <p:tav tm="100000">
                                          <p:val>
                                            <p:strVal val="#ppt_w"/>
                                          </p:val>
                                        </p:tav>
                                      </p:tavLst>
                                    </p:anim>
                                    <p:anim calcmode="lin" valueType="num">
                                      <p:cBhvr>
                                        <p:cTn id="8" dur="500" fill="hold"/>
                                        <p:tgtEl>
                                          <p:spTgt spid="381954"/>
                                        </p:tgtEl>
                                        <p:attrNameLst>
                                          <p:attrName>ppt_h</p:attrName>
                                        </p:attrNameLst>
                                      </p:cBhvr>
                                      <p:tavLst>
                                        <p:tav tm="0">
                                          <p:val>
                                            <p:fltVal val="0"/>
                                          </p:val>
                                        </p:tav>
                                        <p:tav tm="100000">
                                          <p:val>
                                            <p:strVal val="#ppt_h"/>
                                          </p:val>
                                        </p:tav>
                                      </p:tavLst>
                                    </p:anim>
                                    <p:animEffect transition="in" filter="fade">
                                      <p:cBhvr>
                                        <p:cTn id="9" dur="500"/>
                                        <p:tgtEl>
                                          <p:spTgt spid="38195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wd">
                                    <p:tmPct val="10000"/>
                                  </p:iterate>
                                  <p:childTnLst>
                                    <p:set>
                                      <p:cBhvr>
                                        <p:cTn id="13" dur="1" fill="hold">
                                          <p:stCondLst>
                                            <p:cond delay="0"/>
                                          </p:stCondLst>
                                        </p:cTn>
                                        <p:tgtEl>
                                          <p:spTgt spid="381959">
                                            <p:txEl>
                                              <p:pRg st="0" end="0"/>
                                            </p:txEl>
                                          </p:spTgt>
                                        </p:tgtEl>
                                        <p:attrNameLst>
                                          <p:attrName>style.visibility</p:attrName>
                                        </p:attrNameLst>
                                      </p:cBhvr>
                                      <p:to>
                                        <p:strVal val="visible"/>
                                      </p:to>
                                    </p:set>
                                    <p:animEffect transition="in" filter="wipe(left)">
                                      <p:cBhvr>
                                        <p:cTn id="14" dur="500"/>
                                        <p:tgtEl>
                                          <p:spTgt spid="38195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381961"/>
                                        </p:tgtEl>
                                        <p:attrNameLst>
                                          <p:attrName>style.visibility</p:attrName>
                                        </p:attrNameLst>
                                      </p:cBhvr>
                                      <p:to>
                                        <p:strVal val="visible"/>
                                      </p:to>
                                    </p:set>
                                    <p:anim calcmode="lin" valueType="num">
                                      <p:cBhvr>
                                        <p:cTn id="19" dur="500" fill="hold"/>
                                        <p:tgtEl>
                                          <p:spTgt spid="381961"/>
                                        </p:tgtEl>
                                        <p:attrNameLst>
                                          <p:attrName>ppt_w</p:attrName>
                                        </p:attrNameLst>
                                      </p:cBhvr>
                                      <p:tavLst>
                                        <p:tav tm="0">
                                          <p:val>
                                            <p:fltVal val="0"/>
                                          </p:val>
                                        </p:tav>
                                        <p:tav tm="100000">
                                          <p:val>
                                            <p:strVal val="#ppt_w"/>
                                          </p:val>
                                        </p:tav>
                                      </p:tavLst>
                                    </p:anim>
                                    <p:anim calcmode="lin" valueType="num">
                                      <p:cBhvr>
                                        <p:cTn id="20" dur="500" fill="hold"/>
                                        <p:tgtEl>
                                          <p:spTgt spid="381961"/>
                                        </p:tgtEl>
                                        <p:attrNameLst>
                                          <p:attrName>ppt_h</p:attrName>
                                        </p:attrNameLst>
                                      </p:cBhvr>
                                      <p:tavLst>
                                        <p:tav tm="0">
                                          <p:val>
                                            <p:fltVal val="0"/>
                                          </p:val>
                                        </p:tav>
                                        <p:tav tm="100000">
                                          <p:val>
                                            <p:strVal val="#ppt_h"/>
                                          </p:val>
                                        </p:tav>
                                      </p:tavLst>
                                    </p:anim>
                                    <p:animEffect transition="in" filter="fade">
                                      <p:cBhvr>
                                        <p:cTn id="21" dur="500"/>
                                        <p:tgtEl>
                                          <p:spTgt spid="38196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wd">
                                    <p:tmPct val="10000"/>
                                  </p:iterate>
                                  <p:childTnLst>
                                    <p:set>
                                      <p:cBhvr>
                                        <p:cTn id="25" dur="1" fill="hold">
                                          <p:stCondLst>
                                            <p:cond delay="0"/>
                                          </p:stCondLst>
                                        </p:cTn>
                                        <p:tgtEl>
                                          <p:spTgt spid="381959">
                                            <p:txEl>
                                              <p:pRg st="1" end="1"/>
                                            </p:txEl>
                                          </p:spTgt>
                                        </p:tgtEl>
                                        <p:attrNameLst>
                                          <p:attrName>style.visibility</p:attrName>
                                        </p:attrNameLst>
                                      </p:cBhvr>
                                      <p:to>
                                        <p:strVal val="visible"/>
                                      </p:to>
                                    </p:set>
                                    <p:animEffect transition="in" filter="wipe(left)">
                                      <p:cBhvr>
                                        <p:cTn id="26" dur="500"/>
                                        <p:tgtEl>
                                          <p:spTgt spid="381959">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381963"/>
                                        </p:tgtEl>
                                        <p:attrNameLst>
                                          <p:attrName>style.visibility</p:attrName>
                                        </p:attrNameLst>
                                      </p:cBhvr>
                                      <p:to>
                                        <p:strVal val="visible"/>
                                      </p:to>
                                    </p:set>
                                    <p:anim calcmode="lin" valueType="num">
                                      <p:cBhvr>
                                        <p:cTn id="31" dur="500" fill="hold"/>
                                        <p:tgtEl>
                                          <p:spTgt spid="381963"/>
                                        </p:tgtEl>
                                        <p:attrNameLst>
                                          <p:attrName>ppt_w</p:attrName>
                                        </p:attrNameLst>
                                      </p:cBhvr>
                                      <p:tavLst>
                                        <p:tav tm="0">
                                          <p:val>
                                            <p:fltVal val="0"/>
                                          </p:val>
                                        </p:tav>
                                        <p:tav tm="100000">
                                          <p:val>
                                            <p:strVal val="#ppt_w"/>
                                          </p:val>
                                        </p:tav>
                                      </p:tavLst>
                                    </p:anim>
                                    <p:anim calcmode="lin" valueType="num">
                                      <p:cBhvr>
                                        <p:cTn id="32" dur="500" fill="hold"/>
                                        <p:tgtEl>
                                          <p:spTgt spid="381963"/>
                                        </p:tgtEl>
                                        <p:attrNameLst>
                                          <p:attrName>ppt_h</p:attrName>
                                        </p:attrNameLst>
                                      </p:cBhvr>
                                      <p:tavLst>
                                        <p:tav tm="0">
                                          <p:val>
                                            <p:fltVal val="0"/>
                                          </p:val>
                                        </p:tav>
                                        <p:tav tm="100000">
                                          <p:val>
                                            <p:strVal val="#ppt_h"/>
                                          </p:val>
                                        </p:tav>
                                      </p:tavLst>
                                    </p:anim>
                                    <p:animEffect transition="in" filter="fade">
                                      <p:cBhvr>
                                        <p:cTn id="33" dur="500"/>
                                        <p:tgtEl>
                                          <p:spTgt spid="38196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iterate type="wd">
                                    <p:tmPct val="10000"/>
                                  </p:iterate>
                                  <p:childTnLst>
                                    <p:set>
                                      <p:cBhvr>
                                        <p:cTn id="37" dur="1" fill="hold">
                                          <p:stCondLst>
                                            <p:cond delay="0"/>
                                          </p:stCondLst>
                                        </p:cTn>
                                        <p:tgtEl>
                                          <p:spTgt spid="381959">
                                            <p:txEl>
                                              <p:pRg st="2" end="2"/>
                                            </p:txEl>
                                          </p:spTgt>
                                        </p:tgtEl>
                                        <p:attrNameLst>
                                          <p:attrName>style.visibility</p:attrName>
                                        </p:attrNameLst>
                                      </p:cBhvr>
                                      <p:to>
                                        <p:strVal val="visible"/>
                                      </p:to>
                                    </p:set>
                                    <p:animEffect transition="in" filter="wipe(left)">
                                      <p:cBhvr>
                                        <p:cTn id="38" dur="500"/>
                                        <p:tgtEl>
                                          <p:spTgt spid="381959">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381964"/>
                                        </p:tgtEl>
                                        <p:attrNameLst>
                                          <p:attrName>style.visibility</p:attrName>
                                        </p:attrNameLst>
                                      </p:cBhvr>
                                      <p:to>
                                        <p:strVal val="visible"/>
                                      </p:to>
                                    </p:set>
                                    <p:anim calcmode="lin" valueType="num">
                                      <p:cBhvr>
                                        <p:cTn id="43" dur="500" fill="hold"/>
                                        <p:tgtEl>
                                          <p:spTgt spid="381964"/>
                                        </p:tgtEl>
                                        <p:attrNameLst>
                                          <p:attrName>ppt_w</p:attrName>
                                        </p:attrNameLst>
                                      </p:cBhvr>
                                      <p:tavLst>
                                        <p:tav tm="0">
                                          <p:val>
                                            <p:fltVal val="0"/>
                                          </p:val>
                                        </p:tav>
                                        <p:tav tm="100000">
                                          <p:val>
                                            <p:strVal val="#ppt_w"/>
                                          </p:val>
                                        </p:tav>
                                      </p:tavLst>
                                    </p:anim>
                                    <p:anim calcmode="lin" valueType="num">
                                      <p:cBhvr>
                                        <p:cTn id="44" dur="500" fill="hold"/>
                                        <p:tgtEl>
                                          <p:spTgt spid="381964"/>
                                        </p:tgtEl>
                                        <p:attrNameLst>
                                          <p:attrName>ppt_h</p:attrName>
                                        </p:attrNameLst>
                                      </p:cBhvr>
                                      <p:tavLst>
                                        <p:tav tm="0">
                                          <p:val>
                                            <p:fltVal val="0"/>
                                          </p:val>
                                        </p:tav>
                                        <p:tav tm="100000">
                                          <p:val>
                                            <p:strVal val="#ppt_h"/>
                                          </p:val>
                                        </p:tav>
                                      </p:tavLst>
                                    </p:anim>
                                    <p:animEffect transition="in" filter="fade">
                                      <p:cBhvr>
                                        <p:cTn id="45" dur="500"/>
                                        <p:tgtEl>
                                          <p:spTgt spid="38196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iterate type="wd">
                                    <p:tmPct val="10000"/>
                                  </p:iterate>
                                  <p:childTnLst>
                                    <p:set>
                                      <p:cBhvr>
                                        <p:cTn id="49" dur="1" fill="hold">
                                          <p:stCondLst>
                                            <p:cond delay="0"/>
                                          </p:stCondLst>
                                        </p:cTn>
                                        <p:tgtEl>
                                          <p:spTgt spid="381959">
                                            <p:txEl>
                                              <p:pRg st="3" end="3"/>
                                            </p:txEl>
                                          </p:spTgt>
                                        </p:tgtEl>
                                        <p:attrNameLst>
                                          <p:attrName>style.visibility</p:attrName>
                                        </p:attrNameLst>
                                      </p:cBhvr>
                                      <p:to>
                                        <p:strVal val="visible"/>
                                      </p:to>
                                    </p:set>
                                    <p:animEffect transition="in" filter="wipe(left)">
                                      <p:cBhvr>
                                        <p:cTn id="50" dur="500"/>
                                        <p:tgtEl>
                                          <p:spTgt spid="381959">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grpId="0" nodeType="clickEffect">
                                  <p:stCondLst>
                                    <p:cond delay="0"/>
                                  </p:stCondLst>
                                  <p:childTnLst>
                                    <p:set>
                                      <p:cBhvr>
                                        <p:cTn id="54" dur="1" fill="hold">
                                          <p:stCondLst>
                                            <p:cond delay="0"/>
                                          </p:stCondLst>
                                        </p:cTn>
                                        <p:tgtEl>
                                          <p:spTgt spid="381962"/>
                                        </p:tgtEl>
                                        <p:attrNameLst>
                                          <p:attrName>style.visibility</p:attrName>
                                        </p:attrNameLst>
                                      </p:cBhvr>
                                      <p:to>
                                        <p:strVal val="visible"/>
                                      </p:to>
                                    </p:set>
                                    <p:anim calcmode="lin" valueType="num">
                                      <p:cBhvr>
                                        <p:cTn id="55" dur="500" fill="hold"/>
                                        <p:tgtEl>
                                          <p:spTgt spid="381962"/>
                                        </p:tgtEl>
                                        <p:attrNameLst>
                                          <p:attrName>ppt_w</p:attrName>
                                        </p:attrNameLst>
                                      </p:cBhvr>
                                      <p:tavLst>
                                        <p:tav tm="0">
                                          <p:val>
                                            <p:fltVal val="0"/>
                                          </p:val>
                                        </p:tav>
                                        <p:tav tm="100000">
                                          <p:val>
                                            <p:strVal val="#ppt_w"/>
                                          </p:val>
                                        </p:tav>
                                      </p:tavLst>
                                    </p:anim>
                                    <p:anim calcmode="lin" valueType="num">
                                      <p:cBhvr>
                                        <p:cTn id="56" dur="500" fill="hold"/>
                                        <p:tgtEl>
                                          <p:spTgt spid="381962"/>
                                        </p:tgtEl>
                                        <p:attrNameLst>
                                          <p:attrName>ppt_h</p:attrName>
                                        </p:attrNameLst>
                                      </p:cBhvr>
                                      <p:tavLst>
                                        <p:tav tm="0">
                                          <p:val>
                                            <p:fltVal val="0"/>
                                          </p:val>
                                        </p:tav>
                                        <p:tav tm="100000">
                                          <p:val>
                                            <p:strVal val="#ppt_h"/>
                                          </p:val>
                                        </p:tav>
                                      </p:tavLst>
                                    </p:anim>
                                    <p:animEffect transition="in" filter="fade">
                                      <p:cBhvr>
                                        <p:cTn id="57" dur="500"/>
                                        <p:tgtEl>
                                          <p:spTgt spid="38196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iterate type="wd">
                                    <p:tmPct val="10000"/>
                                  </p:iterate>
                                  <p:childTnLst>
                                    <p:set>
                                      <p:cBhvr>
                                        <p:cTn id="61" dur="1" fill="hold">
                                          <p:stCondLst>
                                            <p:cond delay="0"/>
                                          </p:stCondLst>
                                        </p:cTn>
                                        <p:tgtEl>
                                          <p:spTgt spid="381959">
                                            <p:txEl>
                                              <p:pRg st="4" end="4"/>
                                            </p:txEl>
                                          </p:spTgt>
                                        </p:tgtEl>
                                        <p:attrNameLst>
                                          <p:attrName>style.visibility</p:attrName>
                                        </p:attrNameLst>
                                      </p:cBhvr>
                                      <p:to>
                                        <p:strVal val="visible"/>
                                      </p:to>
                                    </p:set>
                                    <p:animEffect transition="in" filter="wipe(left)">
                                      <p:cBhvr>
                                        <p:cTn id="62" dur="500"/>
                                        <p:tgtEl>
                                          <p:spTgt spid="381959">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iterate type="wd">
                                    <p:tmPct val="10000"/>
                                  </p:iterate>
                                  <p:childTnLst>
                                    <p:set>
                                      <p:cBhvr>
                                        <p:cTn id="66" dur="1" fill="hold">
                                          <p:stCondLst>
                                            <p:cond delay="0"/>
                                          </p:stCondLst>
                                        </p:cTn>
                                        <p:tgtEl>
                                          <p:spTgt spid="381959">
                                            <p:txEl>
                                              <p:pRg st="5" end="5"/>
                                            </p:txEl>
                                          </p:spTgt>
                                        </p:tgtEl>
                                        <p:attrNameLst>
                                          <p:attrName>style.visibility</p:attrName>
                                        </p:attrNameLst>
                                      </p:cBhvr>
                                      <p:to>
                                        <p:strVal val="visible"/>
                                      </p:to>
                                    </p:set>
                                    <p:animEffect transition="in" filter="wipe(left)">
                                      <p:cBhvr>
                                        <p:cTn id="67" dur="500"/>
                                        <p:tgtEl>
                                          <p:spTgt spid="3819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9" grpId="0" build="p"/>
      <p:bldP spid="381961" grpId="0" animBg="1"/>
      <p:bldP spid="381962" grpId="0" animBg="1"/>
      <p:bldP spid="381963" grpId="0" animBg="1"/>
      <p:bldP spid="381964"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3"/>
          <p:cNvSpPr>
            <a:spLocks noGrp="1"/>
          </p:cNvSpPr>
          <p:nvPr>
            <p:ph type="dt" sz="half" idx="10"/>
          </p:nvPr>
        </p:nvSpPr>
        <p:spPr/>
        <p:txBody>
          <a:bodyPr/>
          <a:lstStyle/>
          <a:p>
            <a:r>
              <a:rPr lang="en-US" smtClean="0"/>
              <a:t>Thursday, July 5, 2018</a:t>
            </a:r>
            <a:endParaRPr lang="en-US"/>
          </a:p>
        </p:txBody>
      </p:sp>
      <p:sp>
        <p:nvSpPr>
          <p:cNvPr id="17" name="Footer Placeholder 4"/>
          <p:cNvSpPr>
            <a:spLocks noGrp="1"/>
          </p:cNvSpPr>
          <p:nvPr>
            <p:ph type="ftr" sz="quarter" idx="11"/>
          </p:nvPr>
        </p:nvSpPr>
        <p:spPr/>
        <p:txBody>
          <a:bodyPr/>
          <a:lstStyle/>
          <a:p>
            <a:r>
              <a:rPr lang="de-DE" smtClean="0"/>
              <a:t>PHYS 1444-001, Summer 2018               Dr. Jaehoon Yu</a:t>
            </a:r>
            <a:endParaRPr lang="en-US"/>
          </a:p>
        </p:txBody>
      </p:sp>
      <p:sp>
        <p:nvSpPr>
          <p:cNvPr id="18" name="Slide Number Placeholder 5"/>
          <p:cNvSpPr>
            <a:spLocks noGrp="1"/>
          </p:cNvSpPr>
          <p:nvPr>
            <p:ph type="sldNum" sz="quarter" idx="12"/>
          </p:nvPr>
        </p:nvSpPr>
        <p:spPr/>
        <p:txBody>
          <a:bodyPr/>
          <a:lstStyle/>
          <a:p>
            <a:fld id="{E1A36067-09C9-1940-A17F-C9A3F90E976C}" type="slidenum">
              <a:rPr lang="en-US"/>
              <a:pPr/>
              <a:t>132</a:t>
            </a:fld>
            <a:endParaRPr lang="en-US"/>
          </a:p>
        </p:txBody>
      </p:sp>
      <p:sp>
        <p:nvSpPr>
          <p:cNvPr id="382978" name="Rectangle 2"/>
          <p:cNvSpPr>
            <a:spLocks noGrp="1" noChangeArrowheads="1"/>
          </p:cNvSpPr>
          <p:nvPr>
            <p:ph type="title"/>
          </p:nvPr>
        </p:nvSpPr>
        <p:spPr>
          <a:xfrm>
            <a:off x="228600" y="-76200"/>
            <a:ext cx="8686800" cy="762000"/>
          </a:xfrm>
        </p:spPr>
        <p:txBody>
          <a:bodyPr/>
          <a:lstStyle/>
          <a:p>
            <a:r>
              <a:rPr lang="en-US" dirty="0"/>
              <a:t>Example </a:t>
            </a:r>
            <a:r>
              <a:rPr lang="en-US" dirty="0" smtClean="0"/>
              <a:t>31 </a:t>
            </a:r>
            <a:r>
              <a:rPr lang="en-US" dirty="0"/>
              <a:t>–</a:t>
            </a:r>
            <a:r>
              <a:rPr lang="en-US" dirty="0" smtClean="0"/>
              <a:t> 3 </a:t>
            </a:r>
            <a:endParaRPr lang="en-US" dirty="0"/>
          </a:p>
        </p:txBody>
      </p:sp>
      <p:sp>
        <p:nvSpPr>
          <p:cNvPr id="382979" name="Text Box 3"/>
          <p:cNvSpPr txBox="1">
            <a:spLocks noChangeArrowheads="1"/>
          </p:cNvSpPr>
          <p:nvPr/>
        </p:nvSpPr>
        <p:spPr bwMode="auto">
          <a:xfrm>
            <a:off x="381000" y="609600"/>
            <a:ext cx="8458200" cy="1373188"/>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sz="2800" b="1">
                <a:solidFill>
                  <a:schemeClr val="accent2"/>
                </a:solidFill>
                <a:latin typeface="Arial Narrow" charset="0"/>
              </a:rPr>
              <a:t>Wavelength of EM waves. </a:t>
            </a:r>
            <a:r>
              <a:rPr lang="en-US" sz="2800">
                <a:solidFill>
                  <a:schemeClr val="accent2"/>
                </a:solidFill>
                <a:latin typeface="Arial Narrow" charset="0"/>
              </a:rPr>
              <a:t>Calculate the wavelength (a) of a 60-Hz EM wave, (b) of a 93.3-MHz FM radio wave and (c) of a beam of visible red light from a laser at frequency 4.74x10</a:t>
            </a:r>
            <a:r>
              <a:rPr lang="en-US" sz="2800" baseline="30000">
                <a:solidFill>
                  <a:schemeClr val="accent2"/>
                </a:solidFill>
                <a:latin typeface="Arial Narrow" charset="0"/>
              </a:rPr>
              <a:t>14</a:t>
            </a:r>
            <a:r>
              <a:rPr lang="en-US" sz="2800">
                <a:solidFill>
                  <a:schemeClr val="accent2"/>
                </a:solidFill>
                <a:latin typeface="Arial Narrow" charset="0"/>
              </a:rPr>
              <a:t>Hz.  </a:t>
            </a:r>
          </a:p>
        </p:txBody>
      </p:sp>
      <p:sp>
        <p:nvSpPr>
          <p:cNvPr id="382980" name="Text Box 4"/>
          <p:cNvSpPr txBox="1">
            <a:spLocks noChangeArrowheads="1"/>
          </p:cNvSpPr>
          <p:nvPr/>
        </p:nvSpPr>
        <p:spPr bwMode="auto">
          <a:xfrm>
            <a:off x="381000" y="2057400"/>
            <a:ext cx="8458200" cy="822325"/>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What is the relationship between speed of light, frequency and the wavelength?  </a:t>
            </a:r>
            <a:endParaRPr lang="en-US" baseline="-25000">
              <a:solidFill>
                <a:srgbClr val="CC00CC"/>
              </a:solidFill>
              <a:latin typeface="Arial Narrow" charset="0"/>
            </a:endParaRPr>
          </a:p>
        </p:txBody>
      </p:sp>
      <p:sp>
        <p:nvSpPr>
          <p:cNvPr id="382981" name="Text Box 5"/>
          <p:cNvSpPr txBox="1">
            <a:spLocks noChangeArrowheads="1"/>
          </p:cNvSpPr>
          <p:nvPr/>
        </p:nvSpPr>
        <p:spPr bwMode="auto">
          <a:xfrm>
            <a:off x="381000" y="3048000"/>
            <a:ext cx="22098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Thus, we obtain</a:t>
            </a:r>
          </a:p>
        </p:txBody>
      </p:sp>
      <p:graphicFrame>
        <p:nvGraphicFramePr>
          <p:cNvPr id="382982" name="Object 6"/>
          <p:cNvGraphicFramePr>
            <a:graphicFrameLocks noChangeAspect="1"/>
          </p:cNvGraphicFramePr>
          <p:nvPr/>
        </p:nvGraphicFramePr>
        <p:xfrm>
          <a:off x="2286000" y="2514600"/>
          <a:ext cx="527050" cy="309563"/>
        </p:xfrm>
        <a:graphic>
          <a:graphicData uri="http://schemas.openxmlformats.org/presentationml/2006/ole">
            <mc:AlternateContent xmlns:mc="http://schemas.openxmlformats.org/markup-compatibility/2006">
              <mc:Choice xmlns:v="urn:schemas-microsoft-com:vml" Requires="v">
                <p:oleObj spid="_x0000_s514295" name="Equation" r:id="rId3" imgW="215640" imgH="126720" progId="Equation.DSMT4">
                  <p:embed/>
                </p:oleObj>
              </mc:Choice>
              <mc:Fallback>
                <p:oleObj name="Equation" r:id="rId3" imgW="215640" imgH="12672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514600"/>
                        <a:ext cx="527050" cy="3095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382983" name="Text Box 7"/>
          <p:cNvSpPr txBox="1">
            <a:spLocks noChangeArrowheads="1"/>
          </p:cNvSpPr>
          <p:nvPr/>
        </p:nvSpPr>
        <p:spPr bwMode="auto">
          <a:xfrm>
            <a:off x="381000" y="3886200"/>
            <a:ext cx="16764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For </a:t>
            </a:r>
            <a:r>
              <a:rPr lang="en-US">
                <a:solidFill>
                  <a:srgbClr val="CC00CC"/>
                </a:solidFill>
                <a:latin typeface="Monotype Corsiva" charset="0"/>
              </a:rPr>
              <a:t>f</a:t>
            </a:r>
            <a:r>
              <a:rPr lang="en-US">
                <a:solidFill>
                  <a:srgbClr val="CC00CC"/>
                </a:solidFill>
                <a:latin typeface="Arial Narrow" charset="0"/>
              </a:rPr>
              <a:t>=60Hz </a:t>
            </a:r>
          </a:p>
        </p:txBody>
      </p:sp>
      <p:graphicFrame>
        <p:nvGraphicFramePr>
          <p:cNvPr id="382984" name="Object 8"/>
          <p:cNvGraphicFramePr>
            <a:graphicFrameLocks noChangeAspect="1"/>
          </p:cNvGraphicFramePr>
          <p:nvPr/>
        </p:nvGraphicFramePr>
        <p:xfrm>
          <a:off x="2286000" y="3179763"/>
          <a:ext cx="587375" cy="401637"/>
        </p:xfrm>
        <a:graphic>
          <a:graphicData uri="http://schemas.openxmlformats.org/presentationml/2006/ole">
            <mc:AlternateContent xmlns:mc="http://schemas.openxmlformats.org/markup-compatibility/2006">
              <mc:Choice xmlns:v="urn:schemas-microsoft-com:vml" Requires="v">
                <p:oleObj spid="_x0000_s514296" name="Equation" r:id="rId5" imgW="241200" imgH="164880" progId="Equation.DSMT4">
                  <p:embed/>
                </p:oleObj>
              </mc:Choice>
              <mc:Fallback>
                <p:oleObj name="Equation" r:id="rId5" imgW="241200" imgH="1648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3179763"/>
                        <a:ext cx="587375" cy="40163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2985" name="Object 9"/>
          <p:cNvGraphicFramePr>
            <a:graphicFrameLocks noChangeAspect="1"/>
          </p:cNvGraphicFramePr>
          <p:nvPr/>
        </p:nvGraphicFramePr>
        <p:xfrm>
          <a:off x="2841625" y="3657600"/>
          <a:ext cx="3711575" cy="989013"/>
        </p:xfrm>
        <a:graphic>
          <a:graphicData uri="http://schemas.openxmlformats.org/presentationml/2006/ole">
            <mc:AlternateContent xmlns:mc="http://schemas.openxmlformats.org/markup-compatibility/2006">
              <mc:Choice xmlns:v="urn:schemas-microsoft-com:vml" Requires="v">
                <p:oleObj spid="_x0000_s514297" name="Equation" r:id="rId7" imgW="1523880" imgH="406080" progId="Equation.DSMT4">
                  <p:embed/>
                </p:oleObj>
              </mc:Choice>
              <mc:Fallback>
                <p:oleObj name="Equation" r:id="rId7" imgW="1523880" imgH="4060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1625" y="3657600"/>
                        <a:ext cx="3711575" cy="9890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382986" name="Text Box 10"/>
          <p:cNvSpPr txBox="1">
            <a:spLocks noChangeArrowheads="1"/>
          </p:cNvSpPr>
          <p:nvPr/>
        </p:nvSpPr>
        <p:spPr bwMode="auto">
          <a:xfrm>
            <a:off x="381000" y="4802188"/>
            <a:ext cx="20574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For </a:t>
            </a:r>
            <a:r>
              <a:rPr lang="en-US">
                <a:solidFill>
                  <a:srgbClr val="CC00CC"/>
                </a:solidFill>
                <a:latin typeface="Monotype Corsiva" charset="0"/>
              </a:rPr>
              <a:t>f</a:t>
            </a:r>
            <a:r>
              <a:rPr lang="en-US">
                <a:solidFill>
                  <a:srgbClr val="CC00CC"/>
                </a:solidFill>
                <a:latin typeface="Arial Narrow" charset="0"/>
              </a:rPr>
              <a:t>=93.3MHz </a:t>
            </a:r>
          </a:p>
        </p:txBody>
      </p:sp>
      <p:graphicFrame>
        <p:nvGraphicFramePr>
          <p:cNvPr id="382987" name="Object 11"/>
          <p:cNvGraphicFramePr>
            <a:graphicFrameLocks noChangeAspect="1"/>
          </p:cNvGraphicFramePr>
          <p:nvPr/>
        </p:nvGraphicFramePr>
        <p:xfrm>
          <a:off x="2827338" y="4572000"/>
          <a:ext cx="3649662" cy="989013"/>
        </p:xfrm>
        <a:graphic>
          <a:graphicData uri="http://schemas.openxmlformats.org/presentationml/2006/ole">
            <mc:AlternateContent xmlns:mc="http://schemas.openxmlformats.org/markup-compatibility/2006">
              <mc:Choice xmlns:v="urn:schemas-microsoft-com:vml" Requires="v">
                <p:oleObj spid="_x0000_s514298" name="Equation" r:id="rId9" imgW="1498320" imgH="406080" progId="Equation.DSMT4">
                  <p:embed/>
                </p:oleObj>
              </mc:Choice>
              <mc:Fallback>
                <p:oleObj name="Equation" r:id="rId9" imgW="1498320" imgH="4060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27338" y="4572000"/>
                        <a:ext cx="3649662" cy="9890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382988" name="Text Box 12"/>
          <p:cNvSpPr txBox="1">
            <a:spLocks noChangeArrowheads="1"/>
          </p:cNvSpPr>
          <p:nvPr/>
        </p:nvSpPr>
        <p:spPr bwMode="auto">
          <a:xfrm>
            <a:off x="381000" y="5716588"/>
            <a:ext cx="32004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For </a:t>
            </a:r>
            <a:r>
              <a:rPr lang="en-US">
                <a:solidFill>
                  <a:srgbClr val="CC00CC"/>
                </a:solidFill>
                <a:latin typeface="Monotype Corsiva" charset="0"/>
              </a:rPr>
              <a:t>f</a:t>
            </a:r>
            <a:r>
              <a:rPr lang="en-US">
                <a:solidFill>
                  <a:srgbClr val="CC00CC"/>
                </a:solidFill>
                <a:latin typeface="Arial Narrow" charset="0"/>
              </a:rPr>
              <a:t>=4.74x10</a:t>
            </a:r>
            <a:r>
              <a:rPr lang="en-US" baseline="30000">
                <a:solidFill>
                  <a:srgbClr val="CC00CC"/>
                </a:solidFill>
                <a:latin typeface="Arial Narrow" charset="0"/>
              </a:rPr>
              <a:t>14</a:t>
            </a:r>
            <a:r>
              <a:rPr lang="en-US">
                <a:solidFill>
                  <a:srgbClr val="CC00CC"/>
                </a:solidFill>
                <a:latin typeface="Arial Narrow" charset="0"/>
              </a:rPr>
              <a:t>Hz </a:t>
            </a:r>
          </a:p>
        </p:txBody>
      </p:sp>
      <p:graphicFrame>
        <p:nvGraphicFramePr>
          <p:cNvPr id="382989" name="Object 13"/>
          <p:cNvGraphicFramePr>
            <a:graphicFrameLocks noChangeAspect="1"/>
          </p:cNvGraphicFramePr>
          <p:nvPr/>
        </p:nvGraphicFramePr>
        <p:xfrm>
          <a:off x="2797175" y="5562600"/>
          <a:ext cx="4670425" cy="989013"/>
        </p:xfrm>
        <a:graphic>
          <a:graphicData uri="http://schemas.openxmlformats.org/presentationml/2006/ole">
            <mc:AlternateContent xmlns:mc="http://schemas.openxmlformats.org/markup-compatibility/2006">
              <mc:Choice xmlns:v="urn:schemas-microsoft-com:vml" Requires="v">
                <p:oleObj spid="_x0000_s514299" name="Equation" r:id="rId11" imgW="1917360" imgH="406080" progId="Equation.DSMT4">
                  <p:embed/>
                </p:oleObj>
              </mc:Choice>
              <mc:Fallback>
                <p:oleObj name="Equation" r:id="rId11" imgW="1917360" imgH="4060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97175" y="5562600"/>
                        <a:ext cx="4670425" cy="989013"/>
                      </a:xfrm>
                      <a:prstGeom prst="rect">
                        <a:avLst/>
                      </a:prstGeom>
                      <a:solidFill>
                        <a:schemeClr val="bg1"/>
                      </a:solidFill>
                      <a:ln>
                        <a:noFill/>
                      </a:ln>
                      <a:extLs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2990" name="Object 14"/>
          <p:cNvGraphicFramePr>
            <a:graphicFrameLocks noChangeAspect="1"/>
          </p:cNvGraphicFramePr>
          <p:nvPr/>
        </p:nvGraphicFramePr>
        <p:xfrm>
          <a:off x="2719388" y="2438400"/>
          <a:ext cx="557212" cy="463550"/>
        </p:xfrm>
        <a:graphic>
          <a:graphicData uri="http://schemas.openxmlformats.org/presentationml/2006/ole">
            <mc:AlternateContent xmlns:mc="http://schemas.openxmlformats.org/markup-compatibility/2006">
              <mc:Choice xmlns:v="urn:schemas-microsoft-com:vml" Requires="v">
                <p:oleObj spid="_x0000_s514300" name="Equation" r:id="rId13" imgW="228600" imgH="190440" progId="Equation.DSMT4">
                  <p:embed/>
                </p:oleObj>
              </mc:Choice>
              <mc:Fallback>
                <p:oleObj name="Equation" r:id="rId13" imgW="228600" imgH="19044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19388" y="2438400"/>
                        <a:ext cx="557212" cy="4635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2991" name="Object 15"/>
          <p:cNvGraphicFramePr>
            <a:graphicFrameLocks noChangeAspect="1"/>
          </p:cNvGraphicFramePr>
          <p:nvPr/>
        </p:nvGraphicFramePr>
        <p:xfrm>
          <a:off x="2844800" y="2895600"/>
          <a:ext cx="431800" cy="989013"/>
        </p:xfrm>
        <a:graphic>
          <a:graphicData uri="http://schemas.openxmlformats.org/presentationml/2006/ole">
            <mc:AlternateContent xmlns:mc="http://schemas.openxmlformats.org/markup-compatibility/2006">
              <mc:Choice xmlns:v="urn:schemas-microsoft-com:vml" Requires="v">
                <p:oleObj spid="_x0000_s514301" name="Equation" r:id="rId15" imgW="177480" imgH="406080" progId="Equation.DSMT4">
                  <p:embed/>
                </p:oleObj>
              </mc:Choice>
              <mc:Fallback>
                <p:oleObj name="Equation" r:id="rId15" imgW="177480" imgH="40608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44800" y="2895600"/>
                        <a:ext cx="431800" cy="9890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9157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82979"/>
                                        </p:tgtEl>
                                        <p:attrNameLst>
                                          <p:attrName>style.visibility</p:attrName>
                                        </p:attrNameLst>
                                      </p:cBhvr>
                                      <p:to>
                                        <p:strVal val="visible"/>
                                      </p:to>
                                    </p:set>
                                    <p:animEffect transition="in" filter="wipe(left)">
                                      <p:cBhvr>
                                        <p:cTn id="7" dur="500"/>
                                        <p:tgtEl>
                                          <p:spTgt spid="3829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82980"/>
                                        </p:tgtEl>
                                        <p:attrNameLst>
                                          <p:attrName>style.visibility</p:attrName>
                                        </p:attrNameLst>
                                      </p:cBhvr>
                                      <p:to>
                                        <p:strVal val="visible"/>
                                      </p:to>
                                    </p:set>
                                    <p:animEffect transition="in" filter="wipe(left)">
                                      <p:cBhvr>
                                        <p:cTn id="12" dur="500"/>
                                        <p:tgtEl>
                                          <p:spTgt spid="38298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iterate type="wd">
                                    <p:tmPct val="10000"/>
                                  </p:iterate>
                                  <p:childTnLst>
                                    <p:set>
                                      <p:cBhvr>
                                        <p:cTn id="16" dur="1" fill="hold">
                                          <p:stCondLst>
                                            <p:cond delay="0"/>
                                          </p:stCondLst>
                                        </p:cTn>
                                        <p:tgtEl>
                                          <p:spTgt spid="382982"/>
                                        </p:tgtEl>
                                        <p:attrNameLst>
                                          <p:attrName>style.visibility</p:attrName>
                                        </p:attrNameLst>
                                      </p:cBhvr>
                                      <p:to>
                                        <p:strVal val="visible"/>
                                      </p:to>
                                    </p:set>
                                    <p:animEffect transition="in" filter="wipe(left)">
                                      <p:cBhvr>
                                        <p:cTn id="17" dur="500"/>
                                        <p:tgtEl>
                                          <p:spTgt spid="38298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iterate type="wd">
                                    <p:tmPct val="10000"/>
                                  </p:iterate>
                                  <p:childTnLst>
                                    <p:set>
                                      <p:cBhvr>
                                        <p:cTn id="21" dur="1" fill="hold">
                                          <p:stCondLst>
                                            <p:cond delay="0"/>
                                          </p:stCondLst>
                                        </p:cTn>
                                        <p:tgtEl>
                                          <p:spTgt spid="382990"/>
                                        </p:tgtEl>
                                        <p:attrNameLst>
                                          <p:attrName>style.visibility</p:attrName>
                                        </p:attrNameLst>
                                      </p:cBhvr>
                                      <p:to>
                                        <p:strVal val="visible"/>
                                      </p:to>
                                    </p:set>
                                    <p:animEffect transition="in" filter="wipe(left)">
                                      <p:cBhvr>
                                        <p:cTn id="22" dur="500"/>
                                        <p:tgtEl>
                                          <p:spTgt spid="38299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82981"/>
                                        </p:tgtEl>
                                        <p:attrNameLst>
                                          <p:attrName>style.visibility</p:attrName>
                                        </p:attrNameLst>
                                      </p:cBhvr>
                                      <p:to>
                                        <p:strVal val="visible"/>
                                      </p:to>
                                    </p:set>
                                    <p:animEffect transition="in" filter="wipe(left)">
                                      <p:cBhvr>
                                        <p:cTn id="27" dur="500"/>
                                        <p:tgtEl>
                                          <p:spTgt spid="38298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iterate type="wd">
                                    <p:tmPct val="10000"/>
                                  </p:iterate>
                                  <p:childTnLst>
                                    <p:set>
                                      <p:cBhvr>
                                        <p:cTn id="31" dur="1" fill="hold">
                                          <p:stCondLst>
                                            <p:cond delay="0"/>
                                          </p:stCondLst>
                                        </p:cTn>
                                        <p:tgtEl>
                                          <p:spTgt spid="382984"/>
                                        </p:tgtEl>
                                        <p:attrNameLst>
                                          <p:attrName>style.visibility</p:attrName>
                                        </p:attrNameLst>
                                      </p:cBhvr>
                                      <p:to>
                                        <p:strVal val="visible"/>
                                      </p:to>
                                    </p:set>
                                    <p:animEffect transition="in" filter="wipe(left)">
                                      <p:cBhvr>
                                        <p:cTn id="32" dur="500"/>
                                        <p:tgtEl>
                                          <p:spTgt spid="38298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iterate type="wd">
                                    <p:tmPct val="10000"/>
                                  </p:iterate>
                                  <p:childTnLst>
                                    <p:set>
                                      <p:cBhvr>
                                        <p:cTn id="36" dur="1" fill="hold">
                                          <p:stCondLst>
                                            <p:cond delay="0"/>
                                          </p:stCondLst>
                                        </p:cTn>
                                        <p:tgtEl>
                                          <p:spTgt spid="382991"/>
                                        </p:tgtEl>
                                        <p:attrNameLst>
                                          <p:attrName>style.visibility</p:attrName>
                                        </p:attrNameLst>
                                      </p:cBhvr>
                                      <p:to>
                                        <p:strVal val="visible"/>
                                      </p:to>
                                    </p:set>
                                    <p:animEffect transition="in" filter="wipe(left)">
                                      <p:cBhvr>
                                        <p:cTn id="37" dur="500"/>
                                        <p:tgtEl>
                                          <p:spTgt spid="38299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382983"/>
                                        </p:tgtEl>
                                        <p:attrNameLst>
                                          <p:attrName>style.visibility</p:attrName>
                                        </p:attrNameLst>
                                      </p:cBhvr>
                                      <p:to>
                                        <p:strVal val="visible"/>
                                      </p:to>
                                    </p:set>
                                    <p:animEffect transition="in" filter="wipe(left)">
                                      <p:cBhvr>
                                        <p:cTn id="42" dur="500"/>
                                        <p:tgtEl>
                                          <p:spTgt spid="38298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iterate type="wd">
                                    <p:tmPct val="10000"/>
                                  </p:iterate>
                                  <p:childTnLst>
                                    <p:set>
                                      <p:cBhvr>
                                        <p:cTn id="46" dur="1" fill="hold">
                                          <p:stCondLst>
                                            <p:cond delay="0"/>
                                          </p:stCondLst>
                                        </p:cTn>
                                        <p:tgtEl>
                                          <p:spTgt spid="382985"/>
                                        </p:tgtEl>
                                        <p:attrNameLst>
                                          <p:attrName>style.visibility</p:attrName>
                                        </p:attrNameLst>
                                      </p:cBhvr>
                                      <p:to>
                                        <p:strVal val="visible"/>
                                      </p:to>
                                    </p:set>
                                    <p:animEffect transition="in" filter="wipe(left)">
                                      <p:cBhvr>
                                        <p:cTn id="47" dur="500"/>
                                        <p:tgtEl>
                                          <p:spTgt spid="38298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wd">
                                    <p:tmPct val="10000"/>
                                  </p:iterate>
                                  <p:childTnLst>
                                    <p:set>
                                      <p:cBhvr>
                                        <p:cTn id="51" dur="1" fill="hold">
                                          <p:stCondLst>
                                            <p:cond delay="0"/>
                                          </p:stCondLst>
                                        </p:cTn>
                                        <p:tgtEl>
                                          <p:spTgt spid="382986"/>
                                        </p:tgtEl>
                                        <p:attrNameLst>
                                          <p:attrName>style.visibility</p:attrName>
                                        </p:attrNameLst>
                                      </p:cBhvr>
                                      <p:to>
                                        <p:strVal val="visible"/>
                                      </p:to>
                                    </p:set>
                                    <p:animEffect transition="in" filter="wipe(left)">
                                      <p:cBhvr>
                                        <p:cTn id="52" dur="500"/>
                                        <p:tgtEl>
                                          <p:spTgt spid="38298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iterate type="wd">
                                    <p:tmPct val="10000"/>
                                  </p:iterate>
                                  <p:childTnLst>
                                    <p:set>
                                      <p:cBhvr>
                                        <p:cTn id="56" dur="1" fill="hold">
                                          <p:stCondLst>
                                            <p:cond delay="0"/>
                                          </p:stCondLst>
                                        </p:cTn>
                                        <p:tgtEl>
                                          <p:spTgt spid="382987"/>
                                        </p:tgtEl>
                                        <p:attrNameLst>
                                          <p:attrName>style.visibility</p:attrName>
                                        </p:attrNameLst>
                                      </p:cBhvr>
                                      <p:to>
                                        <p:strVal val="visible"/>
                                      </p:to>
                                    </p:set>
                                    <p:animEffect transition="in" filter="wipe(left)">
                                      <p:cBhvr>
                                        <p:cTn id="57" dur="500"/>
                                        <p:tgtEl>
                                          <p:spTgt spid="38298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iterate type="wd">
                                    <p:tmPct val="10000"/>
                                  </p:iterate>
                                  <p:childTnLst>
                                    <p:set>
                                      <p:cBhvr>
                                        <p:cTn id="61" dur="1" fill="hold">
                                          <p:stCondLst>
                                            <p:cond delay="0"/>
                                          </p:stCondLst>
                                        </p:cTn>
                                        <p:tgtEl>
                                          <p:spTgt spid="382988"/>
                                        </p:tgtEl>
                                        <p:attrNameLst>
                                          <p:attrName>style.visibility</p:attrName>
                                        </p:attrNameLst>
                                      </p:cBhvr>
                                      <p:to>
                                        <p:strVal val="visible"/>
                                      </p:to>
                                    </p:set>
                                    <p:animEffect transition="in" filter="wipe(left)">
                                      <p:cBhvr>
                                        <p:cTn id="62" dur="500"/>
                                        <p:tgtEl>
                                          <p:spTgt spid="38298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iterate type="wd">
                                    <p:tmPct val="10000"/>
                                  </p:iterate>
                                  <p:childTnLst>
                                    <p:set>
                                      <p:cBhvr>
                                        <p:cTn id="66" dur="1" fill="hold">
                                          <p:stCondLst>
                                            <p:cond delay="0"/>
                                          </p:stCondLst>
                                        </p:cTn>
                                        <p:tgtEl>
                                          <p:spTgt spid="382989"/>
                                        </p:tgtEl>
                                        <p:attrNameLst>
                                          <p:attrName>style.visibility</p:attrName>
                                        </p:attrNameLst>
                                      </p:cBhvr>
                                      <p:to>
                                        <p:strVal val="visible"/>
                                      </p:to>
                                    </p:set>
                                    <p:animEffect transition="in" filter="wipe(left)">
                                      <p:cBhvr>
                                        <p:cTn id="67" dur="500"/>
                                        <p:tgtEl>
                                          <p:spTgt spid="38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79" grpId="0"/>
      <p:bldP spid="382980" grpId="0"/>
      <p:bldP spid="382981" grpId="0"/>
      <p:bldP spid="382983" grpId="0"/>
      <p:bldP spid="382986" grpId="0"/>
      <p:bldP spid="382988"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r>
              <a:rPr lang="en-US" smtClean="0"/>
              <a:t>Thursday, July 5, 2018</a:t>
            </a:r>
            <a:endParaRPr lang="en-US"/>
          </a:p>
        </p:txBody>
      </p:sp>
      <p:sp>
        <p:nvSpPr>
          <p:cNvPr id="12" name="Footer Placeholder 4"/>
          <p:cNvSpPr>
            <a:spLocks noGrp="1"/>
          </p:cNvSpPr>
          <p:nvPr>
            <p:ph type="ftr" sz="quarter" idx="11"/>
          </p:nvPr>
        </p:nvSpPr>
        <p:spPr/>
        <p:txBody>
          <a:bodyPr/>
          <a:lstStyle/>
          <a:p>
            <a:r>
              <a:rPr lang="de-DE" smtClean="0"/>
              <a:t>PHYS 1444-001, Summer 2018               Dr. Jaehoon Yu</a:t>
            </a:r>
            <a:endParaRPr lang="en-US"/>
          </a:p>
        </p:txBody>
      </p:sp>
      <p:sp>
        <p:nvSpPr>
          <p:cNvPr id="13" name="Slide Number Placeholder 5"/>
          <p:cNvSpPr>
            <a:spLocks noGrp="1"/>
          </p:cNvSpPr>
          <p:nvPr>
            <p:ph type="sldNum" sz="quarter" idx="12"/>
          </p:nvPr>
        </p:nvSpPr>
        <p:spPr/>
        <p:txBody>
          <a:bodyPr/>
          <a:lstStyle/>
          <a:p>
            <a:fld id="{558D52A2-4B94-3C46-80FB-D9500F899D5E}" type="slidenum">
              <a:rPr lang="en-US"/>
              <a:pPr/>
              <a:t>133</a:t>
            </a:fld>
            <a:endParaRPr lang="en-US"/>
          </a:p>
        </p:txBody>
      </p:sp>
      <p:sp>
        <p:nvSpPr>
          <p:cNvPr id="384002" name="Rectangle 2"/>
          <p:cNvSpPr>
            <a:spLocks noGrp="1" noChangeArrowheads="1"/>
          </p:cNvSpPr>
          <p:nvPr>
            <p:ph type="title"/>
          </p:nvPr>
        </p:nvSpPr>
        <p:spPr>
          <a:xfrm>
            <a:off x="381000" y="76200"/>
            <a:ext cx="8534400" cy="609600"/>
          </a:xfrm>
        </p:spPr>
        <p:txBody>
          <a:bodyPr/>
          <a:lstStyle/>
          <a:p>
            <a:r>
              <a:rPr lang="en-US"/>
              <a:t>EM Wave in the Transmission Lines</a:t>
            </a:r>
          </a:p>
        </p:txBody>
      </p:sp>
      <p:graphicFrame>
        <p:nvGraphicFramePr>
          <p:cNvPr id="384003"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515249"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4004"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515250"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4005"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15251"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4006" name="Rectangle 6"/>
          <p:cNvSpPr>
            <a:spLocks noGrp="1" noChangeArrowheads="1"/>
          </p:cNvSpPr>
          <p:nvPr>
            <p:ph type="body" idx="1"/>
          </p:nvPr>
        </p:nvSpPr>
        <p:spPr>
          <a:xfrm>
            <a:off x="228600" y="685800"/>
            <a:ext cx="8686800" cy="5715000"/>
          </a:xfrm>
        </p:spPr>
        <p:txBody>
          <a:bodyPr/>
          <a:lstStyle/>
          <a:p>
            <a:r>
              <a:rPr lang="en-US" dirty="0"/>
              <a:t>Can EM waves travel through a wire?</a:t>
            </a:r>
          </a:p>
          <a:p>
            <a:pPr lvl="1"/>
            <a:r>
              <a:rPr lang="en-US" dirty="0"/>
              <a:t>Can it not just travel through the empty space?</a:t>
            </a:r>
          </a:p>
          <a:p>
            <a:pPr lvl="1"/>
            <a:r>
              <a:rPr lang="en-US" dirty="0"/>
              <a:t>Nope.  It sure can travel through a wire.</a:t>
            </a:r>
          </a:p>
          <a:p>
            <a:r>
              <a:rPr lang="en-US" dirty="0"/>
              <a:t>When a source of </a:t>
            </a:r>
            <a:r>
              <a:rPr lang="en-US" dirty="0" err="1"/>
              <a:t>emf</a:t>
            </a:r>
            <a:r>
              <a:rPr lang="en-US" dirty="0"/>
              <a:t> is connected to a transmission line, the electric field within the wire does not set up immediately at all points along the line</a:t>
            </a:r>
          </a:p>
          <a:p>
            <a:pPr lvl="1"/>
            <a:r>
              <a:rPr lang="en-US" dirty="0"/>
              <a:t>When two wires are separated via air, the EM wave travel through the air at the speed of light, </a:t>
            </a:r>
            <a:r>
              <a:rPr lang="en-US" dirty="0" err="1"/>
              <a:t>c</a:t>
            </a:r>
            <a:r>
              <a:rPr lang="en-US" dirty="0"/>
              <a:t>.</a:t>
            </a:r>
          </a:p>
          <a:p>
            <a:pPr lvl="1"/>
            <a:r>
              <a:rPr lang="en-US" dirty="0"/>
              <a:t>However, through medium </a:t>
            </a:r>
            <a:r>
              <a:rPr lang="en-US" dirty="0" err="1"/>
              <a:t>w</a:t>
            </a:r>
            <a:r>
              <a:rPr lang="en-US" dirty="0"/>
              <a:t>/ permittivity</a:t>
            </a:r>
            <a:r>
              <a:rPr lang="en-US" dirty="0" smtClean="0"/>
              <a:t> </a:t>
            </a:r>
            <a:r>
              <a:rPr lang="en-US" dirty="0" err="1" smtClean="0">
                <a:latin typeface="Symbol" charset="2"/>
                <a:cs typeface="Symbol" charset="2"/>
              </a:rPr>
              <a:t>ε</a:t>
            </a:r>
            <a:r>
              <a:rPr lang="en-US" dirty="0" smtClean="0"/>
              <a:t> </a:t>
            </a:r>
            <a:r>
              <a:rPr lang="en-US" dirty="0"/>
              <a:t>and permeability</a:t>
            </a:r>
            <a:r>
              <a:rPr lang="en-US" dirty="0" smtClean="0"/>
              <a:t> </a:t>
            </a:r>
            <a:r>
              <a:rPr lang="en-US" dirty="0" err="1" smtClean="0">
                <a:latin typeface="Symbol" charset="2"/>
                <a:cs typeface="Symbol" charset="2"/>
              </a:rPr>
              <a:t>μ</a:t>
            </a:r>
            <a:r>
              <a:rPr lang="en-US" dirty="0" smtClean="0"/>
              <a:t>, </a:t>
            </a:r>
            <a:r>
              <a:rPr lang="en-US" dirty="0"/>
              <a:t>the speed of the EM wave is given</a:t>
            </a:r>
          </a:p>
          <a:p>
            <a:pPr lvl="2"/>
            <a:r>
              <a:rPr lang="en-US" dirty="0"/>
              <a:t>Is this faster than </a:t>
            </a:r>
            <a:r>
              <a:rPr lang="en-US" dirty="0" err="1"/>
              <a:t>c</a:t>
            </a:r>
            <a:r>
              <a:rPr lang="en-US" dirty="0"/>
              <a:t>?  </a:t>
            </a:r>
          </a:p>
        </p:txBody>
      </p:sp>
      <p:graphicFrame>
        <p:nvGraphicFramePr>
          <p:cNvPr id="384007"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15252"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4009" name="Object 9"/>
          <p:cNvGraphicFramePr>
            <a:graphicFrameLocks noChangeAspect="1"/>
          </p:cNvGraphicFramePr>
          <p:nvPr/>
        </p:nvGraphicFramePr>
        <p:xfrm>
          <a:off x="7543800" y="5341938"/>
          <a:ext cx="492125" cy="319087"/>
        </p:xfrm>
        <a:graphic>
          <a:graphicData uri="http://schemas.openxmlformats.org/presentationml/2006/ole">
            <mc:AlternateContent xmlns:mc="http://schemas.openxmlformats.org/markup-compatibility/2006">
              <mc:Choice xmlns:v="urn:schemas-microsoft-com:vml" Requires="v">
                <p:oleObj spid="_x0000_s515253" name="Equation" r:id="rId8" imgW="215640" imgH="139680" progId="Equation.DSMT4">
                  <p:embed/>
                </p:oleObj>
              </mc:Choice>
              <mc:Fallback>
                <p:oleObj name="Equation" r:id="rId8" imgW="215640" imgH="1396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5341938"/>
                        <a:ext cx="492125" cy="31908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384010" name="Text Box 10"/>
          <p:cNvSpPr txBox="1">
            <a:spLocks noChangeArrowheads="1"/>
          </p:cNvSpPr>
          <p:nvPr/>
        </p:nvSpPr>
        <p:spPr bwMode="auto">
          <a:xfrm>
            <a:off x="3946525" y="5737225"/>
            <a:ext cx="1874838" cy="434975"/>
          </a:xfrm>
          <a:prstGeom prst="rect">
            <a:avLst/>
          </a:prstGeom>
          <a:solidFill>
            <a:srgbClr val="FFFF66"/>
          </a:solidFill>
          <a:ln w="38100">
            <a:solidFill>
              <a:srgbClr val="CC0000"/>
            </a:solidFill>
            <a:miter lim="800000"/>
            <a:headEnd/>
            <a:tailEnd/>
          </a:ln>
          <a:effectLst/>
        </p:spPr>
        <p:txBody>
          <a:bodyPr wrap="none">
            <a:prstTxWarp prst="textNoShape">
              <a:avLst/>
            </a:prstTxWarp>
            <a:spAutoFit/>
          </a:bodyPr>
          <a:lstStyle/>
          <a:p>
            <a:r>
              <a:rPr lang="en-US" sz="2000">
                <a:solidFill>
                  <a:srgbClr val="CC0000"/>
                </a:solidFill>
                <a:latin typeface="Arial Narrow" charset="0"/>
              </a:rPr>
              <a:t>Nope! It is slower.</a:t>
            </a:r>
          </a:p>
        </p:txBody>
      </p:sp>
      <p:pic>
        <p:nvPicPr>
          <p:cNvPr id="2" name="Picture 1"/>
          <p:cNvPicPr>
            <a:picLocks noChangeAspect="1"/>
          </p:cNvPicPr>
          <p:nvPr/>
        </p:nvPicPr>
        <p:blipFill>
          <a:blip r:embed="rId10"/>
          <a:stretch>
            <a:fillRect/>
          </a:stretch>
        </p:blipFill>
        <p:spPr>
          <a:xfrm>
            <a:off x="6096000" y="5257800"/>
            <a:ext cx="1295400" cy="498231"/>
          </a:xfrm>
          <a:prstGeom prst="rect">
            <a:avLst/>
          </a:prstGeom>
        </p:spPr>
      </p:pic>
    </p:spTree>
    <p:extLst>
      <p:ext uri="{BB962C8B-B14F-4D97-AF65-F5344CB8AC3E}">
        <p14:creationId xmlns:p14="http://schemas.microsoft.com/office/powerpoint/2010/main" val="137649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84006">
                                            <p:txEl>
                                              <p:pRg st="0" end="0"/>
                                            </p:txEl>
                                          </p:spTgt>
                                        </p:tgtEl>
                                        <p:attrNameLst>
                                          <p:attrName>style.visibility</p:attrName>
                                        </p:attrNameLst>
                                      </p:cBhvr>
                                      <p:to>
                                        <p:strVal val="visible"/>
                                      </p:to>
                                    </p:set>
                                    <p:animEffect transition="in" filter="wipe(left)">
                                      <p:cBhvr>
                                        <p:cTn id="7" dur="500"/>
                                        <p:tgtEl>
                                          <p:spTgt spid="3840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84006">
                                            <p:txEl>
                                              <p:pRg st="1" end="1"/>
                                            </p:txEl>
                                          </p:spTgt>
                                        </p:tgtEl>
                                        <p:attrNameLst>
                                          <p:attrName>style.visibility</p:attrName>
                                        </p:attrNameLst>
                                      </p:cBhvr>
                                      <p:to>
                                        <p:strVal val="visible"/>
                                      </p:to>
                                    </p:set>
                                    <p:animEffect transition="in" filter="wipe(left)">
                                      <p:cBhvr>
                                        <p:cTn id="12" dur="500"/>
                                        <p:tgtEl>
                                          <p:spTgt spid="38400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84006">
                                            <p:txEl>
                                              <p:pRg st="2" end="2"/>
                                            </p:txEl>
                                          </p:spTgt>
                                        </p:tgtEl>
                                        <p:attrNameLst>
                                          <p:attrName>style.visibility</p:attrName>
                                        </p:attrNameLst>
                                      </p:cBhvr>
                                      <p:to>
                                        <p:strVal val="visible"/>
                                      </p:to>
                                    </p:set>
                                    <p:animEffect transition="in" filter="wipe(left)">
                                      <p:cBhvr>
                                        <p:cTn id="17" dur="500"/>
                                        <p:tgtEl>
                                          <p:spTgt spid="38400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84006">
                                            <p:txEl>
                                              <p:pRg st="3" end="3"/>
                                            </p:txEl>
                                          </p:spTgt>
                                        </p:tgtEl>
                                        <p:attrNameLst>
                                          <p:attrName>style.visibility</p:attrName>
                                        </p:attrNameLst>
                                      </p:cBhvr>
                                      <p:to>
                                        <p:strVal val="visible"/>
                                      </p:to>
                                    </p:set>
                                    <p:animEffect transition="in" filter="wipe(left)">
                                      <p:cBhvr>
                                        <p:cTn id="22" dur="500"/>
                                        <p:tgtEl>
                                          <p:spTgt spid="38400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84006">
                                            <p:txEl>
                                              <p:pRg st="4" end="4"/>
                                            </p:txEl>
                                          </p:spTgt>
                                        </p:tgtEl>
                                        <p:attrNameLst>
                                          <p:attrName>style.visibility</p:attrName>
                                        </p:attrNameLst>
                                      </p:cBhvr>
                                      <p:to>
                                        <p:strVal val="visible"/>
                                      </p:to>
                                    </p:set>
                                    <p:animEffect transition="in" filter="wipe(left)">
                                      <p:cBhvr>
                                        <p:cTn id="27" dur="500"/>
                                        <p:tgtEl>
                                          <p:spTgt spid="38400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84006">
                                            <p:txEl>
                                              <p:pRg st="5" end="5"/>
                                            </p:txEl>
                                          </p:spTgt>
                                        </p:tgtEl>
                                        <p:attrNameLst>
                                          <p:attrName>style.visibility</p:attrName>
                                        </p:attrNameLst>
                                      </p:cBhvr>
                                      <p:to>
                                        <p:strVal val="visible"/>
                                      </p:to>
                                    </p:set>
                                    <p:animEffect transition="in" filter="wipe(left)">
                                      <p:cBhvr>
                                        <p:cTn id="32" dur="500"/>
                                        <p:tgtEl>
                                          <p:spTgt spid="38400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384006">
                                            <p:txEl>
                                              <p:pRg st="6" end="6"/>
                                            </p:txEl>
                                          </p:spTgt>
                                        </p:tgtEl>
                                        <p:attrNameLst>
                                          <p:attrName>style.visibility</p:attrName>
                                        </p:attrNameLst>
                                      </p:cBhvr>
                                      <p:to>
                                        <p:strVal val="visible"/>
                                      </p:to>
                                    </p:set>
                                    <p:animEffect transition="in" filter="wipe(left)">
                                      <p:cBhvr>
                                        <p:cTn id="42" dur="500"/>
                                        <p:tgtEl>
                                          <p:spTgt spid="38400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iterate type="lt">
                                    <p:tmPct val="10000"/>
                                  </p:iterate>
                                  <p:childTnLst>
                                    <p:set>
                                      <p:cBhvr>
                                        <p:cTn id="46" dur="1" fill="hold">
                                          <p:stCondLst>
                                            <p:cond delay="0"/>
                                          </p:stCondLst>
                                        </p:cTn>
                                        <p:tgtEl>
                                          <p:spTgt spid="384010"/>
                                        </p:tgtEl>
                                        <p:attrNameLst>
                                          <p:attrName>style.visibility</p:attrName>
                                        </p:attrNameLst>
                                      </p:cBhvr>
                                      <p:to>
                                        <p:strVal val="visible"/>
                                      </p:to>
                                    </p:set>
                                    <p:anim calcmode="lin" valueType="num">
                                      <p:cBhvr>
                                        <p:cTn id="47" dur="500" fill="hold"/>
                                        <p:tgtEl>
                                          <p:spTgt spid="384010"/>
                                        </p:tgtEl>
                                        <p:attrNameLst>
                                          <p:attrName>ppt_w</p:attrName>
                                        </p:attrNameLst>
                                      </p:cBhvr>
                                      <p:tavLst>
                                        <p:tav tm="0">
                                          <p:val>
                                            <p:fltVal val="0"/>
                                          </p:val>
                                        </p:tav>
                                        <p:tav tm="100000">
                                          <p:val>
                                            <p:strVal val="#ppt_w"/>
                                          </p:val>
                                        </p:tav>
                                      </p:tavLst>
                                    </p:anim>
                                    <p:anim calcmode="lin" valueType="num">
                                      <p:cBhvr>
                                        <p:cTn id="48" dur="500" fill="hold"/>
                                        <p:tgtEl>
                                          <p:spTgt spid="384010"/>
                                        </p:tgtEl>
                                        <p:attrNameLst>
                                          <p:attrName>ppt_h</p:attrName>
                                        </p:attrNameLst>
                                      </p:cBhvr>
                                      <p:tavLst>
                                        <p:tav tm="0">
                                          <p:val>
                                            <p:fltVal val="0"/>
                                          </p:val>
                                        </p:tav>
                                        <p:tav tm="100000">
                                          <p:val>
                                            <p:strVal val="#ppt_h"/>
                                          </p:val>
                                        </p:tav>
                                      </p:tavLst>
                                    </p:anim>
                                    <p:anim calcmode="lin" valueType="num">
                                      <p:cBhvr>
                                        <p:cTn id="49" dur="500" fill="hold"/>
                                        <p:tgtEl>
                                          <p:spTgt spid="384010"/>
                                        </p:tgtEl>
                                        <p:attrNameLst>
                                          <p:attrName>style.rotation</p:attrName>
                                        </p:attrNameLst>
                                      </p:cBhvr>
                                      <p:tavLst>
                                        <p:tav tm="0">
                                          <p:val>
                                            <p:fltVal val="360"/>
                                          </p:val>
                                        </p:tav>
                                        <p:tav tm="100000">
                                          <p:val>
                                            <p:fltVal val="0"/>
                                          </p:val>
                                        </p:tav>
                                      </p:tavLst>
                                    </p:anim>
                                    <p:animEffect transition="in" filter="fade">
                                      <p:cBhvr>
                                        <p:cTn id="50" dur="500"/>
                                        <p:tgtEl>
                                          <p:spTgt spid="38401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iterate type="wd">
                                    <p:tmPct val="10000"/>
                                  </p:iterate>
                                  <p:childTnLst>
                                    <p:set>
                                      <p:cBhvr>
                                        <p:cTn id="54" dur="1" fill="hold">
                                          <p:stCondLst>
                                            <p:cond delay="0"/>
                                          </p:stCondLst>
                                        </p:cTn>
                                        <p:tgtEl>
                                          <p:spTgt spid="384009"/>
                                        </p:tgtEl>
                                        <p:attrNameLst>
                                          <p:attrName>style.visibility</p:attrName>
                                        </p:attrNameLst>
                                      </p:cBhvr>
                                      <p:to>
                                        <p:strVal val="visible"/>
                                      </p:to>
                                    </p:set>
                                    <p:animEffect transition="in" filter="wipe(left)">
                                      <p:cBhvr>
                                        <p:cTn id="55" dur="500"/>
                                        <p:tgtEl>
                                          <p:spTgt spid="384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6" grpId="0" build="p"/>
      <p:bldP spid="384010"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3"/>
          <p:cNvSpPr>
            <a:spLocks noGrp="1"/>
          </p:cNvSpPr>
          <p:nvPr>
            <p:ph type="dt" sz="half" idx="10"/>
          </p:nvPr>
        </p:nvSpPr>
        <p:spPr/>
        <p:txBody>
          <a:bodyPr/>
          <a:lstStyle/>
          <a:p>
            <a:r>
              <a:rPr lang="en-US" smtClean="0"/>
              <a:t>Thursday, July 5, 2018</a:t>
            </a:r>
            <a:endParaRPr lang="en-US"/>
          </a:p>
        </p:txBody>
      </p:sp>
      <p:sp>
        <p:nvSpPr>
          <p:cNvPr id="17" name="Footer Placeholder 4"/>
          <p:cNvSpPr>
            <a:spLocks noGrp="1"/>
          </p:cNvSpPr>
          <p:nvPr>
            <p:ph type="ftr" sz="quarter" idx="11"/>
          </p:nvPr>
        </p:nvSpPr>
        <p:spPr/>
        <p:txBody>
          <a:bodyPr/>
          <a:lstStyle/>
          <a:p>
            <a:r>
              <a:rPr lang="de-DE" smtClean="0"/>
              <a:t>PHYS 1444-001, Summer 2018               Dr. Jaehoon Yu</a:t>
            </a:r>
            <a:endParaRPr lang="en-US"/>
          </a:p>
        </p:txBody>
      </p:sp>
      <p:sp>
        <p:nvSpPr>
          <p:cNvPr id="18" name="Slide Number Placeholder 5"/>
          <p:cNvSpPr>
            <a:spLocks noGrp="1"/>
          </p:cNvSpPr>
          <p:nvPr>
            <p:ph type="sldNum" sz="quarter" idx="12"/>
          </p:nvPr>
        </p:nvSpPr>
        <p:spPr/>
        <p:txBody>
          <a:bodyPr/>
          <a:lstStyle/>
          <a:p>
            <a:fld id="{E1A36067-09C9-1940-A17F-C9A3F90E976C}" type="slidenum">
              <a:rPr lang="en-US"/>
              <a:pPr/>
              <a:t>134</a:t>
            </a:fld>
            <a:endParaRPr lang="en-US"/>
          </a:p>
        </p:txBody>
      </p:sp>
      <p:sp>
        <p:nvSpPr>
          <p:cNvPr id="382978" name="Rectangle 2"/>
          <p:cNvSpPr>
            <a:spLocks noGrp="1" noChangeArrowheads="1"/>
          </p:cNvSpPr>
          <p:nvPr>
            <p:ph type="title"/>
          </p:nvPr>
        </p:nvSpPr>
        <p:spPr>
          <a:xfrm>
            <a:off x="228600" y="-76200"/>
            <a:ext cx="8686800" cy="762000"/>
          </a:xfrm>
        </p:spPr>
        <p:txBody>
          <a:bodyPr/>
          <a:lstStyle/>
          <a:p>
            <a:r>
              <a:rPr lang="en-US" dirty="0"/>
              <a:t>Example </a:t>
            </a:r>
            <a:r>
              <a:rPr lang="en-US" dirty="0" smtClean="0"/>
              <a:t>31 </a:t>
            </a:r>
            <a:r>
              <a:rPr lang="en-US" dirty="0"/>
              <a:t>–</a:t>
            </a:r>
            <a:r>
              <a:rPr lang="en-US" dirty="0" smtClean="0"/>
              <a:t> 5 </a:t>
            </a:r>
            <a:endParaRPr lang="en-US" dirty="0"/>
          </a:p>
        </p:txBody>
      </p:sp>
      <p:sp>
        <p:nvSpPr>
          <p:cNvPr id="382979" name="Text Box 3"/>
          <p:cNvSpPr txBox="1">
            <a:spLocks noChangeArrowheads="1"/>
          </p:cNvSpPr>
          <p:nvPr/>
        </p:nvSpPr>
        <p:spPr bwMode="auto">
          <a:xfrm>
            <a:off x="304800" y="533400"/>
            <a:ext cx="8458200" cy="2246769"/>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sz="2800" b="1" dirty="0" smtClean="0">
                <a:solidFill>
                  <a:schemeClr val="accent2"/>
                </a:solidFill>
                <a:latin typeface="Arial Narrow" charset="0"/>
              </a:rPr>
              <a:t>Phone call time lag.  </a:t>
            </a:r>
            <a:r>
              <a:rPr lang="en-US" sz="2800" dirty="0" smtClean="0">
                <a:solidFill>
                  <a:schemeClr val="accent2"/>
                </a:solidFill>
                <a:latin typeface="Arial Narrow" charset="0"/>
              </a:rPr>
              <a:t>You make a telephone call from New York to London.  Estimate the time the electrical signal to travel to reach London (a) carried on a  5000km telephone cable under the Atlantic Ocean and (</a:t>
            </a:r>
            <a:r>
              <a:rPr lang="en-US" sz="2800" dirty="0" err="1" smtClean="0">
                <a:solidFill>
                  <a:schemeClr val="accent2"/>
                </a:solidFill>
                <a:latin typeface="Arial Narrow" charset="0"/>
              </a:rPr>
              <a:t>b</a:t>
            </a:r>
            <a:r>
              <a:rPr lang="en-US" sz="2800" dirty="0" smtClean="0">
                <a:solidFill>
                  <a:schemeClr val="accent2"/>
                </a:solidFill>
                <a:latin typeface="Arial Narrow" charset="0"/>
              </a:rPr>
              <a:t>) sent via satellite 36,000km above the ocean. Would this cause a noticeable delay in either case?</a:t>
            </a:r>
            <a:endParaRPr lang="en-US" sz="2800" dirty="0">
              <a:solidFill>
                <a:schemeClr val="accent2"/>
              </a:solidFill>
              <a:latin typeface="Arial Narrow" charset="0"/>
            </a:endParaRPr>
          </a:p>
        </p:txBody>
      </p:sp>
      <p:sp>
        <p:nvSpPr>
          <p:cNvPr id="382980" name="Text Box 4"/>
          <p:cNvSpPr txBox="1">
            <a:spLocks noChangeArrowheads="1"/>
          </p:cNvSpPr>
          <p:nvPr/>
        </p:nvSpPr>
        <p:spPr bwMode="auto">
          <a:xfrm>
            <a:off x="457200" y="3200400"/>
            <a:ext cx="3048000" cy="461665"/>
          </a:xfrm>
          <a:prstGeom prst="rect">
            <a:avLst/>
          </a:prstGeom>
          <a:noFill/>
          <a:ln w="9525">
            <a:noFill/>
            <a:miter lim="800000"/>
            <a:headEnd/>
            <a:tailEnd/>
          </a:ln>
          <a:effectLst/>
        </p:spPr>
        <p:txBody>
          <a:bodyPr wrap="square">
            <a:prstTxWarp prst="textNoShape">
              <a:avLst/>
            </a:prstTxWarp>
            <a:spAutoFit/>
          </a:bodyPr>
          <a:lstStyle/>
          <a:p>
            <a:r>
              <a:rPr lang="en-US" dirty="0" smtClean="0">
                <a:solidFill>
                  <a:srgbClr val="CC00CC"/>
                </a:solidFill>
                <a:latin typeface="Arial Narrow" charset="0"/>
              </a:rPr>
              <a:t>Time delay via the cable: </a:t>
            </a:r>
            <a:endParaRPr lang="en-US" baseline="-25000" dirty="0">
              <a:solidFill>
                <a:srgbClr val="CC00CC"/>
              </a:solidFill>
              <a:latin typeface="Arial Narrow" charset="0"/>
            </a:endParaRPr>
          </a:p>
        </p:txBody>
      </p:sp>
      <p:sp>
        <p:nvSpPr>
          <p:cNvPr id="382981" name="Text Box 5"/>
          <p:cNvSpPr txBox="1">
            <a:spLocks noChangeArrowheads="1"/>
          </p:cNvSpPr>
          <p:nvPr/>
        </p:nvSpPr>
        <p:spPr bwMode="auto">
          <a:xfrm>
            <a:off x="533400" y="4191000"/>
            <a:ext cx="2209800" cy="457200"/>
          </a:xfrm>
          <a:prstGeom prst="rect">
            <a:avLst/>
          </a:prstGeom>
          <a:noFill/>
          <a:ln w="9525">
            <a:noFill/>
            <a:miter lim="800000"/>
            <a:headEnd/>
            <a:tailEnd/>
          </a:ln>
          <a:effectLst/>
        </p:spPr>
        <p:txBody>
          <a:bodyPr>
            <a:prstTxWarp prst="textNoShape">
              <a:avLst/>
            </a:prstTxWarp>
            <a:spAutoFit/>
          </a:bodyPr>
          <a:lstStyle/>
          <a:p>
            <a:r>
              <a:rPr lang="en-US" dirty="0" smtClean="0">
                <a:solidFill>
                  <a:srgbClr val="CC00CC"/>
                </a:solidFill>
                <a:latin typeface="Arial Narrow" charset="0"/>
              </a:rPr>
              <a:t>Delay via satellite</a:t>
            </a:r>
            <a:endParaRPr lang="en-US" dirty="0">
              <a:solidFill>
                <a:srgbClr val="CC00CC"/>
              </a:solidFill>
              <a:latin typeface="Arial Narrow" charset="0"/>
            </a:endParaRPr>
          </a:p>
        </p:txBody>
      </p:sp>
      <p:graphicFrame>
        <p:nvGraphicFramePr>
          <p:cNvPr id="382982" name="Object 6"/>
          <p:cNvGraphicFramePr>
            <a:graphicFrameLocks noChangeAspect="1"/>
          </p:cNvGraphicFramePr>
          <p:nvPr/>
        </p:nvGraphicFramePr>
        <p:xfrm>
          <a:off x="3429000" y="2865438"/>
          <a:ext cx="1114425" cy="927100"/>
        </p:xfrm>
        <a:graphic>
          <a:graphicData uri="http://schemas.openxmlformats.org/presentationml/2006/ole">
            <mc:AlternateContent xmlns:mc="http://schemas.openxmlformats.org/markup-compatibility/2006">
              <mc:Choice xmlns:v="urn:schemas-microsoft-com:vml" Requires="v">
                <p:oleObj spid="_x0000_s516238" name="Equation" r:id="rId3" imgW="457200" imgH="381000" progId="Equation.DSMT4">
                  <p:embed/>
                </p:oleObj>
              </mc:Choice>
              <mc:Fallback>
                <p:oleObj name="Equation" r:id="rId3" imgW="457200" imgH="3810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865438"/>
                        <a:ext cx="1114425" cy="9271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2985" name="Object 9"/>
          <p:cNvGraphicFramePr>
            <a:graphicFrameLocks noChangeAspect="1"/>
          </p:cNvGraphicFramePr>
          <p:nvPr/>
        </p:nvGraphicFramePr>
        <p:xfrm>
          <a:off x="2876550" y="3916363"/>
          <a:ext cx="1390650" cy="957262"/>
        </p:xfrm>
        <a:graphic>
          <a:graphicData uri="http://schemas.openxmlformats.org/presentationml/2006/ole">
            <mc:AlternateContent xmlns:mc="http://schemas.openxmlformats.org/markup-compatibility/2006">
              <mc:Choice xmlns:v="urn:schemas-microsoft-com:vml" Requires="v">
                <p:oleObj spid="_x0000_s516239" name="Equation" r:id="rId5" imgW="571500" imgH="393700" progId="Equation.DSMT4">
                  <p:embed/>
                </p:oleObj>
              </mc:Choice>
              <mc:Fallback>
                <p:oleObj name="Equation" r:id="rId5" imgW="571500" imgH="3937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6550" y="3916363"/>
                        <a:ext cx="1390650" cy="9572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382986" name="Text Box 10"/>
          <p:cNvSpPr txBox="1">
            <a:spLocks noChangeArrowheads="1"/>
          </p:cNvSpPr>
          <p:nvPr/>
        </p:nvSpPr>
        <p:spPr bwMode="auto">
          <a:xfrm>
            <a:off x="1066800" y="5181600"/>
            <a:ext cx="6934200" cy="461665"/>
          </a:xfrm>
          <a:prstGeom prst="rect">
            <a:avLst/>
          </a:prstGeom>
          <a:noFill/>
          <a:ln w="9525">
            <a:noFill/>
            <a:miter lim="800000"/>
            <a:headEnd/>
            <a:tailEnd/>
          </a:ln>
          <a:effectLst/>
        </p:spPr>
        <p:txBody>
          <a:bodyPr wrap="square">
            <a:prstTxWarp prst="textNoShape">
              <a:avLst/>
            </a:prstTxWarp>
            <a:spAutoFit/>
          </a:bodyPr>
          <a:lstStyle/>
          <a:p>
            <a:r>
              <a:rPr lang="en-US" dirty="0" smtClean="0">
                <a:solidFill>
                  <a:srgbClr val="CC00CC"/>
                </a:solidFill>
                <a:latin typeface="Arial Narrow" charset="0"/>
              </a:rPr>
              <a:t>So in case of satellite, the delay is likely noticeable!!</a:t>
            </a:r>
            <a:endParaRPr lang="en-US" dirty="0">
              <a:solidFill>
                <a:srgbClr val="CC00CC"/>
              </a:solidFill>
              <a:latin typeface="Arial Narrow" charset="0"/>
            </a:endParaRPr>
          </a:p>
        </p:txBody>
      </p:sp>
      <p:graphicFrame>
        <p:nvGraphicFramePr>
          <p:cNvPr id="645129" name="Object 9"/>
          <p:cNvGraphicFramePr>
            <a:graphicFrameLocks noChangeAspect="1"/>
          </p:cNvGraphicFramePr>
          <p:nvPr/>
        </p:nvGraphicFramePr>
        <p:xfrm>
          <a:off x="4495800" y="2819400"/>
          <a:ext cx="2352675" cy="1020763"/>
        </p:xfrm>
        <a:graphic>
          <a:graphicData uri="http://schemas.openxmlformats.org/presentationml/2006/ole">
            <mc:AlternateContent xmlns:mc="http://schemas.openxmlformats.org/markup-compatibility/2006">
              <mc:Choice xmlns:v="urn:schemas-microsoft-com:vml" Requires="v">
                <p:oleObj spid="_x0000_s516240" name="Equation" r:id="rId7" imgW="965200" imgH="419100" progId="Equation.DSMT4">
                  <p:embed/>
                </p:oleObj>
              </mc:Choice>
              <mc:Fallback>
                <p:oleObj name="Equation" r:id="rId7" imgW="965200" imgH="4191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2819400"/>
                        <a:ext cx="2352675" cy="10207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645130" name="Object 10"/>
          <p:cNvGraphicFramePr>
            <a:graphicFrameLocks noChangeAspect="1"/>
          </p:cNvGraphicFramePr>
          <p:nvPr/>
        </p:nvGraphicFramePr>
        <p:xfrm>
          <a:off x="4224337" y="3886200"/>
          <a:ext cx="2938463" cy="1019175"/>
        </p:xfrm>
        <a:graphic>
          <a:graphicData uri="http://schemas.openxmlformats.org/presentationml/2006/ole">
            <mc:AlternateContent xmlns:mc="http://schemas.openxmlformats.org/markup-compatibility/2006">
              <mc:Choice xmlns:v="urn:schemas-microsoft-com:vml" Requires="v">
                <p:oleObj spid="_x0000_s516241" name="Equation" r:id="rId9" imgW="1206500" imgH="419100" progId="Equation.DSMT4">
                  <p:embed/>
                </p:oleObj>
              </mc:Choice>
              <mc:Fallback>
                <p:oleObj name="Equation" r:id="rId9" imgW="1206500" imgH="4191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24337" y="3886200"/>
                        <a:ext cx="2938463" cy="10191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1580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82979"/>
                                        </p:tgtEl>
                                        <p:attrNameLst>
                                          <p:attrName>style.visibility</p:attrName>
                                        </p:attrNameLst>
                                      </p:cBhvr>
                                      <p:to>
                                        <p:strVal val="visible"/>
                                      </p:to>
                                    </p:set>
                                    <p:animEffect transition="in" filter="wipe(left)">
                                      <p:cBhvr>
                                        <p:cTn id="7" dur="500"/>
                                        <p:tgtEl>
                                          <p:spTgt spid="3829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82980"/>
                                        </p:tgtEl>
                                        <p:attrNameLst>
                                          <p:attrName>style.visibility</p:attrName>
                                        </p:attrNameLst>
                                      </p:cBhvr>
                                      <p:to>
                                        <p:strVal val="visible"/>
                                      </p:to>
                                    </p:set>
                                    <p:animEffect transition="in" filter="wipe(left)">
                                      <p:cBhvr>
                                        <p:cTn id="12" dur="500"/>
                                        <p:tgtEl>
                                          <p:spTgt spid="38298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iterate type="wd">
                                    <p:tmPct val="10000"/>
                                  </p:iterate>
                                  <p:childTnLst>
                                    <p:set>
                                      <p:cBhvr>
                                        <p:cTn id="16" dur="1" fill="hold">
                                          <p:stCondLst>
                                            <p:cond delay="0"/>
                                          </p:stCondLst>
                                        </p:cTn>
                                        <p:tgtEl>
                                          <p:spTgt spid="382982"/>
                                        </p:tgtEl>
                                        <p:attrNameLst>
                                          <p:attrName>style.visibility</p:attrName>
                                        </p:attrNameLst>
                                      </p:cBhvr>
                                      <p:to>
                                        <p:strVal val="visible"/>
                                      </p:to>
                                    </p:set>
                                    <p:animEffect transition="in" filter="wipe(left)">
                                      <p:cBhvr>
                                        <p:cTn id="17" dur="500"/>
                                        <p:tgtEl>
                                          <p:spTgt spid="38298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iterate type="wd">
                                    <p:tmPct val="10000"/>
                                  </p:iterate>
                                  <p:childTnLst>
                                    <p:set>
                                      <p:cBhvr>
                                        <p:cTn id="21" dur="1" fill="hold">
                                          <p:stCondLst>
                                            <p:cond delay="0"/>
                                          </p:stCondLst>
                                        </p:cTn>
                                        <p:tgtEl>
                                          <p:spTgt spid="645129"/>
                                        </p:tgtEl>
                                        <p:attrNameLst>
                                          <p:attrName>style.visibility</p:attrName>
                                        </p:attrNameLst>
                                      </p:cBhvr>
                                      <p:to>
                                        <p:strVal val="visible"/>
                                      </p:to>
                                    </p:set>
                                    <p:animEffect transition="in" filter="wipe(left)">
                                      <p:cBhvr>
                                        <p:cTn id="22" dur="500"/>
                                        <p:tgtEl>
                                          <p:spTgt spid="6451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82981"/>
                                        </p:tgtEl>
                                        <p:attrNameLst>
                                          <p:attrName>style.visibility</p:attrName>
                                        </p:attrNameLst>
                                      </p:cBhvr>
                                      <p:to>
                                        <p:strVal val="visible"/>
                                      </p:to>
                                    </p:set>
                                    <p:animEffect transition="in" filter="wipe(left)">
                                      <p:cBhvr>
                                        <p:cTn id="27" dur="500"/>
                                        <p:tgtEl>
                                          <p:spTgt spid="38298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iterate type="wd">
                                    <p:tmPct val="10000"/>
                                  </p:iterate>
                                  <p:childTnLst>
                                    <p:set>
                                      <p:cBhvr>
                                        <p:cTn id="31" dur="1" fill="hold">
                                          <p:stCondLst>
                                            <p:cond delay="0"/>
                                          </p:stCondLst>
                                        </p:cTn>
                                        <p:tgtEl>
                                          <p:spTgt spid="382985"/>
                                        </p:tgtEl>
                                        <p:attrNameLst>
                                          <p:attrName>style.visibility</p:attrName>
                                        </p:attrNameLst>
                                      </p:cBhvr>
                                      <p:to>
                                        <p:strVal val="visible"/>
                                      </p:to>
                                    </p:set>
                                    <p:animEffect transition="in" filter="wipe(left)">
                                      <p:cBhvr>
                                        <p:cTn id="32" dur="500"/>
                                        <p:tgtEl>
                                          <p:spTgt spid="38298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iterate type="wd">
                                    <p:tmPct val="10000"/>
                                  </p:iterate>
                                  <p:childTnLst>
                                    <p:set>
                                      <p:cBhvr>
                                        <p:cTn id="36" dur="1" fill="hold">
                                          <p:stCondLst>
                                            <p:cond delay="0"/>
                                          </p:stCondLst>
                                        </p:cTn>
                                        <p:tgtEl>
                                          <p:spTgt spid="645130"/>
                                        </p:tgtEl>
                                        <p:attrNameLst>
                                          <p:attrName>style.visibility</p:attrName>
                                        </p:attrNameLst>
                                      </p:cBhvr>
                                      <p:to>
                                        <p:strVal val="visible"/>
                                      </p:to>
                                    </p:set>
                                    <p:animEffect transition="in" filter="wipe(left)">
                                      <p:cBhvr>
                                        <p:cTn id="37" dur="500"/>
                                        <p:tgtEl>
                                          <p:spTgt spid="6451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382986"/>
                                        </p:tgtEl>
                                        <p:attrNameLst>
                                          <p:attrName>style.visibility</p:attrName>
                                        </p:attrNameLst>
                                      </p:cBhvr>
                                      <p:to>
                                        <p:strVal val="visible"/>
                                      </p:to>
                                    </p:set>
                                    <p:animEffect transition="in" filter="wipe(left)">
                                      <p:cBhvr>
                                        <p:cTn id="42" dur="500"/>
                                        <p:tgtEl>
                                          <p:spTgt spid="382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79" grpId="0"/>
      <p:bldP spid="382980" grpId="0"/>
      <p:bldP spid="382981" grpId="0"/>
      <p:bldP spid="382986"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e Placeholder 3"/>
          <p:cNvSpPr>
            <a:spLocks noGrp="1"/>
          </p:cNvSpPr>
          <p:nvPr>
            <p:ph type="dt" sz="half" idx="10"/>
          </p:nvPr>
        </p:nvSpPr>
        <p:spPr/>
        <p:txBody>
          <a:bodyPr/>
          <a:lstStyle/>
          <a:p>
            <a:r>
              <a:rPr lang="en-US" smtClean="0"/>
              <a:t>Thursday, July 5, 2018</a:t>
            </a:r>
            <a:endParaRPr lang="en-US"/>
          </a:p>
        </p:txBody>
      </p:sp>
      <p:sp>
        <p:nvSpPr>
          <p:cNvPr id="27" name="Footer Placeholder 4"/>
          <p:cNvSpPr>
            <a:spLocks noGrp="1"/>
          </p:cNvSpPr>
          <p:nvPr>
            <p:ph type="ftr" sz="quarter" idx="11"/>
          </p:nvPr>
        </p:nvSpPr>
        <p:spPr/>
        <p:txBody>
          <a:bodyPr/>
          <a:lstStyle/>
          <a:p>
            <a:r>
              <a:rPr lang="de-DE" smtClean="0"/>
              <a:t>PHYS 1444-001, Summer 2018               Dr. Jaehoon Yu</a:t>
            </a:r>
            <a:endParaRPr lang="en-US"/>
          </a:p>
        </p:txBody>
      </p:sp>
      <p:sp>
        <p:nvSpPr>
          <p:cNvPr id="28" name="Slide Number Placeholder 5"/>
          <p:cNvSpPr>
            <a:spLocks noGrp="1"/>
          </p:cNvSpPr>
          <p:nvPr>
            <p:ph type="sldNum" sz="quarter" idx="12"/>
          </p:nvPr>
        </p:nvSpPr>
        <p:spPr/>
        <p:txBody>
          <a:bodyPr/>
          <a:lstStyle/>
          <a:p>
            <a:fld id="{16BADAD9-2F14-9044-9FA9-7871C3A90F4B}" type="slidenum">
              <a:rPr lang="en-US"/>
              <a:pPr/>
              <a:t>135</a:t>
            </a:fld>
            <a:endParaRPr lang="en-US"/>
          </a:p>
        </p:txBody>
      </p:sp>
      <p:sp>
        <p:nvSpPr>
          <p:cNvPr id="385026" name="Rectangle 2"/>
          <p:cNvSpPr>
            <a:spLocks noGrp="1" noChangeArrowheads="1"/>
          </p:cNvSpPr>
          <p:nvPr>
            <p:ph type="title"/>
          </p:nvPr>
        </p:nvSpPr>
        <p:spPr>
          <a:xfrm>
            <a:off x="381000" y="76200"/>
            <a:ext cx="8534400" cy="609600"/>
          </a:xfrm>
        </p:spPr>
        <p:txBody>
          <a:bodyPr/>
          <a:lstStyle/>
          <a:p>
            <a:r>
              <a:rPr lang="en-US"/>
              <a:t>Energy in EM Waves</a:t>
            </a:r>
          </a:p>
        </p:txBody>
      </p:sp>
      <p:graphicFrame>
        <p:nvGraphicFramePr>
          <p:cNvPr id="385027"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517962"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5028"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517963"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5029"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17964"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5030" name="Rectangle 6"/>
          <p:cNvSpPr>
            <a:spLocks noGrp="1" noChangeArrowheads="1"/>
          </p:cNvSpPr>
          <p:nvPr>
            <p:ph type="body" idx="1"/>
          </p:nvPr>
        </p:nvSpPr>
        <p:spPr>
          <a:xfrm>
            <a:off x="609600" y="685800"/>
            <a:ext cx="8229600" cy="5943600"/>
          </a:xfrm>
        </p:spPr>
        <p:txBody>
          <a:bodyPr/>
          <a:lstStyle/>
          <a:p>
            <a:pPr>
              <a:lnSpc>
                <a:spcPct val="90000"/>
              </a:lnSpc>
            </a:pPr>
            <a:r>
              <a:rPr lang="en-US" sz="2800" dirty="0"/>
              <a:t>Since B=E/</a:t>
            </a:r>
            <a:r>
              <a:rPr lang="en-US" sz="2800" dirty="0" err="1"/>
              <a:t>c</a:t>
            </a:r>
            <a:r>
              <a:rPr lang="en-US" sz="2800" dirty="0"/>
              <a:t> and                     , we can rewrite the energy density</a:t>
            </a:r>
          </a:p>
          <a:p>
            <a:pPr>
              <a:lnSpc>
                <a:spcPct val="90000"/>
              </a:lnSpc>
            </a:pPr>
            <a:endParaRPr lang="en-US" sz="2800" dirty="0"/>
          </a:p>
          <a:p>
            <a:pPr lvl="1">
              <a:lnSpc>
                <a:spcPct val="90000"/>
              </a:lnSpc>
            </a:pPr>
            <a:r>
              <a:rPr lang="en-US" sz="2400" dirty="0"/>
              <a:t>Note that the energy density associate with B field is the same as that associate with E</a:t>
            </a:r>
          </a:p>
          <a:p>
            <a:pPr lvl="1">
              <a:lnSpc>
                <a:spcPct val="90000"/>
              </a:lnSpc>
            </a:pPr>
            <a:r>
              <a:rPr lang="en-US" sz="2400" dirty="0"/>
              <a:t>So each field contribute half to the total energy</a:t>
            </a:r>
          </a:p>
          <a:p>
            <a:pPr>
              <a:lnSpc>
                <a:spcPct val="90000"/>
              </a:lnSpc>
            </a:pPr>
            <a:r>
              <a:rPr lang="en-US" sz="2800" dirty="0"/>
              <a:t>By rewriting in B field only, we obtain</a:t>
            </a:r>
          </a:p>
          <a:p>
            <a:pPr>
              <a:lnSpc>
                <a:spcPct val="90000"/>
              </a:lnSpc>
            </a:pPr>
            <a:endParaRPr lang="en-US" sz="2800" dirty="0"/>
          </a:p>
          <a:p>
            <a:pPr>
              <a:lnSpc>
                <a:spcPct val="90000"/>
              </a:lnSpc>
            </a:pPr>
            <a:endParaRPr lang="en-US" sz="2800" dirty="0"/>
          </a:p>
          <a:p>
            <a:pPr>
              <a:lnSpc>
                <a:spcPct val="90000"/>
              </a:lnSpc>
            </a:pPr>
            <a:r>
              <a:rPr lang="en-US" sz="2800" dirty="0"/>
              <a:t>We can also rewrite to contain both E and B</a:t>
            </a:r>
          </a:p>
          <a:p>
            <a:pPr>
              <a:lnSpc>
                <a:spcPct val="90000"/>
              </a:lnSpc>
            </a:pPr>
            <a:endParaRPr lang="en-US" sz="2800" dirty="0" smtClean="0"/>
          </a:p>
          <a:p>
            <a:pPr>
              <a:lnSpc>
                <a:spcPct val="90000"/>
              </a:lnSpc>
            </a:pPr>
            <a:endParaRPr lang="en-US" sz="2800" dirty="0"/>
          </a:p>
        </p:txBody>
      </p:sp>
      <p:graphicFrame>
        <p:nvGraphicFramePr>
          <p:cNvPr id="385031"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17965"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5032" name="Object 8"/>
          <p:cNvGraphicFramePr>
            <a:graphicFrameLocks noChangeAspect="1"/>
          </p:cNvGraphicFramePr>
          <p:nvPr/>
        </p:nvGraphicFramePr>
        <p:xfrm>
          <a:off x="990600" y="1567511"/>
          <a:ext cx="609600" cy="337489"/>
        </p:xfrm>
        <a:graphic>
          <a:graphicData uri="http://schemas.openxmlformats.org/presentationml/2006/ole">
            <mc:AlternateContent xmlns:mc="http://schemas.openxmlformats.org/markup-compatibility/2006">
              <mc:Choice xmlns:v="urn:schemas-microsoft-com:vml" Requires="v">
                <p:oleObj spid="_x0000_s517966" name="Equation" r:id="rId8" imgW="228600" imgH="126720" progId="Equation.DSMT4">
                  <p:embed/>
                </p:oleObj>
              </mc:Choice>
              <mc:Fallback>
                <p:oleObj name="Equation" r:id="rId8" imgW="228600" imgH="12672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600" y="1567511"/>
                        <a:ext cx="609600" cy="337489"/>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5033" name="Object 9"/>
          <p:cNvGraphicFramePr>
            <a:graphicFrameLocks noChangeAspect="1"/>
          </p:cNvGraphicFramePr>
          <p:nvPr/>
        </p:nvGraphicFramePr>
        <p:xfrm>
          <a:off x="3276600" y="676275"/>
          <a:ext cx="1657350" cy="542925"/>
        </p:xfrm>
        <a:graphic>
          <a:graphicData uri="http://schemas.openxmlformats.org/presentationml/2006/ole">
            <mc:AlternateContent xmlns:mc="http://schemas.openxmlformats.org/markup-compatibility/2006">
              <mc:Choice xmlns:v="urn:schemas-microsoft-com:vml" Requires="v">
                <p:oleObj spid="_x0000_s517967" name="Equation" r:id="rId10" imgW="736560" imgH="241200" progId="Equation.DSMT4">
                  <p:embed/>
                </p:oleObj>
              </mc:Choice>
              <mc:Fallback>
                <p:oleObj name="Equation" r:id="rId10" imgW="736560" imgH="2412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76600" y="676275"/>
                        <a:ext cx="1657350" cy="5429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5034" name="Object 10"/>
          <p:cNvGraphicFramePr>
            <a:graphicFrameLocks noChangeAspect="1"/>
          </p:cNvGraphicFramePr>
          <p:nvPr/>
        </p:nvGraphicFramePr>
        <p:xfrm>
          <a:off x="1371600" y="3963988"/>
          <a:ext cx="547688" cy="303212"/>
        </p:xfrm>
        <a:graphic>
          <a:graphicData uri="http://schemas.openxmlformats.org/presentationml/2006/ole">
            <mc:AlternateContent xmlns:mc="http://schemas.openxmlformats.org/markup-compatibility/2006">
              <mc:Choice xmlns:v="urn:schemas-microsoft-com:vml" Requires="v">
                <p:oleObj spid="_x0000_s517968" name="Equation" r:id="rId12" imgW="228600" imgH="126720" progId="Equation.DSMT4">
                  <p:embed/>
                </p:oleObj>
              </mc:Choice>
              <mc:Fallback>
                <p:oleObj name="Equation" r:id="rId12" imgW="228600" imgH="12672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71600" y="3963988"/>
                        <a:ext cx="547688" cy="30321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5035" name="Object 11"/>
          <p:cNvGraphicFramePr>
            <a:graphicFrameLocks noChangeAspect="1"/>
          </p:cNvGraphicFramePr>
          <p:nvPr/>
        </p:nvGraphicFramePr>
        <p:xfrm>
          <a:off x="1219200" y="5456238"/>
          <a:ext cx="549275" cy="304800"/>
        </p:xfrm>
        <a:graphic>
          <a:graphicData uri="http://schemas.openxmlformats.org/presentationml/2006/ole">
            <mc:AlternateContent xmlns:mc="http://schemas.openxmlformats.org/markup-compatibility/2006">
              <mc:Choice xmlns:v="urn:schemas-microsoft-com:vml" Requires="v">
                <p:oleObj spid="_x0000_s517969" name="Equation" r:id="rId14" imgW="228600" imgH="126720" progId="Equation.DSMT4">
                  <p:embed/>
                </p:oleObj>
              </mc:Choice>
              <mc:Fallback>
                <p:oleObj name="Equation" r:id="rId14" imgW="228600" imgH="12672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19200" y="5456238"/>
                        <a:ext cx="549275" cy="3048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5036" name="Object 12"/>
          <p:cNvGraphicFramePr>
            <a:graphicFrameLocks noChangeAspect="1"/>
          </p:cNvGraphicFramePr>
          <p:nvPr/>
        </p:nvGraphicFramePr>
        <p:xfrm>
          <a:off x="7239000" y="1295400"/>
          <a:ext cx="1277938" cy="547688"/>
        </p:xfrm>
        <a:graphic>
          <a:graphicData uri="http://schemas.openxmlformats.org/presentationml/2006/ole">
            <mc:AlternateContent xmlns:mc="http://schemas.openxmlformats.org/markup-compatibility/2006">
              <mc:Choice xmlns:v="urn:schemas-microsoft-com:vml" Requires="v">
                <p:oleObj spid="_x0000_s517970" name="Equation" r:id="rId16" imgW="533160" imgH="228600" progId="Equation.DSMT4">
                  <p:embed/>
                </p:oleObj>
              </mc:Choice>
              <mc:Fallback>
                <p:oleObj name="Equation" r:id="rId16" imgW="533160" imgH="2286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39000" y="1295400"/>
                        <a:ext cx="1277938" cy="547688"/>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385037" name="Object 13"/>
          <p:cNvGraphicFramePr>
            <a:graphicFrameLocks noChangeAspect="1"/>
          </p:cNvGraphicFramePr>
          <p:nvPr/>
        </p:nvGraphicFramePr>
        <p:xfrm>
          <a:off x="7150100" y="3505200"/>
          <a:ext cx="1065213" cy="1035050"/>
        </p:xfrm>
        <a:graphic>
          <a:graphicData uri="http://schemas.openxmlformats.org/presentationml/2006/ole">
            <mc:AlternateContent xmlns:mc="http://schemas.openxmlformats.org/markup-compatibility/2006">
              <mc:Choice xmlns:v="urn:schemas-microsoft-com:vml" Requires="v">
                <p:oleObj spid="_x0000_s517971" name="Equation" r:id="rId18" imgW="444240" imgH="431640" progId="Equation.DSMT4">
                  <p:embed/>
                </p:oleObj>
              </mc:Choice>
              <mc:Fallback>
                <p:oleObj name="Equation" r:id="rId18" imgW="444240" imgH="43164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50100" y="3505200"/>
                        <a:ext cx="1065213" cy="1035050"/>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385038" name="Object 14"/>
          <p:cNvGraphicFramePr>
            <a:graphicFrameLocks noChangeAspect="1"/>
          </p:cNvGraphicFramePr>
          <p:nvPr/>
        </p:nvGraphicFramePr>
        <p:xfrm>
          <a:off x="7150100" y="5029200"/>
          <a:ext cx="1765300" cy="1096963"/>
        </p:xfrm>
        <a:graphic>
          <a:graphicData uri="http://schemas.openxmlformats.org/presentationml/2006/ole">
            <mc:AlternateContent xmlns:mc="http://schemas.openxmlformats.org/markup-compatibility/2006">
              <mc:Choice xmlns:v="urn:schemas-microsoft-com:vml" Requires="v">
                <p:oleObj spid="_x0000_s517972" name="Equation" r:id="rId20" imgW="736560" imgH="457200" progId="Equation.DSMT4">
                  <p:embed/>
                </p:oleObj>
              </mc:Choice>
              <mc:Fallback>
                <p:oleObj name="Equation" r:id="rId20" imgW="736560" imgH="45720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150100" y="5029200"/>
                        <a:ext cx="1765300" cy="1096963"/>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385039" name="Object 15"/>
          <p:cNvGraphicFramePr>
            <a:graphicFrameLocks noChangeAspect="1"/>
          </p:cNvGraphicFramePr>
          <p:nvPr/>
        </p:nvGraphicFramePr>
        <p:xfrm>
          <a:off x="4421188" y="1295400"/>
          <a:ext cx="747712" cy="658813"/>
        </p:xfrm>
        <a:graphic>
          <a:graphicData uri="http://schemas.openxmlformats.org/presentationml/2006/ole">
            <mc:AlternateContent xmlns:mc="http://schemas.openxmlformats.org/markup-compatibility/2006">
              <mc:Choice xmlns:v="urn:schemas-microsoft-com:vml" Requires="v">
                <p:oleObj spid="_x0000_s517973" name="Equation" r:id="rId22" imgW="431800" imgH="381000" progId="Equation.DSMT4">
                  <p:embed/>
                </p:oleObj>
              </mc:Choice>
              <mc:Fallback>
                <p:oleObj name="Equation" r:id="rId22" imgW="431800" imgH="38100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421188" y="1295400"/>
                        <a:ext cx="747712" cy="6588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5040" name="Object 16"/>
          <p:cNvGraphicFramePr>
            <a:graphicFrameLocks noChangeAspect="1"/>
          </p:cNvGraphicFramePr>
          <p:nvPr/>
        </p:nvGraphicFramePr>
        <p:xfrm>
          <a:off x="5201782" y="1295400"/>
          <a:ext cx="1427618" cy="747036"/>
        </p:xfrm>
        <a:graphic>
          <a:graphicData uri="http://schemas.openxmlformats.org/presentationml/2006/ole">
            <mc:AlternateContent xmlns:mc="http://schemas.openxmlformats.org/markup-compatibility/2006">
              <mc:Choice xmlns:v="urn:schemas-microsoft-com:vml" Requires="v">
                <p:oleObj spid="_x0000_s517974" name="Equation" r:id="rId24" imgW="825480" imgH="431640" progId="Equation.DSMT4">
                  <p:embed/>
                </p:oleObj>
              </mc:Choice>
              <mc:Fallback>
                <p:oleObj name="Equation" r:id="rId24" imgW="825480" imgH="43164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201782" y="1295400"/>
                        <a:ext cx="1427618" cy="747036"/>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5041" name="Object 17"/>
          <p:cNvGraphicFramePr>
            <a:graphicFrameLocks noChangeAspect="1"/>
          </p:cNvGraphicFramePr>
          <p:nvPr/>
        </p:nvGraphicFramePr>
        <p:xfrm>
          <a:off x="6613981" y="1371600"/>
          <a:ext cx="548819" cy="395287"/>
        </p:xfrm>
        <a:graphic>
          <a:graphicData uri="http://schemas.openxmlformats.org/presentationml/2006/ole">
            <mc:AlternateContent xmlns:mc="http://schemas.openxmlformats.org/markup-compatibility/2006">
              <mc:Choice xmlns:v="urn:schemas-microsoft-com:vml" Requires="v">
                <p:oleObj spid="_x0000_s517975" name="Equation" r:id="rId26" imgW="317160" imgH="228600" progId="Equation.DSMT4">
                  <p:embed/>
                </p:oleObj>
              </mc:Choice>
              <mc:Fallback>
                <p:oleObj name="Equation" r:id="rId26" imgW="317160" imgH="22860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613981" y="1371600"/>
                        <a:ext cx="548819" cy="39528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5042" name="Object 18"/>
          <p:cNvGraphicFramePr>
            <a:graphicFrameLocks noChangeAspect="1"/>
          </p:cNvGraphicFramePr>
          <p:nvPr/>
        </p:nvGraphicFramePr>
        <p:xfrm>
          <a:off x="1892300" y="3581400"/>
          <a:ext cx="1460500" cy="1035050"/>
        </p:xfrm>
        <a:graphic>
          <a:graphicData uri="http://schemas.openxmlformats.org/presentationml/2006/ole">
            <mc:AlternateContent xmlns:mc="http://schemas.openxmlformats.org/markup-compatibility/2006">
              <mc:Choice xmlns:v="urn:schemas-microsoft-com:vml" Requires="v">
                <p:oleObj spid="_x0000_s517976" name="Equation" r:id="rId28" imgW="609480" imgH="431640" progId="Equation.DSMT4">
                  <p:embed/>
                </p:oleObj>
              </mc:Choice>
              <mc:Fallback>
                <p:oleObj name="Equation" r:id="rId28" imgW="609480" imgH="431640" progId="Equation.DSMT4">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892300" y="3581400"/>
                        <a:ext cx="1460500" cy="10350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5043" name="Object 19"/>
          <p:cNvGraphicFramePr>
            <a:graphicFrameLocks noChangeAspect="1"/>
          </p:cNvGraphicFramePr>
          <p:nvPr/>
        </p:nvGraphicFramePr>
        <p:xfrm>
          <a:off x="3308350" y="3581400"/>
          <a:ext cx="1339850" cy="1035050"/>
        </p:xfrm>
        <a:graphic>
          <a:graphicData uri="http://schemas.openxmlformats.org/presentationml/2006/ole">
            <mc:AlternateContent xmlns:mc="http://schemas.openxmlformats.org/markup-compatibility/2006">
              <mc:Choice xmlns:v="urn:schemas-microsoft-com:vml" Requires="v">
                <p:oleObj spid="_x0000_s517977" name="Equation" r:id="rId30" imgW="558720" imgH="431640" progId="Equation.DSMT4">
                  <p:embed/>
                </p:oleObj>
              </mc:Choice>
              <mc:Fallback>
                <p:oleObj name="Equation" r:id="rId30" imgW="558720" imgH="431640" progId="Equation.DSMT4">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308350" y="3581400"/>
                        <a:ext cx="1339850" cy="10350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5044" name="Object 20"/>
          <p:cNvGraphicFramePr>
            <a:graphicFrameLocks noChangeAspect="1"/>
          </p:cNvGraphicFramePr>
          <p:nvPr/>
        </p:nvGraphicFramePr>
        <p:xfrm>
          <a:off x="4648200" y="3581400"/>
          <a:ext cx="577850" cy="1035050"/>
        </p:xfrm>
        <a:graphic>
          <a:graphicData uri="http://schemas.openxmlformats.org/presentationml/2006/ole">
            <mc:AlternateContent xmlns:mc="http://schemas.openxmlformats.org/markup-compatibility/2006">
              <mc:Choice xmlns:v="urn:schemas-microsoft-com:vml" Requires="v">
                <p:oleObj spid="_x0000_s517978" name="Equation" r:id="rId32" imgW="241200" imgH="431640" progId="Equation.DSMT4">
                  <p:embed/>
                </p:oleObj>
              </mc:Choice>
              <mc:Fallback>
                <p:oleObj name="Equation" r:id="rId32" imgW="241200" imgH="431640" progId="Equation.DSMT4">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648200" y="3581400"/>
                        <a:ext cx="577850" cy="10350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5045" name="Object 21"/>
          <p:cNvGraphicFramePr>
            <a:graphicFrameLocks noChangeAspect="1"/>
          </p:cNvGraphicFramePr>
          <p:nvPr/>
        </p:nvGraphicFramePr>
        <p:xfrm>
          <a:off x="1677988" y="5257800"/>
          <a:ext cx="1065212" cy="549275"/>
        </p:xfrm>
        <a:graphic>
          <a:graphicData uri="http://schemas.openxmlformats.org/presentationml/2006/ole">
            <mc:AlternateContent xmlns:mc="http://schemas.openxmlformats.org/markup-compatibility/2006">
              <mc:Choice xmlns:v="urn:schemas-microsoft-com:vml" Requires="v">
                <p:oleObj spid="_x0000_s517979" name="Equation" r:id="rId34" imgW="444240" imgH="228600" progId="Equation.DSMT4">
                  <p:embed/>
                </p:oleObj>
              </mc:Choice>
              <mc:Fallback>
                <p:oleObj name="Equation" r:id="rId34" imgW="444240" imgH="228600" progId="Equation.DSMT4">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677988" y="5257800"/>
                        <a:ext cx="1065212" cy="5492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5046" name="Object 22"/>
          <p:cNvGraphicFramePr>
            <a:graphicFrameLocks noChangeAspect="1"/>
          </p:cNvGraphicFramePr>
          <p:nvPr/>
        </p:nvGraphicFramePr>
        <p:xfrm>
          <a:off x="2667000" y="5334000"/>
          <a:ext cx="1247775" cy="487363"/>
        </p:xfrm>
        <a:graphic>
          <a:graphicData uri="http://schemas.openxmlformats.org/presentationml/2006/ole">
            <mc:AlternateContent xmlns:mc="http://schemas.openxmlformats.org/markup-compatibility/2006">
              <mc:Choice xmlns:v="urn:schemas-microsoft-com:vml" Requires="v">
                <p:oleObj spid="_x0000_s517980" name="Equation" r:id="rId36" imgW="520560" imgH="203040" progId="Equation.DSMT4">
                  <p:embed/>
                </p:oleObj>
              </mc:Choice>
              <mc:Fallback>
                <p:oleObj name="Equation" r:id="rId36" imgW="520560" imgH="203040" progId="Equation.DSMT4">
                  <p:embed/>
                  <p:pic>
                    <p:nvPicPr>
                      <p:cNvPr id="0" nam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667000" y="5334000"/>
                        <a:ext cx="1247775" cy="4873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5047" name="Object 23"/>
          <p:cNvGraphicFramePr>
            <a:graphicFrameLocks noChangeAspect="1"/>
          </p:cNvGraphicFramePr>
          <p:nvPr/>
        </p:nvGraphicFramePr>
        <p:xfrm>
          <a:off x="3886200" y="5137150"/>
          <a:ext cx="1338263" cy="1035050"/>
        </p:xfrm>
        <a:graphic>
          <a:graphicData uri="http://schemas.openxmlformats.org/presentationml/2006/ole">
            <mc:AlternateContent xmlns:mc="http://schemas.openxmlformats.org/markup-compatibility/2006">
              <mc:Choice xmlns:v="urn:schemas-microsoft-com:vml" Requires="v">
                <p:oleObj spid="_x0000_s517981" name="Equation" r:id="rId38" imgW="558720" imgH="431640" progId="Equation.DSMT4">
                  <p:embed/>
                </p:oleObj>
              </mc:Choice>
              <mc:Fallback>
                <p:oleObj name="Equation" r:id="rId38" imgW="558720" imgH="431640" progId="Equation.DSMT4">
                  <p:embed/>
                  <p:pic>
                    <p:nvPicPr>
                      <p:cNvPr id="0" nam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886200" y="5137150"/>
                        <a:ext cx="1338263" cy="10350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5048" name="Object 24"/>
          <p:cNvGraphicFramePr>
            <a:graphicFrameLocks noChangeAspect="1"/>
          </p:cNvGraphicFramePr>
          <p:nvPr/>
        </p:nvGraphicFramePr>
        <p:xfrm>
          <a:off x="5181600" y="5029200"/>
          <a:ext cx="1279525" cy="1096963"/>
        </p:xfrm>
        <a:graphic>
          <a:graphicData uri="http://schemas.openxmlformats.org/presentationml/2006/ole">
            <mc:AlternateContent xmlns:mc="http://schemas.openxmlformats.org/markup-compatibility/2006">
              <mc:Choice xmlns:v="urn:schemas-microsoft-com:vml" Requires="v">
                <p:oleObj spid="_x0000_s517982" name="Equation" r:id="rId40" imgW="533160" imgH="457200" progId="Equation.DSMT4">
                  <p:embed/>
                </p:oleObj>
              </mc:Choice>
              <mc:Fallback>
                <p:oleObj name="Equation" r:id="rId40" imgW="533160" imgH="457200" progId="Equation.DSMT4">
                  <p:embed/>
                  <p:pic>
                    <p:nvPicPr>
                      <p:cNvPr id="0" name=""/>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5181600" y="5029200"/>
                        <a:ext cx="1279525" cy="10969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5049" name="Object 25"/>
          <p:cNvGraphicFramePr>
            <a:graphicFrameLocks noChangeAspect="1"/>
          </p:cNvGraphicFramePr>
          <p:nvPr/>
        </p:nvGraphicFramePr>
        <p:xfrm>
          <a:off x="1524000" y="1447800"/>
          <a:ext cx="1256698" cy="426803"/>
        </p:xfrm>
        <a:graphic>
          <a:graphicData uri="http://schemas.openxmlformats.org/presentationml/2006/ole">
            <mc:AlternateContent xmlns:mc="http://schemas.openxmlformats.org/markup-compatibility/2006">
              <mc:Choice xmlns:v="urn:schemas-microsoft-com:vml" Requires="v">
                <p:oleObj spid="_x0000_s517983" name="Equation" r:id="rId42" imgW="596880" imgH="203040" progId="Equation.DSMT4">
                  <p:embed/>
                </p:oleObj>
              </mc:Choice>
              <mc:Fallback>
                <p:oleObj name="Equation" r:id="rId42" imgW="596880" imgH="203040" progId="Equation.DSMT4">
                  <p:embed/>
                  <p:pic>
                    <p:nvPicPr>
                      <p:cNvPr id="0" name=""/>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524000" y="1447800"/>
                        <a:ext cx="1256698" cy="42680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619546" name="Object 26"/>
          <p:cNvGraphicFramePr>
            <a:graphicFrameLocks noChangeAspect="1"/>
          </p:cNvGraphicFramePr>
          <p:nvPr/>
        </p:nvGraphicFramePr>
        <p:xfrm>
          <a:off x="2757488" y="1344612"/>
          <a:ext cx="747712" cy="636588"/>
        </p:xfrm>
        <a:graphic>
          <a:graphicData uri="http://schemas.openxmlformats.org/presentationml/2006/ole">
            <mc:AlternateContent xmlns:mc="http://schemas.openxmlformats.org/markup-compatibility/2006">
              <mc:Choice xmlns:v="urn:schemas-microsoft-com:vml" Requires="v">
                <p:oleObj spid="_x0000_s517984" name="Equation" r:id="rId44" imgW="431640" imgH="368280" progId="Equation.DSMT4">
                  <p:embed/>
                </p:oleObj>
              </mc:Choice>
              <mc:Fallback>
                <p:oleObj name="Equation" r:id="rId44" imgW="431640" imgH="368280" progId="Equation.DSMT4">
                  <p:embed/>
                  <p:pic>
                    <p:nvPicPr>
                      <p:cNvPr id="0" name=""/>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757488" y="1344612"/>
                        <a:ext cx="747712" cy="6365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619547" name="Object 27"/>
          <p:cNvGraphicFramePr>
            <a:graphicFrameLocks noChangeAspect="1"/>
          </p:cNvGraphicFramePr>
          <p:nvPr/>
        </p:nvGraphicFramePr>
        <p:xfrm>
          <a:off x="3505200" y="1276350"/>
          <a:ext cx="990600" cy="809848"/>
        </p:xfrm>
        <a:graphic>
          <a:graphicData uri="http://schemas.openxmlformats.org/presentationml/2006/ole">
            <mc:AlternateContent xmlns:mc="http://schemas.openxmlformats.org/markup-compatibility/2006">
              <mc:Choice xmlns:v="urn:schemas-microsoft-com:vml" Requires="v">
                <p:oleObj spid="_x0000_s517985" name="Equation" r:id="rId46" imgW="558800" imgH="457200" progId="Equation.DSMT4">
                  <p:embed/>
                </p:oleObj>
              </mc:Choice>
              <mc:Fallback>
                <p:oleObj name="Equation" r:id="rId46" imgW="558800" imgH="457200" progId="Equation.DSMT4">
                  <p:embed/>
                  <p:pic>
                    <p:nvPicPr>
                      <p:cNvPr id="0" name=""/>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3505200" y="1276350"/>
                        <a:ext cx="990600" cy="80984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88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85030">
                                            <p:txEl>
                                              <p:pRg st="0" end="0"/>
                                            </p:txEl>
                                          </p:spTgt>
                                        </p:tgtEl>
                                        <p:attrNameLst>
                                          <p:attrName>style.visibility</p:attrName>
                                        </p:attrNameLst>
                                      </p:cBhvr>
                                      <p:to>
                                        <p:strVal val="visible"/>
                                      </p:to>
                                    </p:set>
                                    <p:animEffect transition="in" filter="wipe(left)">
                                      <p:cBhvr>
                                        <p:cTn id="7" dur="500"/>
                                        <p:tgtEl>
                                          <p:spTgt spid="385030">
                                            <p:txEl>
                                              <p:pRg st="0" end="0"/>
                                            </p:txEl>
                                          </p:spTgt>
                                        </p:tgtEl>
                                      </p:cBhvr>
                                    </p:animEffect>
                                  </p:childTnLst>
                                </p:cTn>
                              </p:par>
                              <p:par>
                                <p:cTn id="8" presetID="22" presetClass="entr" presetSubtype="8" fill="hold" nodeType="withEffect">
                                  <p:stCondLst>
                                    <p:cond delay="0"/>
                                  </p:stCondLst>
                                  <p:iterate type="wd">
                                    <p:tmPct val="10000"/>
                                  </p:iterate>
                                  <p:childTnLst>
                                    <p:set>
                                      <p:cBhvr>
                                        <p:cTn id="9" dur="1" fill="hold">
                                          <p:stCondLst>
                                            <p:cond delay="0"/>
                                          </p:stCondLst>
                                        </p:cTn>
                                        <p:tgtEl>
                                          <p:spTgt spid="385033"/>
                                        </p:tgtEl>
                                        <p:attrNameLst>
                                          <p:attrName>style.visibility</p:attrName>
                                        </p:attrNameLst>
                                      </p:cBhvr>
                                      <p:to>
                                        <p:strVal val="visible"/>
                                      </p:to>
                                    </p:set>
                                    <p:animEffect transition="in" filter="wipe(left)">
                                      <p:cBhvr>
                                        <p:cTn id="10" dur="500"/>
                                        <p:tgtEl>
                                          <p:spTgt spid="3850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iterate type="wd">
                                    <p:tmPct val="10000"/>
                                  </p:iterate>
                                  <p:childTnLst>
                                    <p:set>
                                      <p:cBhvr>
                                        <p:cTn id="14" dur="1" fill="hold">
                                          <p:stCondLst>
                                            <p:cond delay="0"/>
                                          </p:stCondLst>
                                        </p:cTn>
                                        <p:tgtEl>
                                          <p:spTgt spid="385032"/>
                                        </p:tgtEl>
                                        <p:attrNameLst>
                                          <p:attrName>style.visibility</p:attrName>
                                        </p:attrNameLst>
                                      </p:cBhvr>
                                      <p:to>
                                        <p:strVal val="visible"/>
                                      </p:to>
                                    </p:set>
                                    <p:animEffect transition="in" filter="wipe(left)">
                                      <p:cBhvr>
                                        <p:cTn id="15" dur="500"/>
                                        <p:tgtEl>
                                          <p:spTgt spid="38503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iterate type="wd">
                                    <p:tmPct val="10000"/>
                                  </p:iterate>
                                  <p:childTnLst>
                                    <p:set>
                                      <p:cBhvr>
                                        <p:cTn id="19" dur="1" fill="hold">
                                          <p:stCondLst>
                                            <p:cond delay="0"/>
                                          </p:stCondLst>
                                        </p:cTn>
                                        <p:tgtEl>
                                          <p:spTgt spid="385049"/>
                                        </p:tgtEl>
                                        <p:attrNameLst>
                                          <p:attrName>style.visibility</p:attrName>
                                        </p:attrNameLst>
                                      </p:cBhvr>
                                      <p:to>
                                        <p:strVal val="visible"/>
                                      </p:to>
                                    </p:set>
                                    <p:animEffect transition="in" filter="wipe(left)">
                                      <p:cBhvr>
                                        <p:cTn id="20" dur="500"/>
                                        <p:tgtEl>
                                          <p:spTgt spid="38504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iterate type="wd">
                                    <p:tmPct val="10000"/>
                                  </p:iterate>
                                  <p:childTnLst>
                                    <p:set>
                                      <p:cBhvr>
                                        <p:cTn id="24" dur="1" fill="hold">
                                          <p:stCondLst>
                                            <p:cond delay="0"/>
                                          </p:stCondLst>
                                        </p:cTn>
                                        <p:tgtEl>
                                          <p:spTgt spid="619546"/>
                                        </p:tgtEl>
                                        <p:attrNameLst>
                                          <p:attrName>style.visibility</p:attrName>
                                        </p:attrNameLst>
                                      </p:cBhvr>
                                      <p:to>
                                        <p:strVal val="visible"/>
                                      </p:to>
                                    </p:set>
                                    <p:animEffect transition="in" filter="wipe(left)">
                                      <p:cBhvr>
                                        <p:cTn id="25" dur="500"/>
                                        <p:tgtEl>
                                          <p:spTgt spid="61954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iterate type="wd">
                                    <p:tmPct val="10000"/>
                                  </p:iterate>
                                  <p:childTnLst>
                                    <p:set>
                                      <p:cBhvr>
                                        <p:cTn id="29" dur="1" fill="hold">
                                          <p:stCondLst>
                                            <p:cond delay="0"/>
                                          </p:stCondLst>
                                        </p:cTn>
                                        <p:tgtEl>
                                          <p:spTgt spid="619547"/>
                                        </p:tgtEl>
                                        <p:attrNameLst>
                                          <p:attrName>style.visibility</p:attrName>
                                        </p:attrNameLst>
                                      </p:cBhvr>
                                      <p:to>
                                        <p:strVal val="visible"/>
                                      </p:to>
                                    </p:set>
                                    <p:animEffect transition="in" filter="wipe(left)">
                                      <p:cBhvr>
                                        <p:cTn id="30" dur="500"/>
                                        <p:tgtEl>
                                          <p:spTgt spid="61954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iterate type="wd">
                                    <p:tmPct val="10000"/>
                                  </p:iterate>
                                  <p:childTnLst>
                                    <p:set>
                                      <p:cBhvr>
                                        <p:cTn id="34" dur="1" fill="hold">
                                          <p:stCondLst>
                                            <p:cond delay="0"/>
                                          </p:stCondLst>
                                        </p:cTn>
                                        <p:tgtEl>
                                          <p:spTgt spid="385039"/>
                                        </p:tgtEl>
                                        <p:attrNameLst>
                                          <p:attrName>style.visibility</p:attrName>
                                        </p:attrNameLst>
                                      </p:cBhvr>
                                      <p:to>
                                        <p:strVal val="visible"/>
                                      </p:to>
                                    </p:set>
                                    <p:animEffect transition="in" filter="wipe(left)">
                                      <p:cBhvr>
                                        <p:cTn id="35" dur="500"/>
                                        <p:tgtEl>
                                          <p:spTgt spid="38503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iterate type="wd">
                                    <p:tmPct val="10000"/>
                                  </p:iterate>
                                  <p:childTnLst>
                                    <p:set>
                                      <p:cBhvr>
                                        <p:cTn id="39" dur="1" fill="hold">
                                          <p:stCondLst>
                                            <p:cond delay="0"/>
                                          </p:stCondLst>
                                        </p:cTn>
                                        <p:tgtEl>
                                          <p:spTgt spid="385040"/>
                                        </p:tgtEl>
                                        <p:attrNameLst>
                                          <p:attrName>style.visibility</p:attrName>
                                        </p:attrNameLst>
                                      </p:cBhvr>
                                      <p:to>
                                        <p:strVal val="visible"/>
                                      </p:to>
                                    </p:set>
                                    <p:animEffect transition="in" filter="wipe(left)">
                                      <p:cBhvr>
                                        <p:cTn id="40" dur="500"/>
                                        <p:tgtEl>
                                          <p:spTgt spid="38504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iterate type="wd">
                                    <p:tmPct val="10000"/>
                                  </p:iterate>
                                  <p:childTnLst>
                                    <p:set>
                                      <p:cBhvr>
                                        <p:cTn id="44" dur="1" fill="hold">
                                          <p:stCondLst>
                                            <p:cond delay="0"/>
                                          </p:stCondLst>
                                        </p:cTn>
                                        <p:tgtEl>
                                          <p:spTgt spid="385041"/>
                                        </p:tgtEl>
                                        <p:attrNameLst>
                                          <p:attrName>style.visibility</p:attrName>
                                        </p:attrNameLst>
                                      </p:cBhvr>
                                      <p:to>
                                        <p:strVal val="visible"/>
                                      </p:to>
                                    </p:set>
                                    <p:animEffect transition="in" filter="wipe(left)">
                                      <p:cBhvr>
                                        <p:cTn id="45" dur="500"/>
                                        <p:tgtEl>
                                          <p:spTgt spid="38504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iterate type="wd">
                                    <p:tmPct val="10000"/>
                                  </p:iterate>
                                  <p:childTnLst>
                                    <p:set>
                                      <p:cBhvr>
                                        <p:cTn id="49" dur="1" fill="hold">
                                          <p:stCondLst>
                                            <p:cond delay="0"/>
                                          </p:stCondLst>
                                        </p:cTn>
                                        <p:tgtEl>
                                          <p:spTgt spid="385036"/>
                                        </p:tgtEl>
                                        <p:attrNameLst>
                                          <p:attrName>style.visibility</p:attrName>
                                        </p:attrNameLst>
                                      </p:cBhvr>
                                      <p:to>
                                        <p:strVal val="visible"/>
                                      </p:to>
                                    </p:set>
                                    <p:animEffect transition="in" filter="wipe(left)">
                                      <p:cBhvr>
                                        <p:cTn id="50" dur="500"/>
                                        <p:tgtEl>
                                          <p:spTgt spid="38503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iterate type="wd">
                                    <p:tmPct val="10000"/>
                                  </p:iterate>
                                  <p:childTnLst>
                                    <p:set>
                                      <p:cBhvr>
                                        <p:cTn id="54" dur="1" fill="hold">
                                          <p:stCondLst>
                                            <p:cond delay="0"/>
                                          </p:stCondLst>
                                        </p:cTn>
                                        <p:tgtEl>
                                          <p:spTgt spid="385030">
                                            <p:txEl>
                                              <p:pRg st="2" end="2"/>
                                            </p:txEl>
                                          </p:spTgt>
                                        </p:tgtEl>
                                        <p:attrNameLst>
                                          <p:attrName>style.visibility</p:attrName>
                                        </p:attrNameLst>
                                      </p:cBhvr>
                                      <p:to>
                                        <p:strVal val="visible"/>
                                      </p:to>
                                    </p:set>
                                    <p:animEffect transition="in" filter="wipe(left)">
                                      <p:cBhvr>
                                        <p:cTn id="55" dur="500"/>
                                        <p:tgtEl>
                                          <p:spTgt spid="385030">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iterate type="wd">
                                    <p:tmPct val="10000"/>
                                  </p:iterate>
                                  <p:childTnLst>
                                    <p:set>
                                      <p:cBhvr>
                                        <p:cTn id="59" dur="1" fill="hold">
                                          <p:stCondLst>
                                            <p:cond delay="0"/>
                                          </p:stCondLst>
                                        </p:cTn>
                                        <p:tgtEl>
                                          <p:spTgt spid="385030">
                                            <p:txEl>
                                              <p:pRg st="3" end="3"/>
                                            </p:txEl>
                                          </p:spTgt>
                                        </p:tgtEl>
                                        <p:attrNameLst>
                                          <p:attrName>style.visibility</p:attrName>
                                        </p:attrNameLst>
                                      </p:cBhvr>
                                      <p:to>
                                        <p:strVal val="visible"/>
                                      </p:to>
                                    </p:set>
                                    <p:animEffect transition="in" filter="wipe(left)">
                                      <p:cBhvr>
                                        <p:cTn id="60" dur="500"/>
                                        <p:tgtEl>
                                          <p:spTgt spid="385030">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iterate type="wd">
                                    <p:tmPct val="10000"/>
                                  </p:iterate>
                                  <p:childTnLst>
                                    <p:set>
                                      <p:cBhvr>
                                        <p:cTn id="64" dur="1" fill="hold">
                                          <p:stCondLst>
                                            <p:cond delay="0"/>
                                          </p:stCondLst>
                                        </p:cTn>
                                        <p:tgtEl>
                                          <p:spTgt spid="385030">
                                            <p:txEl>
                                              <p:pRg st="4" end="4"/>
                                            </p:txEl>
                                          </p:spTgt>
                                        </p:tgtEl>
                                        <p:attrNameLst>
                                          <p:attrName>style.visibility</p:attrName>
                                        </p:attrNameLst>
                                      </p:cBhvr>
                                      <p:to>
                                        <p:strVal val="visible"/>
                                      </p:to>
                                    </p:set>
                                    <p:animEffect transition="in" filter="wipe(left)">
                                      <p:cBhvr>
                                        <p:cTn id="65" dur="500"/>
                                        <p:tgtEl>
                                          <p:spTgt spid="385030">
                                            <p:txEl>
                                              <p:pRg st="4" end="4"/>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iterate type="wd">
                                    <p:tmPct val="10000"/>
                                  </p:iterate>
                                  <p:childTnLst>
                                    <p:set>
                                      <p:cBhvr>
                                        <p:cTn id="69" dur="1" fill="hold">
                                          <p:stCondLst>
                                            <p:cond delay="0"/>
                                          </p:stCondLst>
                                        </p:cTn>
                                        <p:tgtEl>
                                          <p:spTgt spid="385034"/>
                                        </p:tgtEl>
                                        <p:attrNameLst>
                                          <p:attrName>style.visibility</p:attrName>
                                        </p:attrNameLst>
                                      </p:cBhvr>
                                      <p:to>
                                        <p:strVal val="visible"/>
                                      </p:to>
                                    </p:set>
                                    <p:animEffect transition="in" filter="wipe(left)">
                                      <p:cBhvr>
                                        <p:cTn id="70" dur="500"/>
                                        <p:tgtEl>
                                          <p:spTgt spid="38503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iterate type="wd">
                                    <p:tmPct val="10000"/>
                                  </p:iterate>
                                  <p:childTnLst>
                                    <p:set>
                                      <p:cBhvr>
                                        <p:cTn id="74" dur="1" fill="hold">
                                          <p:stCondLst>
                                            <p:cond delay="0"/>
                                          </p:stCondLst>
                                        </p:cTn>
                                        <p:tgtEl>
                                          <p:spTgt spid="385042"/>
                                        </p:tgtEl>
                                        <p:attrNameLst>
                                          <p:attrName>style.visibility</p:attrName>
                                        </p:attrNameLst>
                                      </p:cBhvr>
                                      <p:to>
                                        <p:strVal val="visible"/>
                                      </p:to>
                                    </p:set>
                                    <p:animEffect transition="in" filter="wipe(left)">
                                      <p:cBhvr>
                                        <p:cTn id="75" dur="500"/>
                                        <p:tgtEl>
                                          <p:spTgt spid="385042"/>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iterate type="wd">
                                    <p:tmPct val="10000"/>
                                  </p:iterate>
                                  <p:childTnLst>
                                    <p:set>
                                      <p:cBhvr>
                                        <p:cTn id="79" dur="1" fill="hold">
                                          <p:stCondLst>
                                            <p:cond delay="0"/>
                                          </p:stCondLst>
                                        </p:cTn>
                                        <p:tgtEl>
                                          <p:spTgt spid="385043"/>
                                        </p:tgtEl>
                                        <p:attrNameLst>
                                          <p:attrName>style.visibility</p:attrName>
                                        </p:attrNameLst>
                                      </p:cBhvr>
                                      <p:to>
                                        <p:strVal val="visible"/>
                                      </p:to>
                                    </p:set>
                                    <p:animEffect transition="in" filter="wipe(left)">
                                      <p:cBhvr>
                                        <p:cTn id="80" dur="500"/>
                                        <p:tgtEl>
                                          <p:spTgt spid="38504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iterate type="wd">
                                    <p:tmPct val="10000"/>
                                  </p:iterate>
                                  <p:childTnLst>
                                    <p:set>
                                      <p:cBhvr>
                                        <p:cTn id="84" dur="1" fill="hold">
                                          <p:stCondLst>
                                            <p:cond delay="0"/>
                                          </p:stCondLst>
                                        </p:cTn>
                                        <p:tgtEl>
                                          <p:spTgt spid="385044"/>
                                        </p:tgtEl>
                                        <p:attrNameLst>
                                          <p:attrName>style.visibility</p:attrName>
                                        </p:attrNameLst>
                                      </p:cBhvr>
                                      <p:to>
                                        <p:strVal val="visible"/>
                                      </p:to>
                                    </p:set>
                                    <p:animEffect transition="in" filter="wipe(left)">
                                      <p:cBhvr>
                                        <p:cTn id="85" dur="500"/>
                                        <p:tgtEl>
                                          <p:spTgt spid="385044"/>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iterate type="wd">
                                    <p:tmPct val="10000"/>
                                  </p:iterate>
                                  <p:childTnLst>
                                    <p:set>
                                      <p:cBhvr>
                                        <p:cTn id="89" dur="1" fill="hold">
                                          <p:stCondLst>
                                            <p:cond delay="0"/>
                                          </p:stCondLst>
                                        </p:cTn>
                                        <p:tgtEl>
                                          <p:spTgt spid="385037"/>
                                        </p:tgtEl>
                                        <p:attrNameLst>
                                          <p:attrName>style.visibility</p:attrName>
                                        </p:attrNameLst>
                                      </p:cBhvr>
                                      <p:to>
                                        <p:strVal val="visible"/>
                                      </p:to>
                                    </p:set>
                                    <p:animEffect transition="in" filter="wipe(left)">
                                      <p:cBhvr>
                                        <p:cTn id="90" dur="500"/>
                                        <p:tgtEl>
                                          <p:spTgt spid="38503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iterate type="wd">
                                    <p:tmPct val="10000"/>
                                  </p:iterate>
                                  <p:childTnLst>
                                    <p:set>
                                      <p:cBhvr>
                                        <p:cTn id="94" dur="1" fill="hold">
                                          <p:stCondLst>
                                            <p:cond delay="0"/>
                                          </p:stCondLst>
                                        </p:cTn>
                                        <p:tgtEl>
                                          <p:spTgt spid="385030">
                                            <p:txEl>
                                              <p:pRg st="7" end="7"/>
                                            </p:txEl>
                                          </p:spTgt>
                                        </p:tgtEl>
                                        <p:attrNameLst>
                                          <p:attrName>style.visibility</p:attrName>
                                        </p:attrNameLst>
                                      </p:cBhvr>
                                      <p:to>
                                        <p:strVal val="visible"/>
                                      </p:to>
                                    </p:set>
                                    <p:animEffect transition="in" filter="wipe(left)">
                                      <p:cBhvr>
                                        <p:cTn id="95" dur="500"/>
                                        <p:tgtEl>
                                          <p:spTgt spid="385030">
                                            <p:txEl>
                                              <p:pRg st="7" end="7"/>
                                            </p:txEl>
                                          </p:spTgt>
                                        </p:tgtEl>
                                      </p:cBhvr>
                                    </p:animEffect>
                                  </p:childTnLst>
                                </p:cTn>
                              </p:par>
                              <p:par>
                                <p:cTn id="96" presetID="22" presetClass="entr" presetSubtype="8" fill="hold" nodeType="withEffect">
                                  <p:stCondLst>
                                    <p:cond delay="0"/>
                                  </p:stCondLst>
                                  <p:iterate type="wd">
                                    <p:tmPct val="10000"/>
                                  </p:iterate>
                                  <p:childTnLst>
                                    <p:set>
                                      <p:cBhvr>
                                        <p:cTn id="97" dur="1" fill="hold">
                                          <p:stCondLst>
                                            <p:cond delay="0"/>
                                          </p:stCondLst>
                                        </p:cTn>
                                        <p:tgtEl>
                                          <p:spTgt spid="385035"/>
                                        </p:tgtEl>
                                        <p:attrNameLst>
                                          <p:attrName>style.visibility</p:attrName>
                                        </p:attrNameLst>
                                      </p:cBhvr>
                                      <p:to>
                                        <p:strVal val="visible"/>
                                      </p:to>
                                    </p:set>
                                    <p:animEffect transition="in" filter="wipe(left)">
                                      <p:cBhvr>
                                        <p:cTn id="98" dur="500"/>
                                        <p:tgtEl>
                                          <p:spTgt spid="385035"/>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iterate type="wd">
                                    <p:tmPct val="10000"/>
                                  </p:iterate>
                                  <p:childTnLst>
                                    <p:set>
                                      <p:cBhvr>
                                        <p:cTn id="102" dur="1" fill="hold">
                                          <p:stCondLst>
                                            <p:cond delay="0"/>
                                          </p:stCondLst>
                                        </p:cTn>
                                        <p:tgtEl>
                                          <p:spTgt spid="385045"/>
                                        </p:tgtEl>
                                        <p:attrNameLst>
                                          <p:attrName>style.visibility</p:attrName>
                                        </p:attrNameLst>
                                      </p:cBhvr>
                                      <p:to>
                                        <p:strVal val="visible"/>
                                      </p:to>
                                    </p:set>
                                    <p:animEffect transition="in" filter="wipe(left)">
                                      <p:cBhvr>
                                        <p:cTn id="103" dur="500"/>
                                        <p:tgtEl>
                                          <p:spTgt spid="385045"/>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nodeType="clickEffect">
                                  <p:stCondLst>
                                    <p:cond delay="0"/>
                                  </p:stCondLst>
                                  <p:iterate type="wd">
                                    <p:tmPct val="10000"/>
                                  </p:iterate>
                                  <p:childTnLst>
                                    <p:set>
                                      <p:cBhvr>
                                        <p:cTn id="107" dur="1" fill="hold">
                                          <p:stCondLst>
                                            <p:cond delay="0"/>
                                          </p:stCondLst>
                                        </p:cTn>
                                        <p:tgtEl>
                                          <p:spTgt spid="385046"/>
                                        </p:tgtEl>
                                        <p:attrNameLst>
                                          <p:attrName>style.visibility</p:attrName>
                                        </p:attrNameLst>
                                      </p:cBhvr>
                                      <p:to>
                                        <p:strVal val="visible"/>
                                      </p:to>
                                    </p:set>
                                    <p:animEffect transition="in" filter="wipe(left)">
                                      <p:cBhvr>
                                        <p:cTn id="108" dur="500"/>
                                        <p:tgtEl>
                                          <p:spTgt spid="385046"/>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iterate type="wd">
                                    <p:tmPct val="10000"/>
                                  </p:iterate>
                                  <p:childTnLst>
                                    <p:set>
                                      <p:cBhvr>
                                        <p:cTn id="112" dur="1" fill="hold">
                                          <p:stCondLst>
                                            <p:cond delay="0"/>
                                          </p:stCondLst>
                                        </p:cTn>
                                        <p:tgtEl>
                                          <p:spTgt spid="385047"/>
                                        </p:tgtEl>
                                        <p:attrNameLst>
                                          <p:attrName>style.visibility</p:attrName>
                                        </p:attrNameLst>
                                      </p:cBhvr>
                                      <p:to>
                                        <p:strVal val="visible"/>
                                      </p:to>
                                    </p:set>
                                    <p:animEffect transition="in" filter="wipe(left)">
                                      <p:cBhvr>
                                        <p:cTn id="113" dur="500"/>
                                        <p:tgtEl>
                                          <p:spTgt spid="385047"/>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nodeType="clickEffect">
                                  <p:stCondLst>
                                    <p:cond delay="0"/>
                                  </p:stCondLst>
                                  <p:iterate type="wd">
                                    <p:tmPct val="10000"/>
                                  </p:iterate>
                                  <p:childTnLst>
                                    <p:set>
                                      <p:cBhvr>
                                        <p:cTn id="117" dur="1" fill="hold">
                                          <p:stCondLst>
                                            <p:cond delay="0"/>
                                          </p:stCondLst>
                                        </p:cTn>
                                        <p:tgtEl>
                                          <p:spTgt spid="385048"/>
                                        </p:tgtEl>
                                        <p:attrNameLst>
                                          <p:attrName>style.visibility</p:attrName>
                                        </p:attrNameLst>
                                      </p:cBhvr>
                                      <p:to>
                                        <p:strVal val="visible"/>
                                      </p:to>
                                    </p:set>
                                    <p:animEffect transition="in" filter="wipe(left)">
                                      <p:cBhvr>
                                        <p:cTn id="118" dur="500"/>
                                        <p:tgtEl>
                                          <p:spTgt spid="385048"/>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nodeType="clickEffect">
                                  <p:stCondLst>
                                    <p:cond delay="0"/>
                                  </p:stCondLst>
                                  <p:iterate type="wd">
                                    <p:tmPct val="10000"/>
                                  </p:iterate>
                                  <p:childTnLst>
                                    <p:set>
                                      <p:cBhvr>
                                        <p:cTn id="122" dur="1" fill="hold">
                                          <p:stCondLst>
                                            <p:cond delay="0"/>
                                          </p:stCondLst>
                                        </p:cTn>
                                        <p:tgtEl>
                                          <p:spTgt spid="385038"/>
                                        </p:tgtEl>
                                        <p:attrNameLst>
                                          <p:attrName>style.visibility</p:attrName>
                                        </p:attrNameLst>
                                      </p:cBhvr>
                                      <p:to>
                                        <p:strVal val="visible"/>
                                      </p:to>
                                    </p:set>
                                    <p:animEffect transition="in" filter="wipe(left)">
                                      <p:cBhvr>
                                        <p:cTn id="123" dur="500"/>
                                        <p:tgtEl>
                                          <p:spTgt spid="385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30"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ate Placeholder 3"/>
          <p:cNvSpPr>
            <a:spLocks noGrp="1"/>
          </p:cNvSpPr>
          <p:nvPr>
            <p:ph type="dt" sz="half" idx="10"/>
          </p:nvPr>
        </p:nvSpPr>
        <p:spPr/>
        <p:txBody>
          <a:bodyPr/>
          <a:lstStyle/>
          <a:p>
            <a:r>
              <a:rPr lang="en-US" smtClean="0"/>
              <a:t>Thursday, July 5, 2018</a:t>
            </a:r>
            <a:endParaRPr lang="en-US"/>
          </a:p>
        </p:txBody>
      </p:sp>
      <p:sp>
        <p:nvSpPr>
          <p:cNvPr id="18" name="Footer Placeholder 4"/>
          <p:cNvSpPr>
            <a:spLocks noGrp="1"/>
          </p:cNvSpPr>
          <p:nvPr>
            <p:ph type="ftr" sz="quarter" idx="11"/>
          </p:nvPr>
        </p:nvSpPr>
        <p:spPr/>
        <p:txBody>
          <a:bodyPr/>
          <a:lstStyle/>
          <a:p>
            <a:r>
              <a:rPr lang="de-DE" smtClean="0"/>
              <a:t>PHYS 1444-001, Summer 2018               Dr. Jaehoon Yu</a:t>
            </a:r>
            <a:endParaRPr lang="en-US"/>
          </a:p>
        </p:txBody>
      </p:sp>
      <p:sp>
        <p:nvSpPr>
          <p:cNvPr id="19" name="Slide Number Placeholder 5"/>
          <p:cNvSpPr>
            <a:spLocks noGrp="1"/>
          </p:cNvSpPr>
          <p:nvPr>
            <p:ph type="sldNum" sz="quarter" idx="12"/>
          </p:nvPr>
        </p:nvSpPr>
        <p:spPr/>
        <p:txBody>
          <a:bodyPr/>
          <a:lstStyle/>
          <a:p>
            <a:fld id="{2ACADE7B-D6BF-024F-AE3B-9660EDA0ECF3}" type="slidenum">
              <a:rPr lang="en-US"/>
              <a:pPr/>
              <a:t>136</a:t>
            </a:fld>
            <a:endParaRPr lang="en-US"/>
          </a:p>
        </p:txBody>
      </p:sp>
      <p:pic>
        <p:nvPicPr>
          <p:cNvPr id="386050" name="Picture 2" descr="FG32_014"/>
          <p:cNvPicPr>
            <a:picLocks noChangeAspect="1" noChangeArrowheads="1"/>
          </p:cNvPicPr>
          <p:nvPr/>
        </p:nvPicPr>
        <p:blipFill>
          <a:blip r:embed="rId3"/>
          <a:srcRect/>
          <a:stretch>
            <a:fillRect/>
          </a:stretch>
        </p:blipFill>
        <p:spPr bwMode="auto">
          <a:xfrm>
            <a:off x="6172200" y="1905000"/>
            <a:ext cx="2971800" cy="2228850"/>
          </a:xfrm>
          <a:prstGeom prst="rect">
            <a:avLst/>
          </a:prstGeom>
          <a:noFill/>
        </p:spPr>
      </p:pic>
      <p:sp>
        <p:nvSpPr>
          <p:cNvPr id="386051" name="Rectangle 3"/>
          <p:cNvSpPr>
            <a:spLocks noGrp="1" noChangeArrowheads="1"/>
          </p:cNvSpPr>
          <p:nvPr>
            <p:ph type="title"/>
          </p:nvPr>
        </p:nvSpPr>
        <p:spPr>
          <a:xfrm>
            <a:off x="381000" y="0"/>
            <a:ext cx="8534400" cy="609600"/>
          </a:xfrm>
        </p:spPr>
        <p:txBody>
          <a:bodyPr/>
          <a:lstStyle/>
          <a:p>
            <a:r>
              <a:rPr lang="en-US"/>
              <a:t>Energy Transport</a:t>
            </a:r>
          </a:p>
        </p:txBody>
      </p:sp>
      <p:graphicFrame>
        <p:nvGraphicFramePr>
          <p:cNvPr id="386052"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518566"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6053"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518567"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6054"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18568"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6055" name="Rectangle 7"/>
          <p:cNvSpPr>
            <a:spLocks noGrp="1" noChangeArrowheads="1"/>
          </p:cNvSpPr>
          <p:nvPr>
            <p:ph type="body" idx="1"/>
          </p:nvPr>
        </p:nvSpPr>
        <p:spPr>
          <a:xfrm>
            <a:off x="228600" y="533400"/>
            <a:ext cx="8610600" cy="5562600"/>
          </a:xfrm>
        </p:spPr>
        <p:txBody>
          <a:bodyPr/>
          <a:lstStyle/>
          <a:p>
            <a:pPr>
              <a:lnSpc>
                <a:spcPct val="90000"/>
              </a:lnSpc>
            </a:pPr>
            <a:r>
              <a:rPr lang="en-US" sz="2800" dirty="0"/>
              <a:t>What is the energy the wave transport per unit time per unit area?</a:t>
            </a:r>
          </a:p>
          <a:p>
            <a:pPr lvl="1">
              <a:lnSpc>
                <a:spcPct val="90000"/>
              </a:lnSpc>
            </a:pPr>
            <a:r>
              <a:rPr lang="en-US" sz="2400" dirty="0"/>
              <a:t>This is given by the vector </a:t>
            </a:r>
            <a:r>
              <a:rPr lang="en-US" sz="2400" b="1" dirty="0"/>
              <a:t>S</a:t>
            </a:r>
            <a:r>
              <a:rPr lang="en-US" sz="2400" dirty="0"/>
              <a:t>, the </a:t>
            </a:r>
            <a:r>
              <a:rPr lang="en-US" sz="2400" dirty="0" err="1"/>
              <a:t>Poynting</a:t>
            </a:r>
            <a:r>
              <a:rPr lang="en-US" sz="2400" dirty="0"/>
              <a:t> vector</a:t>
            </a:r>
          </a:p>
          <a:p>
            <a:pPr lvl="2">
              <a:lnSpc>
                <a:spcPct val="90000"/>
              </a:lnSpc>
            </a:pPr>
            <a:r>
              <a:rPr lang="en-US" sz="2000" dirty="0"/>
              <a:t>The unit of </a:t>
            </a:r>
            <a:r>
              <a:rPr lang="en-US" sz="2000" b="1" dirty="0"/>
              <a:t>S</a:t>
            </a:r>
            <a:r>
              <a:rPr lang="en-US" sz="2000" dirty="0"/>
              <a:t> is </a:t>
            </a:r>
            <a:r>
              <a:rPr lang="en-US" sz="2000" b="1" u="sng" dirty="0">
                <a:solidFill>
                  <a:srgbClr val="CC0000"/>
                </a:solidFill>
              </a:rPr>
              <a:t>W/m</a:t>
            </a:r>
            <a:r>
              <a:rPr lang="en-US" sz="2000" b="1" u="sng" baseline="30000" dirty="0">
                <a:solidFill>
                  <a:srgbClr val="CC0000"/>
                </a:solidFill>
              </a:rPr>
              <a:t>2</a:t>
            </a:r>
            <a:r>
              <a:rPr lang="en-US" sz="2000" dirty="0"/>
              <a:t>.</a:t>
            </a:r>
          </a:p>
          <a:p>
            <a:pPr lvl="2">
              <a:lnSpc>
                <a:spcPct val="90000"/>
              </a:lnSpc>
            </a:pPr>
            <a:r>
              <a:rPr lang="en-US" sz="2000" dirty="0"/>
              <a:t>The direction of </a:t>
            </a:r>
            <a:r>
              <a:rPr lang="en-US" sz="2000" b="1" dirty="0"/>
              <a:t>S</a:t>
            </a:r>
            <a:r>
              <a:rPr lang="en-US" sz="2000" dirty="0"/>
              <a:t> is the direction in which the energy is transported.  Which direction is this?</a:t>
            </a:r>
          </a:p>
          <a:p>
            <a:pPr lvl="3">
              <a:lnSpc>
                <a:spcPct val="90000"/>
              </a:lnSpc>
            </a:pPr>
            <a:r>
              <a:rPr lang="en-US" sz="1800" dirty="0"/>
              <a:t>The direction the wave is moving</a:t>
            </a:r>
          </a:p>
          <a:p>
            <a:pPr>
              <a:lnSpc>
                <a:spcPct val="90000"/>
              </a:lnSpc>
            </a:pPr>
            <a:r>
              <a:rPr lang="en-US" sz="2800" dirty="0"/>
              <a:t>Let’s consider a wave passing through an area A perpendicular to the x-axis, the axis of propagation</a:t>
            </a:r>
          </a:p>
          <a:p>
            <a:pPr lvl="1">
              <a:lnSpc>
                <a:spcPct val="90000"/>
              </a:lnSpc>
            </a:pPr>
            <a:r>
              <a:rPr lang="en-US" sz="2400" dirty="0"/>
              <a:t>How much does the wave move in time </a:t>
            </a:r>
            <a:r>
              <a:rPr lang="en-US" sz="2400" dirty="0" err="1"/>
              <a:t>dt</a:t>
            </a:r>
            <a:r>
              <a:rPr lang="en-US" sz="2400" dirty="0"/>
              <a:t>?</a:t>
            </a:r>
          </a:p>
          <a:p>
            <a:pPr lvl="2">
              <a:lnSpc>
                <a:spcPct val="90000"/>
              </a:lnSpc>
            </a:pPr>
            <a:r>
              <a:rPr lang="en-US" sz="2000" dirty="0" err="1"/>
              <a:t>dx</a:t>
            </a:r>
            <a:r>
              <a:rPr lang="en-US" sz="2000" dirty="0"/>
              <a:t>=</a:t>
            </a:r>
            <a:r>
              <a:rPr lang="en-US" sz="2000" dirty="0" err="1"/>
              <a:t>cdt</a:t>
            </a:r>
            <a:endParaRPr lang="en-US" sz="2000" dirty="0"/>
          </a:p>
          <a:p>
            <a:pPr lvl="1">
              <a:lnSpc>
                <a:spcPct val="90000"/>
              </a:lnSpc>
            </a:pPr>
            <a:r>
              <a:rPr lang="en-US" sz="2400" dirty="0"/>
              <a:t>The energy that passes through A in time </a:t>
            </a:r>
            <a:r>
              <a:rPr lang="en-US" sz="2400" dirty="0" err="1"/>
              <a:t>dt</a:t>
            </a:r>
            <a:r>
              <a:rPr lang="en-US" sz="2400" dirty="0"/>
              <a:t> is the energy that occupies the volume </a:t>
            </a:r>
            <a:r>
              <a:rPr lang="en-US" sz="2400" dirty="0" err="1"/>
              <a:t>dV</a:t>
            </a:r>
            <a:r>
              <a:rPr lang="en-US" sz="2400" dirty="0"/>
              <a:t>, </a:t>
            </a:r>
          </a:p>
          <a:p>
            <a:pPr lvl="1">
              <a:lnSpc>
                <a:spcPct val="90000"/>
              </a:lnSpc>
            </a:pPr>
            <a:r>
              <a:rPr lang="en-US" sz="2400" dirty="0"/>
              <a:t>Since the energy density is </a:t>
            </a:r>
            <a:r>
              <a:rPr lang="en-US" sz="2400" dirty="0" err="1"/>
              <a:t>u</a:t>
            </a:r>
            <a:r>
              <a:rPr lang="en-US" sz="2400" dirty="0" smtClean="0"/>
              <a:t>=</a:t>
            </a:r>
            <a:r>
              <a:rPr lang="en-US" sz="2400" dirty="0" smtClean="0">
                <a:latin typeface="Symbol" charset="2"/>
              </a:rPr>
              <a:t>ε</a:t>
            </a:r>
            <a:r>
              <a:rPr lang="en-US" sz="2400" baseline="-25000" dirty="0" smtClean="0"/>
              <a:t>0</a:t>
            </a:r>
            <a:r>
              <a:rPr lang="en-US" sz="2400" dirty="0" smtClean="0"/>
              <a:t>E</a:t>
            </a:r>
            <a:r>
              <a:rPr lang="en-US" sz="2400" baseline="30000" dirty="0" smtClean="0"/>
              <a:t>2</a:t>
            </a:r>
            <a:r>
              <a:rPr lang="en-US" sz="2400" dirty="0"/>
              <a:t>, the total energy, </a:t>
            </a:r>
            <a:r>
              <a:rPr lang="en-US" sz="2400" dirty="0" err="1"/>
              <a:t>dU</a:t>
            </a:r>
            <a:r>
              <a:rPr lang="en-US" sz="2400" dirty="0"/>
              <a:t>, contained in the volume V is</a:t>
            </a:r>
          </a:p>
        </p:txBody>
      </p:sp>
      <p:graphicFrame>
        <p:nvGraphicFramePr>
          <p:cNvPr id="386056"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18569"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6057" name="Object 9"/>
          <p:cNvGraphicFramePr>
            <a:graphicFrameLocks noChangeAspect="1"/>
          </p:cNvGraphicFramePr>
          <p:nvPr/>
        </p:nvGraphicFramePr>
        <p:xfrm>
          <a:off x="4038600" y="5014913"/>
          <a:ext cx="792163" cy="395287"/>
        </p:xfrm>
        <a:graphic>
          <a:graphicData uri="http://schemas.openxmlformats.org/presentationml/2006/ole">
            <mc:AlternateContent xmlns:mc="http://schemas.openxmlformats.org/markup-compatibility/2006">
              <mc:Choice xmlns:v="urn:schemas-microsoft-com:vml" Requires="v">
                <p:oleObj spid="_x0000_s518570" name="Equation" r:id="rId9" imgW="330120" imgH="164880" progId="Equation.DSMT4">
                  <p:embed/>
                </p:oleObj>
              </mc:Choice>
              <mc:Fallback>
                <p:oleObj name="Equation" r:id="rId9" imgW="330120" imgH="1648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38600" y="5014913"/>
                        <a:ext cx="792163" cy="39528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6058" name="Object 10"/>
          <p:cNvGraphicFramePr>
            <a:graphicFrameLocks noChangeAspect="1"/>
          </p:cNvGraphicFramePr>
          <p:nvPr/>
        </p:nvGraphicFramePr>
        <p:xfrm>
          <a:off x="4724400" y="5029200"/>
          <a:ext cx="914400" cy="395288"/>
        </p:xfrm>
        <a:graphic>
          <a:graphicData uri="http://schemas.openxmlformats.org/presentationml/2006/ole">
            <mc:AlternateContent xmlns:mc="http://schemas.openxmlformats.org/markup-compatibility/2006">
              <mc:Choice xmlns:v="urn:schemas-microsoft-com:vml" Requires="v">
                <p:oleObj spid="_x0000_s518571" name="Equation" r:id="rId11" imgW="380880" imgH="164880" progId="Equation.DSMT4">
                  <p:embed/>
                </p:oleObj>
              </mc:Choice>
              <mc:Fallback>
                <p:oleObj name="Equation" r:id="rId11" imgW="380880" imgH="1648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24400" y="5029200"/>
                        <a:ext cx="914400" cy="3952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6059" name="Object 11"/>
          <p:cNvGraphicFramePr>
            <a:graphicFrameLocks noChangeAspect="1"/>
          </p:cNvGraphicFramePr>
          <p:nvPr/>
        </p:nvGraphicFramePr>
        <p:xfrm>
          <a:off x="5608638" y="5029200"/>
          <a:ext cx="334962" cy="365125"/>
        </p:xfrm>
        <a:graphic>
          <a:graphicData uri="http://schemas.openxmlformats.org/presentationml/2006/ole">
            <mc:AlternateContent xmlns:mc="http://schemas.openxmlformats.org/markup-compatibility/2006">
              <mc:Choice xmlns:v="urn:schemas-microsoft-com:vml" Requires="v">
                <p:oleObj spid="_x0000_s518572" name="Equation" r:id="rId13" imgW="139680" imgH="152280" progId="Equation.DSMT4">
                  <p:embed/>
                </p:oleObj>
              </mc:Choice>
              <mc:Fallback>
                <p:oleObj name="Equation" r:id="rId13" imgW="139680" imgH="1522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08638" y="5029200"/>
                        <a:ext cx="334962" cy="3651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6060" name="Object 12"/>
          <p:cNvGraphicFramePr>
            <a:graphicFrameLocks noChangeAspect="1"/>
          </p:cNvGraphicFramePr>
          <p:nvPr/>
        </p:nvGraphicFramePr>
        <p:xfrm>
          <a:off x="5851525" y="5029200"/>
          <a:ext cx="549275" cy="395288"/>
        </p:xfrm>
        <a:graphic>
          <a:graphicData uri="http://schemas.openxmlformats.org/presentationml/2006/ole">
            <mc:AlternateContent xmlns:mc="http://schemas.openxmlformats.org/markup-compatibility/2006">
              <mc:Choice xmlns:v="urn:schemas-microsoft-com:vml" Requires="v">
                <p:oleObj spid="_x0000_s518573" name="Equation" r:id="rId15" imgW="228600" imgH="164880" progId="Equation.DSMT4">
                  <p:embed/>
                </p:oleObj>
              </mc:Choice>
              <mc:Fallback>
                <p:oleObj name="Equation" r:id="rId15" imgW="228600" imgH="16488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51525" y="5029200"/>
                        <a:ext cx="549275" cy="3952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6061" name="Object 13"/>
          <p:cNvGraphicFramePr>
            <a:graphicFrameLocks noChangeAspect="1"/>
          </p:cNvGraphicFramePr>
          <p:nvPr/>
        </p:nvGraphicFramePr>
        <p:xfrm>
          <a:off x="3048000" y="5791200"/>
          <a:ext cx="820738" cy="395288"/>
        </p:xfrm>
        <a:graphic>
          <a:graphicData uri="http://schemas.openxmlformats.org/presentationml/2006/ole">
            <mc:AlternateContent xmlns:mc="http://schemas.openxmlformats.org/markup-compatibility/2006">
              <mc:Choice xmlns:v="urn:schemas-microsoft-com:vml" Requires="v">
                <p:oleObj spid="_x0000_s518574" name="Equation" r:id="rId17" imgW="342720" imgH="164880" progId="Equation.DSMT4">
                  <p:embed/>
                </p:oleObj>
              </mc:Choice>
              <mc:Fallback>
                <p:oleObj name="Equation" r:id="rId17" imgW="342720" imgH="16488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48000" y="5791200"/>
                        <a:ext cx="820738" cy="3952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6062" name="Object 14"/>
          <p:cNvGraphicFramePr>
            <a:graphicFrameLocks noChangeAspect="1"/>
          </p:cNvGraphicFramePr>
          <p:nvPr/>
        </p:nvGraphicFramePr>
        <p:xfrm>
          <a:off x="3781425" y="5776913"/>
          <a:ext cx="942975" cy="395287"/>
        </p:xfrm>
        <a:graphic>
          <a:graphicData uri="http://schemas.openxmlformats.org/presentationml/2006/ole">
            <mc:AlternateContent xmlns:mc="http://schemas.openxmlformats.org/markup-compatibility/2006">
              <mc:Choice xmlns:v="urn:schemas-microsoft-com:vml" Requires="v">
                <p:oleObj spid="_x0000_s518575" name="Equation" r:id="rId19" imgW="393480" imgH="164880" progId="Equation.DSMT4">
                  <p:embed/>
                </p:oleObj>
              </mc:Choice>
              <mc:Fallback>
                <p:oleObj name="Equation" r:id="rId19" imgW="393480" imgH="16488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781425" y="5776913"/>
                        <a:ext cx="942975" cy="39528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6063" name="Object 15"/>
          <p:cNvGraphicFramePr>
            <a:graphicFrameLocks noChangeAspect="1"/>
          </p:cNvGraphicFramePr>
          <p:nvPr/>
        </p:nvGraphicFramePr>
        <p:xfrm>
          <a:off x="4649788" y="5715000"/>
          <a:ext cx="760412" cy="547688"/>
        </p:xfrm>
        <a:graphic>
          <a:graphicData uri="http://schemas.openxmlformats.org/presentationml/2006/ole">
            <mc:AlternateContent xmlns:mc="http://schemas.openxmlformats.org/markup-compatibility/2006">
              <mc:Choice xmlns:v="urn:schemas-microsoft-com:vml" Requires="v">
                <p:oleObj spid="_x0000_s518576" name="Equation" r:id="rId21" imgW="317160" imgH="228600" progId="Equation.DSMT4">
                  <p:embed/>
                </p:oleObj>
              </mc:Choice>
              <mc:Fallback>
                <p:oleObj name="Equation" r:id="rId21" imgW="317160" imgH="22860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49788" y="5715000"/>
                        <a:ext cx="760412" cy="5476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6064" name="Object 16"/>
          <p:cNvGraphicFramePr>
            <a:graphicFrameLocks noChangeAspect="1"/>
          </p:cNvGraphicFramePr>
          <p:nvPr/>
        </p:nvGraphicFramePr>
        <p:xfrm>
          <a:off x="5334000" y="5791200"/>
          <a:ext cx="760413" cy="395288"/>
        </p:xfrm>
        <a:graphic>
          <a:graphicData uri="http://schemas.openxmlformats.org/presentationml/2006/ole">
            <mc:AlternateContent xmlns:mc="http://schemas.openxmlformats.org/markup-compatibility/2006">
              <mc:Choice xmlns:v="urn:schemas-microsoft-com:vml" Requires="v">
                <p:oleObj spid="_x0000_s518577" name="Equation" r:id="rId23" imgW="317160" imgH="164880" progId="Equation.DSMT4">
                  <p:embed/>
                </p:oleObj>
              </mc:Choice>
              <mc:Fallback>
                <p:oleObj name="Equation" r:id="rId23" imgW="317160" imgH="16488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334000" y="5791200"/>
                        <a:ext cx="760413" cy="3952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9081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86055">
                                            <p:txEl>
                                              <p:pRg st="0" end="0"/>
                                            </p:txEl>
                                          </p:spTgt>
                                        </p:tgtEl>
                                        <p:attrNameLst>
                                          <p:attrName>style.visibility</p:attrName>
                                        </p:attrNameLst>
                                      </p:cBhvr>
                                      <p:to>
                                        <p:strVal val="visible"/>
                                      </p:to>
                                    </p:set>
                                    <p:animEffect transition="in" filter="wipe(left)">
                                      <p:cBhvr>
                                        <p:cTn id="7" dur="500"/>
                                        <p:tgtEl>
                                          <p:spTgt spid="3860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86055">
                                            <p:txEl>
                                              <p:pRg st="1" end="1"/>
                                            </p:txEl>
                                          </p:spTgt>
                                        </p:tgtEl>
                                        <p:attrNameLst>
                                          <p:attrName>style.visibility</p:attrName>
                                        </p:attrNameLst>
                                      </p:cBhvr>
                                      <p:to>
                                        <p:strVal val="visible"/>
                                      </p:to>
                                    </p:set>
                                    <p:animEffect transition="in" filter="wipe(left)">
                                      <p:cBhvr>
                                        <p:cTn id="12" dur="500"/>
                                        <p:tgtEl>
                                          <p:spTgt spid="3860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86055">
                                            <p:txEl>
                                              <p:pRg st="2" end="2"/>
                                            </p:txEl>
                                          </p:spTgt>
                                        </p:tgtEl>
                                        <p:attrNameLst>
                                          <p:attrName>style.visibility</p:attrName>
                                        </p:attrNameLst>
                                      </p:cBhvr>
                                      <p:to>
                                        <p:strVal val="visible"/>
                                      </p:to>
                                    </p:set>
                                    <p:animEffect transition="in" filter="wipe(left)">
                                      <p:cBhvr>
                                        <p:cTn id="17" dur="500"/>
                                        <p:tgtEl>
                                          <p:spTgt spid="3860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86055">
                                            <p:txEl>
                                              <p:pRg st="3" end="3"/>
                                            </p:txEl>
                                          </p:spTgt>
                                        </p:tgtEl>
                                        <p:attrNameLst>
                                          <p:attrName>style.visibility</p:attrName>
                                        </p:attrNameLst>
                                      </p:cBhvr>
                                      <p:to>
                                        <p:strVal val="visible"/>
                                      </p:to>
                                    </p:set>
                                    <p:animEffect transition="in" filter="wipe(left)">
                                      <p:cBhvr>
                                        <p:cTn id="22" dur="500"/>
                                        <p:tgtEl>
                                          <p:spTgt spid="38605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86055">
                                            <p:txEl>
                                              <p:pRg st="4" end="4"/>
                                            </p:txEl>
                                          </p:spTgt>
                                        </p:tgtEl>
                                        <p:attrNameLst>
                                          <p:attrName>style.visibility</p:attrName>
                                        </p:attrNameLst>
                                      </p:cBhvr>
                                      <p:to>
                                        <p:strVal val="visible"/>
                                      </p:to>
                                    </p:set>
                                    <p:animEffect transition="in" filter="wipe(left)">
                                      <p:cBhvr>
                                        <p:cTn id="27" dur="500"/>
                                        <p:tgtEl>
                                          <p:spTgt spid="38605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86055">
                                            <p:txEl>
                                              <p:pRg st="5" end="5"/>
                                            </p:txEl>
                                          </p:spTgt>
                                        </p:tgtEl>
                                        <p:attrNameLst>
                                          <p:attrName>style.visibility</p:attrName>
                                        </p:attrNameLst>
                                      </p:cBhvr>
                                      <p:to>
                                        <p:strVal val="visible"/>
                                      </p:to>
                                    </p:set>
                                    <p:animEffect transition="in" filter="wipe(left)">
                                      <p:cBhvr>
                                        <p:cTn id="32" dur="500"/>
                                        <p:tgtEl>
                                          <p:spTgt spid="38605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86050"/>
                                        </p:tgtEl>
                                        <p:attrNameLst>
                                          <p:attrName>style.visibility</p:attrName>
                                        </p:attrNameLst>
                                      </p:cBhvr>
                                      <p:to>
                                        <p:strVal val="visible"/>
                                      </p:to>
                                    </p:set>
                                    <p:animEffect transition="in" filter="wipe(left)">
                                      <p:cBhvr>
                                        <p:cTn id="37" dur="500"/>
                                        <p:tgtEl>
                                          <p:spTgt spid="38605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386055">
                                            <p:txEl>
                                              <p:pRg st="6" end="6"/>
                                            </p:txEl>
                                          </p:spTgt>
                                        </p:tgtEl>
                                        <p:attrNameLst>
                                          <p:attrName>style.visibility</p:attrName>
                                        </p:attrNameLst>
                                      </p:cBhvr>
                                      <p:to>
                                        <p:strVal val="visible"/>
                                      </p:to>
                                    </p:set>
                                    <p:animEffect transition="in" filter="wipe(left)">
                                      <p:cBhvr>
                                        <p:cTn id="42" dur="500"/>
                                        <p:tgtEl>
                                          <p:spTgt spid="38605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wd">
                                    <p:tmPct val="10000"/>
                                  </p:iterate>
                                  <p:childTnLst>
                                    <p:set>
                                      <p:cBhvr>
                                        <p:cTn id="46" dur="1" fill="hold">
                                          <p:stCondLst>
                                            <p:cond delay="0"/>
                                          </p:stCondLst>
                                        </p:cTn>
                                        <p:tgtEl>
                                          <p:spTgt spid="386055">
                                            <p:txEl>
                                              <p:pRg st="7" end="7"/>
                                            </p:txEl>
                                          </p:spTgt>
                                        </p:tgtEl>
                                        <p:attrNameLst>
                                          <p:attrName>style.visibility</p:attrName>
                                        </p:attrNameLst>
                                      </p:cBhvr>
                                      <p:to>
                                        <p:strVal val="visible"/>
                                      </p:to>
                                    </p:set>
                                    <p:animEffect transition="in" filter="wipe(left)">
                                      <p:cBhvr>
                                        <p:cTn id="47" dur="500"/>
                                        <p:tgtEl>
                                          <p:spTgt spid="38605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wd">
                                    <p:tmPct val="10000"/>
                                  </p:iterate>
                                  <p:childTnLst>
                                    <p:set>
                                      <p:cBhvr>
                                        <p:cTn id="51" dur="1" fill="hold">
                                          <p:stCondLst>
                                            <p:cond delay="0"/>
                                          </p:stCondLst>
                                        </p:cTn>
                                        <p:tgtEl>
                                          <p:spTgt spid="386055">
                                            <p:txEl>
                                              <p:pRg st="8" end="8"/>
                                            </p:txEl>
                                          </p:spTgt>
                                        </p:tgtEl>
                                        <p:attrNameLst>
                                          <p:attrName>style.visibility</p:attrName>
                                        </p:attrNameLst>
                                      </p:cBhvr>
                                      <p:to>
                                        <p:strVal val="visible"/>
                                      </p:to>
                                    </p:set>
                                    <p:animEffect transition="in" filter="wipe(left)">
                                      <p:cBhvr>
                                        <p:cTn id="52" dur="500"/>
                                        <p:tgtEl>
                                          <p:spTgt spid="38605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iterate type="wd">
                                    <p:tmPct val="10000"/>
                                  </p:iterate>
                                  <p:childTnLst>
                                    <p:set>
                                      <p:cBhvr>
                                        <p:cTn id="56" dur="1" fill="hold">
                                          <p:stCondLst>
                                            <p:cond delay="0"/>
                                          </p:stCondLst>
                                        </p:cTn>
                                        <p:tgtEl>
                                          <p:spTgt spid="386057"/>
                                        </p:tgtEl>
                                        <p:attrNameLst>
                                          <p:attrName>style.visibility</p:attrName>
                                        </p:attrNameLst>
                                      </p:cBhvr>
                                      <p:to>
                                        <p:strVal val="visible"/>
                                      </p:to>
                                    </p:set>
                                    <p:animEffect transition="in" filter="wipe(left)">
                                      <p:cBhvr>
                                        <p:cTn id="57" dur="500"/>
                                        <p:tgtEl>
                                          <p:spTgt spid="38605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iterate type="wd">
                                    <p:tmPct val="10000"/>
                                  </p:iterate>
                                  <p:childTnLst>
                                    <p:set>
                                      <p:cBhvr>
                                        <p:cTn id="61" dur="1" fill="hold">
                                          <p:stCondLst>
                                            <p:cond delay="0"/>
                                          </p:stCondLst>
                                        </p:cTn>
                                        <p:tgtEl>
                                          <p:spTgt spid="386058"/>
                                        </p:tgtEl>
                                        <p:attrNameLst>
                                          <p:attrName>style.visibility</p:attrName>
                                        </p:attrNameLst>
                                      </p:cBhvr>
                                      <p:to>
                                        <p:strVal val="visible"/>
                                      </p:to>
                                    </p:set>
                                    <p:animEffect transition="in" filter="wipe(left)">
                                      <p:cBhvr>
                                        <p:cTn id="62" dur="500"/>
                                        <p:tgtEl>
                                          <p:spTgt spid="38605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iterate type="wd">
                                    <p:tmPct val="10000"/>
                                  </p:iterate>
                                  <p:childTnLst>
                                    <p:set>
                                      <p:cBhvr>
                                        <p:cTn id="66" dur="1" fill="hold">
                                          <p:stCondLst>
                                            <p:cond delay="0"/>
                                          </p:stCondLst>
                                        </p:cTn>
                                        <p:tgtEl>
                                          <p:spTgt spid="386059"/>
                                        </p:tgtEl>
                                        <p:attrNameLst>
                                          <p:attrName>style.visibility</p:attrName>
                                        </p:attrNameLst>
                                      </p:cBhvr>
                                      <p:to>
                                        <p:strVal val="visible"/>
                                      </p:to>
                                    </p:set>
                                    <p:animEffect transition="in" filter="wipe(left)">
                                      <p:cBhvr>
                                        <p:cTn id="67" dur="500"/>
                                        <p:tgtEl>
                                          <p:spTgt spid="38605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iterate type="wd">
                                    <p:tmPct val="10000"/>
                                  </p:iterate>
                                  <p:childTnLst>
                                    <p:set>
                                      <p:cBhvr>
                                        <p:cTn id="71" dur="1" fill="hold">
                                          <p:stCondLst>
                                            <p:cond delay="0"/>
                                          </p:stCondLst>
                                        </p:cTn>
                                        <p:tgtEl>
                                          <p:spTgt spid="386060"/>
                                        </p:tgtEl>
                                        <p:attrNameLst>
                                          <p:attrName>style.visibility</p:attrName>
                                        </p:attrNameLst>
                                      </p:cBhvr>
                                      <p:to>
                                        <p:strVal val="visible"/>
                                      </p:to>
                                    </p:set>
                                    <p:animEffect transition="in" filter="wipe(left)">
                                      <p:cBhvr>
                                        <p:cTn id="72" dur="500"/>
                                        <p:tgtEl>
                                          <p:spTgt spid="38606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iterate type="wd">
                                    <p:tmPct val="10000"/>
                                  </p:iterate>
                                  <p:childTnLst>
                                    <p:set>
                                      <p:cBhvr>
                                        <p:cTn id="76" dur="1" fill="hold">
                                          <p:stCondLst>
                                            <p:cond delay="0"/>
                                          </p:stCondLst>
                                        </p:cTn>
                                        <p:tgtEl>
                                          <p:spTgt spid="386055">
                                            <p:txEl>
                                              <p:pRg st="9" end="9"/>
                                            </p:txEl>
                                          </p:spTgt>
                                        </p:tgtEl>
                                        <p:attrNameLst>
                                          <p:attrName>style.visibility</p:attrName>
                                        </p:attrNameLst>
                                      </p:cBhvr>
                                      <p:to>
                                        <p:strVal val="visible"/>
                                      </p:to>
                                    </p:set>
                                    <p:animEffect transition="in" filter="wipe(left)">
                                      <p:cBhvr>
                                        <p:cTn id="77" dur="500"/>
                                        <p:tgtEl>
                                          <p:spTgt spid="386055">
                                            <p:txEl>
                                              <p:pRg st="9" end="9"/>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iterate type="wd">
                                    <p:tmPct val="10000"/>
                                  </p:iterate>
                                  <p:childTnLst>
                                    <p:set>
                                      <p:cBhvr>
                                        <p:cTn id="81" dur="1" fill="hold">
                                          <p:stCondLst>
                                            <p:cond delay="0"/>
                                          </p:stCondLst>
                                        </p:cTn>
                                        <p:tgtEl>
                                          <p:spTgt spid="386061"/>
                                        </p:tgtEl>
                                        <p:attrNameLst>
                                          <p:attrName>style.visibility</p:attrName>
                                        </p:attrNameLst>
                                      </p:cBhvr>
                                      <p:to>
                                        <p:strVal val="visible"/>
                                      </p:to>
                                    </p:set>
                                    <p:animEffect transition="in" filter="wipe(left)">
                                      <p:cBhvr>
                                        <p:cTn id="82" dur="500"/>
                                        <p:tgtEl>
                                          <p:spTgt spid="38606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iterate type="wd">
                                    <p:tmPct val="10000"/>
                                  </p:iterate>
                                  <p:childTnLst>
                                    <p:set>
                                      <p:cBhvr>
                                        <p:cTn id="86" dur="1" fill="hold">
                                          <p:stCondLst>
                                            <p:cond delay="0"/>
                                          </p:stCondLst>
                                        </p:cTn>
                                        <p:tgtEl>
                                          <p:spTgt spid="386062"/>
                                        </p:tgtEl>
                                        <p:attrNameLst>
                                          <p:attrName>style.visibility</p:attrName>
                                        </p:attrNameLst>
                                      </p:cBhvr>
                                      <p:to>
                                        <p:strVal val="visible"/>
                                      </p:to>
                                    </p:set>
                                    <p:animEffect transition="in" filter="wipe(left)">
                                      <p:cBhvr>
                                        <p:cTn id="87" dur="500"/>
                                        <p:tgtEl>
                                          <p:spTgt spid="38606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iterate type="wd">
                                    <p:tmPct val="10000"/>
                                  </p:iterate>
                                  <p:childTnLst>
                                    <p:set>
                                      <p:cBhvr>
                                        <p:cTn id="91" dur="1" fill="hold">
                                          <p:stCondLst>
                                            <p:cond delay="0"/>
                                          </p:stCondLst>
                                        </p:cTn>
                                        <p:tgtEl>
                                          <p:spTgt spid="386063"/>
                                        </p:tgtEl>
                                        <p:attrNameLst>
                                          <p:attrName>style.visibility</p:attrName>
                                        </p:attrNameLst>
                                      </p:cBhvr>
                                      <p:to>
                                        <p:strVal val="visible"/>
                                      </p:to>
                                    </p:set>
                                    <p:animEffect transition="in" filter="wipe(left)">
                                      <p:cBhvr>
                                        <p:cTn id="92" dur="500"/>
                                        <p:tgtEl>
                                          <p:spTgt spid="386063"/>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iterate type="wd">
                                    <p:tmPct val="10000"/>
                                  </p:iterate>
                                  <p:childTnLst>
                                    <p:set>
                                      <p:cBhvr>
                                        <p:cTn id="96" dur="1" fill="hold">
                                          <p:stCondLst>
                                            <p:cond delay="0"/>
                                          </p:stCondLst>
                                        </p:cTn>
                                        <p:tgtEl>
                                          <p:spTgt spid="386064"/>
                                        </p:tgtEl>
                                        <p:attrNameLst>
                                          <p:attrName>style.visibility</p:attrName>
                                        </p:attrNameLst>
                                      </p:cBhvr>
                                      <p:to>
                                        <p:strVal val="visible"/>
                                      </p:to>
                                    </p:set>
                                    <p:animEffect transition="in" filter="wipe(left)">
                                      <p:cBhvr>
                                        <p:cTn id="97" dur="500"/>
                                        <p:tgtEl>
                                          <p:spTgt spid="386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5"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3"/>
          <p:cNvSpPr>
            <a:spLocks noGrp="1"/>
          </p:cNvSpPr>
          <p:nvPr>
            <p:ph type="dt" sz="half" idx="10"/>
          </p:nvPr>
        </p:nvSpPr>
        <p:spPr/>
        <p:txBody>
          <a:bodyPr/>
          <a:lstStyle/>
          <a:p>
            <a:r>
              <a:rPr lang="en-US" smtClean="0"/>
              <a:t>Thursday, July 5, 2018</a:t>
            </a:r>
            <a:endParaRPr lang="en-US"/>
          </a:p>
        </p:txBody>
      </p:sp>
      <p:sp>
        <p:nvSpPr>
          <p:cNvPr id="13" name="Footer Placeholder 4"/>
          <p:cNvSpPr>
            <a:spLocks noGrp="1"/>
          </p:cNvSpPr>
          <p:nvPr>
            <p:ph type="ftr" sz="quarter" idx="11"/>
          </p:nvPr>
        </p:nvSpPr>
        <p:spPr/>
        <p:txBody>
          <a:bodyPr/>
          <a:lstStyle/>
          <a:p>
            <a:r>
              <a:rPr lang="de-DE" smtClean="0"/>
              <a:t>PHYS 1444-001, Summer 2018               Dr. Jaehoon Yu</a:t>
            </a:r>
            <a:endParaRPr lang="en-US"/>
          </a:p>
        </p:txBody>
      </p:sp>
      <p:sp>
        <p:nvSpPr>
          <p:cNvPr id="14" name="Slide Number Placeholder 5"/>
          <p:cNvSpPr>
            <a:spLocks noGrp="1"/>
          </p:cNvSpPr>
          <p:nvPr>
            <p:ph type="sldNum" sz="quarter" idx="12"/>
          </p:nvPr>
        </p:nvSpPr>
        <p:spPr/>
        <p:txBody>
          <a:bodyPr/>
          <a:lstStyle/>
          <a:p>
            <a:fld id="{1239E100-2C8F-D147-992D-FBB0E96C7E14}" type="slidenum">
              <a:rPr lang="en-US"/>
              <a:pPr/>
              <a:t>137</a:t>
            </a:fld>
            <a:endParaRPr lang="en-US"/>
          </a:p>
        </p:txBody>
      </p:sp>
      <p:sp>
        <p:nvSpPr>
          <p:cNvPr id="387074" name="Rectangle 2"/>
          <p:cNvSpPr>
            <a:spLocks noGrp="1" noChangeArrowheads="1"/>
          </p:cNvSpPr>
          <p:nvPr>
            <p:ph type="title"/>
          </p:nvPr>
        </p:nvSpPr>
        <p:spPr>
          <a:xfrm>
            <a:off x="1981200" y="0"/>
            <a:ext cx="5181600" cy="609600"/>
          </a:xfrm>
        </p:spPr>
        <p:txBody>
          <a:bodyPr/>
          <a:lstStyle/>
          <a:p>
            <a:r>
              <a:rPr lang="en-US" dirty="0"/>
              <a:t>Energy Transport</a:t>
            </a:r>
          </a:p>
        </p:txBody>
      </p:sp>
      <p:graphicFrame>
        <p:nvGraphicFramePr>
          <p:cNvPr id="387075"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519415"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7076"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519416"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7077"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19417"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7078" name="Rectangle 6"/>
          <p:cNvSpPr>
            <a:spLocks noGrp="1" noChangeArrowheads="1"/>
          </p:cNvSpPr>
          <p:nvPr>
            <p:ph type="body" idx="1"/>
          </p:nvPr>
        </p:nvSpPr>
        <p:spPr>
          <a:xfrm>
            <a:off x="228600" y="533400"/>
            <a:ext cx="8610600" cy="5943600"/>
          </a:xfrm>
        </p:spPr>
        <p:txBody>
          <a:bodyPr/>
          <a:lstStyle/>
          <a:p>
            <a:r>
              <a:rPr lang="en-US" sz="2800" dirty="0"/>
              <a:t>Thus, the energy crossing the area A per time </a:t>
            </a:r>
            <a:r>
              <a:rPr lang="en-US" sz="2800" dirty="0" err="1"/>
              <a:t>dt</a:t>
            </a:r>
            <a:r>
              <a:rPr lang="en-US" sz="2800" dirty="0"/>
              <a:t> is</a:t>
            </a:r>
          </a:p>
          <a:p>
            <a:endParaRPr lang="en-US" sz="2800" dirty="0"/>
          </a:p>
          <a:p>
            <a:endParaRPr lang="en-US" sz="2800" dirty="0"/>
          </a:p>
          <a:p>
            <a:r>
              <a:rPr lang="en-US" sz="2800" dirty="0"/>
              <a:t>Since E=</a:t>
            </a:r>
            <a:r>
              <a:rPr lang="en-US" sz="2800" dirty="0" err="1"/>
              <a:t>cB</a:t>
            </a:r>
            <a:r>
              <a:rPr lang="en-US" sz="2800" dirty="0"/>
              <a:t> and                    , we can also rewrite</a:t>
            </a:r>
          </a:p>
          <a:p>
            <a:endParaRPr lang="en-US" sz="2800" dirty="0"/>
          </a:p>
          <a:p>
            <a:endParaRPr lang="en-US" sz="2800" dirty="0"/>
          </a:p>
          <a:p>
            <a:r>
              <a:rPr lang="en-US" sz="2800" dirty="0"/>
              <a:t>Since the direction of S is along </a:t>
            </a:r>
            <a:r>
              <a:rPr lang="en-US" sz="2800" b="1" dirty="0" err="1"/>
              <a:t>v</a:t>
            </a:r>
            <a:r>
              <a:rPr lang="en-US" sz="2800" dirty="0"/>
              <a:t>, perpendicular to </a:t>
            </a:r>
            <a:r>
              <a:rPr lang="en-US" sz="2800" b="1" dirty="0"/>
              <a:t>E</a:t>
            </a:r>
            <a:r>
              <a:rPr lang="en-US" sz="2800" dirty="0"/>
              <a:t> and </a:t>
            </a:r>
            <a:r>
              <a:rPr lang="en-US" sz="2800" b="1" dirty="0"/>
              <a:t>B</a:t>
            </a:r>
            <a:r>
              <a:rPr lang="en-US" sz="2800" dirty="0"/>
              <a:t>, the </a:t>
            </a:r>
            <a:r>
              <a:rPr lang="en-US" sz="2800" dirty="0" err="1"/>
              <a:t>Poynting</a:t>
            </a:r>
            <a:r>
              <a:rPr lang="en-US" sz="2800" dirty="0"/>
              <a:t> vector </a:t>
            </a:r>
            <a:r>
              <a:rPr lang="en-US" sz="2800" b="1" dirty="0"/>
              <a:t>S</a:t>
            </a:r>
            <a:r>
              <a:rPr lang="en-US" sz="2800" dirty="0"/>
              <a:t> can be written</a:t>
            </a:r>
          </a:p>
          <a:p>
            <a:endParaRPr lang="en-US" sz="2800" dirty="0"/>
          </a:p>
          <a:p>
            <a:pPr lvl="1"/>
            <a:endParaRPr lang="en-US" sz="2400" dirty="0"/>
          </a:p>
          <a:p>
            <a:pPr lvl="1"/>
            <a:r>
              <a:rPr lang="en-US" sz="2400" dirty="0"/>
              <a:t>This gives the energy transported per unit area per unit time at any instant</a:t>
            </a:r>
          </a:p>
        </p:txBody>
      </p:sp>
      <p:graphicFrame>
        <p:nvGraphicFramePr>
          <p:cNvPr id="387079"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19418"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7080" name="Object 8"/>
          <p:cNvGraphicFramePr>
            <a:graphicFrameLocks noChangeAspect="1"/>
          </p:cNvGraphicFramePr>
          <p:nvPr/>
        </p:nvGraphicFramePr>
        <p:xfrm>
          <a:off x="1117600" y="1066800"/>
          <a:ext cx="2616200" cy="882650"/>
        </p:xfrm>
        <a:graphic>
          <a:graphicData uri="http://schemas.openxmlformats.org/presentationml/2006/ole">
            <mc:AlternateContent xmlns:mc="http://schemas.openxmlformats.org/markup-compatibility/2006">
              <mc:Choice xmlns:v="urn:schemas-microsoft-com:vml" Requires="v">
                <p:oleObj spid="_x0000_s519419" name="Equation" r:id="rId8" imgW="1091880" imgH="368280" progId="Equation.DSMT4">
                  <p:embed/>
                </p:oleObj>
              </mc:Choice>
              <mc:Fallback>
                <p:oleObj name="Equation" r:id="rId8" imgW="1091880" imgH="3682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7600" y="1066800"/>
                        <a:ext cx="2616200" cy="882650"/>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387081" name="Object 9"/>
          <p:cNvGraphicFramePr>
            <a:graphicFrameLocks noChangeAspect="1"/>
          </p:cNvGraphicFramePr>
          <p:nvPr/>
        </p:nvGraphicFramePr>
        <p:xfrm>
          <a:off x="2819400" y="2047875"/>
          <a:ext cx="1657350" cy="542925"/>
        </p:xfrm>
        <a:graphic>
          <a:graphicData uri="http://schemas.openxmlformats.org/presentationml/2006/ole">
            <mc:AlternateContent xmlns:mc="http://schemas.openxmlformats.org/markup-compatibility/2006">
              <mc:Choice xmlns:v="urn:schemas-microsoft-com:vml" Requires="v">
                <p:oleObj spid="_x0000_s519420" name="Equation" r:id="rId10" imgW="736560" imgH="241200" progId="Equation.DSMT4">
                  <p:embed/>
                </p:oleObj>
              </mc:Choice>
              <mc:Fallback>
                <p:oleObj name="Equation" r:id="rId10" imgW="736560" imgH="2412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19400" y="2047875"/>
                        <a:ext cx="1657350" cy="5429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7082" name="Object 10"/>
          <p:cNvGraphicFramePr>
            <a:graphicFrameLocks noChangeAspect="1"/>
          </p:cNvGraphicFramePr>
          <p:nvPr/>
        </p:nvGraphicFramePr>
        <p:xfrm>
          <a:off x="1066800" y="2590800"/>
          <a:ext cx="3194050" cy="1035050"/>
        </p:xfrm>
        <a:graphic>
          <a:graphicData uri="http://schemas.openxmlformats.org/presentationml/2006/ole">
            <mc:AlternateContent xmlns:mc="http://schemas.openxmlformats.org/markup-compatibility/2006">
              <mc:Choice xmlns:v="urn:schemas-microsoft-com:vml" Requires="v">
                <p:oleObj spid="_x0000_s519421" name="Equation" r:id="rId12" imgW="1333440" imgH="431640" progId="Equation.DSMT4">
                  <p:embed/>
                </p:oleObj>
              </mc:Choice>
              <mc:Fallback>
                <p:oleObj name="Equation" r:id="rId12" imgW="1333440" imgH="43164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66800" y="2590800"/>
                        <a:ext cx="3194050" cy="1035050"/>
                      </a:xfrm>
                      <a:prstGeom prst="rect">
                        <a:avLst/>
                      </a:prstGeom>
                      <a:solidFill>
                        <a:srgbClr val="99FFCC"/>
                      </a:solidFill>
                      <a:ln w="28575">
                        <a:solidFill>
                          <a:srgbClr val="CC0000"/>
                        </a:solidFill>
                        <a:miter lim="800000"/>
                        <a:headEnd/>
                        <a:tailEnd/>
                      </a:ln>
                    </p:spPr>
                  </p:pic>
                </p:oleObj>
              </mc:Fallback>
            </mc:AlternateContent>
          </a:graphicData>
        </a:graphic>
      </p:graphicFrame>
      <p:sp>
        <p:nvSpPr>
          <p:cNvPr id="16" name="TextBox 15"/>
          <p:cNvSpPr txBox="1"/>
          <p:nvPr/>
        </p:nvSpPr>
        <p:spPr>
          <a:xfrm>
            <a:off x="3733800" y="4800600"/>
            <a:ext cx="2064838" cy="461665"/>
          </a:xfrm>
          <a:prstGeom prst="rect">
            <a:avLst/>
          </a:prstGeom>
          <a:noFill/>
        </p:spPr>
        <p:txBody>
          <a:bodyPr wrap="none" rtlCol="0">
            <a:spAutoFit/>
          </a:bodyPr>
          <a:lstStyle/>
          <a:p>
            <a:r>
              <a:rPr lang="en-US" dirty="0" smtClean="0">
                <a:solidFill>
                  <a:srgbClr val="FF0000"/>
                </a:solidFill>
                <a:latin typeface="+mj-lt"/>
              </a:rPr>
              <a:t>What is the unit?</a:t>
            </a:r>
            <a:endParaRPr lang="en-US" dirty="0">
              <a:solidFill>
                <a:srgbClr val="FF0000"/>
              </a:solidFill>
              <a:latin typeface="+mj-lt"/>
            </a:endParaRPr>
          </a:p>
        </p:txBody>
      </p:sp>
      <p:sp>
        <p:nvSpPr>
          <p:cNvPr id="17" name="TextBox 16"/>
          <p:cNvSpPr txBox="1"/>
          <p:nvPr/>
        </p:nvSpPr>
        <p:spPr>
          <a:xfrm>
            <a:off x="5867400" y="4800600"/>
            <a:ext cx="796863" cy="461665"/>
          </a:xfrm>
          <a:prstGeom prst="rect">
            <a:avLst/>
          </a:prstGeom>
          <a:noFill/>
        </p:spPr>
        <p:txBody>
          <a:bodyPr wrap="none" rtlCol="0">
            <a:spAutoFit/>
          </a:bodyPr>
          <a:lstStyle/>
          <a:p>
            <a:r>
              <a:rPr lang="en-US" dirty="0" smtClean="0">
                <a:solidFill>
                  <a:srgbClr val="FF0000"/>
                </a:solidFill>
                <a:latin typeface="+mj-lt"/>
              </a:rPr>
              <a:t>W/m</a:t>
            </a:r>
            <a:r>
              <a:rPr lang="en-US" baseline="30000" dirty="0" smtClean="0">
                <a:solidFill>
                  <a:srgbClr val="FF0000"/>
                </a:solidFill>
                <a:latin typeface="+mj-lt"/>
              </a:rPr>
              <a:t>2</a:t>
            </a:r>
            <a:endParaRPr lang="en-US" baseline="30000" dirty="0">
              <a:solidFill>
                <a:srgbClr val="FF0000"/>
              </a:solidFill>
              <a:latin typeface="+mj-lt"/>
            </a:endParaRPr>
          </a:p>
        </p:txBody>
      </p:sp>
      <p:pic>
        <p:nvPicPr>
          <p:cNvPr id="2" name="Picture 1"/>
          <p:cNvPicPr>
            <a:picLocks noChangeAspect="1"/>
          </p:cNvPicPr>
          <p:nvPr/>
        </p:nvPicPr>
        <p:blipFill>
          <a:blip r:embed="rId14"/>
          <a:stretch>
            <a:fillRect/>
          </a:stretch>
        </p:blipFill>
        <p:spPr>
          <a:xfrm>
            <a:off x="1129632" y="4558357"/>
            <a:ext cx="2031440" cy="946150"/>
          </a:xfrm>
          <a:prstGeom prst="rect">
            <a:avLst/>
          </a:prstGeom>
          <a:solidFill>
            <a:srgbClr val="99FFCC"/>
          </a:solidFill>
          <a:ln w="28575">
            <a:solidFill>
              <a:srgbClr val="C00000"/>
            </a:solidFill>
          </a:ln>
        </p:spPr>
      </p:pic>
    </p:spTree>
    <p:extLst>
      <p:ext uri="{BB962C8B-B14F-4D97-AF65-F5344CB8AC3E}">
        <p14:creationId xmlns:p14="http://schemas.microsoft.com/office/powerpoint/2010/main" val="40528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87078">
                                            <p:txEl>
                                              <p:pRg st="0" end="0"/>
                                            </p:txEl>
                                          </p:spTgt>
                                        </p:tgtEl>
                                        <p:attrNameLst>
                                          <p:attrName>style.visibility</p:attrName>
                                        </p:attrNameLst>
                                      </p:cBhvr>
                                      <p:to>
                                        <p:strVal val="visible"/>
                                      </p:to>
                                    </p:set>
                                    <p:animEffect transition="in" filter="wipe(left)">
                                      <p:cBhvr>
                                        <p:cTn id="7" dur="500"/>
                                        <p:tgtEl>
                                          <p:spTgt spid="3870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iterate type="wd">
                                    <p:tmPct val="10000"/>
                                  </p:iterate>
                                  <p:childTnLst>
                                    <p:set>
                                      <p:cBhvr>
                                        <p:cTn id="11" dur="1" fill="hold">
                                          <p:stCondLst>
                                            <p:cond delay="0"/>
                                          </p:stCondLst>
                                        </p:cTn>
                                        <p:tgtEl>
                                          <p:spTgt spid="387080"/>
                                        </p:tgtEl>
                                        <p:attrNameLst>
                                          <p:attrName>style.visibility</p:attrName>
                                        </p:attrNameLst>
                                      </p:cBhvr>
                                      <p:to>
                                        <p:strVal val="visible"/>
                                      </p:to>
                                    </p:set>
                                    <p:animEffect transition="in" filter="wipe(left)">
                                      <p:cBhvr>
                                        <p:cTn id="12" dur="500"/>
                                        <p:tgtEl>
                                          <p:spTgt spid="38708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87078">
                                            <p:txEl>
                                              <p:pRg st="3" end="3"/>
                                            </p:txEl>
                                          </p:spTgt>
                                        </p:tgtEl>
                                        <p:attrNameLst>
                                          <p:attrName>style.visibility</p:attrName>
                                        </p:attrNameLst>
                                      </p:cBhvr>
                                      <p:to>
                                        <p:strVal val="visible"/>
                                      </p:to>
                                    </p:set>
                                    <p:animEffect transition="in" filter="wipe(left)">
                                      <p:cBhvr>
                                        <p:cTn id="17" dur="500"/>
                                        <p:tgtEl>
                                          <p:spTgt spid="387078">
                                            <p:txEl>
                                              <p:pRg st="3" end="3"/>
                                            </p:txEl>
                                          </p:spTgt>
                                        </p:tgtEl>
                                      </p:cBhvr>
                                    </p:animEffect>
                                  </p:childTnLst>
                                </p:cTn>
                              </p:par>
                              <p:par>
                                <p:cTn id="18" presetID="22" presetClass="entr" presetSubtype="8" fill="hold" nodeType="withEffect">
                                  <p:stCondLst>
                                    <p:cond delay="0"/>
                                  </p:stCondLst>
                                  <p:iterate type="wd">
                                    <p:tmPct val="10000"/>
                                  </p:iterate>
                                  <p:childTnLst>
                                    <p:set>
                                      <p:cBhvr>
                                        <p:cTn id="19" dur="1" fill="hold">
                                          <p:stCondLst>
                                            <p:cond delay="0"/>
                                          </p:stCondLst>
                                        </p:cTn>
                                        <p:tgtEl>
                                          <p:spTgt spid="387081"/>
                                        </p:tgtEl>
                                        <p:attrNameLst>
                                          <p:attrName>style.visibility</p:attrName>
                                        </p:attrNameLst>
                                      </p:cBhvr>
                                      <p:to>
                                        <p:strVal val="visible"/>
                                      </p:to>
                                    </p:set>
                                    <p:animEffect transition="in" filter="wipe(left)">
                                      <p:cBhvr>
                                        <p:cTn id="20" dur="500"/>
                                        <p:tgtEl>
                                          <p:spTgt spid="38708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iterate type="wd">
                                    <p:tmPct val="10000"/>
                                  </p:iterate>
                                  <p:childTnLst>
                                    <p:set>
                                      <p:cBhvr>
                                        <p:cTn id="24" dur="1" fill="hold">
                                          <p:stCondLst>
                                            <p:cond delay="0"/>
                                          </p:stCondLst>
                                        </p:cTn>
                                        <p:tgtEl>
                                          <p:spTgt spid="387082"/>
                                        </p:tgtEl>
                                        <p:attrNameLst>
                                          <p:attrName>style.visibility</p:attrName>
                                        </p:attrNameLst>
                                      </p:cBhvr>
                                      <p:to>
                                        <p:strVal val="visible"/>
                                      </p:to>
                                    </p:set>
                                    <p:animEffect transition="in" filter="wipe(left)">
                                      <p:cBhvr>
                                        <p:cTn id="25" dur="500"/>
                                        <p:tgtEl>
                                          <p:spTgt spid="38708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iterate type="wd">
                                    <p:tmPct val="10000"/>
                                  </p:iterate>
                                  <p:childTnLst>
                                    <p:set>
                                      <p:cBhvr>
                                        <p:cTn id="29" dur="1" fill="hold">
                                          <p:stCondLst>
                                            <p:cond delay="0"/>
                                          </p:stCondLst>
                                        </p:cTn>
                                        <p:tgtEl>
                                          <p:spTgt spid="387078">
                                            <p:txEl>
                                              <p:pRg st="6" end="6"/>
                                            </p:txEl>
                                          </p:spTgt>
                                        </p:tgtEl>
                                        <p:attrNameLst>
                                          <p:attrName>style.visibility</p:attrName>
                                        </p:attrNameLst>
                                      </p:cBhvr>
                                      <p:to>
                                        <p:strVal val="visible"/>
                                      </p:to>
                                    </p:set>
                                    <p:animEffect transition="in" filter="wipe(left)">
                                      <p:cBhvr>
                                        <p:cTn id="30" dur="500"/>
                                        <p:tgtEl>
                                          <p:spTgt spid="387078">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iterate type="wd">
                                    <p:tmPct val="10000"/>
                                  </p:iterate>
                                  <p:childTnLst>
                                    <p:set>
                                      <p:cBhvr>
                                        <p:cTn id="34" dur="1" fill="hold">
                                          <p:stCondLst>
                                            <p:cond delay="0"/>
                                          </p:stCondLst>
                                        </p:cTn>
                                        <p:tgtEl>
                                          <p:spTgt spid="387078">
                                            <p:txEl>
                                              <p:pRg st="9" end="9"/>
                                            </p:txEl>
                                          </p:spTgt>
                                        </p:tgtEl>
                                        <p:attrNameLst>
                                          <p:attrName>style.visibility</p:attrName>
                                        </p:attrNameLst>
                                      </p:cBhvr>
                                      <p:to>
                                        <p:strVal val="visible"/>
                                      </p:to>
                                    </p:set>
                                    <p:animEffect transition="in" filter="wipe(left)">
                                      <p:cBhvr>
                                        <p:cTn id="35" dur="500"/>
                                        <p:tgtEl>
                                          <p:spTgt spid="387078">
                                            <p:txEl>
                                              <p:pRg st="9" end="9"/>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78" grpId="0" build="p"/>
      <p:bldP spid="16" grpId="0"/>
      <p:bldP spid="17"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3"/>
          <p:cNvSpPr>
            <a:spLocks noGrp="1"/>
          </p:cNvSpPr>
          <p:nvPr>
            <p:ph type="dt" sz="half" idx="10"/>
          </p:nvPr>
        </p:nvSpPr>
        <p:spPr/>
        <p:txBody>
          <a:bodyPr/>
          <a:lstStyle/>
          <a:p>
            <a:r>
              <a:rPr lang="en-US" smtClean="0"/>
              <a:t>Thursday, July 5, 2018</a:t>
            </a:r>
            <a:endParaRPr lang="en-US"/>
          </a:p>
        </p:txBody>
      </p:sp>
      <p:sp>
        <p:nvSpPr>
          <p:cNvPr id="15" name="Footer Placeholder 4"/>
          <p:cNvSpPr>
            <a:spLocks noGrp="1"/>
          </p:cNvSpPr>
          <p:nvPr>
            <p:ph type="ftr" sz="quarter" idx="11"/>
          </p:nvPr>
        </p:nvSpPr>
        <p:spPr/>
        <p:txBody>
          <a:bodyPr/>
          <a:lstStyle/>
          <a:p>
            <a:r>
              <a:rPr lang="de-DE" smtClean="0"/>
              <a:t>PHYS 1444-001, Summer 2018               Dr. Jaehoon Yu</a:t>
            </a:r>
            <a:endParaRPr lang="en-US"/>
          </a:p>
        </p:txBody>
      </p:sp>
      <p:sp>
        <p:nvSpPr>
          <p:cNvPr id="16" name="Slide Number Placeholder 5"/>
          <p:cNvSpPr>
            <a:spLocks noGrp="1"/>
          </p:cNvSpPr>
          <p:nvPr>
            <p:ph type="sldNum" sz="quarter" idx="12"/>
          </p:nvPr>
        </p:nvSpPr>
        <p:spPr/>
        <p:txBody>
          <a:bodyPr/>
          <a:lstStyle/>
          <a:p>
            <a:fld id="{4E95FC95-13CA-FD4E-8B55-FE848D8AF444}" type="slidenum">
              <a:rPr lang="en-US"/>
              <a:pPr/>
              <a:t>138</a:t>
            </a:fld>
            <a:endParaRPr lang="en-US"/>
          </a:p>
        </p:txBody>
      </p:sp>
      <p:sp>
        <p:nvSpPr>
          <p:cNvPr id="388098" name="Rectangle 2"/>
          <p:cNvSpPr>
            <a:spLocks noGrp="1" noChangeArrowheads="1"/>
          </p:cNvSpPr>
          <p:nvPr>
            <p:ph type="title"/>
          </p:nvPr>
        </p:nvSpPr>
        <p:spPr>
          <a:xfrm>
            <a:off x="381000" y="0"/>
            <a:ext cx="8534400" cy="609600"/>
          </a:xfrm>
        </p:spPr>
        <p:txBody>
          <a:bodyPr/>
          <a:lstStyle/>
          <a:p>
            <a:r>
              <a:rPr lang="en-US" dirty="0"/>
              <a:t>Average Energy Transport</a:t>
            </a:r>
          </a:p>
        </p:txBody>
      </p:sp>
      <p:graphicFrame>
        <p:nvGraphicFramePr>
          <p:cNvPr id="388099"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520544"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8100"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520545"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8101"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20546"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8102" name="Rectangle 6"/>
          <p:cNvSpPr>
            <a:spLocks noGrp="1" noChangeArrowheads="1"/>
          </p:cNvSpPr>
          <p:nvPr>
            <p:ph type="body" idx="1"/>
          </p:nvPr>
        </p:nvSpPr>
        <p:spPr>
          <a:xfrm>
            <a:off x="228600" y="533400"/>
            <a:ext cx="8610600" cy="5943600"/>
          </a:xfrm>
        </p:spPr>
        <p:txBody>
          <a:bodyPr/>
          <a:lstStyle/>
          <a:p>
            <a:pPr>
              <a:lnSpc>
                <a:spcPct val="90000"/>
              </a:lnSpc>
            </a:pPr>
            <a:r>
              <a:rPr lang="en-US" sz="2800" dirty="0"/>
              <a:t>The average energy transport in an extended period of time</a:t>
            </a:r>
            <a:r>
              <a:rPr lang="en-US" sz="2800" dirty="0" smtClean="0"/>
              <a:t> is useful since sometimes we do not detect the rapid variation with respect to time because the </a:t>
            </a:r>
            <a:r>
              <a:rPr lang="en-US" sz="2800" dirty="0"/>
              <a:t>frequency is so </a:t>
            </a:r>
            <a:r>
              <a:rPr lang="en-US" sz="2800" dirty="0" smtClean="0"/>
              <a:t>high.</a:t>
            </a:r>
            <a:endParaRPr lang="en-US" sz="2800" dirty="0"/>
          </a:p>
          <a:p>
            <a:pPr>
              <a:lnSpc>
                <a:spcPct val="90000"/>
              </a:lnSpc>
            </a:pPr>
            <a:r>
              <a:rPr lang="en-US" sz="2800" dirty="0"/>
              <a:t>If E and B are sinusoidal,</a:t>
            </a:r>
          </a:p>
          <a:p>
            <a:pPr>
              <a:lnSpc>
                <a:spcPct val="90000"/>
              </a:lnSpc>
            </a:pPr>
            <a:r>
              <a:rPr lang="en-US" sz="2800" dirty="0"/>
              <a:t>Thus we can write the magnitude of the average </a:t>
            </a:r>
            <a:r>
              <a:rPr lang="en-US" sz="2800" dirty="0" err="1"/>
              <a:t>Poynting</a:t>
            </a:r>
            <a:r>
              <a:rPr lang="en-US" sz="2800" dirty="0"/>
              <a:t> vector as </a:t>
            </a:r>
          </a:p>
          <a:p>
            <a:pPr>
              <a:lnSpc>
                <a:spcPct val="90000"/>
              </a:lnSpc>
            </a:pPr>
            <a:endParaRPr lang="en-US" sz="2800" dirty="0"/>
          </a:p>
          <a:p>
            <a:pPr>
              <a:lnSpc>
                <a:spcPct val="90000"/>
              </a:lnSpc>
            </a:pPr>
            <a:endParaRPr lang="en-US" sz="2800" dirty="0"/>
          </a:p>
          <a:p>
            <a:pPr lvl="1">
              <a:lnSpc>
                <a:spcPct val="90000"/>
              </a:lnSpc>
            </a:pPr>
            <a:r>
              <a:rPr lang="en-US" sz="2400" dirty="0"/>
              <a:t>This time averaged value of S is the intensity, defined as the average power transferred across unit area. E</a:t>
            </a:r>
            <a:r>
              <a:rPr lang="en-US" sz="2400" baseline="-25000" dirty="0"/>
              <a:t>0</a:t>
            </a:r>
            <a:r>
              <a:rPr lang="en-US" sz="2400" dirty="0"/>
              <a:t> and B</a:t>
            </a:r>
            <a:r>
              <a:rPr lang="en-US" sz="2400" baseline="-25000" dirty="0"/>
              <a:t>0</a:t>
            </a:r>
            <a:r>
              <a:rPr lang="en-US" sz="2400" dirty="0"/>
              <a:t> are maximum values.</a:t>
            </a:r>
          </a:p>
          <a:p>
            <a:pPr>
              <a:lnSpc>
                <a:spcPct val="90000"/>
              </a:lnSpc>
            </a:pPr>
            <a:r>
              <a:rPr lang="en-US" sz="2800" dirty="0"/>
              <a:t>We can also write</a:t>
            </a:r>
          </a:p>
          <a:p>
            <a:pPr>
              <a:lnSpc>
                <a:spcPct val="90000"/>
              </a:lnSpc>
            </a:pPr>
            <a:endParaRPr lang="en-US" sz="2800" dirty="0"/>
          </a:p>
          <a:p>
            <a:pPr lvl="1">
              <a:lnSpc>
                <a:spcPct val="90000"/>
              </a:lnSpc>
            </a:pPr>
            <a:r>
              <a:rPr lang="en-US" sz="2400" dirty="0"/>
              <a:t>Where </a:t>
            </a:r>
            <a:r>
              <a:rPr lang="en-US" sz="2400" dirty="0" err="1"/>
              <a:t>E</a:t>
            </a:r>
            <a:r>
              <a:rPr lang="en-US" sz="2400" baseline="-25000" dirty="0" err="1"/>
              <a:t>rms</a:t>
            </a:r>
            <a:r>
              <a:rPr lang="en-US" sz="2400" dirty="0"/>
              <a:t> and </a:t>
            </a:r>
            <a:r>
              <a:rPr lang="en-US" sz="2400" dirty="0" err="1"/>
              <a:t>B</a:t>
            </a:r>
            <a:r>
              <a:rPr lang="en-US" sz="2400" baseline="-25000" dirty="0" err="1"/>
              <a:t>rms</a:t>
            </a:r>
            <a:r>
              <a:rPr lang="en-US" sz="2400" dirty="0"/>
              <a:t> are the </a:t>
            </a:r>
            <a:r>
              <a:rPr lang="en-US" sz="2400" dirty="0" err="1"/>
              <a:t>rms</a:t>
            </a:r>
            <a:r>
              <a:rPr lang="en-US" sz="2400" dirty="0"/>
              <a:t> values (                                     )</a:t>
            </a:r>
          </a:p>
        </p:txBody>
      </p:sp>
      <p:graphicFrame>
        <p:nvGraphicFramePr>
          <p:cNvPr id="388103"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520547"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8104" name="Object 8"/>
          <p:cNvGraphicFramePr>
            <a:graphicFrameLocks noChangeAspect="1"/>
          </p:cNvGraphicFramePr>
          <p:nvPr/>
        </p:nvGraphicFramePr>
        <p:xfrm>
          <a:off x="4114800" y="1752600"/>
          <a:ext cx="714375" cy="485775"/>
        </p:xfrm>
        <a:graphic>
          <a:graphicData uri="http://schemas.openxmlformats.org/presentationml/2006/ole">
            <mc:AlternateContent xmlns:mc="http://schemas.openxmlformats.org/markup-compatibility/2006">
              <mc:Choice xmlns:v="urn:schemas-microsoft-com:vml" Requires="v">
                <p:oleObj spid="_x0000_s520548" name="Equation" r:id="rId8" imgW="317160" imgH="215640" progId="Equation.DSMT4">
                  <p:embed/>
                </p:oleObj>
              </mc:Choice>
              <mc:Fallback>
                <p:oleObj name="Equation" r:id="rId8" imgW="317160" imgH="2156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14800" y="1752600"/>
                        <a:ext cx="714375" cy="4857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8105" name="Object 9"/>
          <p:cNvGraphicFramePr>
            <a:graphicFrameLocks noChangeAspect="1"/>
          </p:cNvGraphicFramePr>
          <p:nvPr/>
        </p:nvGraphicFramePr>
        <p:xfrm>
          <a:off x="2157413" y="2819400"/>
          <a:ext cx="4852987" cy="1093788"/>
        </p:xfrm>
        <a:graphic>
          <a:graphicData uri="http://schemas.openxmlformats.org/presentationml/2006/ole">
            <mc:AlternateContent xmlns:mc="http://schemas.openxmlformats.org/markup-compatibility/2006">
              <mc:Choice xmlns:v="urn:schemas-microsoft-com:vml" Requires="v">
                <p:oleObj spid="_x0000_s520549" name="Equation" r:id="rId10" imgW="1803240" imgH="406080" progId="Equation.DSMT4">
                  <p:embed/>
                </p:oleObj>
              </mc:Choice>
              <mc:Fallback>
                <p:oleObj name="Equation" r:id="rId10" imgW="1803240" imgH="4060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57413" y="2819400"/>
                        <a:ext cx="4852987" cy="1093788"/>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388106" name="Object 10"/>
          <p:cNvGraphicFramePr>
            <a:graphicFrameLocks noChangeAspect="1"/>
          </p:cNvGraphicFramePr>
          <p:nvPr/>
        </p:nvGraphicFramePr>
        <p:xfrm>
          <a:off x="3200400" y="4821238"/>
          <a:ext cx="1582738" cy="817562"/>
        </p:xfrm>
        <a:graphic>
          <a:graphicData uri="http://schemas.openxmlformats.org/presentationml/2006/ole">
            <mc:AlternateContent xmlns:mc="http://schemas.openxmlformats.org/markup-compatibility/2006">
              <mc:Choice xmlns:v="urn:schemas-microsoft-com:vml" Requires="v">
                <p:oleObj spid="_x0000_s520550" name="Equation" r:id="rId12" imgW="787320" imgH="406080" progId="Equation.DSMT4">
                  <p:embed/>
                </p:oleObj>
              </mc:Choice>
              <mc:Fallback>
                <p:oleObj name="Equation" r:id="rId12" imgW="787320" imgH="4060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0400" y="4821238"/>
                        <a:ext cx="1582738" cy="817562"/>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388107" name="Object 11"/>
          <p:cNvGraphicFramePr>
            <a:graphicFrameLocks noChangeAspect="1"/>
          </p:cNvGraphicFramePr>
          <p:nvPr/>
        </p:nvGraphicFramePr>
        <p:xfrm>
          <a:off x="5562600" y="5638800"/>
          <a:ext cx="1363663" cy="476250"/>
        </p:xfrm>
        <a:graphic>
          <a:graphicData uri="http://schemas.openxmlformats.org/presentationml/2006/ole">
            <mc:AlternateContent xmlns:mc="http://schemas.openxmlformats.org/markup-compatibility/2006">
              <mc:Choice xmlns:v="urn:schemas-microsoft-com:vml" Requires="v">
                <p:oleObj spid="_x0000_s520551" name="Equation" r:id="rId14" imgW="799920" imgH="279360" progId="Equation.DSMT4">
                  <p:embed/>
                </p:oleObj>
              </mc:Choice>
              <mc:Fallback>
                <p:oleObj name="Equation" r:id="rId14" imgW="799920" imgH="27936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62600" y="5638800"/>
                        <a:ext cx="1363663" cy="4762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8108" name="Object 12"/>
          <p:cNvGraphicFramePr>
            <a:graphicFrameLocks noChangeAspect="1"/>
          </p:cNvGraphicFramePr>
          <p:nvPr/>
        </p:nvGraphicFramePr>
        <p:xfrm>
          <a:off x="4800600" y="1828800"/>
          <a:ext cx="800100" cy="514350"/>
        </p:xfrm>
        <a:graphic>
          <a:graphicData uri="http://schemas.openxmlformats.org/presentationml/2006/ole">
            <mc:AlternateContent xmlns:mc="http://schemas.openxmlformats.org/markup-compatibility/2006">
              <mc:Choice xmlns:v="urn:schemas-microsoft-com:vml" Requires="v">
                <p:oleObj spid="_x0000_s520552" name="Equation" r:id="rId16" imgW="355320" imgH="228600" progId="Equation.DSMT4">
                  <p:embed/>
                </p:oleObj>
              </mc:Choice>
              <mc:Fallback>
                <p:oleObj name="Equation" r:id="rId16" imgW="355320" imgH="2286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00600" y="1828800"/>
                        <a:ext cx="800100" cy="5143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8109" name="Object 13"/>
          <p:cNvGraphicFramePr>
            <a:graphicFrameLocks noChangeAspect="1"/>
          </p:cNvGraphicFramePr>
          <p:nvPr/>
        </p:nvGraphicFramePr>
        <p:xfrm>
          <a:off x="6858000" y="5638800"/>
          <a:ext cx="1276350" cy="476250"/>
        </p:xfrm>
        <a:graphic>
          <a:graphicData uri="http://schemas.openxmlformats.org/presentationml/2006/ole">
            <mc:AlternateContent xmlns:mc="http://schemas.openxmlformats.org/markup-compatibility/2006">
              <mc:Choice xmlns:v="urn:schemas-microsoft-com:vml" Requires="v">
                <p:oleObj spid="_x0000_s520553" name="Equation" r:id="rId18" imgW="749160" imgH="279360" progId="Equation.DSMT4">
                  <p:embed/>
                </p:oleObj>
              </mc:Choice>
              <mc:Fallback>
                <p:oleObj name="Equation" r:id="rId18" imgW="749160" imgH="27936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58000" y="5638800"/>
                        <a:ext cx="1276350" cy="4762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93668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88102">
                                            <p:txEl>
                                              <p:pRg st="0" end="0"/>
                                            </p:txEl>
                                          </p:spTgt>
                                        </p:tgtEl>
                                        <p:attrNameLst>
                                          <p:attrName>style.visibility</p:attrName>
                                        </p:attrNameLst>
                                      </p:cBhvr>
                                      <p:to>
                                        <p:strVal val="visible"/>
                                      </p:to>
                                    </p:set>
                                    <p:animEffect transition="in" filter="wipe(left)">
                                      <p:cBhvr>
                                        <p:cTn id="7" dur="500"/>
                                        <p:tgtEl>
                                          <p:spTgt spid="3881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88102">
                                            <p:txEl>
                                              <p:pRg st="1" end="1"/>
                                            </p:txEl>
                                          </p:spTgt>
                                        </p:tgtEl>
                                        <p:attrNameLst>
                                          <p:attrName>style.visibility</p:attrName>
                                        </p:attrNameLst>
                                      </p:cBhvr>
                                      <p:to>
                                        <p:strVal val="visible"/>
                                      </p:to>
                                    </p:set>
                                    <p:animEffect transition="in" filter="wipe(left)">
                                      <p:cBhvr>
                                        <p:cTn id="12" dur="500"/>
                                        <p:tgtEl>
                                          <p:spTgt spid="388102">
                                            <p:txEl>
                                              <p:pRg st="1" end="1"/>
                                            </p:txEl>
                                          </p:spTgt>
                                        </p:tgtEl>
                                      </p:cBhvr>
                                    </p:animEffect>
                                  </p:childTnLst>
                                </p:cTn>
                              </p:par>
                            </p:childTnLst>
                          </p:cTn>
                        </p:par>
                        <p:par>
                          <p:cTn id="13" fill="hold">
                            <p:stCondLst>
                              <p:cond delay="800"/>
                            </p:stCondLst>
                            <p:childTnLst>
                              <p:par>
                                <p:cTn id="14" presetID="22" presetClass="entr" presetSubtype="8" fill="hold" nodeType="afterEffect">
                                  <p:stCondLst>
                                    <p:cond delay="0"/>
                                  </p:stCondLst>
                                  <p:iterate type="wd">
                                    <p:tmPct val="10000"/>
                                  </p:iterate>
                                  <p:childTnLst>
                                    <p:set>
                                      <p:cBhvr>
                                        <p:cTn id="15" dur="1" fill="hold">
                                          <p:stCondLst>
                                            <p:cond delay="0"/>
                                          </p:stCondLst>
                                        </p:cTn>
                                        <p:tgtEl>
                                          <p:spTgt spid="388104"/>
                                        </p:tgtEl>
                                        <p:attrNameLst>
                                          <p:attrName>style.visibility</p:attrName>
                                        </p:attrNameLst>
                                      </p:cBhvr>
                                      <p:to>
                                        <p:strVal val="visible"/>
                                      </p:to>
                                    </p:set>
                                    <p:animEffect transition="in" filter="wipe(left)">
                                      <p:cBhvr>
                                        <p:cTn id="16" dur="500"/>
                                        <p:tgtEl>
                                          <p:spTgt spid="38810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iterate type="wd">
                                    <p:tmPct val="10000"/>
                                  </p:iterate>
                                  <p:childTnLst>
                                    <p:set>
                                      <p:cBhvr>
                                        <p:cTn id="20" dur="1" fill="hold">
                                          <p:stCondLst>
                                            <p:cond delay="0"/>
                                          </p:stCondLst>
                                        </p:cTn>
                                        <p:tgtEl>
                                          <p:spTgt spid="388108"/>
                                        </p:tgtEl>
                                        <p:attrNameLst>
                                          <p:attrName>style.visibility</p:attrName>
                                        </p:attrNameLst>
                                      </p:cBhvr>
                                      <p:to>
                                        <p:strVal val="visible"/>
                                      </p:to>
                                    </p:set>
                                    <p:animEffect transition="in" filter="wipe(left)">
                                      <p:cBhvr>
                                        <p:cTn id="21" dur="500"/>
                                        <p:tgtEl>
                                          <p:spTgt spid="38810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wd">
                                    <p:tmPct val="10000"/>
                                  </p:iterate>
                                  <p:childTnLst>
                                    <p:set>
                                      <p:cBhvr>
                                        <p:cTn id="25" dur="1" fill="hold">
                                          <p:stCondLst>
                                            <p:cond delay="0"/>
                                          </p:stCondLst>
                                        </p:cTn>
                                        <p:tgtEl>
                                          <p:spTgt spid="388102">
                                            <p:txEl>
                                              <p:pRg st="2" end="2"/>
                                            </p:txEl>
                                          </p:spTgt>
                                        </p:tgtEl>
                                        <p:attrNameLst>
                                          <p:attrName>style.visibility</p:attrName>
                                        </p:attrNameLst>
                                      </p:cBhvr>
                                      <p:to>
                                        <p:strVal val="visible"/>
                                      </p:to>
                                    </p:set>
                                    <p:animEffect transition="in" filter="wipe(left)">
                                      <p:cBhvr>
                                        <p:cTn id="26" dur="500"/>
                                        <p:tgtEl>
                                          <p:spTgt spid="38810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iterate type="wd">
                                    <p:tmPct val="10000"/>
                                  </p:iterate>
                                  <p:childTnLst>
                                    <p:set>
                                      <p:cBhvr>
                                        <p:cTn id="30" dur="1" fill="hold">
                                          <p:stCondLst>
                                            <p:cond delay="0"/>
                                          </p:stCondLst>
                                        </p:cTn>
                                        <p:tgtEl>
                                          <p:spTgt spid="388105"/>
                                        </p:tgtEl>
                                        <p:attrNameLst>
                                          <p:attrName>style.visibility</p:attrName>
                                        </p:attrNameLst>
                                      </p:cBhvr>
                                      <p:to>
                                        <p:strVal val="visible"/>
                                      </p:to>
                                    </p:set>
                                    <p:animEffect transition="in" filter="wipe(left)">
                                      <p:cBhvr>
                                        <p:cTn id="31" dur="500"/>
                                        <p:tgtEl>
                                          <p:spTgt spid="38810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iterate type="wd">
                                    <p:tmPct val="10000"/>
                                  </p:iterate>
                                  <p:childTnLst>
                                    <p:set>
                                      <p:cBhvr>
                                        <p:cTn id="35" dur="1" fill="hold">
                                          <p:stCondLst>
                                            <p:cond delay="0"/>
                                          </p:stCondLst>
                                        </p:cTn>
                                        <p:tgtEl>
                                          <p:spTgt spid="388102">
                                            <p:txEl>
                                              <p:pRg st="5" end="5"/>
                                            </p:txEl>
                                          </p:spTgt>
                                        </p:tgtEl>
                                        <p:attrNameLst>
                                          <p:attrName>style.visibility</p:attrName>
                                        </p:attrNameLst>
                                      </p:cBhvr>
                                      <p:to>
                                        <p:strVal val="visible"/>
                                      </p:to>
                                    </p:set>
                                    <p:animEffect transition="in" filter="wipe(left)">
                                      <p:cBhvr>
                                        <p:cTn id="36" dur="500"/>
                                        <p:tgtEl>
                                          <p:spTgt spid="388102">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iterate type="wd">
                                    <p:tmPct val="10000"/>
                                  </p:iterate>
                                  <p:childTnLst>
                                    <p:set>
                                      <p:cBhvr>
                                        <p:cTn id="40" dur="1" fill="hold">
                                          <p:stCondLst>
                                            <p:cond delay="0"/>
                                          </p:stCondLst>
                                        </p:cTn>
                                        <p:tgtEl>
                                          <p:spTgt spid="388102">
                                            <p:txEl>
                                              <p:pRg st="6" end="6"/>
                                            </p:txEl>
                                          </p:spTgt>
                                        </p:tgtEl>
                                        <p:attrNameLst>
                                          <p:attrName>style.visibility</p:attrName>
                                        </p:attrNameLst>
                                      </p:cBhvr>
                                      <p:to>
                                        <p:strVal val="visible"/>
                                      </p:to>
                                    </p:set>
                                    <p:animEffect transition="in" filter="wipe(left)">
                                      <p:cBhvr>
                                        <p:cTn id="41" dur="500"/>
                                        <p:tgtEl>
                                          <p:spTgt spid="388102">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iterate type="wd">
                                    <p:tmPct val="10000"/>
                                  </p:iterate>
                                  <p:childTnLst>
                                    <p:set>
                                      <p:cBhvr>
                                        <p:cTn id="45" dur="1" fill="hold">
                                          <p:stCondLst>
                                            <p:cond delay="0"/>
                                          </p:stCondLst>
                                        </p:cTn>
                                        <p:tgtEl>
                                          <p:spTgt spid="388106"/>
                                        </p:tgtEl>
                                        <p:attrNameLst>
                                          <p:attrName>style.visibility</p:attrName>
                                        </p:attrNameLst>
                                      </p:cBhvr>
                                      <p:to>
                                        <p:strVal val="visible"/>
                                      </p:to>
                                    </p:set>
                                    <p:animEffect transition="in" filter="wipe(left)">
                                      <p:cBhvr>
                                        <p:cTn id="46" dur="500"/>
                                        <p:tgtEl>
                                          <p:spTgt spid="38810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iterate type="wd">
                                    <p:tmPct val="10000"/>
                                  </p:iterate>
                                  <p:childTnLst>
                                    <p:set>
                                      <p:cBhvr>
                                        <p:cTn id="50" dur="1" fill="hold">
                                          <p:stCondLst>
                                            <p:cond delay="0"/>
                                          </p:stCondLst>
                                        </p:cTn>
                                        <p:tgtEl>
                                          <p:spTgt spid="388102">
                                            <p:txEl>
                                              <p:pRg st="8" end="8"/>
                                            </p:txEl>
                                          </p:spTgt>
                                        </p:tgtEl>
                                        <p:attrNameLst>
                                          <p:attrName>style.visibility</p:attrName>
                                        </p:attrNameLst>
                                      </p:cBhvr>
                                      <p:to>
                                        <p:strVal val="visible"/>
                                      </p:to>
                                    </p:set>
                                    <p:animEffect transition="in" filter="wipe(left)">
                                      <p:cBhvr>
                                        <p:cTn id="51" dur="500"/>
                                        <p:tgtEl>
                                          <p:spTgt spid="388102">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iterate type="wd">
                                    <p:tmPct val="10000"/>
                                  </p:iterate>
                                  <p:childTnLst>
                                    <p:set>
                                      <p:cBhvr>
                                        <p:cTn id="55" dur="1" fill="hold">
                                          <p:stCondLst>
                                            <p:cond delay="0"/>
                                          </p:stCondLst>
                                        </p:cTn>
                                        <p:tgtEl>
                                          <p:spTgt spid="388107"/>
                                        </p:tgtEl>
                                        <p:attrNameLst>
                                          <p:attrName>style.visibility</p:attrName>
                                        </p:attrNameLst>
                                      </p:cBhvr>
                                      <p:to>
                                        <p:strVal val="visible"/>
                                      </p:to>
                                    </p:set>
                                    <p:animEffect transition="in" filter="wipe(left)">
                                      <p:cBhvr>
                                        <p:cTn id="56" dur="500"/>
                                        <p:tgtEl>
                                          <p:spTgt spid="38810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iterate type="wd">
                                    <p:tmPct val="10000"/>
                                  </p:iterate>
                                  <p:childTnLst>
                                    <p:set>
                                      <p:cBhvr>
                                        <p:cTn id="60" dur="1" fill="hold">
                                          <p:stCondLst>
                                            <p:cond delay="0"/>
                                          </p:stCondLst>
                                        </p:cTn>
                                        <p:tgtEl>
                                          <p:spTgt spid="388109"/>
                                        </p:tgtEl>
                                        <p:attrNameLst>
                                          <p:attrName>style.visibility</p:attrName>
                                        </p:attrNameLst>
                                      </p:cBhvr>
                                      <p:to>
                                        <p:strVal val="visible"/>
                                      </p:to>
                                    </p:set>
                                    <p:animEffect transition="in" filter="wipe(left)">
                                      <p:cBhvr>
                                        <p:cTn id="61" dur="500"/>
                                        <p:tgtEl>
                                          <p:spTgt spid="388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102"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e Placeholder 3"/>
          <p:cNvSpPr>
            <a:spLocks noGrp="1"/>
          </p:cNvSpPr>
          <p:nvPr>
            <p:ph type="dt" sz="half" idx="10"/>
          </p:nvPr>
        </p:nvSpPr>
        <p:spPr/>
        <p:txBody>
          <a:bodyPr/>
          <a:lstStyle/>
          <a:p>
            <a:r>
              <a:rPr lang="en-US" smtClean="0"/>
              <a:t>Thursday, July 5, 2018</a:t>
            </a:r>
            <a:endParaRPr lang="en-US"/>
          </a:p>
        </p:txBody>
      </p:sp>
      <p:sp>
        <p:nvSpPr>
          <p:cNvPr id="19" name="Footer Placeholder 4"/>
          <p:cNvSpPr>
            <a:spLocks noGrp="1"/>
          </p:cNvSpPr>
          <p:nvPr>
            <p:ph type="ftr" sz="quarter" idx="11"/>
          </p:nvPr>
        </p:nvSpPr>
        <p:spPr/>
        <p:txBody>
          <a:bodyPr/>
          <a:lstStyle/>
          <a:p>
            <a:r>
              <a:rPr lang="de-DE" smtClean="0"/>
              <a:t>PHYS 1444-001, Summer 2018               Dr. Jaehoon Yu</a:t>
            </a:r>
            <a:endParaRPr lang="en-US"/>
          </a:p>
        </p:txBody>
      </p:sp>
      <p:sp>
        <p:nvSpPr>
          <p:cNvPr id="20" name="Slide Number Placeholder 5"/>
          <p:cNvSpPr>
            <a:spLocks noGrp="1"/>
          </p:cNvSpPr>
          <p:nvPr>
            <p:ph type="sldNum" sz="quarter" idx="12"/>
          </p:nvPr>
        </p:nvSpPr>
        <p:spPr/>
        <p:txBody>
          <a:bodyPr/>
          <a:lstStyle/>
          <a:p>
            <a:fld id="{7E4F705A-8A69-5045-B77B-09501BFD69E3}" type="slidenum">
              <a:rPr lang="en-US"/>
              <a:pPr/>
              <a:t>139</a:t>
            </a:fld>
            <a:endParaRPr lang="en-US"/>
          </a:p>
        </p:txBody>
      </p:sp>
      <p:sp>
        <p:nvSpPr>
          <p:cNvPr id="389122" name="Rectangle 2"/>
          <p:cNvSpPr>
            <a:spLocks noGrp="1" noChangeArrowheads="1"/>
          </p:cNvSpPr>
          <p:nvPr>
            <p:ph type="title"/>
          </p:nvPr>
        </p:nvSpPr>
        <p:spPr>
          <a:xfrm>
            <a:off x="228600" y="-76200"/>
            <a:ext cx="8686800" cy="762000"/>
          </a:xfrm>
        </p:spPr>
        <p:txBody>
          <a:bodyPr/>
          <a:lstStyle/>
          <a:p>
            <a:r>
              <a:rPr lang="en-US" dirty="0"/>
              <a:t>Example </a:t>
            </a:r>
            <a:r>
              <a:rPr lang="en-US" dirty="0" smtClean="0"/>
              <a:t>31 </a:t>
            </a:r>
            <a:r>
              <a:rPr lang="en-US" dirty="0"/>
              <a:t>–</a:t>
            </a:r>
            <a:r>
              <a:rPr lang="en-US" dirty="0" smtClean="0"/>
              <a:t> 6 </a:t>
            </a:r>
            <a:endParaRPr lang="en-US" dirty="0"/>
          </a:p>
        </p:txBody>
      </p:sp>
      <p:sp>
        <p:nvSpPr>
          <p:cNvPr id="389123" name="Text Box 3"/>
          <p:cNvSpPr txBox="1">
            <a:spLocks noChangeArrowheads="1"/>
          </p:cNvSpPr>
          <p:nvPr/>
        </p:nvSpPr>
        <p:spPr bwMode="auto">
          <a:xfrm>
            <a:off x="381000" y="609600"/>
            <a:ext cx="8458200" cy="1800225"/>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sz="2800" b="1">
                <a:solidFill>
                  <a:schemeClr val="accent2"/>
                </a:solidFill>
                <a:latin typeface="Arial Narrow" charset="0"/>
              </a:rPr>
              <a:t>E and B from the Sun. </a:t>
            </a:r>
            <a:r>
              <a:rPr lang="en-US" sz="2800">
                <a:solidFill>
                  <a:schemeClr val="accent2"/>
                </a:solidFill>
                <a:latin typeface="Arial Narrow" charset="0"/>
              </a:rPr>
              <a:t>Radiation from the Sun reaches the Earth (above the atmosphere) at a rate of about 1350W/m</a:t>
            </a:r>
            <a:r>
              <a:rPr lang="en-US" sz="2800" baseline="30000">
                <a:solidFill>
                  <a:schemeClr val="accent2"/>
                </a:solidFill>
                <a:latin typeface="Arial Narrow" charset="0"/>
              </a:rPr>
              <a:t>2</a:t>
            </a:r>
            <a:r>
              <a:rPr lang="en-US" sz="2800">
                <a:solidFill>
                  <a:schemeClr val="accent2"/>
                </a:solidFill>
                <a:latin typeface="Arial Narrow" charset="0"/>
              </a:rPr>
              <a:t>.  Assume that this is a single EM wave and calculate the maximum values of E and B. </a:t>
            </a:r>
          </a:p>
        </p:txBody>
      </p:sp>
      <p:sp>
        <p:nvSpPr>
          <p:cNvPr id="389124" name="Text Box 4"/>
          <p:cNvSpPr txBox="1">
            <a:spLocks noChangeArrowheads="1"/>
          </p:cNvSpPr>
          <p:nvPr/>
        </p:nvSpPr>
        <p:spPr bwMode="auto">
          <a:xfrm>
            <a:off x="381000" y="2362200"/>
            <a:ext cx="35814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What is given in the problem?</a:t>
            </a:r>
            <a:endParaRPr lang="en-US" baseline="-25000">
              <a:solidFill>
                <a:srgbClr val="CC00CC"/>
              </a:solidFill>
              <a:latin typeface="Arial Narrow" charset="0"/>
            </a:endParaRPr>
          </a:p>
        </p:txBody>
      </p:sp>
      <p:sp>
        <p:nvSpPr>
          <p:cNvPr id="389125" name="Text Box 5"/>
          <p:cNvSpPr txBox="1">
            <a:spLocks noChangeArrowheads="1"/>
          </p:cNvSpPr>
          <p:nvPr/>
        </p:nvSpPr>
        <p:spPr bwMode="auto">
          <a:xfrm>
            <a:off x="304800" y="4038600"/>
            <a:ext cx="12192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For E</a:t>
            </a:r>
            <a:r>
              <a:rPr lang="en-US" baseline="-25000">
                <a:solidFill>
                  <a:srgbClr val="CC00CC"/>
                </a:solidFill>
                <a:latin typeface="Arial Narrow" charset="0"/>
              </a:rPr>
              <a:t>0</a:t>
            </a:r>
            <a:r>
              <a:rPr lang="en-US">
                <a:solidFill>
                  <a:srgbClr val="CC00CC"/>
                </a:solidFill>
                <a:latin typeface="Arial Narrow" charset="0"/>
              </a:rPr>
              <a:t>, </a:t>
            </a:r>
          </a:p>
        </p:txBody>
      </p:sp>
      <p:sp>
        <p:nvSpPr>
          <p:cNvPr id="389126" name="Text Box 6"/>
          <p:cNvSpPr txBox="1">
            <a:spLocks noChangeArrowheads="1"/>
          </p:cNvSpPr>
          <p:nvPr/>
        </p:nvSpPr>
        <p:spPr bwMode="auto">
          <a:xfrm>
            <a:off x="381000" y="5334000"/>
            <a:ext cx="10668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For B</a:t>
            </a:r>
            <a:r>
              <a:rPr lang="en-US" baseline="-25000">
                <a:solidFill>
                  <a:srgbClr val="CC00CC"/>
                </a:solidFill>
                <a:latin typeface="Arial Narrow" charset="0"/>
              </a:rPr>
              <a:t>0</a:t>
            </a:r>
            <a:r>
              <a:rPr lang="en-US">
                <a:solidFill>
                  <a:srgbClr val="CC00CC"/>
                </a:solidFill>
                <a:latin typeface="Arial Narrow" charset="0"/>
              </a:rPr>
              <a:t> </a:t>
            </a:r>
          </a:p>
        </p:txBody>
      </p:sp>
      <p:sp>
        <p:nvSpPr>
          <p:cNvPr id="389127" name="Text Box 7"/>
          <p:cNvSpPr txBox="1">
            <a:spLocks noChangeArrowheads="1"/>
          </p:cNvSpPr>
          <p:nvPr/>
        </p:nvSpPr>
        <p:spPr bwMode="auto">
          <a:xfrm>
            <a:off x="4038600" y="2362200"/>
            <a:ext cx="21336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The average S!!</a:t>
            </a:r>
            <a:endParaRPr lang="en-US" baseline="-25000">
              <a:solidFill>
                <a:srgbClr val="CC00CC"/>
              </a:solidFill>
              <a:latin typeface="Arial Narrow" charset="0"/>
            </a:endParaRPr>
          </a:p>
        </p:txBody>
      </p:sp>
      <p:graphicFrame>
        <p:nvGraphicFramePr>
          <p:cNvPr id="389128" name="Object 8"/>
          <p:cNvGraphicFramePr>
            <a:graphicFrameLocks noChangeAspect="1"/>
          </p:cNvGraphicFramePr>
          <p:nvPr/>
        </p:nvGraphicFramePr>
        <p:xfrm>
          <a:off x="1371600" y="3009900"/>
          <a:ext cx="557213" cy="419100"/>
        </p:xfrm>
        <a:graphic>
          <a:graphicData uri="http://schemas.openxmlformats.org/presentationml/2006/ole">
            <mc:AlternateContent xmlns:mc="http://schemas.openxmlformats.org/markup-compatibility/2006">
              <mc:Choice xmlns:v="urn:schemas-microsoft-com:vml" Requires="v">
                <p:oleObj spid="_x0000_s521568" name="Equation" r:id="rId3" imgW="253800" imgH="190440" progId="Equation.DSMT4">
                  <p:embed/>
                </p:oleObj>
              </mc:Choice>
              <mc:Fallback>
                <p:oleObj name="Equation" r:id="rId3" imgW="253800" imgH="1904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009900"/>
                        <a:ext cx="557213" cy="4191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9129" name="Object 9"/>
          <p:cNvGraphicFramePr>
            <a:graphicFrameLocks noChangeAspect="1"/>
          </p:cNvGraphicFramePr>
          <p:nvPr/>
        </p:nvGraphicFramePr>
        <p:xfrm>
          <a:off x="1295400" y="4114800"/>
          <a:ext cx="566738" cy="379413"/>
        </p:xfrm>
        <a:graphic>
          <a:graphicData uri="http://schemas.openxmlformats.org/presentationml/2006/ole">
            <mc:AlternateContent xmlns:mc="http://schemas.openxmlformats.org/markup-compatibility/2006">
              <mc:Choice xmlns:v="urn:schemas-microsoft-com:vml" Requires="v">
                <p:oleObj spid="_x0000_s521569" name="Equation" r:id="rId5" imgW="304560" imgH="203040" progId="Equation.DSMT4">
                  <p:embed/>
                </p:oleObj>
              </mc:Choice>
              <mc:Fallback>
                <p:oleObj name="Equation" r:id="rId5" imgW="304560" imgH="2030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4114800"/>
                        <a:ext cx="566738" cy="3794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9130" name="Object 10"/>
          <p:cNvGraphicFramePr>
            <a:graphicFrameLocks noChangeAspect="1"/>
          </p:cNvGraphicFramePr>
          <p:nvPr/>
        </p:nvGraphicFramePr>
        <p:xfrm>
          <a:off x="1524000" y="5372100"/>
          <a:ext cx="712788" cy="477838"/>
        </p:xfrm>
        <a:graphic>
          <a:graphicData uri="http://schemas.openxmlformats.org/presentationml/2006/ole">
            <mc:AlternateContent xmlns:mc="http://schemas.openxmlformats.org/markup-compatibility/2006">
              <mc:Choice xmlns:v="urn:schemas-microsoft-com:vml" Requires="v">
                <p:oleObj spid="_x0000_s521570" name="Equation" r:id="rId7" imgW="304560" imgH="203040" progId="Equation.DSMT4">
                  <p:embed/>
                </p:oleObj>
              </mc:Choice>
              <mc:Fallback>
                <p:oleObj name="Equation" r:id="rId7" imgW="304560" imgH="2030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5372100"/>
                        <a:ext cx="712788" cy="4778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9131" name="Object 11"/>
          <p:cNvGraphicFramePr>
            <a:graphicFrameLocks noChangeAspect="1"/>
          </p:cNvGraphicFramePr>
          <p:nvPr/>
        </p:nvGraphicFramePr>
        <p:xfrm>
          <a:off x="1862138" y="2846388"/>
          <a:ext cx="1338262" cy="811212"/>
        </p:xfrm>
        <a:graphic>
          <a:graphicData uri="http://schemas.openxmlformats.org/presentationml/2006/ole">
            <mc:AlternateContent xmlns:mc="http://schemas.openxmlformats.org/markup-compatibility/2006">
              <mc:Choice xmlns:v="urn:schemas-microsoft-com:vml" Requires="v">
                <p:oleObj spid="_x0000_s521571" name="Equation" r:id="rId9" imgW="609480" imgH="368280" progId="Equation.DSMT4">
                  <p:embed/>
                </p:oleObj>
              </mc:Choice>
              <mc:Fallback>
                <p:oleObj name="Equation" r:id="rId9" imgW="609480" imgH="3682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62138" y="2846388"/>
                        <a:ext cx="1338262" cy="81121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9132" name="Object 12"/>
          <p:cNvGraphicFramePr>
            <a:graphicFrameLocks noChangeAspect="1"/>
          </p:cNvGraphicFramePr>
          <p:nvPr/>
        </p:nvGraphicFramePr>
        <p:xfrm>
          <a:off x="3176588" y="2840038"/>
          <a:ext cx="1395412" cy="893762"/>
        </p:xfrm>
        <a:graphic>
          <a:graphicData uri="http://schemas.openxmlformats.org/presentationml/2006/ole">
            <mc:AlternateContent xmlns:mc="http://schemas.openxmlformats.org/markup-compatibility/2006">
              <mc:Choice xmlns:v="urn:schemas-microsoft-com:vml" Requires="v">
                <p:oleObj spid="_x0000_s521572" name="Equation" r:id="rId11" imgW="634680" imgH="406080" progId="Equation.DSMT4">
                  <p:embed/>
                </p:oleObj>
              </mc:Choice>
              <mc:Fallback>
                <p:oleObj name="Equation" r:id="rId11" imgW="634680" imgH="4060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76588" y="2840038"/>
                        <a:ext cx="1395412" cy="8937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9133" name="Object 13"/>
          <p:cNvGraphicFramePr>
            <a:graphicFrameLocks noChangeAspect="1"/>
          </p:cNvGraphicFramePr>
          <p:nvPr/>
        </p:nvGraphicFramePr>
        <p:xfrm>
          <a:off x="4524375" y="2840038"/>
          <a:ext cx="809625" cy="893762"/>
        </p:xfrm>
        <a:graphic>
          <a:graphicData uri="http://schemas.openxmlformats.org/presentationml/2006/ole">
            <mc:AlternateContent xmlns:mc="http://schemas.openxmlformats.org/markup-compatibility/2006">
              <mc:Choice xmlns:v="urn:schemas-microsoft-com:vml" Requires="v">
                <p:oleObj spid="_x0000_s521573" name="Equation" r:id="rId13" imgW="368280" imgH="406080" progId="Equation.DSMT4">
                  <p:embed/>
                </p:oleObj>
              </mc:Choice>
              <mc:Fallback>
                <p:oleObj name="Equation" r:id="rId13" imgW="368280" imgH="4060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24375" y="2840038"/>
                        <a:ext cx="809625" cy="8937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9134" name="Object 14"/>
          <p:cNvGraphicFramePr>
            <a:graphicFrameLocks noChangeAspect="1"/>
          </p:cNvGraphicFramePr>
          <p:nvPr/>
        </p:nvGraphicFramePr>
        <p:xfrm>
          <a:off x="1828800" y="3848100"/>
          <a:ext cx="874713" cy="876300"/>
        </p:xfrm>
        <a:graphic>
          <a:graphicData uri="http://schemas.openxmlformats.org/presentationml/2006/ole">
            <mc:AlternateContent xmlns:mc="http://schemas.openxmlformats.org/markup-compatibility/2006">
              <mc:Choice xmlns:v="urn:schemas-microsoft-com:vml" Requires="v">
                <p:oleObj spid="_x0000_s521574" name="Equation" r:id="rId15" imgW="469800" imgH="469800" progId="Equation.DSMT4">
                  <p:embed/>
                </p:oleObj>
              </mc:Choice>
              <mc:Fallback>
                <p:oleObj name="Equation" r:id="rId15" imgW="469800" imgH="46980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28800" y="3848100"/>
                        <a:ext cx="874713" cy="8763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9135" name="Object 15"/>
          <p:cNvGraphicFramePr>
            <a:graphicFrameLocks noChangeAspect="1"/>
          </p:cNvGraphicFramePr>
          <p:nvPr/>
        </p:nvGraphicFramePr>
        <p:xfrm>
          <a:off x="2690813" y="3881438"/>
          <a:ext cx="6453187" cy="995362"/>
        </p:xfrm>
        <a:graphic>
          <a:graphicData uri="http://schemas.openxmlformats.org/presentationml/2006/ole">
            <mc:AlternateContent xmlns:mc="http://schemas.openxmlformats.org/markup-compatibility/2006">
              <mc:Choice xmlns:v="urn:schemas-microsoft-com:vml" Requires="v">
                <p:oleObj spid="_x0000_s521575" name="Equation" r:id="rId17" imgW="3466800" imgH="533160" progId="Equation.DSMT4">
                  <p:embed/>
                </p:oleObj>
              </mc:Choice>
              <mc:Fallback>
                <p:oleObj name="Equation" r:id="rId17" imgW="3466800" imgH="53316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90813" y="3881438"/>
                        <a:ext cx="6453187" cy="9953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9136" name="Object 16"/>
          <p:cNvGraphicFramePr>
            <a:graphicFrameLocks noChangeAspect="1"/>
          </p:cNvGraphicFramePr>
          <p:nvPr/>
        </p:nvGraphicFramePr>
        <p:xfrm>
          <a:off x="2198688" y="5156200"/>
          <a:ext cx="773112" cy="863600"/>
        </p:xfrm>
        <a:graphic>
          <a:graphicData uri="http://schemas.openxmlformats.org/presentationml/2006/ole">
            <mc:AlternateContent xmlns:mc="http://schemas.openxmlformats.org/markup-compatibility/2006">
              <mc:Choice xmlns:v="urn:schemas-microsoft-com:vml" Requires="v">
                <p:oleObj spid="_x0000_s521576" name="Equation" r:id="rId19" imgW="330120" imgH="368280" progId="Equation.DSMT4">
                  <p:embed/>
                </p:oleObj>
              </mc:Choice>
              <mc:Fallback>
                <p:oleObj name="Equation" r:id="rId19" imgW="330120" imgH="36828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198688" y="5156200"/>
                        <a:ext cx="773112" cy="8636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89137" name="Object 17"/>
          <p:cNvGraphicFramePr>
            <a:graphicFrameLocks noChangeAspect="1"/>
          </p:cNvGraphicFramePr>
          <p:nvPr/>
        </p:nvGraphicFramePr>
        <p:xfrm>
          <a:off x="2951163" y="5105400"/>
          <a:ext cx="3983037" cy="1012825"/>
        </p:xfrm>
        <a:graphic>
          <a:graphicData uri="http://schemas.openxmlformats.org/presentationml/2006/ole">
            <mc:AlternateContent xmlns:mc="http://schemas.openxmlformats.org/markup-compatibility/2006">
              <mc:Choice xmlns:v="urn:schemas-microsoft-com:vml" Requires="v">
                <p:oleObj spid="_x0000_s521577" name="Equation" r:id="rId21" imgW="1701720" imgH="431640" progId="Equation.DSMT4">
                  <p:embed/>
                </p:oleObj>
              </mc:Choice>
              <mc:Fallback>
                <p:oleObj name="Equation" r:id="rId21" imgW="1701720" imgH="43164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51163" y="5105400"/>
                        <a:ext cx="3983037" cy="10128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7542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89123"/>
                                        </p:tgtEl>
                                        <p:attrNameLst>
                                          <p:attrName>style.visibility</p:attrName>
                                        </p:attrNameLst>
                                      </p:cBhvr>
                                      <p:to>
                                        <p:strVal val="visible"/>
                                      </p:to>
                                    </p:set>
                                    <p:animEffect transition="in" filter="wipe(left)">
                                      <p:cBhvr>
                                        <p:cTn id="7" dur="500"/>
                                        <p:tgtEl>
                                          <p:spTgt spid="3891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89124"/>
                                        </p:tgtEl>
                                        <p:attrNameLst>
                                          <p:attrName>style.visibility</p:attrName>
                                        </p:attrNameLst>
                                      </p:cBhvr>
                                      <p:to>
                                        <p:strVal val="visible"/>
                                      </p:to>
                                    </p:set>
                                    <p:animEffect transition="in" filter="wipe(left)">
                                      <p:cBhvr>
                                        <p:cTn id="12" dur="500"/>
                                        <p:tgtEl>
                                          <p:spTgt spid="3891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89127"/>
                                        </p:tgtEl>
                                        <p:attrNameLst>
                                          <p:attrName>style.visibility</p:attrName>
                                        </p:attrNameLst>
                                      </p:cBhvr>
                                      <p:to>
                                        <p:strVal val="visible"/>
                                      </p:to>
                                    </p:set>
                                    <p:animEffect transition="in" filter="wipe(left)">
                                      <p:cBhvr>
                                        <p:cTn id="17" dur="500"/>
                                        <p:tgtEl>
                                          <p:spTgt spid="3891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iterate type="wd">
                                    <p:tmPct val="10000"/>
                                  </p:iterate>
                                  <p:childTnLst>
                                    <p:set>
                                      <p:cBhvr>
                                        <p:cTn id="21" dur="1" fill="hold">
                                          <p:stCondLst>
                                            <p:cond delay="0"/>
                                          </p:stCondLst>
                                        </p:cTn>
                                        <p:tgtEl>
                                          <p:spTgt spid="389128"/>
                                        </p:tgtEl>
                                        <p:attrNameLst>
                                          <p:attrName>style.visibility</p:attrName>
                                        </p:attrNameLst>
                                      </p:cBhvr>
                                      <p:to>
                                        <p:strVal val="visible"/>
                                      </p:to>
                                    </p:set>
                                    <p:animEffect transition="in" filter="wipe(left)">
                                      <p:cBhvr>
                                        <p:cTn id="22" dur="500"/>
                                        <p:tgtEl>
                                          <p:spTgt spid="3891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iterate type="wd">
                                    <p:tmPct val="10000"/>
                                  </p:iterate>
                                  <p:childTnLst>
                                    <p:set>
                                      <p:cBhvr>
                                        <p:cTn id="26" dur="1" fill="hold">
                                          <p:stCondLst>
                                            <p:cond delay="0"/>
                                          </p:stCondLst>
                                        </p:cTn>
                                        <p:tgtEl>
                                          <p:spTgt spid="389131"/>
                                        </p:tgtEl>
                                        <p:attrNameLst>
                                          <p:attrName>style.visibility</p:attrName>
                                        </p:attrNameLst>
                                      </p:cBhvr>
                                      <p:to>
                                        <p:strVal val="visible"/>
                                      </p:to>
                                    </p:set>
                                    <p:animEffect transition="in" filter="wipe(left)">
                                      <p:cBhvr>
                                        <p:cTn id="27" dur="500"/>
                                        <p:tgtEl>
                                          <p:spTgt spid="3891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iterate type="wd">
                                    <p:tmPct val="10000"/>
                                  </p:iterate>
                                  <p:childTnLst>
                                    <p:set>
                                      <p:cBhvr>
                                        <p:cTn id="31" dur="1" fill="hold">
                                          <p:stCondLst>
                                            <p:cond delay="0"/>
                                          </p:stCondLst>
                                        </p:cTn>
                                        <p:tgtEl>
                                          <p:spTgt spid="389132"/>
                                        </p:tgtEl>
                                        <p:attrNameLst>
                                          <p:attrName>style.visibility</p:attrName>
                                        </p:attrNameLst>
                                      </p:cBhvr>
                                      <p:to>
                                        <p:strVal val="visible"/>
                                      </p:to>
                                    </p:set>
                                    <p:animEffect transition="in" filter="wipe(left)">
                                      <p:cBhvr>
                                        <p:cTn id="32" dur="500"/>
                                        <p:tgtEl>
                                          <p:spTgt spid="3891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iterate type="wd">
                                    <p:tmPct val="10000"/>
                                  </p:iterate>
                                  <p:childTnLst>
                                    <p:set>
                                      <p:cBhvr>
                                        <p:cTn id="36" dur="1" fill="hold">
                                          <p:stCondLst>
                                            <p:cond delay="0"/>
                                          </p:stCondLst>
                                        </p:cTn>
                                        <p:tgtEl>
                                          <p:spTgt spid="389133"/>
                                        </p:tgtEl>
                                        <p:attrNameLst>
                                          <p:attrName>style.visibility</p:attrName>
                                        </p:attrNameLst>
                                      </p:cBhvr>
                                      <p:to>
                                        <p:strVal val="visible"/>
                                      </p:to>
                                    </p:set>
                                    <p:animEffect transition="in" filter="wipe(left)">
                                      <p:cBhvr>
                                        <p:cTn id="37" dur="500"/>
                                        <p:tgtEl>
                                          <p:spTgt spid="3891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389125"/>
                                        </p:tgtEl>
                                        <p:attrNameLst>
                                          <p:attrName>style.visibility</p:attrName>
                                        </p:attrNameLst>
                                      </p:cBhvr>
                                      <p:to>
                                        <p:strVal val="visible"/>
                                      </p:to>
                                    </p:set>
                                    <p:animEffect transition="in" filter="wipe(left)">
                                      <p:cBhvr>
                                        <p:cTn id="42" dur="500"/>
                                        <p:tgtEl>
                                          <p:spTgt spid="3891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iterate type="wd">
                                    <p:tmPct val="10000"/>
                                  </p:iterate>
                                  <p:childTnLst>
                                    <p:set>
                                      <p:cBhvr>
                                        <p:cTn id="46" dur="1" fill="hold">
                                          <p:stCondLst>
                                            <p:cond delay="0"/>
                                          </p:stCondLst>
                                        </p:cTn>
                                        <p:tgtEl>
                                          <p:spTgt spid="389129"/>
                                        </p:tgtEl>
                                        <p:attrNameLst>
                                          <p:attrName>style.visibility</p:attrName>
                                        </p:attrNameLst>
                                      </p:cBhvr>
                                      <p:to>
                                        <p:strVal val="visible"/>
                                      </p:to>
                                    </p:set>
                                    <p:animEffect transition="in" filter="wipe(left)">
                                      <p:cBhvr>
                                        <p:cTn id="47" dur="500"/>
                                        <p:tgtEl>
                                          <p:spTgt spid="38912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iterate type="wd">
                                    <p:tmPct val="10000"/>
                                  </p:iterate>
                                  <p:childTnLst>
                                    <p:set>
                                      <p:cBhvr>
                                        <p:cTn id="51" dur="1" fill="hold">
                                          <p:stCondLst>
                                            <p:cond delay="0"/>
                                          </p:stCondLst>
                                        </p:cTn>
                                        <p:tgtEl>
                                          <p:spTgt spid="389134"/>
                                        </p:tgtEl>
                                        <p:attrNameLst>
                                          <p:attrName>style.visibility</p:attrName>
                                        </p:attrNameLst>
                                      </p:cBhvr>
                                      <p:to>
                                        <p:strVal val="visible"/>
                                      </p:to>
                                    </p:set>
                                    <p:animEffect transition="in" filter="wipe(left)">
                                      <p:cBhvr>
                                        <p:cTn id="52" dur="500"/>
                                        <p:tgtEl>
                                          <p:spTgt spid="38913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iterate type="wd">
                                    <p:tmPct val="10000"/>
                                  </p:iterate>
                                  <p:childTnLst>
                                    <p:set>
                                      <p:cBhvr>
                                        <p:cTn id="56" dur="1" fill="hold">
                                          <p:stCondLst>
                                            <p:cond delay="0"/>
                                          </p:stCondLst>
                                        </p:cTn>
                                        <p:tgtEl>
                                          <p:spTgt spid="389135"/>
                                        </p:tgtEl>
                                        <p:attrNameLst>
                                          <p:attrName>style.visibility</p:attrName>
                                        </p:attrNameLst>
                                      </p:cBhvr>
                                      <p:to>
                                        <p:strVal val="visible"/>
                                      </p:to>
                                    </p:set>
                                    <p:animEffect transition="in" filter="wipe(left)">
                                      <p:cBhvr>
                                        <p:cTn id="57" dur="500"/>
                                        <p:tgtEl>
                                          <p:spTgt spid="38913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iterate type="wd">
                                    <p:tmPct val="10000"/>
                                  </p:iterate>
                                  <p:childTnLst>
                                    <p:set>
                                      <p:cBhvr>
                                        <p:cTn id="61" dur="1" fill="hold">
                                          <p:stCondLst>
                                            <p:cond delay="0"/>
                                          </p:stCondLst>
                                        </p:cTn>
                                        <p:tgtEl>
                                          <p:spTgt spid="389126"/>
                                        </p:tgtEl>
                                        <p:attrNameLst>
                                          <p:attrName>style.visibility</p:attrName>
                                        </p:attrNameLst>
                                      </p:cBhvr>
                                      <p:to>
                                        <p:strVal val="visible"/>
                                      </p:to>
                                    </p:set>
                                    <p:animEffect transition="in" filter="wipe(left)">
                                      <p:cBhvr>
                                        <p:cTn id="62" dur="500"/>
                                        <p:tgtEl>
                                          <p:spTgt spid="38912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iterate type="wd">
                                    <p:tmPct val="10000"/>
                                  </p:iterate>
                                  <p:childTnLst>
                                    <p:set>
                                      <p:cBhvr>
                                        <p:cTn id="66" dur="1" fill="hold">
                                          <p:stCondLst>
                                            <p:cond delay="0"/>
                                          </p:stCondLst>
                                        </p:cTn>
                                        <p:tgtEl>
                                          <p:spTgt spid="389130"/>
                                        </p:tgtEl>
                                        <p:attrNameLst>
                                          <p:attrName>style.visibility</p:attrName>
                                        </p:attrNameLst>
                                      </p:cBhvr>
                                      <p:to>
                                        <p:strVal val="visible"/>
                                      </p:to>
                                    </p:set>
                                    <p:animEffect transition="in" filter="wipe(left)">
                                      <p:cBhvr>
                                        <p:cTn id="67" dur="500"/>
                                        <p:tgtEl>
                                          <p:spTgt spid="38913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iterate type="wd">
                                    <p:tmPct val="10000"/>
                                  </p:iterate>
                                  <p:childTnLst>
                                    <p:set>
                                      <p:cBhvr>
                                        <p:cTn id="71" dur="1" fill="hold">
                                          <p:stCondLst>
                                            <p:cond delay="0"/>
                                          </p:stCondLst>
                                        </p:cTn>
                                        <p:tgtEl>
                                          <p:spTgt spid="389136"/>
                                        </p:tgtEl>
                                        <p:attrNameLst>
                                          <p:attrName>style.visibility</p:attrName>
                                        </p:attrNameLst>
                                      </p:cBhvr>
                                      <p:to>
                                        <p:strVal val="visible"/>
                                      </p:to>
                                    </p:set>
                                    <p:animEffect transition="in" filter="wipe(left)">
                                      <p:cBhvr>
                                        <p:cTn id="72" dur="500"/>
                                        <p:tgtEl>
                                          <p:spTgt spid="38913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iterate type="wd">
                                    <p:tmPct val="10000"/>
                                  </p:iterate>
                                  <p:childTnLst>
                                    <p:set>
                                      <p:cBhvr>
                                        <p:cTn id="76" dur="1" fill="hold">
                                          <p:stCondLst>
                                            <p:cond delay="0"/>
                                          </p:stCondLst>
                                        </p:cTn>
                                        <p:tgtEl>
                                          <p:spTgt spid="389137"/>
                                        </p:tgtEl>
                                        <p:attrNameLst>
                                          <p:attrName>style.visibility</p:attrName>
                                        </p:attrNameLst>
                                      </p:cBhvr>
                                      <p:to>
                                        <p:strVal val="visible"/>
                                      </p:to>
                                    </p:set>
                                    <p:animEffect transition="in" filter="wipe(left)">
                                      <p:cBhvr>
                                        <p:cTn id="77" dur="500"/>
                                        <p:tgtEl>
                                          <p:spTgt spid="389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3" grpId="0"/>
      <p:bldP spid="389124" grpId="0"/>
      <p:bldP spid="389125" grpId="0"/>
      <p:bldP spid="389126" grpId="0"/>
      <p:bldP spid="3891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ate Placeholder 3"/>
          <p:cNvSpPr>
            <a:spLocks noGrp="1"/>
          </p:cNvSpPr>
          <p:nvPr>
            <p:ph type="dt" sz="half" idx="10"/>
          </p:nvPr>
        </p:nvSpPr>
        <p:spPr/>
        <p:txBody>
          <a:bodyPr/>
          <a:lstStyle/>
          <a:p>
            <a:r>
              <a:rPr lang="en-US" smtClean="0"/>
              <a:t>Thursday, July 5, 2018</a:t>
            </a:r>
            <a:endParaRPr lang="en-US"/>
          </a:p>
        </p:txBody>
      </p:sp>
      <p:sp>
        <p:nvSpPr>
          <p:cNvPr id="26" name="Footer Placeholder 4"/>
          <p:cNvSpPr>
            <a:spLocks noGrp="1"/>
          </p:cNvSpPr>
          <p:nvPr>
            <p:ph type="ftr" sz="quarter" idx="11"/>
          </p:nvPr>
        </p:nvSpPr>
        <p:spPr/>
        <p:txBody>
          <a:bodyPr/>
          <a:lstStyle/>
          <a:p>
            <a:r>
              <a:rPr lang="de-DE" smtClean="0"/>
              <a:t>PHYS 1444-001, Summer 2018               Dr. Jaehoon Yu</a:t>
            </a:r>
            <a:endParaRPr lang="en-US"/>
          </a:p>
        </p:txBody>
      </p:sp>
      <p:sp>
        <p:nvSpPr>
          <p:cNvPr id="27" name="Slide Number Placeholder 5"/>
          <p:cNvSpPr>
            <a:spLocks noGrp="1"/>
          </p:cNvSpPr>
          <p:nvPr>
            <p:ph type="sldNum" sz="quarter" idx="12"/>
          </p:nvPr>
        </p:nvSpPr>
        <p:spPr/>
        <p:txBody>
          <a:bodyPr/>
          <a:lstStyle/>
          <a:p>
            <a:fld id="{85D2F8D4-F19E-114A-98CD-2DD5AA17AA49}" type="slidenum">
              <a:rPr lang="en-US"/>
              <a:pPr/>
              <a:t>14</a:t>
            </a:fld>
            <a:endParaRPr lang="en-US"/>
          </a:p>
        </p:txBody>
      </p:sp>
      <p:grpSp>
        <p:nvGrpSpPr>
          <p:cNvPr id="2" name="Group 2"/>
          <p:cNvGrpSpPr>
            <a:grpSpLocks/>
          </p:cNvGrpSpPr>
          <p:nvPr/>
        </p:nvGrpSpPr>
        <p:grpSpPr bwMode="auto">
          <a:xfrm>
            <a:off x="2895600" y="2438400"/>
            <a:ext cx="5943600" cy="4876800"/>
            <a:chOff x="3072" y="2448"/>
            <a:chExt cx="2496" cy="1872"/>
          </a:xfrm>
        </p:grpSpPr>
        <p:pic>
          <p:nvPicPr>
            <p:cNvPr id="396291" name="Picture 3" descr="FG28_009"/>
            <p:cNvPicPr>
              <a:picLocks noChangeAspect="1" noChangeArrowheads="1"/>
            </p:cNvPicPr>
            <p:nvPr/>
          </p:nvPicPr>
          <p:blipFill>
            <a:blip r:embed="rId3"/>
            <a:srcRect/>
            <a:stretch>
              <a:fillRect/>
            </a:stretch>
          </p:blipFill>
          <p:spPr bwMode="auto">
            <a:xfrm>
              <a:off x="3072" y="2448"/>
              <a:ext cx="2496" cy="1872"/>
            </a:xfrm>
            <a:prstGeom prst="rect">
              <a:avLst/>
            </a:prstGeom>
            <a:noFill/>
          </p:spPr>
        </p:pic>
        <p:sp>
          <p:nvSpPr>
            <p:cNvPr id="396292" name="Rectangle 4"/>
            <p:cNvSpPr>
              <a:spLocks noChangeArrowheads="1"/>
            </p:cNvSpPr>
            <p:nvPr/>
          </p:nvSpPr>
          <p:spPr bwMode="auto">
            <a:xfrm>
              <a:off x="3072" y="2736"/>
              <a:ext cx="1296" cy="1344"/>
            </a:xfrm>
            <a:prstGeom prst="rect">
              <a:avLst/>
            </a:prstGeom>
            <a:solidFill>
              <a:schemeClr val="bg1"/>
            </a:solidFill>
            <a:ln w="9525">
              <a:noFill/>
              <a:miter lim="800000"/>
              <a:headEnd/>
              <a:tailEnd/>
            </a:ln>
            <a:effectLst/>
          </p:spPr>
          <p:txBody>
            <a:bodyPr wrap="none" anchor="ctr">
              <a:prstTxWarp prst="textNoShape">
                <a:avLst/>
              </a:prstTxWarp>
              <a:spAutoFit/>
            </a:bodyPr>
            <a:lstStyle/>
            <a:p>
              <a:endParaRPr lang="en-US"/>
            </a:p>
          </p:txBody>
        </p:sp>
        <p:sp>
          <p:nvSpPr>
            <p:cNvPr id="396293" name="Rectangle 5"/>
            <p:cNvSpPr>
              <a:spLocks noChangeArrowheads="1"/>
            </p:cNvSpPr>
            <p:nvPr/>
          </p:nvSpPr>
          <p:spPr bwMode="auto">
            <a:xfrm>
              <a:off x="4752" y="3840"/>
              <a:ext cx="384" cy="192"/>
            </a:xfrm>
            <a:prstGeom prst="rect">
              <a:avLst/>
            </a:prstGeom>
            <a:solidFill>
              <a:schemeClr val="bg1"/>
            </a:solidFill>
            <a:ln w="9525">
              <a:noFill/>
              <a:miter lim="800000"/>
              <a:headEnd/>
              <a:tailEnd/>
            </a:ln>
            <a:effectLst/>
          </p:spPr>
          <p:txBody>
            <a:bodyPr wrap="none" anchor="ctr">
              <a:prstTxWarp prst="textNoShape">
                <a:avLst/>
              </a:prstTxWarp>
              <a:spAutoFit/>
            </a:bodyPr>
            <a:lstStyle/>
            <a:p>
              <a:endParaRPr lang="en-US"/>
            </a:p>
          </p:txBody>
        </p:sp>
      </p:grpSp>
      <p:grpSp>
        <p:nvGrpSpPr>
          <p:cNvPr id="3" name="Group 6"/>
          <p:cNvGrpSpPr>
            <a:grpSpLocks/>
          </p:cNvGrpSpPr>
          <p:nvPr/>
        </p:nvGrpSpPr>
        <p:grpSpPr bwMode="auto">
          <a:xfrm>
            <a:off x="6781800" y="76200"/>
            <a:ext cx="4191000" cy="3352800"/>
            <a:chOff x="2016" y="3360"/>
            <a:chExt cx="3264" cy="2448"/>
          </a:xfrm>
        </p:grpSpPr>
        <p:pic>
          <p:nvPicPr>
            <p:cNvPr id="396295" name="Picture 7" descr="FG28_009"/>
            <p:cNvPicPr>
              <a:picLocks noChangeAspect="1" noChangeArrowheads="1"/>
            </p:cNvPicPr>
            <p:nvPr/>
          </p:nvPicPr>
          <p:blipFill>
            <a:blip r:embed="rId3"/>
            <a:srcRect/>
            <a:stretch>
              <a:fillRect/>
            </a:stretch>
          </p:blipFill>
          <p:spPr bwMode="auto">
            <a:xfrm>
              <a:off x="2016" y="3360"/>
              <a:ext cx="3264" cy="2448"/>
            </a:xfrm>
            <a:prstGeom prst="rect">
              <a:avLst/>
            </a:prstGeom>
            <a:noFill/>
          </p:spPr>
        </p:pic>
        <p:sp>
          <p:nvSpPr>
            <p:cNvPr id="396296" name="Rectangle 8"/>
            <p:cNvSpPr>
              <a:spLocks noChangeArrowheads="1"/>
            </p:cNvSpPr>
            <p:nvPr/>
          </p:nvSpPr>
          <p:spPr bwMode="auto">
            <a:xfrm>
              <a:off x="3696" y="4080"/>
              <a:ext cx="1584" cy="1536"/>
            </a:xfrm>
            <a:prstGeom prst="rect">
              <a:avLst/>
            </a:prstGeom>
            <a:solidFill>
              <a:schemeClr val="bg1"/>
            </a:solidFill>
            <a:ln w="9525">
              <a:noFill/>
              <a:miter lim="800000"/>
              <a:headEnd/>
              <a:tailEnd/>
            </a:ln>
            <a:effectLst/>
          </p:spPr>
          <p:txBody>
            <a:bodyPr anchor="ctr">
              <a:prstTxWarp prst="textNoShape">
                <a:avLst/>
              </a:prstTxWarp>
              <a:spAutoFit/>
            </a:bodyPr>
            <a:lstStyle/>
            <a:p>
              <a:endParaRPr lang="en-US"/>
            </a:p>
          </p:txBody>
        </p:sp>
        <p:sp>
          <p:nvSpPr>
            <p:cNvPr id="396297" name="Rectangle 9"/>
            <p:cNvSpPr>
              <a:spLocks noChangeArrowheads="1"/>
            </p:cNvSpPr>
            <p:nvPr/>
          </p:nvSpPr>
          <p:spPr bwMode="auto">
            <a:xfrm>
              <a:off x="2784" y="5184"/>
              <a:ext cx="192" cy="144"/>
            </a:xfrm>
            <a:prstGeom prst="rect">
              <a:avLst/>
            </a:prstGeom>
            <a:solidFill>
              <a:schemeClr val="bg1"/>
            </a:solidFill>
            <a:ln w="9525">
              <a:noFill/>
              <a:miter lim="800000"/>
              <a:headEnd/>
              <a:tailEnd/>
            </a:ln>
            <a:effectLst/>
          </p:spPr>
          <p:txBody>
            <a:bodyPr wrap="none" anchor="ctr">
              <a:prstTxWarp prst="textNoShape">
                <a:avLst/>
              </a:prstTxWarp>
              <a:spAutoFit/>
            </a:bodyPr>
            <a:lstStyle/>
            <a:p>
              <a:endParaRPr lang="en-US"/>
            </a:p>
          </p:txBody>
        </p:sp>
      </p:grpSp>
      <p:sp>
        <p:nvSpPr>
          <p:cNvPr id="396298" name="Rectangle 10"/>
          <p:cNvSpPr>
            <a:spLocks noGrp="1" noChangeArrowheads="1"/>
          </p:cNvSpPr>
          <p:nvPr>
            <p:ph type="title"/>
          </p:nvPr>
        </p:nvSpPr>
        <p:spPr>
          <a:xfrm>
            <a:off x="228600" y="-76200"/>
            <a:ext cx="8686800" cy="762000"/>
          </a:xfrm>
        </p:spPr>
        <p:txBody>
          <a:bodyPr/>
          <a:lstStyle/>
          <a:p>
            <a:r>
              <a:rPr lang="en-US" dirty="0"/>
              <a:t>Example 28 –</a:t>
            </a:r>
            <a:r>
              <a:rPr lang="en-US" dirty="0" smtClean="0"/>
              <a:t> 6 cont’d </a:t>
            </a:r>
            <a:endParaRPr lang="en-US" dirty="0"/>
          </a:p>
        </p:txBody>
      </p:sp>
      <p:sp>
        <p:nvSpPr>
          <p:cNvPr id="396299" name="AutoShape 11"/>
          <p:cNvSpPr>
            <a:spLocks noChangeArrowheads="1"/>
          </p:cNvSpPr>
          <p:nvPr/>
        </p:nvSpPr>
        <p:spPr bwMode="auto">
          <a:xfrm>
            <a:off x="4324350" y="2667000"/>
            <a:ext cx="1397000" cy="609600"/>
          </a:xfrm>
          <a:prstGeom prst="rightArrow">
            <a:avLst>
              <a:gd name="adj1" fmla="val 50000"/>
              <a:gd name="adj2" fmla="val 57292"/>
            </a:avLst>
          </a:prstGeom>
          <a:solidFill>
            <a:srgbClr val="FFFF66"/>
          </a:solidFill>
          <a:ln w="28575">
            <a:solidFill>
              <a:srgbClr val="CC0000"/>
            </a:solidFill>
            <a:miter lim="800000"/>
            <a:headEnd/>
            <a:tailEnd/>
          </a:ln>
          <a:effectLst/>
        </p:spPr>
        <p:txBody>
          <a:bodyPr wrap="none" anchor="ctr">
            <a:prstTxWarp prst="textNoShape">
              <a:avLst/>
            </a:prstTxWarp>
            <a:spAutoFit/>
          </a:bodyPr>
          <a:lstStyle/>
          <a:p>
            <a:pPr algn="ctr"/>
            <a:r>
              <a:rPr lang="en-US" sz="1600" b="1">
                <a:solidFill>
                  <a:srgbClr val="CC0000"/>
                </a:solidFill>
                <a:latin typeface="Arial Narrow" charset="0"/>
              </a:rPr>
              <a:t>Solving for B</a:t>
            </a:r>
          </a:p>
        </p:txBody>
      </p:sp>
      <p:sp>
        <p:nvSpPr>
          <p:cNvPr id="396300" name="Text Box 12"/>
          <p:cNvSpPr txBox="1">
            <a:spLocks noChangeArrowheads="1"/>
          </p:cNvSpPr>
          <p:nvPr/>
        </p:nvSpPr>
        <p:spPr bwMode="auto">
          <a:xfrm>
            <a:off x="381000" y="2057400"/>
            <a:ext cx="2895600" cy="457200"/>
          </a:xfrm>
          <a:prstGeom prst="rect">
            <a:avLst/>
          </a:prstGeom>
          <a:noFill/>
          <a:ln w="9525">
            <a:noFill/>
            <a:miter lim="800000"/>
            <a:headEnd/>
            <a:tailEnd/>
          </a:ln>
          <a:effectLst/>
        </p:spPr>
        <p:txBody>
          <a:bodyPr>
            <a:prstTxWarp prst="textNoShape">
              <a:avLst/>
            </a:prstTxWarp>
            <a:spAutoFit/>
          </a:bodyPr>
          <a:lstStyle/>
          <a:p>
            <a:r>
              <a:rPr lang="en-US" dirty="0">
                <a:solidFill>
                  <a:srgbClr val="CC00CC"/>
                </a:solidFill>
                <a:latin typeface="Arial Narrow" charset="0"/>
              </a:rPr>
              <a:t>So using Ampere’s law</a:t>
            </a:r>
          </a:p>
        </p:txBody>
      </p:sp>
      <p:graphicFrame>
        <p:nvGraphicFramePr>
          <p:cNvPr id="396301" name="Object 13"/>
          <p:cNvGraphicFramePr>
            <a:graphicFrameLocks noChangeAspect="1"/>
          </p:cNvGraphicFramePr>
          <p:nvPr/>
        </p:nvGraphicFramePr>
        <p:xfrm>
          <a:off x="2573338" y="1487488"/>
          <a:ext cx="931862" cy="481012"/>
        </p:xfrm>
        <a:graphic>
          <a:graphicData uri="http://schemas.openxmlformats.org/presentationml/2006/ole">
            <mc:AlternateContent xmlns:mc="http://schemas.openxmlformats.org/markup-compatibility/2006">
              <mc:Choice xmlns:v="urn:schemas-microsoft-com:vml" Requires="v">
                <p:oleObj spid="_x0000_s644297" name="Equation" r:id="rId4" imgW="393480" imgH="203040" progId="Equation.DSMT4">
                  <p:embed/>
                </p:oleObj>
              </mc:Choice>
              <mc:Fallback>
                <p:oleObj name="Equation" r:id="rId4" imgW="393480" imgH="2030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3338" y="1487488"/>
                        <a:ext cx="931862" cy="481012"/>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96302" name="Object 14"/>
          <p:cNvGraphicFramePr>
            <a:graphicFrameLocks noChangeAspect="1"/>
          </p:cNvGraphicFramePr>
          <p:nvPr/>
        </p:nvGraphicFramePr>
        <p:xfrm>
          <a:off x="457200" y="2489200"/>
          <a:ext cx="1597025" cy="968375"/>
        </p:xfrm>
        <a:graphic>
          <a:graphicData uri="http://schemas.openxmlformats.org/presentationml/2006/ole">
            <mc:AlternateContent xmlns:mc="http://schemas.openxmlformats.org/markup-compatibility/2006">
              <mc:Choice xmlns:v="urn:schemas-microsoft-com:vml" Requires="v">
                <p:oleObj spid="_x0000_s644298" name="Equation" r:id="rId6" imgW="711000" imgH="431640" progId="Equation.DSMT4">
                  <p:embed/>
                </p:oleObj>
              </mc:Choice>
              <mc:Fallback>
                <p:oleObj name="Equation" r:id="rId6" imgW="711000" imgH="4316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489200"/>
                        <a:ext cx="1597025" cy="96837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96304" name="Object 16"/>
          <p:cNvGraphicFramePr>
            <a:graphicFrameLocks noChangeAspect="1"/>
          </p:cNvGraphicFramePr>
          <p:nvPr/>
        </p:nvGraphicFramePr>
        <p:xfrm>
          <a:off x="3352800" y="2819400"/>
          <a:ext cx="798512" cy="368300"/>
        </p:xfrm>
        <a:graphic>
          <a:graphicData uri="http://schemas.openxmlformats.org/presentationml/2006/ole">
            <mc:AlternateContent xmlns:mc="http://schemas.openxmlformats.org/markup-compatibility/2006">
              <mc:Choice xmlns:v="urn:schemas-microsoft-com:vml" Requires="v">
                <p:oleObj spid="_x0000_s644299" name="Equation" r:id="rId8" imgW="355320" imgH="164880" progId="Equation.DSMT4">
                  <p:embed/>
                </p:oleObj>
              </mc:Choice>
              <mc:Fallback>
                <p:oleObj name="Equation" r:id="rId8" imgW="355320" imgH="1648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2800" y="2819400"/>
                        <a:ext cx="798512" cy="368300"/>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96305" name="Object 17"/>
          <p:cNvGraphicFramePr>
            <a:graphicFrameLocks noChangeAspect="1"/>
          </p:cNvGraphicFramePr>
          <p:nvPr/>
        </p:nvGraphicFramePr>
        <p:xfrm>
          <a:off x="5791200" y="2811463"/>
          <a:ext cx="519113" cy="309562"/>
        </p:xfrm>
        <a:graphic>
          <a:graphicData uri="http://schemas.openxmlformats.org/presentationml/2006/ole">
            <mc:AlternateContent xmlns:mc="http://schemas.openxmlformats.org/markup-compatibility/2006">
              <mc:Choice xmlns:v="urn:schemas-microsoft-com:vml" Requires="v">
                <p:oleObj spid="_x0000_s644300" name="Equation" r:id="rId10" imgW="253800" imgH="152280" progId="Equation.DSMT4">
                  <p:embed/>
                </p:oleObj>
              </mc:Choice>
              <mc:Fallback>
                <p:oleObj name="Equation" r:id="rId10" imgW="253800" imgH="1522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91200" y="2811463"/>
                        <a:ext cx="519113" cy="309562"/>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sp>
        <p:nvSpPr>
          <p:cNvPr id="396306" name="Text Box 18"/>
          <p:cNvSpPr txBox="1">
            <a:spLocks noChangeArrowheads="1"/>
          </p:cNvSpPr>
          <p:nvPr/>
        </p:nvSpPr>
        <p:spPr bwMode="auto">
          <a:xfrm>
            <a:off x="457200" y="685800"/>
            <a:ext cx="6553200" cy="822325"/>
          </a:xfrm>
          <a:prstGeom prst="rect">
            <a:avLst/>
          </a:prstGeom>
          <a:noFill/>
          <a:ln w="9525">
            <a:noFill/>
            <a:miter lim="800000"/>
            <a:headEnd/>
            <a:tailEnd/>
          </a:ln>
          <a:effectLst/>
        </p:spPr>
        <p:txBody>
          <a:bodyPr>
            <a:prstTxWarp prst="textNoShape">
              <a:avLst/>
            </a:prstTxWarp>
            <a:spAutoFit/>
          </a:bodyPr>
          <a:lstStyle/>
          <a:p>
            <a:r>
              <a:rPr lang="en-US" dirty="0">
                <a:solidFill>
                  <a:srgbClr val="CC00CC"/>
                </a:solidFill>
                <a:latin typeface="Arial Narrow" charset="0"/>
              </a:rPr>
              <a:t>For </a:t>
            </a:r>
            <a:r>
              <a:rPr lang="en-US" dirty="0" err="1">
                <a:solidFill>
                  <a:srgbClr val="CC00CC"/>
                </a:solidFill>
                <a:latin typeface="Arial Narrow" charset="0"/>
              </a:rPr>
              <a:t>r</a:t>
            </a:r>
            <a:r>
              <a:rPr lang="en-US" dirty="0">
                <a:solidFill>
                  <a:srgbClr val="CC00CC"/>
                </a:solidFill>
                <a:latin typeface="Arial Narrow" charset="0"/>
              </a:rPr>
              <a:t>&lt;R, the current inside the closed path is less than </a:t>
            </a:r>
            <a:r>
              <a:rPr lang="en-US" dirty="0">
                <a:solidFill>
                  <a:srgbClr val="CC00CC"/>
                </a:solidFill>
                <a:latin typeface="Monotype Corsiva" charset="0"/>
              </a:rPr>
              <a:t>I</a:t>
            </a:r>
            <a:r>
              <a:rPr lang="en-US" dirty="0">
                <a:solidFill>
                  <a:srgbClr val="CC00CC"/>
                </a:solidFill>
                <a:latin typeface="Arial Narrow" charset="0"/>
              </a:rPr>
              <a:t>.  How much is it?</a:t>
            </a:r>
          </a:p>
        </p:txBody>
      </p:sp>
      <p:sp>
        <p:nvSpPr>
          <p:cNvPr id="396307" name="Text Box 19"/>
          <p:cNvSpPr txBox="1">
            <a:spLocks noChangeArrowheads="1"/>
          </p:cNvSpPr>
          <p:nvPr/>
        </p:nvSpPr>
        <p:spPr bwMode="auto">
          <a:xfrm>
            <a:off x="457200" y="3429000"/>
            <a:ext cx="28194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What does this mean?</a:t>
            </a:r>
          </a:p>
        </p:txBody>
      </p:sp>
      <p:sp>
        <p:nvSpPr>
          <p:cNvPr id="396308" name="Text Box 20"/>
          <p:cNvSpPr txBox="1">
            <a:spLocks noChangeArrowheads="1"/>
          </p:cNvSpPr>
          <p:nvPr/>
        </p:nvSpPr>
        <p:spPr bwMode="auto">
          <a:xfrm>
            <a:off x="457200" y="4114800"/>
            <a:ext cx="5029200" cy="1552575"/>
          </a:xfrm>
          <a:prstGeom prst="rect">
            <a:avLst/>
          </a:prstGeom>
          <a:noFill/>
          <a:ln w="9525">
            <a:noFill/>
            <a:miter lim="800000"/>
            <a:headEnd/>
            <a:tailEnd/>
          </a:ln>
          <a:effectLst/>
        </p:spPr>
        <p:txBody>
          <a:bodyPr>
            <a:prstTxWarp prst="textNoShape">
              <a:avLst/>
            </a:prstTxWarp>
            <a:spAutoFit/>
          </a:bodyPr>
          <a:lstStyle/>
          <a:p>
            <a:r>
              <a:rPr lang="en-US" dirty="0">
                <a:solidFill>
                  <a:srgbClr val="CC0000"/>
                </a:solidFill>
                <a:latin typeface="Arial Narrow" charset="0"/>
              </a:rPr>
              <a:t>The field is 0 at </a:t>
            </a:r>
            <a:r>
              <a:rPr lang="en-US" dirty="0" err="1">
                <a:solidFill>
                  <a:srgbClr val="CC0000"/>
                </a:solidFill>
                <a:latin typeface="Arial Narrow" charset="0"/>
              </a:rPr>
              <a:t>r</a:t>
            </a:r>
            <a:r>
              <a:rPr lang="en-US" dirty="0">
                <a:solidFill>
                  <a:srgbClr val="CC0000"/>
                </a:solidFill>
                <a:latin typeface="Arial Narrow" charset="0"/>
              </a:rPr>
              <a:t>=0 and increases linearly as a function of the distance from the center of the wire up to </a:t>
            </a:r>
            <a:r>
              <a:rPr lang="en-US" dirty="0" err="1">
                <a:solidFill>
                  <a:srgbClr val="CC0000"/>
                </a:solidFill>
                <a:latin typeface="Arial Narrow" charset="0"/>
              </a:rPr>
              <a:t>r</a:t>
            </a:r>
            <a:r>
              <a:rPr lang="en-US" dirty="0">
                <a:solidFill>
                  <a:srgbClr val="CC0000"/>
                </a:solidFill>
                <a:latin typeface="Arial Narrow" charset="0"/>
              </a:rPr>
              <a:t>=R then decreases as 1/r beyond the radius of the conductor.</a:t>
            </a:r>
          </a:p>
        </p:txBody>
      </p:sp>
      <p:graphicFrame>
        <p:nvGraphicFramePr>
          <p:cNvPr id="396309" name="Object 21"/>
          <p:cNvGraphicFramePr>
            <a:graphicFrameLocks noChangeAspect="1"/>
          </p:cNvGraphicFramePr>
          <p:nvPr/>
        </p:nvGraphicFramePr>
        <p:xfrm>
          <a:off x="3490913" y="1219200"/>
          <a:ext cx="1233487" cy="958850"/>
        </p:xfrm>
        <a:graphic>
          <a:graphicData uri="http://schemas.openxmlformats.org/presentationml/2006/ole">
            <mc:AlternateContent xmlns:mc="http://schemas.openxmlformats.org/markup-compatibility/2006">
              <mc:Choice xmlns:v="urn:schemas-microsoft-com:vml" Requires="v">
                <p:oleObj spid="_x0000_s644301" name="Equation" r:id="rId12" imgW="520560" imgH="406080" progId="Equation.DSMT4">
                  <p:embed/>
                </p:oleObj>
              </mc:Choice>
              <mc:Fallback>
                <p:oleObj name="Equation" r:id="rId12" imgW="520560" imgH="4060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90913" y="1219200"/>
                        <a:ext cx="1233487" cy="958850"/>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96310" name="Object 22"/>
          <p:cNvGraphicFramePr>
            <a:graphicFrameLocks noChangeAspect="1"/>
          </p:cNvGraphicFramePr>
          <p:nvPr/>
        </p:nvGraphicFramePr>
        <p:xfrm>
          <a:off x="4660900" y="1219200"/>
          <a:ext cx="1054100" cy="1019175"/>
        </p:xfrm>
        <a:graphic>
          <a:graphicData uri="http://schemas.openxmlformats.org/presentationml/2006/ole">
            <mc:AlternateContent xmlns:mc="http://schemas.openxmlformats.org/markup-compatibility/2006">
              <mc:Choice xmlns:v="urn:schemas-microsoft-com:vml" Requires="v">
                <p:oleObj spid="_x0000_s644302" name="Equation" r:id="rId14" imgW="444240" imgH="431640" progId="Equation.DSMT4">
                  <p:embed/>
                </p:oleObj>
              </mc:Choice>
              <mc:Fallback>
                <p:oleObj name="Equation" r:id="rId14" imgW="444240" imgH="43164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60900" y="1219200"/>
                        <a:ext cx="1054100" cy="101917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96311" name="Object 23"/>
          <p:cNvGraphicFramePr>
            <a:graphicFrameLocks noChangeAspect="1"/>
          </p:cNvGraphicFramePr>
          <p:nvPr/>
        </p:nvGraphicFramePr>
        <p:xfrm>
          <a:off x="6248400" y="2514600"/>
          <a:ext cx="1635125" cy="881063"/>
        </p:xfrm>
        <a:graphic>
          <a:graphicData uri="http://schemas.openxmlformats.org/presentationml/2006/ole">
            <mc:AlternateContent xmlns:mc="http://schemas.openxmlformats.org/markup-compatibility/2006">
              <mc:Choice xmlns:v="urn:schemas-microsoft-com:vml" Requires="v">
                <p:oleObj spid="_x0000_s644303" name="Equation" r:id="rId16" imgW="799920" imgH="431640" progId="Equation.DSMT4">
                  <p:embed/>
                </p:oleObj>
              </mc:Choice>
              <mc:Fallback>
                <p:oleObj name="Equation" r:id="rId16" imgW="799920" imgH="43164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48400" y="2514600"/>
                        <a:ext cx="1635125" cy="881063"/>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96312" name="Object 24"/>
          <p:cNvGraphicFramePr>
            <a:graphicFrameLocks noChangeAspect="1"/>
          </p:cNvGraphicFramePr>
          <p:nvPr/>
        </p:nvGraphicFramePr>
        <p:xfrm>
          <a:off x="7848600" y="2651125"/>
          <a:ext cx="908050" cy="777875"/>
        </p:xfrm>
        <a:graphic>
          <a:graphicData uri="http://schemas.openxmlformats.org/presentationml/2006/ole">
            <mc:AlternateContent xmlns:mc="http://schemas.openxmlformats.org/markup-compatibility/2006">
              <mc:Choice xmlns:v="urn:schemas-microsoft-com:vml" Requires="v">
                <p:oleObj spid="_x0000_s644304" name="Equation" r:id="rId18" imgW="444240" imgH="380880" progId="Equation.DSMT4">
                  <p:embed/>
                </p:oleObj>
              </mc:Choice>
              <mc:Fallback>
                <p:oleObj name="Equation" r:id="rId18" imgW="444240" imgH="38088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848600" y="2651125"/>
                        <a:ext cx="908050" cy="77787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461837" name="Object 13"/>
          <p:cNvGraphicFramePr>
            <a:graphicFrameLocks noChangeAspect="1"/>
          </p:cNvGraphicFramePr>
          <p:nvPr/>
        </p:nvGraphicFramePr>
        <p:xfrm>
          <a:off x="6324600" y="4267200"/>
          <a:ext cx="799710" cy="482600"/>
        </p:xfrm>
        <a:graphic>
          <a:graphicData uri="http://schemas.openxmlformats.org/presentationml/2006/ole">
            <mc:AlternateContent xmlns:mc="http://schemas.openxmlformats.org/markup-compatibility/2006">
              <mc:Choice xmlns:v="urn:schemas-microsoft-com:vml" Requires="v">
                <p:oleObj spid="_x0000_s644305" name="Equation" r:id="rId20" imgW="673100" imgH="406400" progId="Equation.DSMT4">
                  <p:embed/>
                </p:oleObj>
              </mc:Choice>
              <mc:Fallback>
                <p:oleObj name="Equation" r:id="rId20" imgW="673100" imgH="40640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324600" y="4267200"/>
                        <a:ext cx="799710" cy="482600"/>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sp>
        <p:nvSpPr>
          <p:cNvPr id="30" name="Rectangle 29"/>
          <p:cNvSpPr/>
          <p:nvPr/>
        </p:nvSpPr>
        <p:spPr bwMode="auto">
          <a:xfrm>
            <a:off x="7162800" y="4724400"/>
            <a:ext cx="152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1" name="Rectangle 30"/>
          <p:cNvSpPr/>
          <p:nvPr/>
        </p:nvSpPr>
        <p:spPr bwMode="auto">
          <a:xfrm>
            <a:off x="6248400" y="4724400"/>
            <a:ext cx="9144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graphicFrame>
        <p:nvGraphicFramePr>
          <p:cNvPr id="461838" name="Object 14"/>
          <p:cNvGraphicFramePr>
            <a:graphicFrameLocks noChangeAspect="1"/>
          </p:cNvGraphicFramePr>
          <p:nvPr/>
        </p:nvGraphicFramePr>
        <p:xfrm>
          <a:off x="7467600" y="4267200"/>
          <a:ext cx="830359" cy="522287"/>
        </p:xfrm>
        <a:graphic>
          <a:graphicData uri="http://schemas.openxmlformats.org/presentationml/2006/ole">
            <mc:AlternateContent xmlns:mc="http://schemas.openxmlformats.org/markup-compatibility/2006">
              <mc:Choice xmlns:v="urn:schemas-microsoft-com:vml" Requires="v">
                <p:oleObj spid="_x0000_s644306" name="Equation" r:id="rId22" imgW="583920" imgH="368280" progId="Equation.DSMT4">
                  <p:embed/>
                </p:oleObj>
              </mc:Choice>
              <mc:Fallback>
                <p:oleObj name="Equation" r:id="rId22" imgW="583920" imgH="36828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467600" y="4267200"/>
                        <a:ext cx="830359" cy="522287"/>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pic>
        <p:nvPicPr>
          <p:cNvPr id="32" name="Picture 31"/>
          <p:cNvPicPr>
            <a:picLocks noChangeAspect="1"/>
          </p:cNvPicPr>
          <p:nvPr/>
        </p:nvPicPr>
        <p:blipFill>
          <a:blip r:embed="rId24"/>
          <a:stretch>
            <a:fillRect/>
          </a:stretch>
        </p:blipFill>
        <p:spPr>
          <a:xfrm>
            <a:off x="2111375" y="2684463"/>
            <a:ext cx="1293812" cy="619952"/>
          </a:xfrm>
          <a:prstGeom prst="rect">
            <a:avLst/>
          </a:prstGeom>
        </p:spPr>
      </p:pic>
    </p:spTree>
    <p:extLst>
      <p:ext uri="{BB962C8B-B14F-4D97-AF65-F5344CB8AC3E}">
        <p14:creationId xmlns:p14="http://schemas.microsoft.com/office/powerpoint/2010/main" val="88120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96306"/>
                                        </p:tgtEl>
                                        <p:attrNameLst>
                                          <p:attrName>style.visibility</p:attrName>
                                        </p:attrNameLst>
                                      </p:cBhvr>
                                      <p:to>
                                        <p:strVal val="visible"/>
                                      </p:to>
                                    </p:set>
                                    <p:animEffect transition="in" filter="wipe(left)">
                                      <p:cBhvr>
                                        <p:cTn id="7" dur="500"/>
                                        <p:tgtEl>
                                          <p:spTgt spid="3963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96301"/>
                                        </p:tgtEl>
                                        <p:attrNameLst>
                                          <p:attrName>style.visibility</p:attrName>
                                        </p:attrNameLst>
                                      </p:cBhvr>
                                      <p:to>
                                        <p:strVal val="visible"/>
                                      </p:to>
                                    </p:set>
                                    <p:animEffect transition="in" filter="wipe(left)">
                                      <p:cBhvr>
                                        <p:cTn id="12" dur="500"/>
                                        <p:tgtEl>
                                          <p:spTgt spid="39630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96309"/>
                                        </p:tgtEl>
                                        <p:attrNameLst>
                                          <p:attrName>style.visibility</p:attrName>
                                        </p:attrNameLst>
                                      </p:cBhvr>
                                      <p:to>
                                        <p:strVal val="visible"/>
                                      </p:to>
                                    </p:set>
                                    <p:animEffect transition="in" filter="wipe(left)">
                                      <p:cBhvr>
                                        <p:cTn id="17" dur="500"/>
                                        <p:tgtEl>
                                          <p:spTgt spid="39630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96310"/>
                                        </p:tgtEl>
                                        <p:attrNameLst>
                                          <p:attrName>style.visibility</p:attrName>
                                        </p:attrNameLst>
                                      </p:cBhvr>
                                      <p:to>
                                        <p:strVal val="visible"/>
                                      </p:to>
                                    </p:set>
                                    <p:animEffect transition="in" filter="wipe(left)">
                                      <p:cBhvr>
                                        <p:cTn id="22" dur="500"/>
                                        <p:tgtEl>
                                          <p:spTgt spid="3963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96300"/>
                                        </p:tgtEl>
                                        <p:attrNameLst>
                                          <p:attrName>style.visibility</p:attrName>
                                        </p:attrNameLst>
                                      </p:cBhvr>
                                      <p:to>
                                        <p:strVal val="visible"/>
                                      </p:to>
                                    </p:set>
                                    <p:animEffect transition="in" filter="wipe(left)">
                                      <p:cBhvr>
                                        <p:cTn id="27" dur="500"/>
                                        <p:tgtEl>
                                          <p:spTgt spid="39630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iterate type="wd">
                                    <p:tmPct val="10000"/>
                                  </p:iterate>
                                  <p:childTnLst>
                                    <p:set>
                                      <p:cBhvr>
                                        <p:cTn id="31" dur="1" fill="hold">
                                          <p:stCondLst>
                                            <p:cond delay="0"/>
                                          </p:stCondLst>
                                        </p:cTn>
                                        <p:tgtEl>
                                          <p:spTgt spid="396302"/>
                                        </p:tgtEl>
                                        <p:attrNameLst>
                                          <p:attrName>style.visibility</p:attrName>
                                        </p:attrNameLst>
                                      </p:cBhvr>
                                      <p:to>
                                        <p:strVal val="visible"/>
                                      </p:to>
                                    </p:set>
                                    <p:animEffect transition="in" filter="wipe(left)">
                                      <p:cBhvr>
                                        <p:cTn id="32" dur="500"/>
                                        <p:tgtEl>
                                          <p:spTgt spid="39630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iterate type="wd">
                                    <p:tmPct val="10000"/>
                                  </p:iterate>
                                  <p:childTnLst>
                                    <p:set>
                                      <p:cBhvr>
                                        <p:cTn id="36" dur="1" fill="hold">
                                          <p:stCondLst>
                                            <p:cond delay="0"/>
                                          </p:stCondLst>
                                        </p:cTn>
                                        <p:tgtEl>
                                          <p:spTgt spid="396304"/>
                                        </p:tgtEl>
                                        <p:attrNameLst>
                                          <p:attrName>style.visibility</p:attrName>
                                        </p:attrNameLst>
                                      </p:cBhvr>
                                      <p:to>
                                        <p:strVal val="visible"/>
                                      </p:to>
                                    </p:set>
                                    <p:animEffect transition="in" filter="wipe(left)">
                                      <p:cBhvr>
                                        <p:cTn id="37" dur="500"/>
                                        <p:tgtEl>
                                          <p:spTgt spid="39630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396299"/>
                                        </p:tgtEl>
                                        <p:attrNameLst>
                                          <p:attrName>style.visibility</p:attrName>
                                        </p:attrNameLst>
                                      </p:cBhvr>
                                      <p:to>
                                        <p:strVal val="visible"/>
                                      </p:to>
                                    </p:set>
                                    <p:animEffect transition="in" filter="wipe(left)">
                                      <p:cBhvr>
                                        <p:cTn id="42" dur="500"/>
                                        <p:tgtEl>
                                          <p:spTgt spid="39629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iterate type="wd">
                                    <p:tmPct val="10000"/>
                                  </p:iterate>
                                  <p:childTnLst>
                                    <p:set>
                                      <p:cBhvr>
                                        <p:cTn id="46" dur="1" fill="hold">
                                          <p:stCondLst>
                                            <p:cond delay="0"/>
                                          </p:stCondLst>
                                        </p:cTn>
                                        <p:tgtEl>
                                          <p:spTgt spid="396305"/>
                                        </p:tgtEl>
                                        <p:attrNameLst>
                                          <p:attrName>style.visibility</p:attrName>
                                        </p:attrNameLst>
                                      </p:cBhvr>
                                      <p:to>
                                        <p:strVal val="visible"/>
                                      </p:to>
                                    </p:set>
                                    <p:animEffect transition="in" filter="wipe(left)">
                                      <p:cBhvr>
                                        <p:cTn id="47" dur="500"/>
                                        <p:tgtEl>
                                          <p:spTgt spid="39630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iterate type="wd">
                                    <p:tmPct val="10000"/>
                                  </p:iterate>
                                  <p:childTnLst>
                                    <p:set>
                                      <p:cBhvr>
                                        <p:cTn id="51" dur="1" fill="hold">
                                          <p:stCondLst>
                                            <p:cond delay="0"/>
                                          </p:stCondLst>
                                        </p:cTn>
                                        <p:tgtEl>
                                          <p:spTgt spid="396311"/>
                                        </p:tgtEl>
                                        <p:attrNameLst>
                                          <p:attrName>style.visibility</p:attrName>
                                        </p:attrNameLst>
                                      </p:cBhvr>
                                      <p:to>
                                        <p:strVal val="visible"/>
                                      </p:to>
                                    </p:set>
                                    <p:animEffect transition="in" filter="wipe(left)">
                                      <p:cBhvr>
                                        <p:cTn id="52" dur="500"/>
                                        <p:tgtEl>
                                          <p:spTgt spid="3963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iterate type="wd">
                                    <p:tmPct val="10000"/>
                                  </p:iterate>
                                  <p:childTnLst>
                                    <p:set>
                                      <p:cBhvr>
                                        <p:cTn id="56" dur="1" fill="hold">
                                          <p:stCondLst>
                                            <p:cond delay="0"/>
                                          </p:stCondLst>
                                        </p:cTn>
                                        <p:tgtEl>
                                          <p:spTgt spid="396312"/>
                                        </p:tgtEl>
                                        <p:attrNameLst>
                                          <p:attrName>style.visibility</p:attrName>
                                        </p:attrNameLst>
                                      </p:cBhvr>
                                      <p:to>
                                        <p:strVal val="visible"/>
                                      </p:to>
                                    </p:set>
                                    <p:animEffect transition="in" filter="wipe(left)">
                                      <p:cBhvr>
                                        <p:cTn id="57" dur="500"/>
                                        <p:tgtEl>
                                          <p:spTgt spid="3963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iterate type="wd">
                                    <p:tmPct val="10000"/>
                                  </p:iterate>
                                  <p:childTnLst>
                                    <p:set>
                                      <p:cBhvr>
                                        <p:cTn id="61" dur="1" fill="hold">
                                          <p:stCondLst>
                                            <p:cond delay="0"/>
                                          </p:stCondLst>
                                        </p:cTn>
                                        <p:tgtEl>
                                          <p:spTgt spid="396307"/>
                                        </p:tgtEl>
                                        <p:attrNameLst>
                                          <p:attrName>style.visibility</p:attrName>
                                        </p:attrNameLst>
                                      </p:cBhvr>
                                      <p:to>
                                        <p:strVal val="visible"/>
                                      </p:to>
                                    </p:set>
                                    <p:animEffect transition="in" filter="wipe(left)">
                                      <p:cBhvr>
                                        <p:cTn id="62" dur="500"/>
                                        <p:tgtEl>
                                          <p:spTgt spid="39630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iterate type="wd">
                                    <p:tmPct val="10000"/>
                                  </p:iterate>
                                  <p:childTnLst>
                                    <p:set>
                                      <p:cBhvr>
                                        <p:cTn id="66" dur="1" fill="hold">
                                          <p:stCondLst>
                                            <p:cond delay="0"/>
                                          </p:stCondLst>
                                        </p:cTn>
                                        <p:tgtEl>
                                          <p:spTgt spid="396308"/>
                                        </p:tgtEl>
                                        <p:attrNameLst>
                                          <p:attrName>style.visibility</p:attrName>
                                        </p:attrNameLst>
                                      </p:cBhvr>
                                      <p:to>
                                        <p:strVal val="visible"/>
                                      </p:to>
                                    </p:set>
                                    <p:animEffect transition="in" filter="wipe(left)">
                                      <p:cBhvr>
                                        <p:cTn id="67" dur="500"/>
                                        <p:tgtEl>
                                          <p:spTgt spid="39630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wipe(left)">
                                      <p:cBhvr>
                                        <p:cTn id="72" dur="5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0" fill="hold" nodeType="click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500" fill="hold"/>
                                        <p:tgtEl>
                                          <p:spTgt spid="2"/>
                                        </p:tgtEl>
                                        <p:attrNameLst>
                                          <p:attrName>ppt_w</p:attrName>
                                        </p:attrNameLst>
                                      </p:cBhvr>
                                      <p:tavLst>
                                        <p:tav tm="0">
                                          <p:val>
                                            <p:fltVal val="0"/>
                                          </p:val>
                                        </p:tav>
                                        <p:tav tm="100000">
                                          <p:val>
                                            <p:strVal val="#ppt_w"/>
                                          </p:val>
                                        </p:tav>
                                      </p:tavLst>
                                    </p:anim>
                                    <p:anim calcmode="lin" valueType="num">
                                      <p:cBhvr>
                                        <p:cTn id="78" dur="500" fill="hold"/>
                                        <p:tgtEl>
                                          <p:spTgt spid="2"/>
                                        </p:tgtEl>
                                        <p:attrNameLst>
                                          <p:attrName>ppt_h</p:attrName>
                                        </p:attrNameLst>
                                      </p:cBhvr>
                                      <p:tavLst>
                                        <p:tav tm="0">
                                          <p:val>
                                            <p:fltVal val="0"/>
                                          </p:val>
                                        </p:tav>
                                        <p:tav tm="100000">
                                          <p:val>
                                            <p:strVal val="#ppt_h"/>
                                          </p:val>
                                        </p:tav>
                                      </p:tavLst>
                                    </p:anim>
                                    <p:animEffect transition="in" filter="fade">
                                      <p:cBhvr>
                                        <p:cTn id="79" dur="500"/>
                                        <p:tgtEl>
                                          <p:spTgt spid="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iterate type="wd">
                                    <p:tmPct val="10000"/>
                                  </p:iterate>
                                  <p:childTnLst>
                                    <p:set>
                                      <p:cBhvr>
                                        <p:cTn id="83" dur="1" fill="hold">
                                          <p:stCondLst>
                                            <p:cond delay="0"/>
                                          </p:stCondLst>
                                        </p:cTn>
                                        <p:tgtEl>
                                          <p:spTgt spid="461837"/>
                                        </p:tgtEl>
                                        <p:attrNameLst>
                                          <p:attrName>style.visibility</p:attrName>
                                        </p:attrNameLst>
                                      </p:cBhvr>
                                      <p:to>
                                        <p:strVal val="visible"/>
                                      </p:to>
                                    </p:set>
                                    <p:animEffect transition="in" filter="wipe(left)">
                                      <p:cBhvr>
                                        <p:cTn id="84" dur="500"/>
                                        <p:tgtEl>
                                          <p:spTgt spid="461837"/>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31"/>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iterate type="wd">
                                    <p:tmPct val="10000"/>
                                  </p:iterate>
                                  <p:childTnLst>
                                    <p:set>
                                      <p:cBhvr>
                                        <p:cTn id="92" dur="1" fill="hold">
                                          <p:stCondLst>
                                            <p:cond delay="0"/>
                                          </p:stCondLst>
                                        </p:cTn>
                                        <p:tgtEl>
                                          <p:spTgt spid="461838"/>
                                        </p:tgtEl>
                                        <p:attrNameLst>
                                          <p:attrName>style.visibility</p:attrName>
                                        </p:attrNameLst>
                                      </p:cBhvr>
                                      <p:to>
                                        <p:strVal val="visible"/>
                                      </p:to>
                                    </p:set>
                                    <p:animEffect transition="in" filter="wipe(left)">
                                      <p:cBhvr>
                                        <p:cTn id="93" dur="500"/>
                                        <p:tgtEl>
                                          <p:spTgt spid="461838"/>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xit" presetSubtype="0" fill="hold" grpId="0" nodeType="clickEffect">
                                  <p:stCondLst>
                                    <p:cond delay="0"/>
                                  </p:stCondLst>
                                  <p:childTnLst>
                                    <p:set>
                                      <p:cBhvr>
                                        <p:cTn id="97"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299" grpId="0" animBg="1"/>
      <p:bldP spid="396300" grpId="0"/>
      <p:bldP spid="396306" grpId="0"/>
      <p:bldP spid="396307" grpId="0"/>
      <p:bldP spid="396308" grpId="0"/>
      <p:bldP spid="3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3"/>
          <p:cNvSpPr>
            <a:spLocks noGrp="1"/>
          </p:cNvSpPr>
          <p:nvPr>
            <p:ph type="dt" sz="half" idx="10"/>
          </p:nvPr>
        </p:nvSpPr>
        <p:spPr/>
        <p:txBody>
          <a:bodyPr/>
          <a:lstStyle/>
          <a:p>
            <a:r>
              <a:rPr lang="en-US" smtClean="0"/>
              <a:t>Thursday, July 5, 2018</a:t>
            </a:r>
            <a:endParaRPr lang="en-US"/>
          </a:p>
        </p:txBody>
      </p:sp>
      <p:sp>
        <p:nvSpPr>
          <p:cNvPr id="13" name="Footer Placeholder 4"/>
          <p:cNvSpPr>
            <a:spLocks noGrp="1"/>
          </p:cNvSpPr>
          <p:nvPr>
            <p:ph type="ftr" sz="quarter" idx="11"/>
          </p:nvPr>
        </p:nvSpPr>
        <p:spPr/>
        <p:txBody>
          <a:bodyPr/>
          <a:lstStyle/>
          <a:p>
            <a:r>
              <a:rPr lang="de-DE" smtClean="0"/>
              <a:t>PHYS 1444-001, Summer 2018               Dr. Jaehoon Yu</a:t>
            </a:r>
            <a:endParaRPr lang="en-US"/>
          </a:p>
        </p:txBody>
      </p:sp>
      <p:sp>
        <p:nvSpPr>
          <p:cNvPr id="14" name="Slide Number Placeholder 5"/>
          <p:cNvSpPr>
            <a:spLocks noGrp="1"/>
          </p:cNvSpPr>
          <p:nvPr>
            <p:ph type="sldNum" sz="quarter" idx="12"/>
          </p:nvPr>
        </p:nvSpPr>
        <p:spPr/>
        <p:txBody>
          <a:bodyPr/>
          <a:lstStyle/>
          <a:p>
            <a:fld id="{82509733-ADFE-3E4C-843D-7A8E356F497D}" type="slidenum">
              <a:rPr lang="en-US"/>
              <a:pPr/>
              <a:t>15</a:t>
            </a:fld>
            <a:endParaRPr lang="en-US"/>
          </a:p>
        </p:txBody>
      </p:sp>
      <p:pic>
        <p:nvPicPr>
          <p:cNvPr id="397314" name="Picture 2" descr="FG28_010"/>
          <p:cNvPicPr>
            <a:picLocks noChangeAspect="1" noChangeArrowheads="1"/>
          </p:cNvPicPr>
          <p:nvPr/>
        </p:nvPicPr>
        <p:blipFill>
          <a:blip r:embed="rId3"/>
          <a:srcRect/>
          <a:stretch>
            <a:fillRect/>
          </a:stretch>
        </p:blipFill>
        <p:spPr bwMode="auto">
          <a:xfrm>
            <a:off x="6172200" y="457200"/>
            <a:ext cx="2971800" cy="2228850"/>
          </a:xfrm>
          <a:prstGeom prst="rect">
            <a:avLst/>
          </a:prstGeom>
          <a:noFill/>
        </p:spPr>
      </p:pic>
      <p:sp>
        <p:nvSpPr>
          <p:cNvPr id="397315" name="Rectangle 3"/>
          <p:cNvSpPr>
            <a:spLocks noGrp="1" noChangeArrowheads="1"/>
          </p:cNvSpPr>
          <p:nvPr>
            <p:ph type="title"/>
          </p:nvPr>
        </p:nvSpPr>
        <p:spPr>
          <a:xfrm>
            <a:off x="228600" y="-76200"/>
            <a:ext cx="8686800" cy="762000"/>
          </a:xfrm>
        </p:spPr>
        <p:txBody>
          <a:bodyPr/>
          <a:lstStyle/>
          <a:p>
            <a:r>
              <a:rPr lang="en-US" dirty="0"/>
              <a:t>Example 28 –</a:t>
            </a:r>
            <a:r>
              <a:rPr lang="en-US" dirty="0" smtClean="0"/>
              <a:t> 7 </a:t>
            </a:r>
            <a:endParaRPr lang="en-US" dirty="0"/>
          </a:p>
        </p:txBody>
      </p:sp>
      <p:sp>
        <p:nvSpPr>
          <p:cNvPr id="397316" name="Text Box 4"/>
          <p:cNvSpPr txBox="1">
            <a:spLocks noChangeArrowheads="1"/>
          </p:cNvSpPr>
          <p:nvPr/>
        </p:nvSpPr>
        <p:spPr bwMode="auto">
          <a:xfrm>
            <a:off x="381000" y="609600"/>
            <a:ext cx="6248400" cy="2225675"/>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sz="2000" b="1">
                <a:solidFill>
                  <a:schemeClr val="accent2"/>
                </a:solidFill>
                <a:latin typeface="Arial Narrow" charset="0"/>
              </a:rPr>
              <a:t>Coaxial cable. </a:t>
            </a:r>
            <a:r>
              <a:rPr lang="en-US" sz="2000">
                <a:solidFill>
                  <a:schemeClr val="accent2"/>
                </a:solidFill>
                <a:latin typeface="Arial Narrow" charset="0"/>
              </a:rPr>
              <a:t>A coaxial cable is a single wire surrounded by a cylindrical metallic braid, as shown in the figure.  The two conductors are separated by an insulator.  The central wire carries current to the other end of the cable, and the outer braid carries the return current and is usually considered ground.  Describe the magnetic field (a) in the space between the conductors and (b) outside the cable. </a:t>
            </a:r>
          </a:p>
        </p:txBody>
      </p:sp>
      <p:sp>
        <p:nvSpPr>
          <p:cNvPr id="397317" name="Text Box 5"/>
          <p:cNvSpPr txBox="1">
            <a:spLocks noChangeArrowheads="1"/>
          </p:cNvSpPr>
          <p:nvPr/>
        </p:nvSpPr>
        <p:spPr bwMode="auto">
          <a:xfrm>
            <a:off x="381000" y="2819400"/>
            <a:ext cx="6781800" cy="118745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(a) The magnetic field between the conductors is the same as the long, straight wire case since the current in the outer conductor does not impact the enclosed current.  </a:t>
            </a:r>
            <a:endParaRPr lang="en-US" baseline="-25000">
              <a:solidFill>
                <a:srgbClr val="CC00CC"/>
              </a:solidFill>
              <a:latin typeface="Arial Narrow" charset="0"/>
            </a:endParaRPr>
          </a:p>
        </p:txBody>
      </p:sp>
      <p:sp>
        <p:nvSpPr>
          <p:cNvPr id="397318" name="Text Box 6"/>
          <p:cNvSpPr txBox="1">
            <a:spLocks noChangeArrowheads="1"/>
          </p:cNvSpPr>
          <p:nvPr/>
        </p:nvSpPr>
        <p:spPr bwMode="auto">
          <a:xfrm>
            <a:off x="304800" y="3962400"/>
            <a:ext cx="8389937" cy="1187450"/>
          </a:xfrm>
          <a:prstGeom prst="rect">
            <a:avLst/>
          </a:prstGeom>
          <a:noFill/>
          <a:ln w="9525">
            <a:noFill/>
            <a:miter lim="800000"/>
            <a:headEnd/>
            <a:tailEnd/>
          </a:ln>
          <a:effectLst/>
        </p:spPr>
        <p:txBody>
          <a:bodyPr>
            <a:prstTxWarp prst="textNoShape">
              <a:avLst/>
            </a:prstTxWarp>
            <a:spAutoFit/>
          </a:bodyPr>
          <a:lstStyle/>
          <a:p>
            <a:r>
              <a:rPr lang="en-US" dirty="0">
                <a:solidFill>
                  <a:srgbClr val="CC00CC"/>
                </a:solidFill>
                <a:latin typeface="Arial Narrow" charset="0"/>
              </a:rPr>
              <a:t>(</a:t>
            </a:r>
            <a:r>
              <a:rPr lang="en-US" dirty="0" err="1">
                <a:solidFill>
                  <a:srgbClr val="CC00CC"/>
                </a:solidFill>
                <a:latin typeface="Arial Narrow" charset="0"/>
              </a:rPr>
              <a:t>b</a:t>
            </a:r>
            <a:r>
              <a:rPr lang="en-US" dirty="0">
                <a:solidFill>
                  <a:srgbClr val="CC00CC"/>
                </a:solidFill>
                <a:latin typeface="Arial Narrow" charset="0"/>
              </a:rPr>
              <a:t>) Outside the cable, we can draw a similar circular path, since we expect the field to have a circular symmetry.  What is the sum of the total current inside the closed path?</a:t>
            </a:r>
          </a:p>
        </p:txBody>
      </p:sp>
      <p:sp>
        <p:nvSpPr>
          <p:cNvPr id="397319" name="Text Box 7"/>
          <p:cNvSpPr txBox="1">
            <a:spLocks noChangeArrowheads="1"/>
          </p:cNvSpPr>
          <p:nvPr/>
        </p:nvSpPr>
        <p:spPr bwMode="auto">
          <a:xfrm>
            <a:off x="304800" y="5105400"/>
            <a:ext cx="8305800" cy="1187450"/>
          </a:xfrm>
          <a:prstGeom prst="rect">
            <a:avLst/>
          </a:prstGeom>
          <a:solidFill>
            <a:schemeClr val="bg1"/>
          </a:solidFill>
          <a:ln w="9525">
            <a:noFill/>
            <a:miter lim="800000"/>
            <a:headEnd/>
            <a:tailEnd/>
          </a:ln>
          <a:effectLst/>
        </p:spPr>
        <p:txBody>
          <a:bodyPr>
            <a:prstTxWarp prst="textNoShape">
              <a:avLst/>
            </a:prstTxWarp>
            <a:spAutoFit/>
          </a:bodyPr>
          <a:lstStyle/>
          <a:p>
            <a:r>
              <a:rPr lang="en-US" dirty="0">
                <a:solidFill>
                  <a:srgbClr val="CC00CC"/>
                </a:solidFill>
                <a:latin typeface="Arial Narrow" charset="0"/>
              </a:rPr>
              <a:t>So there is no magnetic field outside a coaxial cable.  In other words, the coaxial cable self-shields.  The outer conductor also shields against an external electric field.  Cleaner signal and less noise.</a:t>
            </a:r>
          </a:p>
        </p:txBody>
      </p:sp>
      <p:graphicFrame>
        <p:nvGraphicFramePr>
          <p:cNvPr id="397320" name="Object 8"/>
          <p:cNvGraphicFramePr>
            <a:graphicFrameLocks noChangeAspect="1"/>
          </p:cNvGraphicFramePr>
          <p:nvPr>
            <p:extLst/>
          </p:nvPr>
        </p:nvGraphicFramePr>
        <p:xfrm>
          <a:off x="4114800" y="4724400"/>
          <a:ext cx="931863" cy="479425"/>
        </p:xfrm>
        <a:graphic>
          <a:graphicData uri="http://schemas.openxmlformats.org/presentationml/2006/ole">
            <mc:AlternateContent xmlns:mc="http://schemas.openxmlformats.org/markup-compatibility/2006">
              <mc:Choice xmlns:v="urn:schemas-microsoft-com:vml" Requires="v">
                <p:oleObj spid="_x0000_s388547" name="Equation" r:id="rId4" imgW="393480" imgH="203040" progId="Equation.DSMT4">
                  <p:embed/>
                </p:oleObj>
              </mc:Choice>
              <mc:Fallback>
                <p:oleObj name="Equation" r:id="rId4" imgW="393480" imgH="2030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4724400"/>
                        <a:ext cx="931863" cy="47942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97321" name="Object 9"/>
          <p:cNvGraphicFramePr>
            <a:graphicFrameLocks noChangeAspect="1"/>
          </p:cNvGraphicFramePr>
          <p:nvPr/>
        </p:nvGraphicFramePr>
        <p:xfrm>
          <a:off x="7162800" y="3124200"/>
          <a:ext cx="719138" cy="428625"/>
        </p:xfrm>
        <a:graphic>
          <a:graphicData uri="http://schemas.openxmlformats.org/presentationml/2006/ole">
            <mc:AlternateContent xmlns:mc="http://schemas.openxmlformats.org/markup-compatibility/2006">
              <mc:Choice xmlns:v="urn:schemas-microsoft-com:vml" Requires="v">
                <p:oleObj spid="_x0000_s388548" name="Equation" r:id="rId6" imgW="253800" imgH="152280" progId="Equation.DSMT4">
                  <p:embed/>
                </p:oleObj>
              </mc:Choice>
              <mc:Fallback>
                <p:oleObj name="Equation" r:id="rId6" imgW="253800" imgH="1522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3124200"/>
                        <a:ext cx="719138" cy="42862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97322" name="Object 10"/>
          <p:cNvGraphicFramePr>
            <a:graphicFrameLocks noChangeAspect="1"/>
          </p:cNvGraphicFramePr>
          <p:nvPr>
            <p:extLst/>
          </p:nvPr>
        </p:nvGraphicFramePr>
        <p:xfrm>
          <a:off x="5257800" y="4792662"/>
          <a:ext cx="1323975" cy="388938"/>
        </p:xfrm>
        <a:graphic>
          <a:graphicData uri="http://schemas.openxmlformats.org/presentationml/2006/ole">
            <mc:AlternateContent xmlns:mc="http://schemas.openxmlformats.org/markup-compatibility/2006">
              <mc:Choice xmlns:v="urn:schemas-microsoft-com:vml" Requires="v">
                <p:oleObj spid="_x0000_s388549" name="Equation" r:id="rId8" imgW="558720" imgH="164880" progId="Equation.DSMT4">
                  <p:embed/>
                </p:oleObj>
              </mc:Choice>
              <mc:Fallback>
                <p:oleObj name="Equation" r:id="rId8" imgW="558720" imgH="1648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57800" y="4792662"/>
                        <a:ext cx="1323975" cy="388938"/>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97323" name="Object 11"/>
          <p:cNvGraphicFramePr>
            <a:graphicFrameLocks noChangeAspect="1"/>
          </p:cNvGraphicFramePr>
          <p:nvPr/>
        </p:nvGraphicFramePr>
        <p:xfrm>
          <a:off x="7848600" y="2819400"/>
          <a:ext cx="969963" cy="1038225"/>
        </p:xfrm>
        <a:graphic>
          <a:graphicData uri="http://schemas.openxmlformats.org/presentationml/2006/ole">
            <mc:AlternateContent xmlns:mc="http://schemas.openxmlformats.org/markup-compatibility/2006">
              <mc:Choice xmlns:v="urn:schemas-microsoft-com:vml" Requires="v">
                <p:oleObj spid="_x0000_s388550" name="Equation" r:id="rId10" imgW="342720" imgH="368280" progId="Equation.DSMT4">
                  <p:embed/>
                </p:oleObj>
              </mc:Choice>
              <mc:Fallback>
                <p:oleObj name="Equation" r:id="rId10" imgW="342720" imgH="3682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8600" y="2819400"/>
                        <a:ext cx="969963" cy="103822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5838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97316"/>
                                        </p:tgtEl>
                                        <p:attrNameLst>
                                          <p:attrName>style.visibility</p:attrName>
                                        </p:attrNameLst>
                                      </p:cBhvr>
                                      <p:to>
                                        <p:strVal val="visible"/>
                                      </p:to>
                                    </p:set>
                                    <p:animEffect transition="in" filter="wipe(left)">
                                      <p:cBhvr>
                                        <p:cTn id="7" dur="500"/>
                                        <p:tgtEl>
                                          <p:spTgt spid="397316"/>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397314"/>
                                        </p:tgtEl>
                                        <p:attrNameLst>
                                          <p:attrName>style.visibility</p:attrName>
                                        </p:attrNameLst>
                                      </p:cBhvr>
                                      <p:to>
                                        <p:strVal val="visible"/>
                                      </p:to>
                                    </p:set>
                                    <p:animEffect transition="in" filter="fade">
                                      <p:cBhvr>
                                        <p:cTn id="12" dur="2000"/>
                                        <p:tgtEl>
                                          <p:spTgt spid="397314"/>
                                        </p:tgtEl>
                                      </p:cBhvr>
                                    </p:animEffect>
                                    <p:anim calcmode="lin" valueType="num">
                                      <p:cBhvr>
                                        <p:cTn id="13" dur="2000" fill="hold"/>
                                        <p:tgtEl>
                                          <p:spTgt spid="397314"/>
                                        </p:tgtEl>
                                        <p:attrNameLst>
                                          <p:attrName>style.rotation</p:attrName>
                                        </p:attrNameLst>
                                      </p:cBhvr>
                                      <p:tavLst>
                                        <p:tav tm="0">
                                          <p:val>
                                            <p:fltVal val="720"/>
                                          </p:val>
                                        </p:tav>
                                        <p:tav tm="100000">
                                          <p:val>
                                            <p:fltVal val="0"/>
                                          </p:val>
                                        </p:tav>
                                      </p:tavLst>
                                    </p:anim>
                                    <p:anim calcmode="lin" valueType="num">
                                      <p:cBhvr>
                                        <p:cTn id="14" dur="2000" fill="hold"/>
                                        <p:tgtEl>
                                          <p:spTgt spid="397314"/>
                                        </p:tgtEl>
                                        <p:attrNameLst>
                                          <p:attrName>ppt_h</p:attrName>
                                        </p:attrNameLst>
                                      </p:cBhvr>
                                      <p:tavLst>
                                        <p:tav tm="0">
                                          <p:val>
                                            <p:fltVal val="0"/>
                                          </p:val>
                                        </p:tav>
                                        <p:tav tm="100000">
                                          <p:val>
                                            <p:strVal val="#ppt_h"/>
                                          </p:val>
                                        </p:tav>
                                      </p:tavLst>
                                    </p:anim>
                                    <p:anim calcmode="lin" valueType="num">
                                      <p:cBhvr>
                                        <p:cTn id="15" dur="2000" fill="hold"/>
                                        <p:tgtEl>
                                          <p:spTgt spid="397314"/>
                                        </p:tgtEl>
                                        <p:attrNameLst>
                                          <p:attrName>ppt_w</p:attrName>
                                        </p:attrNameLst>
                                      </p:cBhvr>
                                      <p:tavLst>
                                        <p:tav tm="0">
                                          <p:val>
                                            <p:fltVal val="0"/>
                                          </p:val>
                                        </p:tav>
                                        <p:tav tm="100000">
                                          <p:val>
                                            <p:strVal val="#ppt_w"/>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wd">
                                    <p:tmPct val="10000"/>
                                  </p:iterate>
                                  <p:childTnLst>
                                    <p:set>
                                      <p:cBhvr>
                                        <p:cTn id="19" dur="1" fill="hold">
                                          <p:stCondLst>
                                            <p:cond delay="0"/>
                                          </p:stCondLst>
                                        </p:cTn>
                                        <p:tgtEl>
                                          <p:spTgt spid="397317"/>
                                        </p:tgtEl>
                                        <p:attrNameLst>
                                          <p:attrName>style.visibility</p:attrName>
                                        </p:attrNameLst>
                                      </p:cBhvr>
                                      <p:to>
                                        <p:strVal val="visible"/>
                                      </p:to>
                                    </p:set>
                                    <p:animEffect transition="in" filter="wipe(left)">
                                      <p:cBhvr>
                                        <p:cTn id="20" dur="500"/>
                                        <p:tgtEl>
                                          <p:spTgt spid="3973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iterate type="wd">
                                    <p:tmPct val="10000"/>
                                  </p:iterate>
                                  <p:childTnLst>
                                    <p:set>
                                      <p:cBhvr>
                                        <p:cTn id="24" dur="1" fill="hold">
                                          <p:stCondLst>
                                            <p:cond delay="0"/>
                                          </p:stCondLst>
                                        </p:cTn>
                                        <p:tgtEl>
                                          <p:spTgt spid="397321"/>
                                        </p:tgtEl>
                                        <p:attrNameLst>
                                          <p:attrName>style.visibility</p:attrName>
                                        </p:attrNameLst>
                                      </p:cBhvr>
                                      <p:to>
                                        <p:strVal val="visible"/>
                                      </p:to>
                                    </p:set>
                                    <p:animEffect transition="in" filter="wipe(left)">
                                      <p:cBhvr>
                                        <p:cTn id="25" dur="500"/>
                                        <p:tgtEl>
                                          <p:spTgt spid="3973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iterate type="wd">
                                    <p:tmPct val="10000"/>
                                  </p:iterate>
                                  <p:childTnLst>
                                    <p:set>
                                      <p:cBhvr>
                                        <p:cTn id="29" dur="1" fill="hold">
                                          <p:stCondLst>
                                            <p:cond delay="0"/>
                                          </p:stCondLst>
                                        </p:cTn>
                                        <p:tgtEl>
                                          <p:spTgt spid="397323"/>
                                        </p:tgtEl>
                                        <p:attrNameLst>
                                          <p:attrName>style.visibility</p:attrName>
                                        </p:attrNameLst>
                                      </p:cBhvr>
                                      <p:to>
                                        <p:strVal val="visible"/>
                                      </p:to>
                                    </p:set>
                                    <p:animEffect transition="in" filter="wipe(left)">
                                      <p:cBhvr>
                                        <p:cTn id="30" dur="500"/>
                                        <p:tgtEl>
                                          <p:spTgt spid="39732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iterate type="wd">
                                    <p:tmPct val="10000"/>
                                  </p:iterate>
                                  <p:childTnLst>
                                    <p:set>
                                      <p:cBhvr>
                                        <p:cTn id="34" dur="1" fill="hold">
                                          <p:stCondLst>
                                            <p:cond delay="0"/>
                                          </p:stCondLst>
                                        </p:cTn>
                                        <p:tgtEl>
                                          <p:spTgt spid="397318"/>
                                        </p:tgtEl>
                                        <p:attrNameLst>
                                          <p:attrName>style.visibility</p:attrName>
                                        </p:attrNameLst>
                                      </p:cBhvr>
                                      <p:to>
                                        <p:strVal val="visible"/>
                                      </p:to>
                                    </p:set>
                                    <p:animEffect transition="in" filter="wipe(left)">
                                      <p:cBhvr>
                                        <p:cTn id="35" dur="500"/>
                                        <p:tgtEl>
                                          <p:spTgt spid="3973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97320"/>
                                        </p:tgtEl>
                                        <p:attrNameLst>
                                          <p:attrName>style.visibility</p:attrName>
                                        </p:attrNameLst>
                                      </p:cBhvr>
                                      <p:to>
                                        <p:strVal val="visible"/>
                                      </p:to>
                                    </p:set>
                                    <p:animEffect transition="in" filter="wipe(left)">
                                      <p:cBhvr>
                                        <p:cTn id="40" dur="500"/>
                                        <p:tgtEl>
                                          <p:spTgt spid="3973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97322"/>
                                        </p:tgtEl>
                                        <p:attrNameLst>
                                          <p:attrName>style.visibility</p:attrName>
                                        </p:attrNameLst>
                                      </p:cBhvr>
                                      <p:to>
                                        <p:strVal val="visible"/>
                                      </p:to>
                                    </p:set>
                                    <p:animEffect transition="in" filter="wipe(left)">
                                      <p:cBhvr>
                                        <p:cTn id="45" dur="500"/>
                                        <p:tgtEl>
                                          <p:spTgt spid="39732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iterate type="wd">
                                    <p:tmPct val="10000"/>
                                  </p:iterate>
                                  <p:childTnLst>
                                    <p:set>
                                      <p:cBhvr>
                                        <p:cTn id="49" dur="1" fill="hold">
                                          <p:stCondLst>
                                            <p:cond delay="0"/>
                                          </p:stCondLst>
                                        </p:cTn>
                                        <p:tgtEl>
                                          <p:spTgt spid="397319"/>
                                        </p:tgtEl>
                                        <p:attrNameLst>
                                          <p:attrName>style.visibility</p:attrName>
                                        </p:attrNameLst>
                                      </p:cBhvr>
                                      <p:to>
                                        <p:strVal val="visible"/>
                                      </p:to>
                                    </p:set>
                                    <p:animEffect transition="in" filter="wipe(left)">
                                      <p:cBhvr>
                                        <p:cTn id="50" dur="500"/>
                                        <p:tgtEl>
                                          <p:spTgt spid="397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16" grpId="0"/>
      <p:bldP spid="397317" grpId="0"/>
      <p:bldP spid="397318" grpId="0"/>
      <p:bldP spid="3973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e Placeholder 3"/>
          <p:cNvSpPr>
            <a:spLocks noGrp="1"/>
          </p:cNvSpPr>
          <p:nvPr>
            <p:ph type="dt" sz="half" idx="10"/>
          </p:nvPr>
        </p:nvSpPr>
        <p:spPr/>
        <p:txBody>
          <a:bodyPr/>
          <a:lstStyle/>
          <a:p>
            <a:r>
              <a:rPr lang="en-US" smtClean="0"/>
              <a:t>Thursday, July 5, 2018</a:t>
            </a:r>
            <a:endParaRPr lang="en-US"/>
          </a:p>
        </p:txBody>
      </p:sp>
      <p:sp>
        <p:nvSpPr>
          <p:cNvPr id="19" name="Footer Placeholder 4"/>
          <p:cNvSpPr>
            <a:spLocks noGrp="1"/>
          </p:cNvSpPr>
          <p:nvPr>
            <p:ph type="ftr" sz="quarter" idx="11"/>
          </p:nvPr>
        </p:nvSpPr>
        <p:spPr/>
        <p:txBody>
          <a:bodyPr/>
          <a:lstStyle/>
          <a:p>
            <a:r>
              <a:rPr lang="de-DE" smtClean="0"/>
              <a:t>PHYS 1444-001, Summer 2018               Dr. Jaehoon Yu</a:t>
            </a:r>
            <a:endParaRPr lang="en-US"/>
          </a:p>
        </p:txBody>
      </p:sp>
      <p:sp>
        <p:nvSpPr>
          <p:cNvPr id="20" name="Slide Number Placeholder 5"/>
          <p:cNvSpPr>
            <a:spLocks noGrp="1"/>
          </p:cNvSpPr>
          <p:nvPr>
            <p:ph type="sldNum" sz="quarter" idx="12"/>
          </p:nvPr>
        </p:nvSpPr>
        <p:spPr/>
        <p:txBody>
          <a:bodyPr/>
          <a:lstStyle/>
          <a:p>
            <a:fld id="{72BBBFFB-EB22-6643-85AE-79E689D57056}" type="slidenum">
              <a:rPr lang="en-US"/>
              <a:pPr/>
              <a:t>16</a:t>
            </a:fld>
            <a:endParaRPr lang="en-US"/>
          </a:p>
        </p:txBody>
      </p:sp>
      <p:grpSp>
        <p:nvGrpSpPr>
          <p:cNvPr id="2" name="Group 2"/>
          <p:cNvGrpSpPr>
            <a:grpSpLocks/>
          </p:cNvGrpSpPr>
          <p:nvPr/>
        </p:nvGrpSpPr>
        <p:grpSpPr bwMode="auto">
          <a:xfrm>
            <a:off x="6096000" y="914400"/>
            <a:ext cx="3810000" cy="3429000"/>
            <a:chOff x="4032" y="408"/>
            <a:chExt cx="1968" cy="1656"/>
          </a:xfrm>
        </p:grpSpPr>
        <p:pic>
          <p:nvPicPr>
            <p:cNvPr id="398339" name="Picture 3" descr="FG28_012"/>
            <p:cNvPicPr>
              <a:picLocks noChangeAspect="1" noChangeArrowheads="1"/>
            </p:cNvPicPr>
            <p:nvPr/>
          </p:nvPicPr>
          <p:blipFill>
            <a:blip r:embed="rId3"/>
            <a:srcRect/>
            <a:stretch>
              <a:fillRect/>
            </a:stretch>
          </p:blipFill>
          <p:spPr bwMode="auto">
            <a:xfrm>
              <a:off x="4032" y="408"/>
              <a:ext cx="1968" cy="1656"/>
            </a:xfrm>
            <a:prstGeom prst="rect">
              <a:avLst/>
            </a:prstGeom>
            <a:noFill/>
          </p:spPr>
        </p:pic>
        <p:sp>
          <p:nvSpPr>
            <p:cNvPr id="398340" name="Rectangle 4"/>
            <p:cNvSpPr>
              <a:spLocks noChangeArrowheads="1"/>
            </p:cNvSpPr>
            <p:nvPr/>
          </p:nvSpPr>
          <p:spPr bwMode="auto">
            <a:xfrm>
              <a:off x="4368" y="1008"/>
              <a:ext cx="1392" cy="1056"/>
            </a:xfrm>
            <a:prstGeom prst="rect">
              <a:avLst/>
            </a:prstGeom>
            <a:solidFill>
              <a:schemeClr val="bg1"/>
            </a:solidFill>
            <a:ln w="9525">
              <a:noFill/>
              <a:miter lim="800000"/>
              <a:headEnd/>
              <a:tailEnd/>
            </a:ln>
            <a:effectLst/>
          </p:spPr>
          <p:txBody>
            <a:bodyPr anchor="ctr">
              <a:prstTxWarp prst="textNoShape">
                <a:avLst/>
              </a:prstTxWarp>
              <a:spAutoFit/>
            </a:bodyPr>
            <a:lstStyle/>
            <a:p>
              <a:endParaRPr lang="en-US"/>
            </a:p>
          </p:txBody>
        </p:sp>
      </p:grpSp>
      <p:grpSp>
        <p:nvGrpSpPr>
          <p:cNvPr id="3" name="Group 5"/>
          <p:cNvGrpSpPr>
            <a:grpSpLocks/>
          </p:cNvGrpSpPr>
          <p:nvPr/>
        </p:nvGrpSpPr>
        <p:grpSpPr bwMode="auto">
          <a:xfrm>
            <a:off x="6705600" y="1981200"/>
            <a:ext cx="3124200" cy="2819400"/>
            <a:chOff x="4128" y="2352"/>
            <a:chExt cx="1968" cy="1776"/>
          </a:xfrm>
        </p:grpSpPr>
        <p:pic>
          <p:nvPicPr>
            <p:cNvPr id="398342" name="Picture 6" descr="FG28_012"/>
            <p:cNvPicPr>
              <a:picLocks noChangeAspect="1" noChangeArrowheads="1"/>
            </p:cNvPicPr>
            <p:nvPr/>
          </p:nvPicPr>
          <p:blipFill>
            <a:blip r:embed="rId3"/>
            <a:srcRect/>
            <a:stretch>
              <a:fillRect/>
            </a:stretch>
          </p:blipFill>
          <p:spPr bwMode="auto">
            <a:xfrm>
              <a:off x="4128" y="2424"/>
              <a:ext cx="1968" cy="1656"/>
            </a:xfrm>
            <a:prstGeom prst="rect">
              <a:avLst/>
            </a:prstGeom>
            <a:noFill/>
          </p:spPr>
        </p:pic>
        <p:sp>
          <p:nvSpPr>
            <p:cNvPr id="398343" name="Rectangle 7"/>
            <p:cNvSpPr>
              <a:spLocks noChangeArrowheads="1"/>
            </p:cNvSpPr>
            <p:nvPr/>
          </p:nvSpPr>
          <p:spPr bwMode="auto">
            <a:xfrm>
              <a:off x="4464" y="2352"/>
              <a:ext cx="1296" cy="768"/>
            </a:xfrm>
            <a:prstGeom prst="rect">
              <a:avLst/>
            </a:prstGeom>
            <a:solidFill>
              <a:schemeClr val="bg1"/>
            </a:solidFill>
            <a:ln w="9525">
              <a:noFill/>
              <a:miter lim="800000"/>
              <a:headEnd/>
              <a:tailEnd/>
            </a:ln>
            <a:effectLst/>
          </p:spPr>
          <p:txBody>
            <a:bodyPr wrap="none" anchor="ctr">
              <a:prstTxWarp prst="textNoShape">
                <a:avLst/>
              </a:prstTxWarp>
              <a:spAutoFit/>
            </a:bodyPr>
            <a:lstStyle/>
            <a:p>
              <a:endParaRPr lang="en-US"/>
            </a:p>
          </p:txBody>
        </p:sp>
        <p:sp>
          <p:nvSpPr>
            <p:cNvPr id="398344" name="Rectangle 8"/>
            <p:cNvSpPr>
              <a:spLocks noChangeArrowheads="1"/>
            </p:cNvSpPr>
            <p:nvPr/>
          </p:nvSpPr>
          <p:spPr bwMode="auto">
            <a:xfrm>
              <a:off x="4992" y="3984"/>
              <a:ext cx="288" cy="144"/>
            </a:xfrm>
            <a:prstGeom prst="rect">
              <a:avLst/>
            </a:prstGeom>
            <a:solidFill>
              <a:schemeClr val="bg1"/>
            </a:solidFill>
            <a:ln w="9525">
              <a:noFill/>
              <a:miter lim="800000"/>
              <a:headEnd/>
              <a:tailEnd/>
            </a:ln>
            <a:effectLst/>
          </p:spPr>
          <p:txBody>
            <a:bodyPr wrap="none" anchor="ctr">
              <a:prstTxWarp prst="textNoShape">
                <a:avLst/>
              </a:prstTxWarp>
              <a:spAutoFit/>
            </a:bodyPr>
            <a:lstStyle/>
            <a:p>
              <a:endParaRPr lang="en-US"/>
            </a:p>
          </p:txBody>
        </p:sp>
      </p:grpSp>
      <p:sp>
        <p:nvSpPr>
          <p:cNvPr id="398345" name="Rectangle 9"/>
          <p:cNvSpPr>
            <a:spLocks noGrp="1" noChangeArrowheads="1"/>
          </p:cNvSpPr>
          <p:nvPr>
            <p:ph type="title"/>
          </p:nvPr>
        </p:nvSpPr>
        <p:spPr>
          <a:xfrm>
            <a:off x="381000" y="76200"/>
            <a:ext cx="8534400" cy="609600"/>
          </a:xfrm>
        </p:spPr>
        <p:txBody>
          <a:bodyPr/>
          <a:lstStyle/>
          <a:p>
            <a:r>
              <a:rPr lang="en-US"/>
              <a:t>Solenoid and Its Magnetic Field</a:t>
            </a:r>
          </a:p>
        </p:txBody>
      </p:sp>
      <p:graphicFrame>
        <p:nvGraphicFramePr>
          <p:cNvPr id="398346" name="Object 10"/>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389571"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8347" name="Object 11"/>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389572"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8348" name="Object 12"/>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389573"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8349" name="Rectangle 13"/>
          <p:cNvSpPr>
            <a:spLocks noGrp="1" noChangeArrowheads="1"/>
          </p:cNvSpPr>
          <p:nvPr>
            <p:ph type="body" idx="1"/>
          </p:nvPr>
        </p:nvSpPr>
        <p:spPr>
          <a:xfrm>
            <a:off x="152400" y="762000"/>
            <a:ext cx="8382000" cy="5410200"/>
          </a:xfrm>
        </p:spPr>
        <p:txBody>
          <a:bodyPr/>
          <a:lstStyle/>
          <a:p>
            <a:pPr>
              <a:lnSpc>
                <a:spcPct val="90000"/>
              </a:lnSpc>
            </a:pPr>
            <a:r>
              <a:rPr lang="en-US"/>
              <a:t>What is a solenoid?</a:t>
            </a:r>
          </a:p>
          <a:p>
            <a:pPr lvl="1">
              <a:lnSpc>
                <a:spcPct val="90000"/>
              </a:lnSpc>
            </a:pPr>
            <a:r>
              <a:rPr lang="en-US"/>
              <a:t>A long coil of wire consisting of many loops</a:t>
            </a:r>
          </a:p>
          <a:p>
            <a:pPr lvl="1">
              <a:lnSpc>
                <a:spcPct val="90000"/>
              </a:lnSpc>
            </a:pPr>
            <a:r>
              <a:rPr lang="en-US"/>
              <a:t>If the space between loops are wide</a:t>
            </a:r>
          </a:p>
          <a:p>
            <a:pPr lvl="2">
              <a:lnSpc>
                <a:spcPct val="90000"/>
              </a:lnSpc>
            </a:pPr>
            <a:r>
              <a:rPr lang="en-US"/>
              <a:t>The field near the wires are nearly circular</a:t>
            </a:r>
          </a:p>
          <a:p>
            <a:pPr lvl="2">
              <a:lnSpc>
                <a:spcPct val="90000"/>
              </a:lnSpc>
            </a:pPr>
            <a:r>
              <a:rPr lang="en-US"/>
              <a:t>Between any two wires, the fields due to each loop cancel</a:t>
            </a:r>
          </a:p>
          <a:p>
            <a:pPr lvl="2">
              <a:lnSpc>
                <a:spcPct val="90000"/>
              </a:lnSpc>
            </a:pPr>
            <a:r>
              <a:rPr lang="en-US"/>
              <a:t>Toward the center of the solenoid, the fields add up to give a field that can be fairly large and uniform</a:t>
            </a:r>
          </a:p>
          <a:p>
            <a:pPr lvl="1">
              <a:lnSpc>
                <a:spcPct val="90000"/>
              </a:lnSpc>
            </a:pPr>
            <a:r>
              <a:rPr lang="en-US"/>
              <a:t>For a long, densely packed loops</a:t>
            </a:r>
          </a:p>
          <a:p>
            <a:pPr lvl="2">
              <a:lnSpc>
                <a:spcPct val="90000"/>
              </a:lnSpc>
            </a:pPr>
            <a:r>
              <a:rPr lang="en-US"/>
              <a:t>The field is nearly uniform and parallel to the solenoid axes within the entire cross section</a:t>
            </a:r>
          </a:p>
          <a:p>
            <a:pPr lvl="2">
              <a:lnSpc>
                <a:spcPct val="90000"/>
              </a:lnSpc>
            </a:pPr>
            <a:r>
              <a:rPr lang="en-US"/>
              <a:t>The field outside the solenoid is very small compared to the field inside, except the ends</a:t>
            </a:r>
          </a:p>
          <a:p>
            <a:pPr lvl="3">
              <a:lnSpc>
                <a:spcPct val="90000"/>
              </a:lnSpc>
            </a:pPr>
            <a:r>
              <a:rPr lang="en-US"/>
              <a:t>The same number of field lines spread out to an open space</a:t>
            </a:r>
          </a:p>
        </p:txBody>
      </p:sp>
      <p:graphicFrame>
        <p:nvGraphicFramePr>
          <p:cNvPr id="398350" name="Object 14"/>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389574"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17"/>
          <p:cNvGrpSpPr>
            <a:grpSpLocks/>
          </p:cNvGrpSpPr>
          <p:nvPr/>
        </p:nvGrpSpPr>
        <p:grpSpPr bwMode="auto">
          <a:xfrm>
            <a:off x="5943600" y="3581400"/>
            <a:ext cx="3200400" cy="304800"/>
            <a:chOff x="3840" y="2256"/>
            <a:chExt cx="2016" cy="192"/>
          </a:xfrm>
        </p:grpSpPr>
        <p:sp>
          <p:nvSpPr>
            <p:cNvPr id="398351" name="Line 15"/>
            <p:cNvSpPr>
              <a:spLocks noChangeShapeType="1"/>
            </p:cNvSpPr>
            <p:nvPr/>
          </p:nvSpPr>
          <p:spPr bwMode="auto">
            <a:xfrm>
              <a:off x="4560" y="2448"/>
              <a:ext cx="1296" cy="0"/>
            </a:xfrm>
            <a:prstGeom prst="line">
              <a:avLst/>
            </a:prstGeom>
            <a:noFill/>
            <a:ln w="38100">
              <a:solidFill>
                <a:srgbClr val="FF0000"/>
              </a:solidFill>
              <a:prstDash val="sysDot"/>
              <a:round/>
              <a:headEnd/>
              <a:tailEnd type="triangle" w="med" len="med"/>
            </a:ln>
            <a:effectLst/>
          </p:spPr>
          <p:txBody>
            <a:bodyPr wrap="none">
              <a:prstTxWarp prst="textNoShape">
                <a:avLst/>
              </a:prstTxWarp>
              <a:spAutoFit/>
            </a:bodyPr>
            <a:lstStyle/>
            <a:p>
              <a:endParaRPr lang="en-US"/>
            </a:p>
          </p:txBody>
        </p:sp>
        <p:sp>
          <p:nvSpPr>
            <p:cNvPr id="398352" name="Text Box 16"/>
            <p:cNvSpPr txBox="1">
              <a:spLocks noChangeArrowheads="1"/>
            </p:cNvSpPr>
            <p:nvPr/>
          </p:nvSpPr>
          <p:spPr bwMode="auto">
            <a:xfrm>
              <a:off x="3840" y="2256"/>
              <a:ext cx="724" cy="192"/>
            </a:xfrm>
            <a:prstGeom prst="rect">
              <a:avLst/>
            </a:prstGeom>
            <a:solidFill>
              <a:srgbClr val="FFFFCC"/>
            </a:solidFill>
            <a:ln w="9525">
              <a:noFill/>
              <a:miter lim="800000"/>
              <a:headEnd/>
              <a:tailEnd/>
            </a:ln>
            <a:effectLst/>
          </p:spPr>
          <p:txBody>
            <a:bodyPr wrap="none">
              <a:prstTxWarp prst="textNoShape">
                <a:avLst/>
              </a:prstTxWarp>
              <a:spAutoFit/>
            </a:bodyPr>
            <a:lstStyle/>
            <a:p>
              <a:r>
                <a:rPr lang="en-US" sz="1400" b="1">
                  <a:solidFill>
                    <a:srgbClr val="FF0000"/>
                  </a:solidFill>
                  <a:latin typeface="Arial Narrow" charset="0"/>
                </a:rPr>
                <a:t>Solenoid Axis</a:t>
              </a:r>
            </a:p>
          </p:txBody>
        </p:sp>
      </p:grpSp>
    </p:spTree>
    <p:extLst>
      <p:ext uri="{BB962C8B-B14F-4D97-AF65-F5344CB8AC3E}">
        <p14:creationId xmlns:p14="http://schemas.microsoft.com/office/powerpoint/2010/main" val="42167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98349">
                                            <p:txEl>
                                              <p:pRg st="0" end="0"/>
                                            </p:txEl>
                                          </p:spTgt>
                                        </p:tgtEl>
                                        <p:attrNameLst>
                                          <p:attrName>style.visibility</p:attrName>
                                        </p:attrNameLst>
                                      </p:cBhvr>
                                      <p:to>
                                        <p:strVal val="visible"/>
                                      </p:to>
                                    </p:set>
                                    <p:animEffect transition="in" filter="wipe(left)">
                                      <p:cBhvr>
                                        <p:cTn id="7" dur="500"/>
                                        <p:tgtEl>
                                          <p:spTgt spid="3983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98349">
                                            <p:txEl>
                                              <p:pRg st="1" end="1"/>
                                            </p:txEl>
                                          </p:spTgt>
                                        </p:tgtEl>
                                        <p:attrNameLst>
                                          <p:attrName>style.visibility</p:attrName>
                                        </p:attrNameLst>
                                      </p:cBhvr>
                                      <p:to>
                                        <p:strVal val="visible"/>
                                      </p:to>
                                    </p:set>
                                    <p:animEffect transition="in" filter="wipe(left)">
                                      <p:cBhvr>
                                        <p:cTn id="12" dur="500"/>
                                        <p:tgtEl>
                                          <p:spTgt spid="3983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98349">
                                            <p:txEl>
                                              <p:pRg st="2" end="2"/>
                                            </p:txEl>
                                          </p:spTgt>
                                        </p:tgtEl>
                                        <p:attrNameLst>
                                          <p:attrName>style.visibility</p:attrName>
                                        </p:attrNameLst>
                                      </p:cBhvr>
                                      <p:to>
                                        <p:strVal val="visible"/>
                                      </p:to>
                                    </p:set>
                                    <p:animEffect transition="in" filter="wipe(left)">
                                      <p:cBhvr>
                                        <p:cTn id="17" dur="500"/>
                                        <p:tgtEl>
                                          <p:spTgt spid="39834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398349">
                                            <p:txEl>
                                              <p:pRg st="3" end="3"/>
                                            </p:txEl>
                                          </p:spTgt>
                                        </p:tgtEl>
                                        <p:attrNameLst>
                                          <p:attrName>style.visibility</p:attrName>
                                        </p:attrNameLst>
                                      </p:cBhvr>
                                      <p:to>
                                        <p:strVal val="visible"/>
                                      </p:to>
                                    </p:set>
                                    <p:animEffect transition="in" filter="wipe(left)">
                                      <p:cBhvr>
                                        <p:cTn id="29" dur="500"/>
                                        <p:tgtEl>
                                          <p:spTgt spid="398349">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wd">
                                    <p:tmPct val="10000"/>
                                  </p:iterate>
                                  <p:childTnLst>
                                    <p:set>
                                      <p:cBhvr>
                                        <p:cTn id="33" dur="1" fill="hold">
                                          <p:stCondLst>
                                            <p:cond delay="0"/>
                                          </p:stCondLst>
                                        </p:cTn>
                                        <p:tgtEl>
                                          <p:spTgt spid="398349">
                                            <p:txEl>
                                              <p:pRg st="4" end="4"/>
                                            </p:txEl>
                                          </p:spTgt>
                                        </p:tgtEl>
                                        <p:attrNameLst>
                                          <p:attrName>style.visibility</p:attrName>
                                        </p:attrNameLst>
                                      </p:cBhvr>
                                      <p:to>
                                        <p:strVal val="visible"/>
                                      </p:to>
                                    </p:set>
                                    <p:animEffect transition="in" filter="wipe(left)">
                                      <p:cBhvr>
                                        <p:cTn id="34" dur="500"/>
                                        <p:tgtEl>
                                          <p:spTgt spid="398349">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wd">
                                    <p:tmPct val="10000"/>
                                  </p:iterate>
                                  <p:childTnLst>
                                    <p:set>
                                      <p:cBhvr>
                                        <p:cTn id="38" dur="1" fill="hold">
                                          <p:stCondLst>
                                            <p:cond delay="0"/>
                                          </p:stCondLst>
                                        </p:cTn>
                                        <p:tgtEl>
                                          <p:spTgt spid="398349">
                                            <p:txEl>
                                              <p:pRg st="5" end="5"/>
                                            </p:txEl>
                                          </p:spTgt>
                                        </p:tgtEl>
                                        <p:attrNameLst>
                                          <p:attrName>style.visibility</p:attrName>
                                        </p:attrNameLst>
                                      </p:cBhvr>
                                      <p:to>
                                        <p:strVal val="visible"/>
                                      </p:to>
                                    </p:set>
                                    <p:animEffect transition="in" filter="wipe(left)">
                                      <p:cBhvr>
                                        <p:cTn id="39" dur="500"/>
                                        <p:tgtEl>
                                          <p:spTgt spid="398349">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iterate type="wd">
                                    <p:tmPct val="10000"/>
                                  </p:iterate>
                                  <p:childTnLst>
                                    <p:set>
                                      <p:cBhvr>
                                        <p:cTn id="43" dur="1" fill="hold">
                                          <p:stCondLst>
                                            <p:cond delay="0"/>
                                          </p:stCondLst>
                                        </p:cTn>
                                        <p:tgtEl>
                                          <p:spTgt spid="398349">
                                            <p:txEl>
                                              <p:pRg st="6" end="6"/>
                                            </p:txEl>
                                          </p:spTgt>
                                        </p:tgtEl>
                                        <p:attrNameLst>
                                          <p:attrName>style.visibility</p:attrName>
                                        </p:attrNameLst>
                                      </p:cBhvr>
                                      <p:to>
                                        <p:strVal val="visible"/>
                                      </p:to>
                                    </p:set>
                                    <p:animEffect transition="in" filter="wipe(left)">
                                      <p:cBhvr>
                                        <p:cTn id="44" dur="500"/>
                                        <p:tgtEl>
                                          <p:spTgt spid="398349">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500" fill="hold"/>
                                        <p:tgtEl>
                                          <p:spTgt spid="3"/>
                                        </p:tgtEl>
                                        <p:attrNameLst>
                                          <p:attrName>ppt_w</p:attrName>
                                        </p:attrNameLst>
                                      </p:cBhvr>
                                      <p:tavLst>
                                        <p:tav tm="0">
                                          <p:val>
                                            <p:fltVal val="0"/>
                                          </p:val>
                                        </p:tav>
                                        <p:tav tm="100000">
                                          <p:val>
                                            <p:strVal val="#ppt_w"/>
                                          </p:val>
                                        </p:tav>
                                      </p:tavLst>
                                    </p:anim>
                                    <p:anim calcmode="lin" valueType="num">
                                      <p:cBhvr>
                                        <p:cTn id="50" dur="500" fill="hold"/>
                                        <p:tgtEl>
                                          <p:spTgt spid="3"/>
                                        </p:tgtEl>
                                        <p:attrNameLst>
                                          <p:attrName>ppt_h</p:attrName>
                                        </p:attrNameLst>
                                      </p:cBhvr>
                                      <p:tavLst>
                                        <p:tav tm="0">
                                          <p:val>
                                            <p:fltVal val="0"/>
                                          </p:val>
                                        </p:tav>
                                        <p:tav tm="100000">
                                          <p:val>
                                            <p:strVal val="#ppt_h"/>
                                          </p:val>
                                        </p:tav>
                                      </p:tavLst>
                                    </p:anim>
                                    <p:animEffect transition="in" filter="fade">
                                      <p:cBhvr>
                                        <p:cTn id="51" dur="5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iterate type="wd">
                                    <p:tmPct val="10000"/>
                                  </p:iterate>
                                  <p:childTnLst>
                                    <p:set>
                                      <p:cBhvr>
                                        <p:cTn id="55" dur="1" fill="hold">
                                          <p:stCondLst>
                                            <p:cond delay="0"/>
                                          </p:stCondLst>
                                        </p:cTn>
                                        <p:tgtEl>
                                          <p:spTgt spid="398349">
                                            <p:txEl>
                                              <p:pRg st="7" end="7"/>
                                            </p:txEl>
                                          </p:spTgt>
                                        </p:tgtEl>
                                        <p:attrNameLst>
                                          <p:attrName>style.visibility</p:attrName>
                                        </p:attrNameLst>
                                      </p:cBhvr>
                                      <p:to>
                                        <p:strVal val="visible"/>
                                      </p:to>
                                    </p:set>
                                    <p:animEffect transition="in" filter="wipe(left)">
                                      <p:cBhvr>
                                        <p:cTn id="56" dur="500"/>
                                        <p:tgtEl>
                                          <p:spTgt spid="398349">
                                            <p:txEl>
                                              <p:pRg st="7" end="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left)">
                                      <p:cBhvr>
                                        <p:cTn id="61" dur="500"/>
                                        <p:tgtEl>
                                          <p:spTgt spid="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iterate type="wd">
                                    <p:tmPct val="10000"/>
                                  </p:iterate>
                                  <p:childTnLst>
                                    <p:set>
                                      <p:cBhvr>
                                        <p:cTn id="65" dur="1" fill="hold">
                                          <p:stCondLst>
                                            <p:cond delay="0"/>
                                          </p:stCondLst>
                                        </p:cTn>
                                        <p:tgtEl>
                                          <p:spTgt spid="398349">
                                            <p:txEl>
                                              <p:pRg st="8" end="8"/>
                                            </p:txEl>
                                          </p:spTgt>
                                        </p:tgtEl>
                                        <p:attrNameLst>
                                          <p:attrName>style.visibility</p:attrName>
                                        </p:attrNameLst>
                                      </p:cBhvr>
                                      <p:to>
                                        <p:strVal val="visible"/>
                                      </p:to>
                                    </p:set>
                                    <p:animEffect transition="in" filter="wipe(left)">
                                      <p:cBhvr>
                                        <p:cTn id="66" dur="500"/>
                                        <p:tgtEl>
                                          <p:spTgt spid="398349">
                                            <p:txEl>
                                              <p:pRg st="8" end="8"/>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iterate type="wd">
                                    <p:tmPct val="10000"/>
                                  </p:iterate>
                                  <p:childTnLst>
                                    <p:set>
                                      <p:cBhvr>
                                        <p:cTn id="70" dur="1" fill="hold">
                                          <p:stCondLst>
                                            <p:cond delay="0"/>
                                          </p:stCondLst>
                                        </p:cTn>
                                        <p:tgtEl>
                                          <p:spTgt spid="398349">
                                            <p:txEl>
                                              <p:pRg st="9" end="9"/>
                                            </p:txEl>
                                          </p:spTgt>
                                        </p:tgtEl>
                                        <p:attrNameLst>
                                          <p:attrName>style.visibility</p:attrName>
                                        </p:attrNameLst>
                                      </p:cBhvr>
                                      <p:to>
                                        <p:strVal val="visible"/>
                                      </p:to>
                                    </p:set>
                                    <p:animEffect transition="in" filter="wipe(left)">
                                      <p:cBhvr>
                                        <p:cTn id="71" dur="500"/>
                                        <p:tgtEl>
                                          <p:spTgt spid="39834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3"/>
          <p:cNvSpPr>
            <a:spLocks noGrp="1"/>
          </p:cNvSpPr>
          <p:nvPr>
            <p:ph type="dt" sz="half" idx="10"/>
          </p:nvPr>
        </p:nvSpPr>
        <p:spPr/>
        <p:txBody>
          <a:bodyPr/>
          <a:lstStyle/>
          <a:p>
            <a:r>
              <a:rPr lang="en-US" smtClean="0"/>
              <a:t>Thursday, July 5, 2018</a:t>
            </a:r>
            <a:endParaRPr lang="en-US"/>
          </a:p>
        </p:txBody>
      </p:sp>
      <p:sp>
        <p:nvSpPr>
          <p:cNvPr id="15" name="Footer Placeholder 4"/>
          <p:cNvSpPr>
            <a:spLocks noGrp="1"/>
          </p:cNvSpPr>
          <p:nvPr>
            <p:ph type="ftr" sz="quarter" idx="11"/>
          </p:nvPr>
        </p:nvSpPr>
        <p:spPr/>
        <p:txBody>
          <a:bodyPr/>
          <a:lstStyle/>
          <a:p>
            <a:r>
              <a:rPr lang="de-DE" smtClean="0"/>
              <a:t>PHYS 1444-001, Summer 2018               Dr. Jaehoon Yu</a:t>
            </a:r>
            <a:endParaRPr lang="en-US"/>
          </a:p>
        </p:txBody>
      </p:sp>
      <p:sp>
        <p:nvSpPr>
          <p:cNvPr id="16" name="Slide Number Placeholder 5"/>
          <p:cNvSpPr>
            <a:spLocks noGrp="1"/>
          </p:cNvSpPr>
          <p:nvPr>
            <p:ph type="sldNum" sz="quarter" idx="12"/>
          </p:nvPr>
        </p:nvSpPr>
        <p:spPr/>
        <p:txBody>
          <a:bodyPr/>
          <a:lstStyle/>
          <a:p>
            <a:fld id="{8DD82413-6BE8-5746-A6B7-04BE35C4F09E}" type="slidenum">
              <a:rPr lang="en-US"/>
              <a:pPr/>
              <a:t>17</a:t>
            </a:fld>
            <a:endParaRPr lang="en-US"/>
          </a:p>
        </p:txBody>
      </p:sp>
      <p:pic>
        <p:nvPicPr>
          <p:cNvPr id="399362" name="Picture 2" descr="FG28_013"/>
          <p:cNvPicPr>
            <a:picLocks noChangeAspect="1" noChangeArrowheads="1"/>
          </p:cNvPicPr>
          <p:nvPr/>
        </p:nvPicPr>
        <p:blipFill>
          <a:blip r:embed="rId3"/>
          <a:srcRect/>
          <a:stretch>
            <a:fillRect/>
          </a:stretch>
        </p:blipFill>
        <p:spPr bwMode="auto">
          <a:xfrm>
            <a:off x="990600" y="990600"/>
            <a:ext cx="7543800" cy="2667000"/>
          </a:xfrm>
          <a:prstGeom prst="rect">
            <a:avLst/>
          </a:prstGeom>
          <a:noFill/>
        </p:spPr>
      </p:pic>
      <p:sp>
        <p:nvSpPr>
          <p:cNvPr id="399363" name="Rectangle 3"/>
          <p:cNvSpPr>
            <a:spLocks noGrp="1" noChangeArrowheads="1"/>
          </p:cNvSpPr>
          <p:nvPr>
            <p:ph type="title"/>
          </p:nvPr>
        </p:nvSpPr>
        <p:spPr>
          <a:xfrm>
            <a:off x="381000" y="76200"/>
            <a:ext cx="8534400" cy="609600"/>
          </a:xfrm>
        </p:spPr>
        <p:txBody>
          <a:bodyPr/>
          <a:lstStyle/>
          <a:p>
            <a:r>
              <a:rPr lang="en-US"/>
              <a:t>Solenoid Magnetic Field</a:t>
            </a:r>
          </a:p>
        </p:txBody>
      </p:sp>
      <p:graphicFrame>
        <p:nvGraphicFramePr>
          <p:cNvPr id="399364"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391146"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9365"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391147"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9366"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391148"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9367" name="Rectangle 7"/>
          <p:cNvSpPr>
            <a:spLocks noGrp="1" noChangeArrowheads="1"/>
          </p:cNvSpPr>
          <p:nvPr>
            <p:ph type="body" idx="1"/>
          </p:nvPr>
        </p:nvSpPr>
        <p:spPr>
          <a:xfrm>
            <a:off x="609600" y="762000"/>
            <a:ext cx="8001000" cy="5715000"/>
          </a:xfrm>
        </p:spPr>
        <p:txBody>
          <a:bodyPr/>
          <a:lstStyle/>
          <a:p>
            <a:r>
              <a:rPr lang="en-US" sz="2800" dirty="0"/>
              <a:t>Now let’s use Ampere’s law to determine the magnetic field inside a very long, densely packed solenoid</a:t>
            </a:r>
          </a:p>
          <a:p>
            <a:endParaRPr lang="en-US" sz="2800" dirty="0"/>
          </a:p>
          <a:p>
            <a:endParaRPr lang="en-US" sz="2800" dirty="0"/>
          </a:p>
          <a:p>
            <a:endParaRPr lang="en-US" sz="2800" dirty="0"/>
          </a:p>
          <a:p>
            <a:r>
              <a:rPr lang="en-US" sz="2800" dirty="0"/>
              <a:t>Let’s choose the path </a:t>
            </a:r>
            <a:r>
              <a:rPr lang="en-US" sz="2800" dirty="0" err="1">
                <a:latin typeface="Monotype Corsiva" charset="0"/>
              </a:rPr>
              <a:t>abcd</a:t>
            </a:r>
            <a:r>
              <a:rPr lang="en-US" sz="2800" dirty="0"/>
              <a:t>, far away from the ends</a:t>
            </a:r>
          </a:p>
          <a:p>
            <a:pPr lvl="1"/>
            <a:r>
              <a:rPr lang="en-US" sz="2400" dirty="0"/>
              <a:t>We can consider four segments of the loop for integral</a:t>
            </a:r>
          </a:p>
          <a:p>
            <a:pPr lvl="1"/>
            <a:r>
              <a:rPr lang="en-US" sz="2400" dirty="0"/>
              <a:t> </a:t>
            </a:r>
          </a:p>
          <a:p>
            <a:pPr lvl="1"/>
            <a:r>
              <a:rPr lang="en-US" sz="2400" dirty="0"/>
              <a:t>The field outside the solenoid is negligible. So the integral on </a:t>
            </a:r>
            <a:r>
              <a:rPr lang="en-US" sz="2400" dirty="0" err="1">
                <a:latin typeface="Monotype Corsiva" charset="0"/>
              </a:rPr>
              <a:t>a</a:t>
            </a:r>
            <a:r>
              <a:rPr lang="en-US" sz="2400" dirty="0" err="1">
                <a:sym typeface="Wingdings" charset="2"/>
              </a:rPr>
              <a:t></a:t>
            </a:r>
            <a:r>
              <a:rPr lang="en-US" sz="2400" dirty="0" err="1">
                <a:latin typeface="Monotype Corsiva" charset="0"/>
                <a:sym typeface="Wingdings" charset="2"/>
              </a:rPr>
              <a:t>b</a:t>
            </a:r>
            <a:r>
              <a:rPr lang="en-US" sz="2400" dirty="0">
                <a:sym typeface="Wingdings" charset="2"/>
              </a:rPr>
              <a:t> is 0.</a:t>
            </a:r>
            <a:endParaRPr lang="en-US" sz="2400" dirty="0"/>
          </a:p>
          <a:p>
            <a:pPr lvl="1"/>
            <a:r>
              <a:rPr lang="en-US" sz="2400" dirty="0"/>
              <a:t>Now the field B is perpendicular to the </a:t>
            </a:r>
            <a:r>
              <a:rPr lang="en-US" sz="2400" dirty="0" err="1">
                <a:latin typeface="Monotype Corsiva" charset="0"/>
              </a:rPr>
              <a:t>bc</a:t>
            </a:r>
            <a:r>
              <a:rPr lang="en-US" sz="2400" dirty="0"/>
              <a:t> and </a:t>
            </a:r>
            <a:r>
              <a:rPr lang="en-US" sz="2400" dirty="0" err="1">
                <a:latin typeface="Monotype Corsiva" charset="0"/>
              </a:rPr>
              <a:t>da</a:t>
            </a:r>
            <a:r>
              <a:rPr lang="en-US" sz="2400" dirty="0"/>
              <a:t> segments.  So these integrals become 0, also.  </a:t>
            </a:r>
          </a:p>
        </p:txBody>
      </p:sp>
      <p:graphicFrame>
        <p:nvGraphicFramePr>
          <p:cNvPr id="399368"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391149"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9370" name="Object 10"/>
          <p:cNvGraphicFramePr>
            <a:graphicFrameLocks noChangeAspect="1"/>
          </p:cNvGraphicFramePr>
          <p:nvPr/>
        </p:nvGraphicFramePr>
        <p:xfrm>
          <a:off x="2693988" y="4054475"/>
          <a:ext cx="1268412" cy="669925"/>
        </p:xfrm>
        <a:graphic>
          <a:graphicData uri="http://schemas.openxmlformats.org/presentationml/2006/ole">
            <mc:AlternateContent xmlns:mc="http://schemas.openxmlformats.org/markup-compatibility/2006">
              <mc:Choice xmlns:v="urn:schemas-microsoft-com:vml" Requires="v">
                <p:oleObj spid="_x0000_s391150" name="Equation" r:id="rId9" imgW="622080" imgH="330120" progId="Equation.DSMT4">
                  <p:embed/>
                </p:oleObj>
              </mc:Choice>
              <mc:Fallback>
                <p:oleObj name="Equation" r:id="rId9" imgW="622080" imgH="33012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3988" y="4054475"/>
                        <a:ext cx="1268412" cy="6699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99371" name="Object 11"/>
          <p:cNvGraphicFramePr>
            <a:graphicFrameLocks noChangeAspect="1"/>
          </p:cNvGraphicFramePr>
          <p:nvPr/>
        </p:nvGraphicFramePr>
        <p:xfrm>
          <a:off x="3913188" y="4054475"/>
          <a:ext cx="1268412" cy="669925"/>
        </p:xfrm>
        <a:graphic>
          <a:graphicData uri="http://schemas.openxmlformats.org/presentationml/2006/ole">
            <mc:AlternateContent xmlns:mc="http://schemas.openxmlformats.org/markup-compatibility/2006">
              <mc:Choice xmlns:v="urn:schemas-microsoft-com:vml" Requires="v">
                <p:oleObj spid="_x0000_s391151" name="Equation" r:id="rId11" imgW="622080" imgH="330120" progId="Equation.DSMT4">
                  <p:embed/>
                </p:oleObj>
              </mc:Choice>
              <mc:Fallback>
                <p:oleObj name="Equation" r:id="rId11" imgW="622080" imgH="33012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13188" y="4054475"/>
                        <a:ext cx="1268412" cy="6699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99372" name="Object 12"/>
          <p:cNvGraphicFramePr>
            <a:graphicFrameLocks noChangeAspect="1"/>
          </p:cNvGraphicFramePr>
          <p:nvPr/>
        </p:nvGraphicFramePr>
        <p:xfrm>
          <a:off x="5181600" y="4054475"/>
          <a:ext cx="1062038" cy="669925"/>
        </p:xfrm>
        <a:graphic>
          <a:graphicData uri="http://schemas.openxmlformats.org/presentationml/2006/ole">
            <mc:AlternateContent xmlns:mc="http://schemas.openxmlformats.org/markup-compatibility/2006">
              <mc:Choice xmlns:v="urn:schemas-microsoft-com:vml" Requires="v">
                <p:oleObj spid="_x0000_s391152" name="Equation" r:id="rId13" imgW="520560" imgH="330120" progId="Equation.DSMT4">
                  <p:embed/>
                </p:oleObj>
              </mc:Choice>
              <mc:Fallback>
                <p:oleObj name="Equation" r:id="rId13" imgW="520560" imgH="33012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81600" y="4054475"/>
                        <a:ext cx="1062038" cy="6699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99373" name="Object 13"/>
          <p:cNvGraphicFramePr>
            <a:graphicFrameLocks noChangeAspect="1"/>
          </p:cNvGraphicFramePr>
          <p:nvPr/>
        </p:nvGraphicFramePr>
        <p:xfrm>
          <a:off x="6329363" y="4029075"/>
          <a:ext cx="1214437" cy="695325"/>
        </p:xfrm>
        <a:graphic>
          <a:graphicData uri="http://schemas.openxmlformats.org/presentationml/2006/ole">
            <mc:AlternateContent xmlns:mc="http://schemas.openxmlformats.org/markup-compatibility/2006">
              <mc:Choice xmlns:v="urn:schemas-microsoft-com:vml" Requires="v">
                <p:oleObj spid="_x0000_s391153" name="Equation" r:id="rId15" imgW="596900" imgH="342900" progId="Equation.DSMT4">
                  <p:embed/>
                </p:oleObj>
              </mc:Choice>
              <mc:Fallback>
                <p:oleObj name="Equation" r:id="rId15" imgW="596900" imgH="34290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29363" y="4029075"/>
                        <a:ext cx="1214437" cy="6953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pic>
        <p:nvPicPr>
          <p:cNvPr id="17" name="Picture 16"/>
          <p:cNvPicPr>
            <a:picLocks noChangeAspect="1"/>
          </p:cNvPicPr>
          <p:nvPr/>
        </p:nvPicPr>
        <p:blipFill>
          <a:blip r:embed="rId17"/>
          <a:stretch>
            <a:fillRect/>
          </a:stretch>
        </p:blipFill>
        <p:spPr>
          <a:xfrm>
            <a:off x="1482726" y="4104448"/>
            <a:ext cx="1293812" cy="619952"/>
          </a:xfrm>
          <a:prstGeom prst="rect">
            <a:avLst/>
          </a:prstGeom>
        </p:spPr>
      </p:pic>
    </p:spTree>
    <p:extLst>
      <p:ext uri="{BB962C8B-B14F-4D97-AF65-F5344CB8AC3E}">
        <p14:creationId xmlns:p14="http://schemas.microsoft.com/office/powerpoint/2010/main" val="36316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99367">
                                            <p:txEl>
                                              <p:pRg st="0" end="0"/>
                                            </p:txEl>
                                          </p:spTgt>
                                        </p:tgtEl>
                                        <p:attrNameLst>
                                          <p:attrName>style.visibility</p:attrName>
                                        </p:attrNameLst>
                                      </p:cBhvr>
                                      <p:to>
                                        <p:strVal val="visible"/>
                                      </p:to>
                                    </p:set>
                                    <p:animEffect transition="in" filter="wipe(left)">
                                      <p:cBhvr>
                                        <p:cTn id="7" dur="500"/>
                                        <p:tgtEl>
                                          <p:spTgt spid="3993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399362"/>
                                        </p:tgtEl>
                                        <p:attrNameLst>
                                          <p:attrName>style.visibility</p:attrName>
                                        </p:attrNameLst>
                                      </p:cBhvr>
                                      <p:to>
                                        <p:strVal val="visible"/>
                                      </p:to>
                                    </p:set>
                                    <p:anim calcmode="lin" valueType="num">
                                      <p:cBhvr>
                                        <p:cTn id="12" dur="500" fill="hold"/>
                                        <p:tgtEl>
                                          <p:spTgt spid="399362"/>
                                        </p:tgtEl>
                                        <p:attrNameLst>
                                          <p:attrName>ppt_w</p:attrName>
                                        </p:attrNameLst>
                                      </p:cBhvr>
                                      <p:tavLst>
                                        <p:tav tm="0">
                                          <p:val>
                                            <p:fltVal val="0"/>
                                          </p:val>
                                        </p:tav>
                                        <p:tav tm="100000">
                                          <p:val>
                                            <p:strVal val="#ppt_w"/>
                                          </p:val>
                                        </p:tav>
                                      </p:tavLst>
                                    </p:anim>
                                    <p:anim calcmode="lin" valueType="num">
                                      <p:cBhvr>
                                        <p:cTn id="13" dur="500" fill="hold"/>
                                        <p:tgtEl>
                                          <p:spTgt spid="399362"/>
                                        </p:tgtEl>
                                        <p:attrNameLst>
                                          <p:attrName>ppt_h</p:attrName>
                                        </p:attrNameLst>
                                      </p:cBhvr>
                                      <p:tavLst>
                                        <p:tav tm="0">
                                          <p:val>
                                            <p:fltVal val="0"/>
                                          </p:val>
                                        </p:tav>
                                        <p:tav tm="100000">
                                          <p:val>
                                            <p:strVal val="#ppt_h"/>
                                          </p:val>
                                        </p:tav>
                                      </p:tavLst>
                                    </p:anim>
                                    <p:animEffect transition="in" filter="fade">
                                      <p:cBhvr>
                                        <p:cTn id="14" dur="500"/>
                                        <p:tgtEl>
                                          <p:spTgt spid="39936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399367">
                                            <p:txEl>
                                              <p:pRg st="4" end="4"/>
                                            </p:txEl>
                                          </p:spTgt>
                                        </p:tgtEl>
                                        <p:attrNameLst>
                                          <p:attrName>style.visibility</p:attrName>
                                        </p:attrNameLst>
                                      </p:cBhvr>
                                      <p:to>
                                        <p:strVal val="visible"/>
                                      </p:to>
                                    </p:set>
                                    <p:animEffect transition="in" filter="wipe(left)">
                                      <p:cBhvr>
                                        <p:cTn id="19" dur="500"/>
                                        <p:tgtEl>
                                          <p:spTgt spid="399367">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
                                  </p:iterate>
                                  <p:childTnLst>
                                    <p:set>
                                      <p:cBhvr>
                                        <p:cTn id="23" dur="1" fill="hold">
                                          <p:stCondLst>
                                            <p:cond delay="0"/>
                                          </p:stCondLst>
                                        </p:cTn>
                                        <p:tgtEl>
                                          <p:spTgt spid="399367">
                                            <p:txEl>
                                              <p:pRg st="5" end="5"/>
                                            </p:txEl>
                                          </p:spTgt>
                                        </p:tgtEl>
                                        <p:attrNameLst>
                                          <p:attrName>style.visibility</p:attrName>
                                        </p:attrNameLst>
                                      </p:cBhvr>
                                      <p:to>
                                        <p:strVal val="visible"/>
                                      </p:to>
                                    </p:set>
                                    <p:animEffect transition="in" filter="wipe(left)">
                                      <p:cBhvr>
                                        <p:cTn id="24" dur="500"/>
                                        <p:tgtEl>
                                          <p:spTgt spid="399367">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399367">
                                            <p:txEl>
                                              <p:pRg st="6" end="6"/>
                                            </p:txEl>
                                          </p:spTgt>
                                        </p:tgtEl>
                                        <p:attrNameLst>
                                          <p:attrName>style.visibility</p:attrName>
                                        </p:attrNameLst>
                                      </p:cBhvr>
                                      <p:to>
                                        <p:strVal val="visible"/>
                                      </p:to>
                                    </p:set>
                                    <p:animEffect transition="in" filter="wipe(left)">
                                      <p:cBhvr>
                                        <p:cTn id="29" dur="500"/>
                                        <p:tgtEl>
                                          <p:spTgt spid="399367">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iterate type="wd">
                                    <p:tmPct val="10000"/>
                                  </p:iterate>
                                  <p:childTnLst>
                                    <p:set>
                                      <p:cBhvr>
                                        <p:cTn id="38" dur="1" fill="hold">
                                          <p:stCondLst>
                                            <p:cond delay="0"/>
                                          </p:stCondLst>
                                        </p:cTn>
                                        <p:tgtEl>
                                          <p:spTgt spid="399370"/>
                                        </p:tgtEl>
                                        <p:attrNameLst>
                                          <p:attrName>style.visibility</p:attrName>
                                        </p:attrNameLst>
                                      </p:cBhvr>
                                      <p:to>
                                        <p:strVal val="visible"/>
                                      </p:to>
                                    </p:set>
                                    <p:animEffect transition="in" filter="wipe(left)">
                                      <p:cBhvr>
                                        <p:cTn id="39" dur="500"/>
                                        <p:tgtEl>
                                          <p:spTgt spid="39937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iterate type="wd">
                                    <p:tmPct val="10000"/>
                                  </p:iterate>
                                  <p:childTnLst>
                                    <p:set>
                                      <p:cBhvr>
                                        <p:cTn id="43" dur="1" fill="hold">
                                          <p:stCondLst>
                                            <p:cond delay="0"/>
                                          </p:stCondLst>
                                        </p:cTn>
                                        <p:tgtEl>
                                          <p:spTgt spid="399371"/>
                                        </p:tgtEl>
                                        <p:attrNameLst>
                                          <p:attrName>style.visibility</p:attrName>
                                        </p:attrNameLst>
                                      </p:cBhvr>
                                      <p:to>
                                        <p:strVal val="visible"/>
                                      </p:to>
                                    </p:set>
                                    <p:animEffect transition="in" filter="wipe(left)">
                                      <p:cBhvr>
                                        <p:cTn id="44" dur="500"/>
                                        <p:tgtEl>
                                          <p:spTgt spid="39937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iterate type="wd">
                                    <p:tmPct val="10000"/>
                                  </p:iterate>
                                  <p:childTnLst>
                                    <p:set>
                                      <p:cBhvr>
                                        <p:cTn id="48" dur="1" fill="hold">
                                          <p:stCondLst>
                                            <p:cond delay="0"/>
                                          </p:stCondLst>
                                        </p:cTn>
                                        <p:tgtEl>
                                          <p:spTgt spid="399372"/>
                                        </p:tgtEl>
                                        <p:attrNameLst>
                                          <p:attrName>style.visibility</p:attrName>
                                        </p:attrNameLst>
                                      </p:cBhvr>
                                      <p:to>
                                        <p:strVal val="visible"/>
                                      </p:to>
                                    </p:set>
                                    <p:animEffect transition="in" filter="wipe(left)">
                                      <p:cBhvr>
                                        <p:cTn id="49" dur="500"/>
                                        <p:tgtEl>
                                          <p:spTgt spid="39937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iterate type="wd">
                                    <p:tmPct val="10000"/>
                                  </p:iterate>
                                  <p:childTnLst>
                                    <p:set>
                                      <p:cBhvr>
                                        <p:cTn id="53" dur="1" fill="hold">
                                          <p:stCondLst>
                                            <p:cond delay="0"/>
                                          </p:stCondLst>
                                        </p:cTn>
                                        <p:tgtEl>
                                          <p:spTgt spid="399373"/>
                                        </p:tgtEl>
                                        <p:attrNameLst>
                                          <p:attrName>style.visibility</p:attrName>
                                        </p:attrNameLst>
                                      </p:cBhvr>
                                      <p:to>
                                        <p:strVal val="visible"/>
                                      </p:to>
                                    </p:set>
                                    <p:animEffect transition="in" filter="wipe(left)">
                                      <p:cBhvr>
                                        <p:cTn id="54" dur="500"/>
                                        <p:tgtEl>
                                          <p:spTgt spid="39937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iterate type="wd">
                                    <p:tmPct val="10000"/>
                                  </p:iterate>
                                  <p:childTnLst>
                                    <p:set>
                                      <p:cBhvr>
                                        <p:cTn id="58" dur="1" fill="hold">
                                          <p:stCondLst>
                                            <p:cond delay="0"/>
                                          </p:stCondLst>
                                        </p:cTn>
                                        <p:tgtEl>
                                          <p:spTgt spid="399367">
                                            <p:txEl>
                                              <p:pRg st="7" end="7"/>
                                            </p:txEl>
                                          </p:spTgt>
                                        </p:tgtEl>
                                        <p:attrNameLst>
                                          <p:attrName>style.visibility</p:attrName>
                                        </p:attrNameLst>
                                      </p:cBhvr>
                                      <p:to>
                                        <p:strVal val="visible"/>
                                      </p:to>
                                    </p:set>
                                    <p:animEffect transition="in" filter="wipe(left)">
                                      <p:cBhvr>
                                        <p:cTn id="59" dur="500"/>
                                        <p:tgtEl>
                                          <p:spTgt spid="399367">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iterate type="wd">
                                    <p:tmPct val="10000"/>
                                  </p:iterate>
                                  <p:childTnLst>
                                    <p:set>
                                      <p:cBhvr>
                                        <p:cTn id="63" dur="1" fill="hold">
                                          <p:stCondLst>
                                            <p:cond delay="0"/>
                                          </p:stCondLst>
                                        </p:cTn>
                                        <p:tgtEl>
                                          <p:spTgt spid="399367">
                                            <p:txEl>
                                              <p:pRg st="8" end="8"/>
                                            </p:txEl>
                                          </p:spTgt>
                                        </p:tgtEl>
                                        <p:attrNameLst>
                                          <p:attrName>style.visibility</p:attrName>
                                        </p:attrNameLst>
                                      </p:cBhvr>
                                      <p:to>
                                        <p:strVal val="visible"/>
                                      </p:to>
                                    </p:set>
                                    <p:animEffect transition="in" filter="wipe(left)">
                                      <p:cBhvr>
                                        <p:cTn id="64" dur="500"/>
                                        <p:tgtEl>
                                          <p:spTgt spid="39936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67"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3"/>
          <p:cNvSpPr>
            <a:spLocks noGrp="1"/>
          </p:cNvSpPr>
          <p:nvPr>
            <p:ph type="dt" sz="half" idx="10"/>
          </p:nvPr>
        </p:nvSpPr>
        <p:spPr/>
        <p:txBody>
          <a:bodyPr/>
          <a:lstStyle/>
          <a:p>
            <a:r>
              <a:rPr lang="en-US" smtClean="0"/>
              <a:t>Thursday, July 5, 2018</a:t>
            </a:r>
            <a:endParaRPr lang="en-US"/>
          </a:p>
        </p:txBody>
      </p:sp>
      <p:sp>
        <p:nvSpPr>
          <p:cNvPr id="15" name="Footer Placeholder 4"/>
          <p:cNvSpPr>
            <a:spLocks noGrp="1"/>
          </p:cNvSpPr>
          <p:nvPr>
            <p:ph type="ftr" sz="quarter" idx="11"/>
          </p:nvPr>
        </p:nvSpPr>
        <p:spPr/>
        <p:txBody>
          <a:bodyPr/>
          <a:lstStyle/>
          <a:p>
            <a:r>
              <a:rPr lang="de-DE" smtClean="0"/>
              <a:t>PHYS 1444-001, Summer 2018               Dr. Jaehoon Yu</a:t>
            </a:r>
            <a:endParaRPr lang="en-US"/>
          </a:p>
        </p:txBody>
      </p:sp>
      <p:sp>
        <p:nvSpPr>
          <p:cNvPr id="16" name="Slide Number Placeholder 5"/>
          <p:cNvSpPr>
            <a:spLocks noGrp="1"/>
          </p:cNvSpPr>
          <p:nvPr>
            <p:ph type="sldNum" sz="quarter" idx="12"/>
          </p:nvPr>
        </p:nvSpPr>
        <p:spPr/>
        <p:txBody>
          <a:bodyPr/>
          <a:lstStyle/>
          <a:p>
            <a:fld id="{503DAC4C-AED0-1E4E-950A-4A9A2396154A}" type="slidenum">
              <a:rPr lang="en-US"/>
              <a:pPr/>
              <a:t>18</a:t>
            </a:fld>
            <a:endParaRPr lang="en-US"/>
          </a:p>
        </p:txBody>
      </p:sp>
      <p:sp>
        <p:nvSpPr>
          <p:cNvPr id="400386" name="Rectangle 2"/>
          <p:cNvSpPr>
            <a:spLocks noGrp="1" noChangeArrowheads="1"/>
          </p:cNvSpPr>
          <p:nvPr>
            <p:ph type="title"/>
          </p:nvPr>
        </p:nvSpPr>
        <p:spPr>
          <a:xfrm>
            <a:off x="381000" y="0"/>
            <a:ext cx="8534400" cy="609600"/>
          </a:xfrm>
        </p:spPr>
        <p:txBody>
          <a:bodyPr/>
          <a:lstStyle/>
          <a:p>
            <a:r>
              <a:rPr lang="en-US" dirty="0"/>
              <a:t>Solenoid Magnetic Field</a:t>
            </a:r>
          </a:p>
        </p:txBody>
      </p:sp>
      <p:graphicFrame>
        <p:nvGraphicFramePr>
          <p:cNvPr id="400387"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645211"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0388"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645212"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0389"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645213"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0390" name="Rectangle 6"/>
          <p:cNvSpPr>
            <a:spLocks noGrp="1" noChangeArrowheads="1"/>
          </p:cNvSpPr>
          <p:nvPr>
            <p:ph type="body" idx="1"/>
          </p:nvPr>
        </p:nvSpPr>
        <p:spPr>
          <a:xfrm>
            <a:off x="457200" y="593725"/>
            <a:ext cx="8458200" cy="5867400"/>
          </a:xfrm>
        </p:spPr>
        <p:txBody>
          <a:bodyPr/>
          <a:lstStyle/>
          <a:p>
            <a:pPr lvl="1">
              <a:lnSpc>
                <a:spcPct val="90000"/>
              </a:lnSpc>
            </a:pPr>
            <a:r>
              <a:rPr lang="en-US" dirty="0"/>
              <a:t>So the sum becomes:</a:t>
            </a:r>
          </a:p>
          <a:p>
            <a:pPr lvl="1">
              <a:lnSpc>
                <a:spcPct val="90000"/>
              </a:lnSpc>
            </a:pPr>
            <a:r>
              <a:rPr lang="en-US" dirty="0"/>
              <a:t>If the current </a:t>
            </a:r>
            <a:r>
              <a:rPr lang="en-US" dirty="0">
                <a:latin typeface="Monotype Corsiva" charset="0"/>
              </a:rPr>
              <a:t>I</a:t>
            </a:r>
            <a:r>
              <a:rPr lang="en-US" dirty="0"/>
              <a:t> flows in the wire of the solenoid, the total current enclosed by the closed path is </a:t>
            </a:r>
            <a:r>
              <a:rPr lang="en-US" dirty="0">
                <a:latin typeface="Monotype Corsiva" charset="0"/>
              </a:rPr>
              <a:t>NI</a:t>
            </a:r>
          </a:p>
          <a:p>
            <a:pPr lvl="2">
              <a:lnSpc>
                <a:spcPct val="90000"/>
              </a:lnSpc>
            </a:pPr>
            <a:r>
              <a:rPr lang="en-US" dirty="0"/>
              <a:t>Where </a:t>
            </a:r>
            <a:r>
              <a:rPr lang="en-US" dirty="0">
                <a:latin typeface="Monotype Corsiva" charset="0"/>
              </a:rPr>
              <a:t>N</a:t>
            </a:r>
            <a:r>
              <a:rPr lang="en-US" dirty="0"/>
              <a:t> is the number of loops (or turns of the coil) enclosed </a:t>
            </a:r>
          </a:p>
          <a:p>
            <a:pPr lvl="1">
              <a:lnSpc>
                <a:spcPct val="90000"/>
              </a:lnSpc>
            </a:pPr>
            <a:r>
              <a:rPr lang="en-US" dirty="0"/>
              <a:t>Thus Ampere’s law gives us </a:t>
            </a:r>
          </a:p>
          <a:p>
            <a:pPr lvl="1">
              <a:lnSpc>
                <a:spcPct val="90000"/>
              </a:lnSpc>
            </a:pPr>
            <a:r>
              <a:rPr lang="en-US" dirty="0"/>
              <a:t>If we let </a:t>
            </a:r>
            <a:r>
              <a:rPr lang="en-US" dirty="0" err="1">
                <a:latin typeface="Monotype Corsiva" charset="0"/>
              </a:rPr>
              <a:t>n</a:t>
            </a:r>
            <a:r>
              <a:rPr lang="en-US" dirty="0">
                <a:latin typeface="Monotype Corsiva" charset="0"/>
              </a:rPr>
              <a:t>=N</a:t>
            </a:r>
            <a:r>
              <a:rPr lang="en-US" dirty="0"/>
              <a:t>/</a:t>
            </a:r>
            <a:r>
              <a:rPr lang="en-US" dirty="0" err="1">
                <a:latin typeface="Monotype Corsiva" charset="0"/>
              </a:rPr>
              <a:t>l</a:t>
            </a:r>
            <a:r>
              <a:rPr lang="en-US" dirty="0"/>
              <a:t>  be the number of loops per unit length, the magnitude of the magnetic field within the solenoid becomes</a:t>
            </a:r>
          </a:p>
          <a:p>
            <a:pPr lvl="1">
              <a:lnSpc>
                <a:spcPct val="90000"/>
              </a:lnSpc>
            </a:pPr>
            <a:r>
              <a:rPr lang="en-US" dirty="0"/>
              <a:t> </a:t>
            </a:r>
          </a:p>
          <a:p>
            <a:pPr lvl="2">
              <a:lnSpc>
                <a:spcPct val="90000"/>
              </a:lnSpc>
            </a:pPr>
            <a:endParaRPr lang="en-US" dirty="0"/>
          </a:p>
          <a:p>
            <a:pPr lvl="2">
              <a:lnSpc>
                <a:spcPct val="90000"/>
              </a:lnSpc>
            </a:pPr>
            <a:r>
              <a:rPr lang="en-US" dirty="0"/>
              <a:t>B depends on the number of loops per unit length, </a:t>
            </a:r>
            <a:r>
              <a:rPr lang="en-US" dirty="0" err="1">
                <a:latin typeface="Monotype Corsiva" charset="0"/>
              </a:rPr>
              <a:t>n</a:t>
            </a:r>
            <a:r>
              <a:rPr lang="en-US" dirty="0"/>
              <a:t>, and the current </a:t>
            </a:r>
            <a:r>
              <a:rPr lang="en-US" dirty="0">
                <a:latin typeface="Monotype Corsiva" charset="0"/>
              </a:rPr>
              <a:t>I</a:t>
            </a:r>
          </a:p>
          <a:p>
            <a:pPr lvl="3">
              <a:lnSpc>
                <a:spcPct val="90000"/>
              </a:lnSpc>
            </a:pPr>
            <a:r>
              <a:rPr lang="en-US" dirty="0"/>
              <a:t>Does not depend on the position within the solenoid but uniform inside it, like a bar magnet</a:t>
            </a:r>
          </a:p>
        </p:txBody>
      </p:sp>
      <p:graphicFrame>
        <p:nvGraphicFramePr>
          <p:cNvPr id="400391"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645214"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0393" name="Object 9"/>
          <p:cNvGraphicFramePr>
            <a:graphicFrameLocks noChangeAspect="1"/>
          </p:cNvGraphicFramePr>
          <p:nvPr/>
        </p:nvGraphicFramePr>
        <p:xfrm>
          <a:off x="5121275" y="2362200"/>
          <a:ext cx="822325" cy="465138"/>
        </p:xfrm>
        <a:graphic>
          <a:graphicData uri="http://schemas.openxmlformats.org/presentationml/2006/ole">
            <mc:AlternateContent xmlns:mc="http://schemas.openxmlformats.org/markup-compatibility/2006">
              <mc:Choice xmlns:v="urn:schemas-microsoft-com:vml" Requires="v">
                <p:oleObj spid="_x0000_s645215" name="Equation" r:id="rId8" imgW="291960" imgH="164880" progId="Equation.DSMT4">
                  <p:embed/>
                </p:oleObj>
              </mc:Choice>
              <mc:Fallback>
                <p:oleObj name="Equation" r:id="rId8" imgW="291960" imgH="1648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21275" y="2362200"/>
                        <a:ext cx="822325" cy="4651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00394" name="Object 10"/>
          <p:cNvGraphicFramePr>
            <a:graphicFrameLocks noChangeAspect="1"/>
          </p:cNvGraphicFramePr>
          <p:nvPr/>
        </p:nvGraphicFramePr>
        <p:xfrm>
          <a:off x="1524000" y="4038600"/>
          <a:ext cx="2057400" cy="746125"/>
        </p:xfrm>
        <a:graphic>
          <a:graphicData uri="http://schemas.openxmlformats.org/presentationml/2006/ole">
            <mc:AlternateContent xmlns:mc="http://schemas.openxmlformats.org/markup-compatibility/2006">
              <mc:Choice xmlns:v="urn:schemas-microsoft-com:vml" Requires="v">
                <p:oleObj spid="_x0000_s645216" name="Equation" r:id="rId10" imgW="558720" imgH="203040" progId="Equation.DSMT4">
                  <p:embed/>
                </p:oleObj>
              </mc:Choice>
              <mc:Fallback>
                <p:oleObj name="Equation" r:id="rId10" imgW="558720" imgH="20304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4038600"/>
                        <a:ext cx="2057400" cy="746125"/>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400395" name="Object 11"/>
          <p:cNvGraphicFramePr>
            <a:graphicFrameLocks noChangeAspect="1"/>
          </p:cNvGraphicFramePr>
          <p:nvPr/>
        </p:nvGraphicFramePr>
        <p:xfrm>
          <a:off x="5411788" y="533400"/>
          <a:ext cx="1293812" cy="669925"/>
        </p:xfrm>
        <a:graphic>
          <a:graphicData uri="http://schemas.openxmlformats.org/presentationml/2006/ole">
            <mc:AlternateContent xmlns:mc="http://schemas.openxmlformats.org/markup-compatibility/2006">
              <mc:Choice xmlns:v="urn:schemas-microsoft-com:vml" Requires="v">
                <p:oleObj spid="_x0000_s645217" name="Equation" r:id="rId12" imgW="634680" imgH="330120" progId="Equation.DSMT4">
                  <p:embed/>
                </p:oleObj>
              </mc:Choice>
              <mc:Fallback>
                <p:oleObj name="Equation" r:id="rId12" imgW="634680" imgH="33012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1788" y="533400"/>
                        <a:ext cx="1293812" cy="6699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00396" name="Object 12"/>
          <p:cNvGraphicFramePr>
            <a:graphicFrameLocks noChangeAspect="1"/>
          </p:cNvGraphicFramePr>
          <p:nvPr/>
        </p:nvGraphicFramePr>
        <p:xfrm>
          <a:off x="6623050" y="731838"/>
          <a:ext cx="387350" cy="334962"/>
        </p:xfrm>
        <a:graphic>
          <a:graphicData uri="http://schemas.openxmlformats.org/presentationml/2006/ole">
            <mc:AlternateContent xmlns:mc="http://schemas.openxmlformats.org/markup-compatibility/2006">
              <mc:Choice xmlns:v="urn:schemas-microsoft-com:vml" Requires="v">
                <p:oleObj spid="_x0000_s645218" name="Equation" r:id="rId14" imgW="190440" imgH="164880" progId="Equation.DSMT4">
                  <p:embed/>
                </p:oleObj>
              </mc:Choice>
              <mc:Fallback>
                <p:oleObj name="Equation" r:id="rId14" imgW="190440" imgH="16488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23050" y="731838"/>
                        <a:ext cx="387350" cy="3349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00397" name="Object 13"/>
          <p:cNvGraphicFramePr>
            <a:graphicFrameLocks noChangeAspect="1"/>
          </p:cNvGraphicFramePr>
          <p:nvPr/>
        </p:nvGraphicFramePr>
        <p:xfrm>
          <a:off x="5857875" y="2324100"/>
          <a:ext cx="1000125" cy="571500"/>
        </p:xfrm>
        <a:graphic>
          <a:graphicData uri="http://schemas.openxmlformats.org/presentationml/2006/ole">
            <mc:AlternateContent xmlns:mc="http://schemas.openxmlformats.org/markup-compatibility/2006">
              <mc:Choice xmlns:v="urn:schemas-microsoft-com:vml" Requires="v">
                <p:oleObj spid="_x0000_s645219" name="Equation" r:id="rId16" imgW="355320" imgH="203040" progId="Equation.DSMT4">
                  <p:embed/>
                </p:oleObj>
              </mc:Choice>
              <mc:Fallback>
                <p:oleObj name="Equation" r:id="rId16" imgW="355320" imgH="20304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57875" y="2324100"/>
                        <a:ext cx="1000125" cy="5715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pic>
        <p:nvPicPr>
          <p:cNvPr id="17" name="Picture 16"/>
          <p:cNvPicPr>
            <a:picLocks noChangeAspect="1"/>
          </p:cNvPicPr>
          <p:nvPr/>
        </p:nvPicPr>
        <p:blipFill>
          <a:blip r:embed="rId18"/>
          <a:stretch>
            <a:fillRect/>
          </a:stretch>
        </p:blipFill>
        <p:spPr>
          <a:xfrm>
            <a:off x="4141788" y="555972"/>
            <a:ext cx="1293812" cy="619952"/>
          </a:xfrm>
          <a:prstGeom prst="rect">
            <a:avLst/>
          </a:prstGeom>
        </p:spPr>
      </p:pic>
    </p:spTree>
    <p:extLst>
      <p:ext uri="{BB962C8B-B14F-4D97-AF65-F5344CB8AC3E}">
        <p14:creationId xmlns:p14="http://schemas.microsoft.com/office/powerpoint/2010/main" val="62201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00390">
                                            <p:txEl>
                                              <p:pRg st="0" end="0"/>
                                            </p:txEl>
                                          </p:spTgt>
                                        </p:tgtEl>
                                        <p:attrNameLst>
                                          <p:attrName>style.visibility</p:attrName>
                                        </p:attrNameLst>
                                      </p:cBhvr>
                                      <p:to>
                                        <p:strVal val="visible"/>
                                      </p:to>
                                    </p:set>
                                    <p:animEffect transition="in" filter="wipe(left)">
                                      <p:cBhvr>
                                        <p:cTn id="7" dur="500"/>
                                        <p:tgtEl>
                                          <p:spTgt spid="4003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iterate type="wd">
                                    <p:tmPct val="10000"/>
                                  </p:iterate>
                                  <p:childTnLst>
                                    <p:set>
                                      <p:cBhvr>
                                        <p:cTn id="16" dur="1" fill="hold">
                                          <p:stCondLst>
                                            <p:cond delay="0"/>
                                          </p:stCondLst>
                                        </p:cTn>
                                        <p:tgtEl>
                                          <p:spTgt spid="400395"/>
                                        </p:tgtEl>
                                        <p:attrNameLst>
                                          <p:attrName>style.visibility</p:attrName>
                                        </p:attrNameLst>
                                      </p:cBhvr>
                                      <p:to>
                                        <p:strVal val="visible"/>
                                      </p:to>
                                    </p:set>
                                    <p:animEffect transition="in" filter="wipe(left)">
                                      <p:cBhvr>
                                        <p:cTn id="17" dur="500"/>
                                        <p:tgtEl>
                                          <p:spTgt spid="40039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iterate type="wd">
                                    <p:tmPct val="10000"/>
                                  </p:iterate>
                                  <p:childTnLst>
                                    <p:set>
                                      <p:cBhvr>
                                        <p:cTn id="21" dur="1" fill="hold">
                                          <p:stCondLst>
                                            <p:cond delay="0"/>
                                          </p:stCondLst>
                                        </p:cTn>
                                        <p:tgtEl>
                                          <p:spTgt spid="400396"/>
                                        </p:tgtEl>
                                        <p:attrNameLst>
                                          <p:attrName>style.visibility</p:attrName>
                                        </p:attrNameLst>
                                      </p:cBhvr>
                                      <p:to>
                                        <p:strVal val="visible"/>
                                      </p:to>
                                    </p:set>
                                    <p:animEffect transition="in" filter="wipe(left)">
                                      <p:cBhvr>
                                        <p:cTn id="22" dur="500"/>
                                        <p:tgtEl>
                                          <p:spTgt spid="40039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00390">
                                            <p:txEl>
                                              <p:pRg st="1" end="1"/>
                                            </p:txEl>
                                          </p:spTgt>
                                        </p:tgtEl>
                                        <p:attrNameLst>
                                          <p:attrName>style.visibility</p:attrName>
                                        </p:attrNameLst>
                                      </p:cBhvr>
                                      <p:to>
                                        <p:strVal val="visible"/>
                                      </p:to>
                                    </p:set>
                                    <p:animEffect transition="in" filter="wipe(left)">
                                      <p:cBhvr>
                                        <p:cTn id="27" dur="500"/>
                                        <p:tgtEl>
                                          <p:spTgt spid="40039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400390">
                                            <p:txEl>
                                              <p:pRg st="2" end="2"/>
                                            </p:txEl>
                                          </p:spTgt>
                                        </p:tgtEl>
                                        <p:attrNameLst>
                                          <p:attrName>style.visibility</p:attrName>
                                        </p:attrNameLst>
                                      </p:cBhvr>
                                      <p:to>
                                        <p:strVal val="visible"/>
                                      </p:to>
                                    </p:set>
                                    <p:animEffect transition="in" filter="wipe(left)">
                                      <p:cBhvr>
                                        <p:cTn id="32" dur="500"/>
                                        <p:tgtEl>
                                          <p:spTgt spid="400390">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400390">
                                            <p:txEl>
                                              <p:pRg st="3" end="3"/>
                                            </p:txEl>
                                          </p:spTgt>
                                        </p:tgtEl>
                                        <p:attrNameLst>
                                          <p:attrName>style.visibility</p:attrName>
                                        </p:attrNameLst>
                                      </p:cBhvr>
                                      <p:to>
                                        <p:strVal val="visible"/>
                                      </p:to>
                                    </p:set>
                                    <p:animEffect transition="in" filter="wipe(left)">
                                      <p:cBhvr>
                                        <p:cTn id="37" dur="500"/>
                                        <p:tgtEl>
                                          <p:spTgt spid="40039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iterate type="wd">
                                    <p:tmPct val="10000"/>
                                  </p:iterate>
                                  <p:childTnLst>
                                    <p:set>
                                      <p:cBhvr>
                                        <p:cTn id="41" dur="1" fill="hold">
                                          <p:stCondLst>
                                            <p:cond delay="0"/>
                                          </p:stCondLst>
                                        </p:cTn>
                                        <p:tgtEl>
                                          <p:spTgt spid="400393"/>
                                        </p:tgtEl>
                                        <p:attrNameLst>
                                          <p:attrName>style.visibility</p:attrName>
                                        </p:attrNameLst>
                                      </p:cBhvr>
                                      <p:to>
                                        <p:strVal val="visible"/>
                                      </p:to>
                                    </p:set>
                                    <p:animEffect transition="in" filter="wipe(left)">
                                      <p:cBhvr>
                                        <p:cTn id="42" dur="500"/>
                                        <p:tgtEl>
                                          <p:spTgt spid="40039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iterate type="wd">
                                    <p:tmPct val="10000"/>
                                  </p:iterate>
                                  <p:childTnLst>
                                    <p:set>
                                      <p:cBhvr>
                                        <p:cTn id="46" dur="1" fill="hold">
                                          <p:stCondLst>
                                            <p:cond delay="0"/>
                                          </p:stCondLst>
                                        </p:cTn>
                                        <p:tgtEl>
                                          <p:spTgt spid="400397"/>
                                        </p:tgtEl>
                                        <p:attrNameLst>
                                          <p:attrName>style.visibility</p:attrName>
                                        </p:attrNameLst>
                                      </p:cBhvr>
                                      <p:to>
                                        <p:strVal val="visible"/>
                                      </p:to>
                                    </p:set>
                                    <p:animEffect transition="in" filter="wipe(left)">
                                      <p:cBhvr>
                                        <p:cTn id="47" dur="500"/>
                                        <p:tgtEl>
                                          <p:spTgt spid="40039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wd">
                                    <p:tmPct val="10000"/>
                                  </p:iterate>
                                  <p:childTnLst>
                                    <p:set>
                                      <p:cBhvr>
                                        <p:cTn id="51" dur="1" fill="hold">
                                          <p:stCondLst>
                                            <p:cond delay="0"/>
                                          </p:stCondLst>
                                        </p:cTn>
                                        <p:tgtEl>
                                          <p:spTgt spid="400390">
                                            <p:txEl>
                                              <p:pRg st="4" end="4"/>
                                            </p:txEl>
                                          </p:spTgt>
                                        </p:tgtEl>
                                        <p:attrNameLst>
                                          <p:attrName>style.visibility</p:attrName>
                                        </p:attrNameLst>
                                      </p:cBhvr>
                                      <p:to>
                                        <p:strVal val="visible"/>
                                      </p:to>
                                    </p:set>
                                    <p:animEffect transition="in" filter="wipe(left)">
                                      <p:cBhvr>
                                        <p:cTn id="52" dur="500"/>
                                        <p:tgtEl>
                                          <p:spTgt spid="400390">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wd">
                                    <p:tmPct val="10000"/>
                                  </p:iterate>
                                  <p:childTnLst>
                                    <p:set>
                                      <p:cBhvr>
                                        <p:cTn id="56" dur="1" fill="hold">
                                          <p:stCondLst>
                                            <p:cond delay="0"/>
                                          </p:stCondLst>
                                        </p:cTn>
                                        <p:tgtEl>
                                          <p:spTgt spid="400390">
                                            <p:txEl>
                                              <p:pRg st="5" end="5"/>
                                            </p:txEl>
                                          </p:spTgt>
                                        </p:tgtEl>
                                        <p:attrNameLst>
                                          <p:attrName>style.visibility</p:attrName>
                                        </p:attrNameLst>
                                      </p:cBhvr>
                                      <p:to>
                                        <p:strVal val="visible"/>
                                      </p:to>
                                    </p:set>
                                    <p:animEffect transition="in" filter="wipe(left)">
                                      <p:cBhvr>
                                        <p:cTn id="57" dur="500"/>
                                        <p:tgtEl>
                                          <p:spTgt spid="400390">
                                            <p:txEl>
                                              <p:pRg st="5" end="5"/>
                                            </p:txEl>
                                          </p:spTgt>
                                        </p:tgtEl>
                                      </p:cBhvr>
                                    </p:animEffect>
                                  </p:childTnLst>
                                </p:cTn>
                              </p:par>
                              <p:par>
                                <p:cTn id="58" presetID="22" presetClass="entr" presetSubtype="8" fill="hold" nodeType="withEffect">
                                  <p:stCondLst>
                                    <p:cond delay="0"/>
                                  </p:stCondLst>
                                  <p:iterate type="wd">
                                    <p:tmPct val="10000"/>
                                  </p:iterate>
                                  <p:childTnLst>
                                    <p:set>
                                      <p:cBhvr>
                                        <p:cTn id="59" dur="1" fill="hold">
                                          <p:stCondLst>
                                            <p:cond delay="0"/>
                                          </p:stCondLst>
                                        </p:cTn>
                                        <p:tgtEl>
                                          <p:spTgt spid="400394"/>
                                        </p:tgtEl>
                                        <p:attrNameLst>
                                          <p:attrName>style.visibility</p:attrName>
                                        </p:attrNameLst>
                                      </p:cBhvr>
                                      <p:to>
                                        <p:strVal val="visible"/>
                                      </p:to>
                                    </p:set>
                                    <p:animEffect transition="in" filter="wipe(left)">
                                      <p:cBhvr>
                                        <p:cTn id="60" dur="500"/>
                                        <p:tgtEl>
                                          <p:spTgt spid="40039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iterate type="wd">
                                    <p:tmPct val="10000"/>
                                  </p:iterate>
                                  <p:childTnLst>
                                    <p:set>
                                      <p:cBhvr>
                                        <p:cTn id="64" dur="1" fill="hold">
                                          <p:stCondLst>
                                            <p:cond delay="0"/>
                                          </p:stCondLst>
                                        </p:cTn>
                                        <p:tgtEl>
                                          <p:spTgt spid="400390">
                                            <p:txEl>
                                              <p:pRg st="7" end="7"/>
                                            </p:txEl>
                                          </p:spTgt>
                                        </p:tgtEl>
                                        <p:attrNameLst>
                                          <p:attrName>style.visibility</p:attrName>
                                        </p:attrNameLst>
                                      </p:cBhvr>
                                      <p:to>
                                        <p:strVal val="visible"/>
                                      </p:to>
                                    </p:set>
                                    <p:animEffect transition="in" filter="wipe(left)">
                                      <p:cBhvr>
                                        <p:cTn id="65" dur="500"/>
                                        <p:tgtEl>
                                          <p:spTgt spid="400390">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iterate type="wd">
                                    <p:tmPct val="10000"/>
                                  </p:iterate>
                                  <p:childTnLst>
                                    <p:set>
                                      <p:cBhvr>
                                        <p:cTn id="69" dur="1" fill="hold">
                                          <p:stCondLst>
                                            <p:cond delay="0"/>
                                          </p:stCondLst>
                                        </p:cTn>
                                        <p:tgtEl>
                                          <p:spTgt spid="400390">
                                            <p:txEl>
                                              <p:pRg st="8" end="8"/>
                                            </p:txEl>
                                          </p:spTgt>
                                        </p:tgtEl>
                                        <p:attrNameLst>
                                          <p:attrName>style.visibility</p:attrName>
                                        </p:attrNameLst>
                                      </p:cBhvr>
                                      <p:to>
                                        <p:strVal val="visible"/>
                                      </p:to>
                                    </p:set>
                                    <p:animEffect transition="in" filter="wipe(left)">
                                      <p:cBhvr>
                                        <p:cTn id="70" dur="500"/>
                                        <p:tgtEl>
                                          <p:spTgt spid="40039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90"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ate Placeholder 3"/>
          <p:cNvSpPr>
            <a:spLocks noGrp="1"/>
          </p:cNvSpPr>
          <p:nvPr>
            <p:ph type="dt" sz="half" idx="10"/>
          </p:nvPr>
        </p:nvSpPr>
        <p:spPr/>
        <p:txBody>
          <a:bodyPr/>
          <a:lstStyle/>
          <a:p>
            <a:r>
              <a:rPr lang="en-US" smtClean="0"/>
              <a:t>Thursday, July 5, 2018</a:t>
            </a:r>
            <a:endParaRPr lang="en-US"/>
          </a:p>
        </p:txBody>
      </p:sp>
      <p:sp>
        <p:nvSpPr>
          <p:cNvPr id="18" name="Footer Placeholder 4"/>
          <p:cNvSpPr>
            <a:spLocks noGrp="1"/>
          </p:cNvSpPr>
          <p:nvPr>
            <p:ph type="ftr" sz="quarter" idx="11"/>
          </p:nvPr>
        </p:nvSpPr>
        <p:spPr/>
        <p:txBody>
          <a:bodyPr/>
          <a:lstStyle/>
          <a:p>
            <a:r>
              <a:rPr lang="de-DE" smtClean="0"/>
              <a:t>PHYS 1444-001, Summer 2018               Dr. Jaehoon Yu</a:t>
            </a:r>
            <a:endParaRPr lang="en-US"/>
          </a:p>
        </p:txBody>
      </p:sp>
      <p:sp>
        <p:nvSpPr>
          <p:cNvPr id="19" name="Slide Number Placeholder 5"/>
          <p:cNvSpPr>
            <a:spLocks noGrp="1"/>
          </p:cNvSpPr>
          <p:nvPr>
            <p:ph type="sldNum" sz="quarter" idx="12"/>
          </p:nvPr>
        </p:nvSpPr>
        <p:spPr/>
        <p:txBody>
          <a:bodyPr/>
          <a:lstStyle/>
          <a:p>
            <a:fld id="{31C99203-E607-9B4D-ABF6-C5FCACCE5DE3}" type="slidenum">
              <a:rPr lang="en-US"/>
              <a:pPr/>
              <a:t>19</a:t>
            </a:fld>
            <a:endParaRPr lang="en-US"/>
          </a:p>
        </p:txBody>
      </p:sp>
      <p:pic>
        <p:nvPicPr>
          <p:cNvPr id="401410" name="Picture 2" descr="FG28_014"/>
          <p:cNvPicPr>
            <a:picLocks noChangeAspect="1" noChangeArrowheads="1"/>
          </p:cNvPicPr>
          <p:nvPr/>
        </p:nvPicPr>
        <p:blipFill>
          <a:blip r:embed="rId3"/>
          <a:srcRect/>
          <a:stretch>
            <a:fillRect/>
          </a:stretch>
        </p:blipFill>
        <p:spPr bwMode="auto">
          <a:xfrm>
            <a:off x="6553200" y="0"/>
            <a:ext cx="3124200" cy="2343150"/>
          </a:xfrm>
          <a:prstGeom prst="rect">
            <a:avLst/>
          </a:prstGeom>
          <a:noFill/>
        </p:spPr>
      </p:pic>
      <p:sp>
        <p:nvSpPr>
          <p:cNvPr id="401411" name="Rectangle 3"/>
          <p:cNvSpPr>
            <a:spLocks noGrp="1" noChangeArrowheads="1"/>
          </p:cNvSpPr>
          <p:nvPr>
            <p:ph type="title"/>
          </p:nvPr>
        </p:nvSpPr>
        <p:spPr>
          <a:xfrm>
            <a:off x="228600" y="-76200"/>
            <a:ext cx="8686800" cy="762000"/>
          </a:xfrm>
        </p:spPr>
        <p:txBody>
          <a:bodyPr/>
          <a:lstStyle/>
          <a:p>
            <a:r>
              <a:rPr lang="en-US" dirty="0"/>
              <a:t>Example 28 –</a:t>
            </a:r>
            <a:r>
              <a:rPr lang="en-US" dirty="0" smtClean="0"/>
              <a:t> 10 </a:t>
            </a:r>
            <a:endParaRPr lang="en-US" dirty="0"/>
          </a:p>
        </p:txBody>
      </p:sp>
      <p:sp>
        <p:nvSpPr>
          <p:cNvPr id="401412" name="Text Box 4"/>
          <p:cNvSpPr txBox="1">
            <a:spLocks noChangeArrowheads="1"/>
          </p:cNvSpPr>
          <p:nvPr/>
        </p:nvSpPr>
        <p:spPr bwMode="auto">
          <a:xfrm>
            <a:off x="381000" y="609600"/>
            <a:ext cx="6248400" cy="1187450"/>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b="1">
                <a:solidFill>
                  <a:schemeClr val="accent2"/>
                </a:solidFill>
                <a:latin typeface="Arial Narrow" charset="0"/>
              </a:rPr>
              <a:t>Toroid. </a:t>
            </a:r>
            <a:r>
              <a:rPr lang="en-US">
                <a:solidFill>
                  <a:schemeClr val="accent2"/>
                </a:solidFill>
                <a:latin typeface="Arial Narrow" charset="0"/>
              </a:rPr>
              <a:t>Use Ampere’s law to determine the magnetic field (a) inside and (b) outside a toroid, which is like a solenoid bent into the shape of a circle.  </a:t>
            </a:r>
          </a:p>
        </p:txBody>
      </p:sp>
      <p:sp>
        <p:nvSpPr>
          <p:cNvPr id="401413" name="Text Box 5"/>
          <p:cNvSpPr txBox="1">
            <a:spLocks noChangeArrowheads="1"/>
          </p:cNvSpPr>
          <p:nvPr/>
        </p:nvSpPr>
        <p:spPr bwMode="auto">
          <a:xfrm>
            <a:off x="304800" y="1828800"/>
            <a:ext cx="7696200" cy="457200"/>
          </a:xfrm>
          <a:prstGeom prst="rect">
            <a:avLst/>
          </a:prstGeom>
          <a:noFill/>
          <a:ln w="9525">
            <a:noFill/>
            <a:miter lim="800000"/>
            <a:headEnd/>
            <a:tailEnd/>
          </a:ln>
          <a:effectLst/>
        </p:spPr>
        <p:txBody>
          <a:bodyPr>
            <a:prstTxWarp prst="textNoShape">
              <a:avLst/>
            </a:prstTxWarp>
            <a:spAutoFit/>
          </a:bodyPr>
          <a:lstStyle/>
          <a:p>
            <a:r>
              <a:rPr lang="en-US" dirty="0">
                <a:solidFill>
                  <a:srgbClr val="CC00CC"/>
                </a:solidFill>
                <a:latin typeface="Arial Narrow" charset="0"/>
              </a:rPr>
              <a:t>(a) How do you think the magnetic field lines inside the </a:t>
            </a:r>
            <a:r>
              <a:rPr lang="en-US" dirty="0" err="1">
                <a:solidFill>
                  <a:srgbClr val="CC00CC"/>
                </a:solidFill>
                <a:latin typeface="Arial Narrow" charset="0"/>
              </a:rPr>
              <a:t>toroid</a:t>
            </a:r>
            <a:r>
              <a:rPr lang="en-US" dirty="0">
                <a:solidFill>
                  <a:srgbClr val="CC00CC"/>
                </a:solidFill>
                <a:latin typeface="Arial Narrow" charset="0"/>
              </a:rPr>
              <a:t> look? </a:t>
            </a:r>
            <a:endParaRPr lang="en-US" baseline="-25000" dirty="0">
              <a:solidFill>
                <a:srgbClr val="CC00CC"/>
              </a:solidFill>
              <a:latin typeface="Arial Narrow" charset="0"/>
            </a:endParaRPr>
          </a:p>
        </p:txBody>
      </p:sp>
      <p:sp>
        <p:nvSpPr>
          <p:cNvPr id="401414" name="Text Box 6"/>
          <p:cNvSpPr txBox="1">
            <a:spLocks noChangeArrowheads="1"/>
          </p:cNvSpPr>
          <p:nvPr/>
        </p:nvSpPr>
        <p:spPr bwMode="auto">
          <a:xfrm>
            <a:off x="304800" y="2286000"/>
            <a:ext cx="8389938" cy="457200"/>
          </a:xfrm>
          <a:prstGeom prst="rect">
            <a:avLst/>
          </a:prstGeom>
          <a:noFill/>
          <a:ln w="9525">
            <a:noFill/>
            <a:miter lim="800000"/>
            <a:headEnd/>
            <a:tailEnd/>
          </a:ln>
          <a:effectLst/>
        </p:spPr>
        <p:txBody>
          <a:bodyPr>
            <a:prstTxWarp prst="textNoShape">
              <a:avLst/>
            </a:prstTxWarp>
            <a:spAutoFit/>
          </a:bodyPr>
          <a:lstStyle/>
          <a:p>
            <a:r>
              <a:rPr lang="en-US" dirty="0">
                <a:solidFill>
                  <a:srgbClr val="CC00CC"/>
                </a:solidFill>
                <a:latin typeface="Arial Narrow" charset="0"/>
              </a:rPr>
              <a:t>Since it is a bent solenoid, it should be a circle concentric with the </a:t>
            </a:r>
            <a:r>
              <a:rPr lang="en-US" dirty="0" err="1">
                <a:solidFill>
                  <a:srgbClr val="CC00CC"/>
                </a:solidFill>
                <a:latin typeface="Arial Narrow" charset="0"/>
              </a:rPr>
              <a:t>toroid</a:t>
            </a:r>
            <a:r>
              <a:rPr lang="en-US" dirty="0">
                <a:solidFill>
                  <a:srgbClr val="CC00CC"/>
                </a:solidFill>
                <a:latin typeface="Arial Narrow" charset="0"/>
              </a:rPr>
              <a:t>.</a:t>
            </a:r>
          </a:p>
        </p:txBody>
      </p:sp>
      <p:sp>
        <p:nvSpPr>
          <p:cNvPr id="401415" name="Text Box 7"/>
          <p:cNvSpPr txBox="1">
            <a:spLocks noChangeArrowheads="1"/>
          </p:cNvSpPr>
          <p:nvPr/>
        </p:nvSpPr>
        <p:spPr bwMode="auto">
          <a:xfrm>
            <a:off x="304800" y="2667000"/>
            <a:ext cx="8305800" cy="1187450"/>
          </a:xfrm>
          <a:prstGeom prst="rect">
            <a:avLst/>
          </a:prstGeom>
          <a:solidFill>
            <a:schemeClr val="bg1"/>
          </a:solidFill>
          <a:ln w="9525">
            <a:noFill/>
            <a:miter lim="800000"/>
            <a:headEnd/>
            <a:tailEnd/>
          </a:ln>
          <a:effectLst/>
        </p:spPr>
        <p:txBody>
          <a:bodyPr>
            <a:prstTxWarp prst="textNoShape">
              <a:avLst/>
            </a:prstTxWarp>
            <a:spAutoFit/>
          </a:bodyPr>
          <a:lstStyle/>
          <a:p>
            <a:r>
              <a:rPr lang="en-US" dirty="0">
                <a:solidFill>
                  <a:srgbClr val="CC00CC"/>
                </a:solidFill>
                <a:latin typeface="Arial Narrow" charset="0"/>
              </a:rPr>
              <a:t>If we choose path of integration one of these field lines of radius </a:t>
            </a:r>
            <a:r>
              <a:rPr lang="en-US" dirty="0" err="1">
                <a:solidFill>
                  <a:srgbClr val="CC00CC"/>
                </a:solidFill>
                <a:latin typeface="Arial Narrow" charset="0"/>
              </a:rPr>
              <a:t>r</a:t>
            </a:r>
            <a:r>
              <a:rPr lang="en-US" dirty="0">
                <a:solidFill>
                  <a:srgbClr val="CC00CC"/>
                </a:solidFill>
                <a:latin typeface="Arial Narrow" charset="0"/>
              </a:rPr>
              <a:t> inside the </a:t>
            </a:r>
            <a:r>
              <a:rPr lang="en-US" dirty="0" err="1">
                <a:solidFill>
                  <a:srgbClr val="CC00CC"/>
                </a:solidFill>
                <a:latin typeface="Arial Narrow" charset="0"/>
              </a:rPr>
              <a:t>toroid</a:t>
            </a:r>
            <a:r>
              <a:rPr lang="en-US" dirty="0">
                <a:solidFill>
                  <a:srgbClr val="CC00CC"/>
                </a:solidFill>
                <a:latin typeface="Arial Narrow" charset="0"/>
              </a:rPr>
              <a:t>, path 1, to use the symmetry of the situation, making B the same at all points on the path, we obtain from Ampere’s law</a:t>
            </a:r>
          </a:p>
        </p:txBody>
      </p:sp>
      <p:sp>
        <p:nvSpPr>
          <p:cNvPr id="401417" name="AutoShape 9"/>
          <p:cNvSpPr>
            <a:spLocks noChangeArrowheads="1"/>
          </p:cNvSpPr>
          <p:nvPr/>
        </p:nvSpPr>
        <p:spPr bwMode="auto">
          <a:xfrm>
            <a:off x="5181600" y="3962400"/>
            <a:ext cx="1397000" cy="609600"/>
          </a:xfrm>
          <a:prstGeom prst="rightArrow">
            <a:avLst>
              <a:gd name="adj1" fmla="val 50000"/>
              <a:gd name="adj2" fmla="val 57292"/>
            </a:avLst>
          </a:prstGeom>
          <a:solidFill>
            <a:srgbClr val="FFFF66"/>
          </a:solidFill>
          <a:ln w="28575">
            <a:solidFill>
              <a:srgbClr val="CC0000"/>
            </a:solidFill>
            <a:miter lim="800000"/>
            <a:headEnd/>
            <a:tailEnd/>
          </a:ln>
          <a:effectLst/>
        </p:spPr>
        <p:txBody>
          <a:bodyPr wrap="none" anchor="ctr">
            <a:prstTxWarp prst="textNoShape">
              <a:avLst/>
            </a:prstTxWarp>
            <a:spAutoFit/>
          </a:bodyPr>
          <a:lstStyle/>
          <a:p>
            <a:pPr algn="ctr"/>
            <a:r>
              <a:rPr lang="en-US" sz="1600" b="1">
                <a:solidFill>
                  <a:srgbClr val="CC0000"/>
                </a:solidFill>
                <a:latin typeface="Arial Narrow" charset="0"/>
              </a:rPr>
              <a:t>Solving for B</a:t>
            </a:r>
          </a:p>
        </p:txBody>
      </p:sp>
      <p:graphicFrame>
        <p:nvGraphicFramePr>
          <p:cNvPr id="401418" name="Object 10"/>
          <p:cNvGraphicFramePr>
            <a:graphicFrameLocks noChangeAspect="1"/>
          </p:cNvGraphicFramePr>
          <p:nvPr/>
        </p:nvGraphicFramePr>
        <p:xfrm>
          <a:off x="6705600" y="4114800"/>
          <a:ext cx="517525" cy="309563"/>
        </p:xfrm>
        <a:graphic>
          <a:graphicData uri="http://schemas.openxmlformats.org/presentationml/2006/ole">
            <mc:AlternateContent xmlns:mc="http://schemas.openxmlformats.org/markup-compatibility/2006">
              <mc:Choice xmlns:v="urn:schemas-microsoft-com:vml" Requires="v">
                <p:oleObj spid="_x0000_s392860" name="Equation" r:id="rId4" imgW="253800" imgH="152280" progId="Equation.DSMT4">
                  <p:embed/>
                </p:oleObj>
              </mc:Choice>
              <mc:Fallback>
                <p:oleObj name="Equation" r:id="rId4" imgW="253800" imgH="1522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4114800"/>
                        <a:ext cx="517525" cy="3095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401419" name="Text Box 11"/>
          <p:cNvSpPr txBox="1">
            <a:spLocks noChangeArrowheads="1"/>
          </p:cNvSpPr>
          <p:nvPr/>
        </p:nvSpPr>
        <p:spPr bwMode="auto">
          <a:xfrm>
            <a:off x="533400" y="4648200"/>
            <a:ext cx="8305800" cy="1200328"/>
          </a:xfrm>
          <a:prstGeom prst="rect">
            <a:avLst/>
          </a:prstGeom>
          <a:noFill/>
          <a:ln w="9525">
            <a:noFill/>
            <a:miter lim="800000"/>
            <a:headEnd/>
            <a:tailEnd/>
          </a:ln>
          <a:effectLst/>
        </p:spPr>
        <p:txBody>
          <a:bodyPr>
            <a:prstTxWarp prst="textNoShape">
              <a:avLst/>
            </a:prstTxWarp>
            <a:spAutoFit/>
          </a:bodyPr>
          <a:lstStyle/>
          <a:p>
            <a:r>
              <a:rPr lang="en-US" dirty="0">
                <a:solidFill>
                  <a:srgbClr val="CC00CC"/>
                </a:solidFill>
                <a:latin typeface="Arial Narrow" charset="0"/>
              </a:rPr>
              <a:t>So the magnetic field inside a </a:t>
            </a:r>
            <a:r>
              <a:rPr lang="en-US" dirty="0" err="1">
                <a:solidFill>
                  <a:srgbClr val="CC00CC"/>
                </a:solidFill>
                <a:latin typeface="Arial Narrow" charset="0"/>
              </a:rPr>
              <a:t>toroid</a:t>
            </a:r>
            <a:r>
              <a:rPr lang="en-US" dirty="0">
                <a:solidFill>
                  <a:srgbClr val="CC00CC"/>
                </a:solidFill>
                <a:latin typeface="Arial Narrow" charset="0"/>
              </a:rPr>
              <a:t> is not uniform.  It is larger on the inner edge.  However, the field will be uniform if the radius is large and the </a:t>
            </a:r>
            <a:r>
              <a:rPr lang="en-US" dirty="0" err="1">
                <a:solidFill>
                  <a:srgbClr val="CC00CC"/>
                </a:solidFill>
                <a:latin typeface="Arial Narrow" charset="0"/>
              </a:rPr>
              <a:t>toroid</a:t>
            </a:r>
            <a:r>
              <a:rPr lang="en-US" dirty="0">
                <a:solidFill>
                  <a:srgbClr val="CC00CC"/>
                </a:solidFill>
                <a:latin typeface="Arial Narrow" charset="0"/>
              </a:rPr>
              <a:t> is </a:t>
            </a:r>
            <a:r>
              <a:rPr lang="en-US" dirty="0" smtClean="0">
                <a:solidFill>
                  <a:srgbClr val="CC00CC"/>
                </a:solidFill>
                <a:latin typeface="Arial Narrow" charset="0"/>
              </a:rPr>
              <a:t>thin.   The filed in this case is B </a:t>
            </a:r>
            <a:r>
              <a:rPr lang="en-US" dirty="0">
                <a:solidFill>
                  <a:srgbClr val="CC00CC"/>
                </a:solidFill>
                <a:latin typeface="Arial Narrow" charset="0"/>
              </a:rPr>
              <a:t>=</a:t>
            </a:r>
            <a:r>
              <a:rPr lang="en-US" dirty="0" smtClean="0">
                <a:solidFill>
                  <a:srgbClr val="CC00CC"/>
                </a:solidFill>
                <a:latin typeface="Arial Narrow" charset="0"/>
              </a:rPr>
              <a:t> </a:t>
            </a:r>
            <a:r>
              <a:rPr lang="en-US" dirty="0" smtClean="0">
                <a:solidFill>
                  <a:srgbClr val="CC00CC"/>
                </a:solidFill>
                <a:latin typeface="Symbol" charset="2"/>
              </a:rPr>
              <a:t>μ</a:t>
            </a:r>
            <a:r>
              <a:rPr lang="en-US" baseline="-25000" dirty="0" smtClean="0">
                <a:solidFill>
                  <a:srgbClr val="CC00CC"/>
                </a:solidFill>
                <a:latin typeface="Arial Narrow" charset="0"/>
              </a:rPr>
              <a:t>0</a:t>
            </a:r>
            <a:r>
              <a:rPr lang="en-US" dirty="0" smtClean="0">
                <a:solidFill>
                  <a:srgbClr val="CC00CC"/>
                </a:solidFill>
                <a:latin typeface="Arial Narrow" charset="0"/>
              </a:rPr>
              <a:t>n</a:t>
            </a:r>
            <a:r>
              <a:rPr lang="en-US" dirty="0" smtClean="0">
                <a:solidFill>
                  <a:srgbClr val="CC00CC"/>
                </a:solidFill>
                <a:latin typeface="Monotype Corsiva" charset="0"/>
              </a:rPr>
              <a:t>I</a:t>
            </a:r>
            <a:r>
              <a:rPr lang="en-US" dirty="0">
                <a:solidFill>
                  <a:srgbClr val="CC00CC"/>
                </a:solidFill>
                <a:latin typeface="Arial Narrow" charset="0"/>
              </a:rPr>
              <a:t>.</a:t>
            </a:r>
          </a:p>
        </p:txBody>
      </p:sp>
      <p:sp>
        <p:nvSpPr>
          <p:cNvPr id="401420" name="Text Box 12"/>
          <p:cNvSpPr txBox="1">
            <a:spLocks noChangeArrowheads="1"/>
          </p:cNvSpPr>
          <p:nvPr/>
        </p:nvSpPr>
        <p:spPr bwMode="auto">
          <a:xfrm>
            <a:off x="457200" y="5791200"/>
            <a:ext cx="83820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(b) Outside the solenoid, the field is 0 since the net enclosed current is 0.</a:t>
            </a:r>
          </a:p>
        </p:txBody>
      </p:sp>
      <p:graphicFrame>
        <p:nvGraphicFramePr>
          <p:cNvPr id="401421" name="Object 13"/>
          <p:cNvGraphicFramePr>
            <a:graphicFrameLocks noChangeAspect="1"/>
          </p:cNvGraphicFramePr>
          <p:nvPr/>
        </p:nvGraphicFramePr>
        <p:xfrm>
          <a:off x="1908175" y="4038600"/>
          <a:ext cx="1216025" cy="463550"/>
        </p:xfrm>
        <a:graphic>
          <a:graphicData uri="http://schemas.openxmlformats.org/presentationml/2006/ole">
            <mc:AlternateContent xmlns:mc="http://schemas.openxmlformats.org/markup-compatibility/2006">
              <mc:Choice xmlns:v="urn:schemas-microsoft-com:vml" Requires="v">
                <p:oleObj spid="_x0000_s392861" name="Equation" r:id="rId6" imgW="596880" imgH="228600" progId="Equation.DSMT4">
                  <p:embed/>
                </p:oleObj>
              </mc:Choice>
              <mc:Fallback>
                <p:oleObj name="Equation" r:id="rId6" imgW="596880" imgH="2286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8175" y="4038600"/>
                        <a:ext cx="1216025" cy="4635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01422" name="Object 14"/>
          <p:cNvGraphicFramePr>
            <a:graphicFrameLocks noChangeAspect="1"/>
          </p:cNvGraphicFramePr>
          <p:nvPr/>
        </p:nvGraphicFramePr>
        <p:xfrm>
          <a:off x="3105150" y="4084638"/>
          <a:ext cx="1085850" cy="411162"/>
        </p:xfrm>
        <a:graphic>
          <a:graphicData uri="http://schemas.openxmlformats.org/presentationml/2006/ole">
            <mc:AlternateContent xmlns:mc="http://schemas.openxmlformats.org/markup-compatibility/2006">
              <mc:Choice xmlns:v="urn:schemas-microsoft-com:vml" Requires="v">
                <p:oleObj spid="_x0000_s392862" name="Equation" r:id="rId8" imgW="533160" imgH="203040" progId="Equation.DSMT4">
                  <p:embed/>
                </p:oleObj>
              </mc:Choice>
              <mc:Fallback>
                <p:oleObj name="Equation" r:id="rId8" imgW="533160" imgH="2030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5150" y="4084638"/>
                        <a:ext cx="1085850" cy="4111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01423" name="Object 15"/>
          <p:cNvGraphicFramePr>
            <a:graphicFrameLocks noChangeAspect="1"/>
          </p:cNvGraphicFramePr>
          <p:nvPr/>
        </p:nvGraphicFramePr>
        <p:xfrm>
          <a:off x="4151313" y="4083050"/>
          <a:ext cx="725487" cy="412750"/>
        </p:xfrm>
        <a:graphic>
          <a:graphicData uri="http://schemas.openxmlformats.org/presentationml/2006/ole">
            <mc:AlternateContent xmlns:mc="http://schemas.openxmlformats.org/markup-compatibility/2006">
              <mc:Choice xmlns:v="urn:schemas-microsoft-com:vml" Requires="v">
                <p:oleObj spid="_x0000_s392863" name="Equation" r:id="rId10" imgW="355320" imgH="203040" progId="Equation.DSMT4">
                  <p:embed/>
                </p:oleObj>
              </mc:Choice>
              <mc:Fallback>
                <p:oleObj name="Equation" r:id="rId10" imgW="355320" imgH="20304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51313" y="4083050"/>
                        <a:ext cx="725487" cy="4127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01424" name="Object 16"/>
          <p:cNvGraphicFramePr>
            <a:graphicFrameLocks noChangeAspect="1"/>
          </p:cNvGraphicFramePr>
          <p:nvPr/>
        </p:nvGraphicFramePr>
        <p:xfrm>
          <a:off x="7148513" y="3902075"/>
          <a:ext cx="776287" cy="746125"/>
        </p:xfrm>
        <a:graphic>
          <a:graphicData uri="http://schemas.openxmlformats.org/presentationml/2006/ole">
            <mc:AlternateContent xmlns:mc="http://schemas.openxmlformats.org/markup-compatibility/2006">
              <mc:Choice xmlns:v="urn:schemas-microsoft-com:vml" Requires="v">
                <p:oleObj spid="_x0000_s392864" name="Equation" r:id="rId12" imgW="380880" imgH="368280" progId="Equation.DSMT4">
                  <p:embed/>
                </p:oleObj>
              </mc:Choice>
              <mc:Fallback>
                <p:oleObj name="Equation" r:id="rId12" imgW="380880" imgH="3682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48513" y="3902075"/>
                        <a:ext cx="776287" cy="7461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pic>
        <p:nvPicPr>
          <p:cNvPr id="20" name="Picture 19"/>
          <p:cNvPicPr>
            <a:picLocks noChangeAspect="1"/>
          </p:cNvPicPr>
          <p:nvPr/>
        </p:nvPicPr>
        <p:blipFill>
          <a:blip r:embed="rId14"/>
          <a:stretch>
            <a:fillRect/>
          </a:stretch>
        </p:blipFill>
        <p:spPr>
          <a:xfrm>
            <a:off x="669132" y="3952048"/>
            <a:ext cx="1293812" cy="619952"/>
          </a:xfrm>
          <a:prstGeom prst="rect">
            <a:avLst/>
          </a:prstGeom>
        </p:spPr>
      </p:pic>
    </p:spTree>
    <p:extLst>
      <p:ext uri="{BB962C8B-B14F-4D97-AF65-F5344CB8AC3E}">
        <p14:creationId xmlns:p14="http://schemas.microsoft.com/office/powerpoint/2010/main" val="30127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01412"/>
                                        </p:tgtEl>
                                        <p:attrNameLst>
                                          <p:attrName>style.visibility</p:attrName>
                                        </p:attrNameLst>
                                      </p:cBhvr>
                                      <p:to>
                                        <p:strVal val="visible"/>
                                      </p:to>
                                    </p:set>
                                    <p:animEffect transition="in" filter="wipe(left)">
                                      <p:cBhvr>
                                        <p:cTn id="7" dur="500"/>
                                        <p:tgtEl>
                                          <p:spTgt spid="4014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401410"/>
                                        </p:tgtEl>
                                        <p:attrNameLst>
                                          <p:attrName>style.visibility</p:attrName>
                                        </p:attrNameLst>
                                      </p:cBhvr>
                                      <p:to>
                                        <p:strVal val="visible"/>
                                      </p:to>
                                    </p:set>
                                    <p:anim calcmode="lin" valueType="num">
                                      <p:cBhvr>
                                        <p:cTn id="12" dur="500" fill="hold"/>
                                        <p:tgtEl>
                                          <p:spTgt spid="401410"/>
                                        </p:tgtEl>
                                        <p:attrNameLst>
                                          <p:attrName>ppt_w</p:attrName>
                                        </p:attrNameLst>
                                      </p:cBhvr>
                                      <p:tavLst>
                                        <p:tav tm="0">
                                          <p:val>
                                            <p:fltVal val="0"/>
                                          </p:val>
                                        </p:tav>
                                        <p:tav tm="100000">
                                          <p:val>
                                            <p:strVal val="#ppt_w"/>
                                          </p:val>
                                        </p:tav>
                                      </p:tavLst>
                                    </p:anim>
                                    <p:anim calcmode="lin" valueType="num">
                                      <p:cBhvr>
                                        <p:cTn id="13" dur="500" fill="hold"/>
                                        <p:tgtEl>
                                          <p:spTgt spid="401410"/>
                                        </p:tgtEl>
                                        <p:attrNameLst>
                                          <p:attrName>ppt_h</p:attrName>
                                        </p:attrNameLst>
                                      </p:cBhvr>
                                      <p:tavLst>
                                        <p:tav tm="0">
                                          <p:val>
                                            <p:fltVal val="0"/>
                                          </p:val>
                                        </p:tav>
                                        <p:tav tm="100000">
                                          <p:val>
                                            <p:strVal val="#ppt_h"/>
                                          </p:val>
                                        </p:tav>
                                      </p:tavLst>
                                    </p:anim>
                                    <p:animEffect transition="in" filter="fade">
                                      <p:cBhvr>
                                        <p:cTn id="14" dur="500"/>
                                        <p:tgtEl>
                                          <p:spTgt spid="4014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401413"/>
                                        </p:tgtEl>
                                        <p:attrNameLst>
                                          <p:attrName>style.visibility</p:attrName>
                                        </p:attrNameLst>
                                      </p:cBhvr>
                                      <p:to>
                                        <p:strVal val="visible"/>
                                      </p:to>
                                    </p:set>
                                    <p:animEffect transition="in" filter="wipe(left)">
                                      <p:cBhvr>
                                        <p:cTn id="19" dur="500"/>
                                        <p:tgtEl>
                                          <p:spTgt spid="4014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
                                  </p:iterate>
                                  <p:childTnLst>
                                    <p:set>
                                      <p:cBhvr>
                                        <p:cTn id="23" dur="1" fill="hold">
                                          <p:stCondLst>
                                            <p:cond delay="0"/>
                                          </p:stCondLst>
                                        </p:cTn>
                                        <p:tgtEl>
                                          <p:spTgt spid="401414"/>
                                        </p:tgtEl>
                                        <p:attrNameLst>
                                          <p:attrName>style.visibility</p:attrName>
                                        </p:attrNameLst>
                                      </p:cBhvr>
                                      <p:to>
                                        <p:strVal val="visible"/>
                                      </p:to>
                                    </p:set>
                                    <p:animEffect transition="in" filter="wipe(left)">
                                      <p:cBhvr>
                                        <p:cTn id="24" dur="500"/>
                                        <p:tgtEl>
                                          <p:spTgt spid="4014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401415"/>
                                        </p:tgtEl>
                                        <p:attrNameLst>
                                          <p:attrName>style.visibility</p:attrName>
                                        </p:attrNameLst>
                                      </p:cBhvr>
                                      <p:to>
                                        <p:strVal val="visible"/>
                                      </p:to>
                                    </p:set>
                                    <p:animEffect transition="in" filter="wipe(left)">
                                      <p:cBhvr>
                                        <p:cTn id="29" dur="500"/>
                                        <p:tgtEl>
                                          <p:spTgt spid="4014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iterate type="wd">
                                    <p:tmPct val="10000"/>
                                  </p:iterate>
                                  <p:childTnLst>
                                    <p:set>
                                      <p:cBhvr>
                                        <p:cTn id="38" dur="1" fill="hold">
                                          <p:stCondLst>
                                            <p:cond delay="0"/>
                                          </p:stCondLst>
                                        </p:cTn>
                                        <p:tgtEl>
                                          <p:spTgt spid="401421"/>
                                        </p:tgtEl>
                                        <p:attrNameLst>
                                          <p:attrName>style.visibility</p:attrName>
                                        </p:attrNameLst>
                                      </p:cBhvr>
                                      <p:to>
                                        <p:strVal val="visible"/>
                                      </p:to>
                                    </p:set>
                                    <p:animEffect transition="in" filter="wipe(left)">
                                      <p:cBhvr>
                                        <p:cTn id="39" dur="500"/>
                                        <p:tgtEl>
                                          <p:spTgt spid="4014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iterate type="wd">
                                    <p:tmPct val="10000"/>
                                  </p:iterate>
                                  <p:childTnLst>
                                    <p:set>
                                      <p:cBhvr>
                                        <p:cTn id="43" dur="1" fill="hold">
                                          <p:stCondLst>
                                            <p:cond delay="0"/>
                                          </p:stCondLst>
                                        </p:cTn>
                                        <p:tgtEl>
                                          <p:spTgt spid="401422"/>
                                        </p:tgtEl>
                                        <p:attrNameLst>
                                          <p:attrName>style.visibility</p:attrName>
                                        </p:attrNameLst>
                                      </p:cBhvr>
                                      <p:to>
                                        <p:strVal val="visible"/>
                                      </p:to>
                                    </p:set>
                                    <p:animEffect transition="in" filter="wipe(left)">
                                      <p:cBhvr>
                                        <p:cTn id="44" dur="500"/>
                                        <p:tgtEl>
                                          <p:spTgt spid="40142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iterate type="wd">
                                    <p:tmPct val="10000"/>
                                  </p:iterate>
                                  <p:childTnLst>
                                    <p:set>
                                      <p:cBhvr>
                                        <p:cTn id="48" dur="1" fill="hold">
                                          <p:stCondLst>
                                            <p:cond delay="0"/>
                                          </p:stCondLst>
                                        </p:cTn>
                                        <p:tgtEl>
                                          <p:spTgt spid="401423"/>
                                        </p:tgtEl>
                                        <p:attrNameLst>
                                          <p:attrName>style.visibility</p:attrName>
                                        </p:attrNameLst>
                                      </p:cBhvr>
                                      <p:to>
                                        <p:strVal val="visible"/>
                                      </p:to>
                                    </p:set>
                                    <p:animEffect transition="in" filter="wipe(left)">
                                      <p:cBhvr>
                                        <p:cTn id="49" dur="500"/>
                                        <p:tgtEl>
                                          <p:spTgt spid="40142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iterate type="wd">
                                    <p:tmPct val="10000"/>
                                  </p:iterate>
                                  <p:childTnLst>
                                    <p:set>
                                      <p:cBhvr>
                                        <p:cTn id="53" dur="1" fill="hold">
                                          <p:stCondLst>
                                            <p:cond delay="0"/>
                                          </p:stCondLst>
                                        </p:cTn>
                                        <p:tgtEl>
                                          <p:spTgt spid="401417"/>
                                        </p:tgtEl>
                                        <p:attrNameLst>
                                          <p:attrName>style.visibility</p:attrName>
                                        </p:attrNameLst>
                                      </p:cBhvr>
                                      <p:to>
                                        <p:strVal val="visible"/>
                                      </p:to>
                                    </p:set>
                                    <p:animEffect transition="in" filter="wipe(left)">
                                      <p:cBhvr>
                                        <p:cTn id="54" dur="500"/>
                                        <p:tgtEl>
                                          <p:spTgt spid="40141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iterate type="wd">
                                    <p:tmPct val="10000"/>
                                  </p:iterate>
                                  <p:childTnLst>
                                    <p:set>
                                      <p:cBhvr>
                                        <p:cTn id="58" dur="1" fill="hold">
                                          <p:stCondLst>
                                            <p:cond delay="0"/>
                                          </p:stCondLst>
                                        </p:cTn>
                                        <p:tgtEl>
                                          <p:spTgt spid="401418"/>
                                        </p:tgtEl>
                                        <p:attrNameLst>
                                          <p:attrName>style.visibility</p:attrName>
                                        </p:attrNameLst>
                                      </p:cBhvr>
                                      <p:to>
                                        <p:strVal val="visible"/>
                                      </p:to>
                                    </p:set>
                                    <p:animEffect transition="in" filter="wipe(left)">
                                      <p:cBhvr>
                                        <p:cTn id="59" dur="500"/>
                                        <p:tgtEl>
                                          <p:spTgt spid="40141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iterate type="wd">
                                    <p:tmPct val="10000"/>
                                  </p:iterate>
                                  <p:childTnLst>
                                    <p:set>
                                      <p:cBhvr>
                                        <p:cTn id="63" dur="1" fill="hold">
                                          <p:stCondLst>
                                            <p:cond delay="0"/>
                                          </p:stCondLst>
                                        </p:cTn>
                                        <p:tgtEl>
                                          <p:spTgt spid="401424"/>
                                        </p:tgtEl>
                                        <p:attrNameLst>
                                          <p:attrName>style.visibility</p:attrName>
                                        </p:attrNameLst>
                                      </p:cBhvr>
                                      <p:to>
                                        <p:strVal val="visible"/>
                                      </p:to>
                                    </p:set>
                                    <p:animEffect transition="in" filter="wipe(left)">
                                      <p:cBhvr>
                                        <p:cTn id="64" dur="500"/>
                                        <p:tgtEl>
                                          <p:spTgt spid="40142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iterate type="wd">
                                    <p:tmPct val="10000"/>
                                  </p:iterate>
                                  <p:childTnLst>
                                    <p:set>
                                      <p:cBhvr>
                                        <p:cTn id="68" dur="1" fill="hold">
                                          <p:stCondLst>
                                            <p:cond delay="0"/>
                                          </p:stCondLst>
                                        </p:cTn>
                                        <p:tgtEl>
                                          <p:spTgt spid="401419"/>
                                        </p:tgtEl>
                                        <p:attrNameLst>
                                          <p:attrName>style.visibility</p:attrName>
                                        </p:attrNameLst>
                                      </p:cBhvr>
                                      <p:to>
                                        <p:strVal val="visible"/>
                                      </p:to>
                                    </p:set>
                                    <p:animEffect transition="in" filter="wipe(left)">
                                      <p:cBhvr>
                                        <p:cTn id="69" dur="500"/>
                                        <p:tgtEl>
                                          <p:spTgt spid="4014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iterate type="wd">
                                    <p:tmPct val="10000"/>
                                  </p:iterate>
                                  <p:childTnLst>
                                    <p:set>
                                      <p:cBhvr>
                                        <p:cTn id="73" dur="1" fill="hold">
                                          <p:stCondLst>
                                            <p:cond delay="0"/>
                                          </p:stCondLst>
                                        </p:cTn>
                                        <p:tgtEl>
                                          <p:spTgt spid="401420"/>
                                        </p:tgtEl>
                                        <p:attrNameLst>
                                          <p:attrName>style.visibility</p:attrName>
                                        </p:attrNameLst>
                                      </p:cBhvr>
                                      <p:to>
                                        <p:strVal val="visible"/>
                                      </p:to>
                                    </p:set>
                                    <p:animEffect transition="in" filter="wipe(left)">
                                      <p:cBhvr>
                                        <p:cTn id="74" dur="500"/>
                                        <p:tgtEl>
                                          <p:spTgt spid="401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2" grpId="0"/>
      <p:bldP spid="401413" grpId="0"/>
      <p:bldP spid="401414" grpId="0"/>
      <p:bldP spid="401415" grpId="0" animBg="1"/>
      <p:bldP spid="401417" grpId="0" animBg="1"/>
      <p:bldP spid="401419" grpId="0"/>
      <p:bldP spid="401420"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p>
            <a:pPr>
              <a:defRPr/>
            </a:pPr>
            <a:r>
              <a:rPr lang="en-US" smtClean="0"/>
              <a:t>Thursday, July 5, 2018</a:t>
            </a:r>
            <a:endParaRPr lang="en-US"/>
          </a:p>
        </p:txBody>
      </p:sp>
      <p:sp>
        <p:nvSpPr>
          <p:cNvPr id="7" name="Rectangle 5"/>
          <p:cNvSpPr>
            <a:spLocks noGrp="1" noChangeArrowheads="1"/>
          </p:cNvSpPr>
          <p:nvPr>
            <p:ph type="ftr" sz="quarter" idx="11"/>
          </p:nvPr>
        </p:nvSpPr>
        <p:spPr/>
        <p:txBody>
          <a:bodyPr/>
          <a:lstStyle/>
          <a:p>
            <a:pPr>
              <a:defRPr/>
            </a:pPr>
            <a:r>
              <a:rPr lang="de-DE" smtClean="0"/>
              <a:t>PHYS 1444-001, Summer 2018               Dr. Jaehoon Yu</a:t>
            </a:r>
            <a:endParaRPr lang="en-US"/>
          </a:p>
        </p:txBody>
      </p:sp>
      <p:sp>
        <p:nvSpPr>
          <p:cNvPr id="18436" name="Rectangle 6"/>
          <p:cNvSpPr>
            <a:spLocks noGrp="1" noChangeArrowheads="1"/>
          </p:cNvSpPr>
          <p:nvPr>
            <p:ph type="sldNum" sz="quarter" idx="12"/>
          </p:nvPr>
        </p:nvSpPr>
        <p:spPr>
          <a:noFill/>
        </p:spPr>
        <p:txBody>
          <a:bodyPr/>
          <a:lstStyle/>
          <a:p>
            <a:fld id="{395A3770-54C9-3149-A664-D038CC3CB949}" type="slidenum">
              <a:rPr lang="en-US">
                <a:latin typeface="Arial Narrow" pitchFamily="-84" charset="0"/>
              </a:rPr>
              <a:pPr/>
              <a:t>2</a:t>
            </a:fld>
            <a:endParaRPr lang="en-US">
              <a:latin typeface="Arial Narrow" pitchFamily="-84" charset="0"/>
            </a:endParaRPr>
          </a:p>
        </p:txBody>
      </p:sp>
      <p:sp>
        <p:nvSpPr>
          <p:cNvPr id="18437" name="Rectangle 2"/>
          <p:cNvSpPr>
            <a:spLocks noGrp="1" noChangeArrowheads="1"/>
          </p:cNvSpPr>
          <p:nvPr>
            <p:ph type="ctrTitle"/>
          </p:nvPr>
        </p:nvSpPr>
        <p:spPr>
          <a:xfrm>
            <a:off x="685800" y="304800"/>
            <a:ext cx="7772400" cy="1074737"/>
          </a:xfrm>
        </p:spPr>
        <p:txBody>
          <a:bodyPr/>
          <a:lstStyle/>
          <a:p>
            <a:pPr eaLnBrk="1" hangingPunct="1"/>
            <a:r>
              <a:rPr lang="en-US" dirty="0">
                <a:ea typeface="ＭＳ Ｐゴシック" pitchFamily="-84" charset="-128"/>
                <a:cs typeface="ＭＳ Ｐゴシック" pitchFamily="-84" charset="-128"/>
              </a:rPr>
              <a:t>PHYS </a:t>
            </a:r>
            <a:r>
              <a:rPr lang="en-US" dirty="0" smtClean="0">
                <a:ea typeface="ＭＳ Ｐゴシック" pitchFamily="-84" charset="-128"/>
                <a:cs typeface="ＭＳ Ｐゴシック" pitchFamily="-84" charset="-128"/>
              </a:rPr>
              <a:t>1441 </a:t>
            </a:r>
            <a:r>
              <a:rPr lang="en-US" dirty="0">
                <a:ea typeface="ＭＳ Ｐゴシック" pitchFamily="-84" charset="-128"/>
                <a:cs typeface="ＭＳ Ｐゴシック" pitchFamily="-84" charset="-128"/>
              </a:rPr>
              <a:t>– Section 001</a:t>
            </a:r>
            <a:br>
              <a:rPr lang="en-US" dirty="0">
                <a:ea typeface="ＭＳ Ｐゴシック" pitchFamily="-84" charset="-128"/>
                <a:cs typeface="ＭＳ Ｐゴシック" pitchFamily="-84" charset="-128"/>
              </a:rPr>
            </a:br>
            <a:r>
              <a:rPr lang="en-US" dirty="0">
                <a:ea typeface="ＭＳ Ｐゴシック" pitchFamily="-84" charset="-128"/>
                <a:cs typeface="ＭＳ Ｐゴシック" pitchFamily="-84" charset="-128"/>
              </a:rPr>
              <a:t>Lecture </a:t>
            </a:r>
            <a:r>
              <a:rPr lang="en-US" dirty="0" smtClean="0">
                <a:ea typeface="ＭＳ Ｐゴシック" pitchFamily="-84" charset="-128"/>
                <a:cs typeface="ＭＳ Ｐゴシック" pitchFamily="-84" charset="-128"/>
              </a:rPr>
              <a:t>#</a:t>
            </a:r>
            <a:r>
              <a:rPr lang="en-US" dirty="0" smtClean="0">
                <a:ea typeface="ＭＳ Ｐゴシック" pitchFamily="-84" charset="-128"/>
                <a:cs typeface="ＭＳ Ｐゴシック" pitchFamily="-84" charset="-128"/>
              </a:rPr>
              <a:t>17 </a:t>
            </a:r>
            <a:endParaRPr lang="en-US" dirty="0">
              <a:ea typeface="ＭＳ Ｐゴシック" pitchFamily="-84" charset="-128"/>
              <a:cs typeface="ＭＳ Ｐゴシック" pitchFamily="-84" charset="-128"/>
            </a:endParaRPr>
          </a:p>
        </p:txBody>
      </p:sp>
      <p:sp>
        <p:nvSpPr>
          <p:cNvPr id="18438" name="Text Box 4"/>
          <p:cNvSpPr txBox="1">
            <a:spLocks noChangeArrowheads="1"/>
          </p:cNvSpPr>
          <p:nvPr/>
        </p:nvSpPr>
        <p:spPr bwMode="auto">
          <a:xfrm>
            <a:off x="3057715" y="1447800"/>
            <a:ext cx="2720617" cy="830997"/>
          </a:xfrm>
          <a:prstGeom prst="rect">
            <a:avLst/>
          </a:prstGeom>
          <a:noFill/>
          <a:ln w="9525">
            <a:noFill/>
            <a:miter lim="800000"/>
            <a:headEnd/>
            <a:tailEnd/>
          </a:ln>
        </p:spPr>
        <p:txBody>
          <a:bodyPr wrap="none">
            <a:prstTxWarp prst="textNoShape">
              <a:avLst/>
            </a:prstTxWarp>
            <a:spAutoFit/>
          </a:bodyPr>
          <a:lstStyle/>
          <a:p>
            <a:pPr algn="ctr"/>
            <a:r>
              <a:rPr lang="en-US" dirty="0">
                <a:solidFill>
                  <a:schemeClr val="accent2"/>
                </a:solidFill>
                <a:latin typeface="Monotype Corsiva" pitchFamily="-84" charset="0"/>
              </a:rPr>
              <a:t>Tuesday, July 3, 2018</a:t>
            </a:r>
          </a:p>
          <a:p>
            <a:pPr algn="ctr"/>
            <a:r>
              <a:rPr lang="en-US" dirty="0">
                <a:solidFill>
                  <a:schemeClr val="accent2"/>
                </a:solidFill>
                <a:latin typeface="Monotype Corsiva" pitchFamily="-84" charset="0"/>
              </a:rPr>
              <a:t>Dr. </a:t>
            </a:r>
            <a:r>
              <a:rPr lang="en-US" dirty="0" err="1">
                <a:solidFill>
                  <a:schemeClr val="accent2"/>
                </a:solidFill>
                <a:latin typeface="Monotype Corsiva" pitchFamily="-84" charset="0"/>
              </a:rPr>
              <a:t>Animesh</a:t>
            </a:r>
            <a:r>
              <a:rPr lang="en-US" dirty="0">
                <a:solidFill>
                  <a:schemeClr val="accent2"/>
                </a:solidFill>
                <a:latin typeface="Monotype Corsiva" pitchFamily="-84" charset="0"/>
              </a:rPr>
              <a:t> Chatterjee</a:t>
            </a:r>
            <a:endParaRPr lang="en-US" b="1" dirty="0">
              <a:solidFill>
                <a:srgbClr val="FF0066"/>
              </a:solidFill>
              <a:latin typeface="Monotype Corsiva" pitchFamily="-84" charset="0"/>
            </a:endParaRPr>
          </a:p>
        </p:txBody>
      </p:sp>
      <p:sp>
        <p:nvSpPr>
          <p:cNvPr id="10" name="Content Placeholder 2"/>
          <p:cNvSpPr txBox="1">
            <a:spLocks/>
          </p:cNvSpPr>
          <p:nvPr/>
        </p:nvSpPr>
        <p:spPr bwMode="auto">
          <a:xfrm>
            <a:off x="1143000" y="2133600"/>
            <a:ext cx="6553200" cy="39575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har char="•"/>
              <a:defRPr sz="3200">
                <a:solidFill>
                  <a:schemeClr val="accent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ea typeface="ＭＳ Ｐゴシック" charset="-128"/>
              </a:defRPr>
            </a:lvl6pPr>
            <a:lvl7pPr marL="2971800" indent="-228600" algn="l" rtl="0" fontAlgn="base">
              <a:spcBef>
                <a:spcPct val="20000"/>
              </a:spcBef>
              <a:spcAft>
                <a:spcPct val="0"/>
              </a:spcAft>
              <a:buChar char="»"/>
              <a:defRPr sz="2000">
                <a:solidFill>
                  <a:srgbClr val="FF0066"/>
                </a:solidFill>
                <a:latin typeface="+mn-lt"/>
                <a:ea typeface="ＭＳ Ｐゴシック" charset="-128"/>
              </a:defRPr>
            </a:lvl7pPr>
            <a:lvl8pPr marL="3429000" indent="-228600" algn="l" rtl="0" fontAlgn="base">
              <a:spcBef>
                <a:spcPct val="20000"/>
              </a:spcBef>
              <a:spcAft>
                <a:spcPct val="0"/>
              </a:spcAft>
              <a:buChar char="»"/>
              <a:defRPr sz="2000">
                <a:solidFill>
                  <a:srgbClr val="FF0066"/>
                </a:solidFill>
                <a:latin typeface="+mn-lt"/>
                <a:ea typeface="ＭＳ Ｐゴシック" charset="-128"/>
              </a:defRPr>
            </a:lvl8pPr>
            <a:lvl9pPr marL="3886200" indent="-228600" algn="l" rtl="0" fontAlgn="base">
              <a:spcBef>
                <a:spcPct val="20000"/>
              </a:spcBef>
              <a:spcAft>
                <a:spcPct val="0"/>
              </a:spcAft>
              <a:buChar char="»"/>
              <a:defRPr sz="2000">
                <a:solidFill>
                  <a:srgbClr val="FF0066"/>
                </a:solidFill>
                <a:latin typeface="+mn-lt"/>
                <a:ea typeface="ＭＳ Ｐゴシック" charset="-128"/>
              </a:defRPr>
            </a:lvl9pPr>
          </a:lstStyle>
          <a:p>
            <a:pPr marL="609600" indent="-609600" algn="l"/>
            <a:r>
              <a:rPr lang="en-US" sz="2400" dirty="0">
                <a:latin typeface="Arial Narrow" charset="0"/>
              </a:rPr>
              <a:t>Chapter 29:EM Induction &amp; Faraday’s Law</a:t>
            </a:r>
          </a:p>
          <a:p>
            <a:pPr marL="1352550" lvl="1" indent="-609600"/>
            <a:r>
              <a:rPr lang="en-US" sz="2400" dirty="0" smtClean="0">
                <a:latin typeface="Arial Narrow" charset="0"/>
              </a:rPr>
              <a:t>Transformer</a:t>
            </a:r>
            <a:endParaRPr lang="en-US" sz="2400" dirty="0">
              <a:latin typeface="Arial Narrow" charset="0"/>
            </a:endParaRPr>
          </a:p>
          <a:p>
            <a:pPr marL="1352550" lvl="1" indent="-609600"/>
            <a:r>
              <a:rPr lang="en-US" sz="2400" dirty="0">
                <a:latin typeface="Arial Narrow" charset="0"/>
              </a:rPr>
              <a:t>Mutual and Self Inductance</a:t>
            </a:r>
          </a:p>
          <a:p>
            <a:pPr marL="1352550" lvl="1" indent="-609600"/>
            <a:r>
              <a:rPr lang="en-US" sz="2400" dirty="0">
                <a:latin typeface="Arial Narrow" charset="0"/>
              </a:rPr>
              <a:t>Energy Stored in Magnetic Field</a:t>
            </a:r>
          </a:p>
          <a:p>
            <a:pPr marL="1352550" lvl="1" indent="-609600"/>
            <a:r>
              <a:rPr lang="en-US" sz="2400" dirty="0">
                <a:latin typeface="Arial Narrow" charset="0"/>
              </a:rPr>
              <a:t>Alternating Current and AC Circuits</a:t>
            </a:r>
            <a:endParaRPr lang="en-US" sz="1400" dirty="0">
              <a:latin typeface="Arial Narrow" charset="0"/>
            </a:endParaRPr>
          </a:p>
          <a:p>
            <a:pPr marL="609600" indent="-609600" algn="l"/>
            <a:r>
              <a:rPr lang="en-US" sz="2400" dirty="0" smtClean="0">
                <a:latin typeface="Arial Narrow" charset="0"/>
              </a:rPr>
              <a:t>Chapter </a:t>
            </a:r>
            <a:r>
              <a:rPr lang="en-US" sz="2400" dirty="0">
                <a:latin typeface="Arial Narrow" charset="0"/>
              </a:rPr>
              <a:t>30: Inductance</a:t>
            </a:r>
            <a:endParaRPr lang="en-US" dirty="0">
              <a:latin typeface="Arial Narrow" charset="0"/>
            </a:endParaRPr>
          </a:p>
          <a:p>
            <a:pPr marL="1352550" lvl="1" indent="-609600"/>
            <a:r>
              <a:rPr lang="en-US" sz="2400" dirty="0">
                <a:latin typeface="Arial Narrow" charset="0"/>
              </a:rPr>
              <a:t>Mutual and Self Inductance</a:t>
            </a:r>
          </a:p>
          <a:p>
            <a:pPr marL="1352550" lvl="1" indent="-609600"/>
            <a:r>
              <a:rPr lang="en-US" sz="2400" dirty="0">
                <a:latin typeface="Arial Narrow" charset="0"/>
              </a:rPr>
              <a:t>Energy Stored in Magnetic </a:t>
            </a:r>
            <a:r>
              <a:rPr lang="en-US" sz="2400" dirty="0" smtClean="0">
                <a:latin typeface="Arial Narrow" charset="0"/>
              </a:rPr>
              <a:t>Field</a:t>
            </a:r>
            <a:endParaRPr lang="en-US" sz="2400" dirty="0">
              <a:latin typeface="Arial Narrow" charset="0"/>
            </a:endParaRPr>
          </a:p>
        </p:txBody>
      </p:sp>
      <p:sp>
        <p:nvSpPr>
          <p:cNvPr id="8" name="Text Box 15"/>
          <p:cNvSpPr txBox="1">
            <a:spLocks noChangeArrowheads="1"/>
          </p:cNvSpPr>
          <p:nvPr/>
        </p:nvSpPr>
        <p:spPr bwMode="auto">
          <a:xfrm>
            <a:off x="978035" y="5867400"/>
            <a:ext cx="7351436" cy="523220"/>
          </a:xfrm>
          <a:prstGeom prst="rect">
            <a:avLst/>
          </a:prstGeom>
          <a:solidFill>
            <a:srgbClr val="99FFCC"/>
          </a:solidFill>
          <a:ln w="9525">
            <a:noFill/>
            <a:miter lim="800000"/>
            <a:headEnd/>
            <a:tailEnd/>
          </a:ln>
          <a:effectLst/>
        </p:spPr>
        <p:txBody>
          <a:bodyPr wrap="none">
            <a:prstTxWarp prst="textNoShape">
              <a:avLst/>
            </a:prstTxWarp>
            <a:spAutoFit/>
          </a:bodyPr>
          <a:ls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457200" rtl="0" eaLnBrk="1" latinLnBrk="0" hangingPunct="1">
              <a:defRPr sz="2400" kern="1200">
                <a:solidFill>
                  <a:schemeClr val="tx1"/>
                </a:solidFill>
                <a:latin typeface="Times New Roman" charset="0"/>
                <a:ea typeface="+mn-ea"/>
                <a:cs typeface="+mn-cs"/>
              </a:defRPr>
            </a:lvl6pPr>
            <a:lvl7pPr marL="2743200" algn="l" defTabSz="457200" rtl="0" eaLnBrk="1" latinLnBrk="0" hangingPunct="1">
              <a:defRPr sz="2400" kern="1200">
                <a:solidFill>
                  <a:schemeClr val="tx1"/>
                </a:solidFill>
                <a:latin typeface="Times New Roman" charset="0"/>
                <a:ea typeface="+mn-ea"/>
                <a:cs typeface="+mn-cs"/>
              </a:defRPr>
            </a:lvl7pPr>
            <a:lvl8pPr marL="3200400" algn="l" defTabSz="457200" rtl="0" eaLnBrk="1" latinLnBrk="0" hangingPunct="1">
              <a:defRPr sz="2400" kern="1200">
                <a:solidFill>
                  <a:schemeClr val="tx1"/>
                </a:solidFill>
                <a:latin typeface="Times New Roman" charset="0"/>
                <a:ea typeface="+mn-ea"/>
                <a:cs typeface="+mn-cs"/>
              </a:defRPr>
            </a:lvl8pPr>
            <a:lvl9pPr marL="3657600" algn="l" defTabSz="457200" rtl="0" eaLnBrk="1" latinLnBrk="0" hangingPunct="1">
              <a:defRPr sz="2400" kern="1200">
                <a:solidFill>
                  <a:schemeClr val="tx1"/>
                </a:solidFill>
                <a:latin typeface="Times New Roman" charset="0"/>
                <a:ea typeface="+mn-ea"/>
                <a:cs typeface="+mn-cs"/>
              </a:defRPr>
            </a:lvl9pPr>
          </a:lstStyle>
          <a:p>
            <a:r>
              <a:rPr lang="en-US" sz="2800" dirty="0">
                <a:solidFill>
                  <a:schemeClr val="accent2"/>
                </a:solidFill>
                <a:latin typeface="Arial Narrow" charset="0"/>
              </a:rPr>
              <a:t>Today’s homework is </a:t>
            </a:r>
            <a:r>
              <a:rPr lang="en-US" sz="2800" dirty="0" smtClean="0">
                <a:solidFill>
                  <a:schemeClr val="accent2"/>
                </a:solidFill>
                <a:latin typeface="Arial Narrow" charset="0"/>
              </a:rPr>
              <a:t>#10, </a:t>
            </a:r>
            <a:r>
              <a:rPr lang="en-US" sz="2800" dirty="0">
                <a:solidFill>
                  <a:schemeClr val="accent2"/>
                </a:solidFill>
                <a:latin typeface="Arial Narrow" charset="0"/>
              </a:rPr>
              <a:t>due</a:t>
            </a:r>
            <a:r>
              <a:rPr lang="en-US" sz="2800" dirty="0" smtClean="0">
                <a:solidFill>
                  <a:schemeClr val="accent2"/>
                </a:solidFill>
                <a:latin typeface="Arial Narrow" charset="0"/>
              </a:rPr>
              <a:t> 11pm</a:t>
            </a:r>
            <a:r>
              <a:rPr lang="en-US" sz="2800">
                <a:solidFill>
                  <a:schemeClr val="accent2"/>
                </a:solidFill>
                <a:latin typeface="Arial Narrow" charset="0"/>
              </a:rPr>
              <a:t>, </a:t>
            </a:r>
            <a:r>
              <a:rPr lang="en-US" sz="2800" smtClean="0">
                <a:solidFill>
                  <a:schemeClr val="accent2"/>
                </a:solidFill>
                <a:latin typeface="Arial Narrow" charset="0"/>
              </a:rPr>
              <a:t>Saturday</a:t>
            </a:r>
            <a:r>
              <a:rPr lang="en-US" sz="2800" dirty="0">
                <a:solidFill>
                  <a:schemeClr val="accent2"/>
                </a:solidFill>
                <a:latin typeface="Arial Narrow" charset="0"/>
              </a:rPr>
              <a:t>,</a:t>
            </a:r>
            <a:r>
              <a:rPr lang="en-US" sz="2800" dirty="0" smtClean="0">
                <a:solidFill>
                  <a:schemeClr val="accent2"/>
                </a:solidFill>
                <a:latin typeface="Arial Narrow" charset="0"/>
              </a:rPr>
              <a:t> </a:t>
            </a:r>
            <a:r>
              <a:rPr lang="en-US" sz="2800" smtClean="0">
                <a:solidFill>
                  <a:schemeClr val="accent2"/>
                </a:solidFill>
                <a:latin typeface="Arial Narrow" charset="0"/>
              </a:rPr>
              <a:t>July </a:t>
            </a:r>
            <a:r>
              <a:rPr lang="en-US" sz="2800" dirty="0">
                <a:solidFill>
                  <a:schemeClr val="accent2"/>
                </a:solidFill>
                <a:latin typeface="Arial Narrow" charset="0"/>
              </a:rPr>
              <a:t>7</a:t>
            </a:r>
            <a:r>
              <a:rPr lang="en-US" sz="2800" smtClean="0">
                <a:solidFill>
                  <a:schemeClr val="accent2"/>
                </a:solidFill>
                <a:latin typeface="Arial Narrow" charset="0"/>
              </a:rPr>
              <a:t>!!</a:t>
            </a:r>
            <a:endParaRPr lang="en-US" sz="2800" dirty="0">
              <a:solidFill>
                <a:schemeClr val="accent2"/>
              </a:solidFill>
              <a:latin typeface="Arial Narrow" charset="0"/>
            </a:endParaRPr>
          </a:p>
        </p:txBody>
      </p:sp>
    </p:spTree>
    <p:extLst>
      <p:ext uri="{BB962C8B-B14F-4D97-AF65-F5344CB8AC3E}">
        <p14:creationId xmlns:p14="http://schemas.microsoft.com/office/powerpoint/2010/main" val="11145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left)">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left)">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wipe(left)">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wipe(left)">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wipe(left)">
                                      <p:cBhvr>
                                        <p:cTn id="37" dur="500"/>
                                        <p:tgtEl>
                                          <p:spTgt spid="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10">
                                            <p:txEl>
                                              <p:pRg st="7" end="7"/>
                                            </p:txEl>
                                          </p:spTgt>
                                        </p:tgtEl>
                                        <p:attrNameLst>
                                          <p:attrName>style.visibility</p:attrName>
                                        </p:attrNameLst>
                                      </p:cBhvr>
                                      <p:to>
                                        <p:strVal val="visible"/>
                                      </p:to>
                                    </p:set>
                                    <p:animEffect transition="in" filter="wipe(left)">
                                      <p:cBhvr>
                                        <p:cTn id="42" dur="500"/>
                                        <p:tgtEl>
                                          <p:spTgt spid="1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3"/>
          <p:cNvSpPr>
            <a:spLocks noGrp="1"/>
          </p:cNvSpPr>
          <p:nvPr>
            <p:ph type="dt" sz="half" idx="10"/>
          </p:nvPr>
        </p:nvSpPr>
        <p:spPr/>
        <p:txBody>
          <a:bodyPr/>
          <a:lstStyle/>
          <a:p>
            <a:r>
              <a:rPr lang="en-US" smtClean="0"/>
              <a:t>Thursday, July 5, 2018</a:t>
            </a:r>
            <a:endParaRPr lang="en-US"/>
          </a:p>
        </p:txBody>
      </p:sp>
      <p:sp>
        <p:nvSpPr>
          <p:cNvPr id="13" name="Footer Placeholder 4"/>
          <p:cNvSpPr>
            <a:spLocks noGrp="1"/>
          </p:cNvSpPr>
          <p:nvPr>
            <p:ph type="ftr" sz="quarter" idx="11"/>
          </p:nvPr>
        </p:nvSpPr>
        <p:spPr/>
        <p:txBody>
          <a:bodyPr/>
          <a:lstStyle/>
          <a:p>
            <a:r>
              <a:rPr lang="de-DE" smtClean="0"/>
              <a:t>PHYS 1444-001, Summer 2018               Dr. Jaehoon Yu</a:t>
            </a:r>
            <a:endParaRPr lang="en-US"/>
          </a:p>
        </p:txBody>
      </p:sp>
      <p:sp>
        <p:nvSpPr>
          <p:cNvPr id="14" name="Slide Number Placeholder 5"/>
          <p:cNvSpPr>
            <a:spLocks noGrp="1"/>
          </p:cNvSpPr>
          <p:nvPr>
            <p:ph type="sldNum" sz="quarter" idx="12"/>
          </p:nvPr>
        </p:nvSpPr>
        <p:spPr/>
        <p:txBody>
          <a:bodyPr/>
          <a:lstStyle/>
          <a:p>
            <a:fld id="{5C0E7454-527E-664E-A8E7-E545F91EE604}" type="slidenum">
              <a:rPr lang="en-US"/>
              <a:pPr/>
              <a:t>20</a:t>
            </a:fld>
            <a:endParaRPr lang="en-US"/>
          </a:p>
        </p:txBody>
      </p:sp>
      <p:pic>
        <p:nvPicPr>
          <p:cNvPr id="402434" name="Picture 2" descr="FG28_015"/>
          <p:cNvPicPr>
            <a:picLocks noChangeAspect="1" noChangeArrowheads="1"/>
          </p:cNvPicPr>
          <p:nvPr/>
        </p:nvPicPr>
        <p:blipFill>
          <a:blip r:embed="rId3"/>
          <a:srcRect/>
          <a:stretch>
            <a:fillRect/>
          </a:stretch>
        </p:blipFill>
        <p:spPr bwMode="auto">
          <a:xfrm>
            <a:off x="6851650" y="2971800"/>
            <a:ext cx="2292350" cy="2362200"/>
          </a:xfrm>
          <a:prstGeom prst="rect">
            <a:avLst/>
          </a:prstGeom>
          <a:noFill/>
        </p:spPr>
      </p:pic>
      <p:sp>
        <p:nvSpPr>
          <p:cNvPr id="402435" name="Rectangle 3"/>
          <p:cNvSpPr>
            <a:spLocks noGrp="1" noChangeArrowheads="1"/>
          </p:cNvSpPr>
          <p:nvPr>
            <p:ph type="title"/>
          </p:nvPr>
        </p:nvSpPr>
        <p:spPr>
          <a:xfrm>
            <a:off x="381000" y="76200"/>
            <a:ext cx="8534400" cy="609600"/>
          </a:xfrm>
        </p:spPr>
        <p:txBody>
          <a:bodyPr/>
          <a:lstStyle/>
          <a:p>
            <a:r>
              <a:rPr lang="en-US"/>
              <a:t>Biot-Savart Law</a:t>
            </a:r>
          </a:p>
        </p:txBody>
      </p:sp>
      <p:graphicFrame>
        <p:nvGraphicFramePr>
          <p:cNvPr id="402436"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393779"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2437"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393780"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2438"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393781"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2439" name="Rectangle 7"/>
          <p:cNvSpPr>
            <a:spLocks noGrp="1" noChangeArrowheads="1"/>
          </p:cNvSpPr>
          <p:nvPr>
            <p:ph type="body" idx="1"/>
          </p:nvPr>
        </p:nvSpPr>
        <p:spPr>
          <a:xfrm>
            <a:off x="228600" y="609600"/>
            <a:ext cx="8229600" cy="5562600"/>
          </a:xfrm>
        </p:spPr>
        <p:txBody>
          <a:bodyPr/>
          <a:lstStyle/>
          <a:p>
            <a:r>
              <a:rPr lang="en-US" sz="2800" dirty="0"/>
              <a:t>Ampere’s law is useful in determining magnetic field utilizing symmetry</a:t>
            </a:r>
          </a:p>
          <a:p>
            <a:r>
              <a:rPr lang="en-US" sz="2800" dirty="0"/>
              <a:t>But sometimes it is useful to have another method of using infinitesimal current segments for B field</a:t>
            </a:r>
          </a:p>
          <a:p>
            <a:pPr lvl="1"/>
            <a:r>
              <a:rPr lang="en-US" sz="2400" dirty="0"/>
              <a:t>Jean </a:t>
            </a:r>
            <a:r>
              <a:rPr lang="en-US" sz="2400" dirty="0" err="1"/>
              <a:t>Baptiste</a:t>
            </a:r>
            <a:r>
              <a:rPr lang="en-US" sz="2400" dirty="0"/>
              <a:t> </a:t>
            </a:r>
            <a:r>
              <a:rPr lang="en-US" sz="2400" dirty="0" err="1"/>
              <a:t>Biot</a:t>
            </a:r>
            <a:r>
              <a:rPr lang="en-US" sz="2400" dirty="0"/>
              <a:t> and </a:t>
            </a:r>
            <a:r>
              <a:rPr lang="en-US" sz="2400" dirty="0" err="1"/>
              <a:t>Feilx</a:t>
            </a:r>
            <a:r>
              <a:rPr lang="en-US" sz="2400" dirty="0"/>
              <a:t> </a:t>
            </a:r>
            <a:r>
              <a:rPr lang="en-US" sz="2400" dirty="0" err="1"/>
              <a:t>Savart</a:t>
            </a:r>
            <a:r>
              <a:rPr lang="en-US" sz="2400" dirty="0"/>
              <a:t> developed a law that a current </a:t>
            </a:r>
            <a:r>
              <a:rPr lang="en-US" sz="2400" dirty="0">
                <a:latin typeface="Monotype Corsiva" charset="0"/>
              </a:rPr>
              <a:t>I</a:t>
            </a:r>
            <a:r>
              <a:rPr lang="en-US" sz="2400" dirty="0"/>
              <a:t> flowing in any path can be considered as many infinitesimal current elements</a:t>
            </a:r>
          </a:p>
          <a:p>
            <a:pPr lvl="1"/>
            <a:r>
              <a:rPr lang="en-US" sz="2400" dirty="0"/>
              <a:t>The infinitesimal magnetic field d</a:t>
            </a:r>
            <a:r>
              <a:rPr lang="en-US" sz="2400" b="1" dirty="0"/>
              <a:t>B</a:t>
            </a:r>
            <a:r>
              <a:rPr lang="en-US" sz="2400" dirty="0"/>
              <a:t> caused by the infinitesimal length d</a:t>
            </a:r>
            <a:r>
              <a:rPr lang="en-US" sz="2400" b="1" dirty="0">
                <a:latin typeface="Monotype Corsiva" charset="0"/>
              </a:rPr>
              <a:t>l</a:t>
            </a:r>
            <a:r>
              <a:rPr lang="en-US" sz="2400" b="1" dirty="0"/>
              <a:t> </a:t>
            </a:r>
            <a:r>
              <a:rPr lang="en-US" sz="2400" dirty="0"/>
              <a:t>that carries current </a:t>
            </a:r>
            <a:r>
              <a:rPr lang="en-US" sz="2400" dirty="0">
                <a:latin typeface="Monotype Corsiva" charset="0"/>
              </a:rPr>
              <a:t>I</a:t>
            </a:r>
            <a:r>
              <a:rPr lang="en-US" sz="2400" dirty="0"/>
              <a:t> is</a:t>
            </a:r>
          </a:p>
          <a:p>
            <a:pPr lvl="1"/>
            <a:r>
              <a:rPr lang="en-US" sz="2400" dirty="0"/>
              <a:t> </a:t>
            </a:r>
          </a:p>
          <a:p>
            <a:pPr lvl="1"/>
            <a:endParaRPr lang="en-US" sz="2400" dirty="0"/>
          </a:p>
          <a:p>
            <a:pPr lvl="2"/>
            <a:r>
              <a:rPr lang="en-US" sz="2000" b="1" dirty="0" err="1"/>
              <a:t>r</a:t>
            </a:r>
            <a:r>
              <a:rPr lang="en-US" sz="2000" dirty="0"/>
              <a:t> is the displacement vector from the element d</a:t>
            </a:r>
            <a:r>
              <a:rPr lang="en-US" sz="2000" b="1" dirty="0">
                <a:latin typeface="Monotype Corsiva" charset="0"/>
              </a:rPr>
              <a:t>l</a:t>
            </a:r>
            <a:r>
              <a:rPr lang="en-US" sz="2000" dirty="0"/>
              <a:t> to the point P</a:t>
            </a:r>
          </a:p>
          <a:p>
            <a:pPr lvl="2"/>
            <a:r>
              <a:rPr lang="en-US" sz="2000" dirty="0" err="1"/>
              <a:t>Biot-Savart</a:t>
            </a:r>
            <a:r>
              <a:rPr lang="en-US" sz="2000" dirty="0"/>
              <a:t> law is the magnetic equivalent to Coulomb’s law</a:t>
            </a:r>
          </a:p>
        </p:txBody>
      </p:sp>
      <p:graphicFrame>
        <p:nvGraphicFramePr>
          <p:cNvPr id="402440"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393782"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2441" name="Object 9"/>
          <p:cNvGraphicFramePr>
            <a:graphicFrameLocks noChangeAspect="1"/>
          </p:cNvGraphicFramePr>
          <p:nvPr/>
        </p:nvGraphicFramePr>
        <p:xfrm>
          <a:off x="1295400" y="4460875"/>
          <a:ext cx="2057400" cy="873125"/>
        </p:xfrm>
        <a:graphic>
          <a:graphicData uri="http://schemas.openxmlformats.org/presentationml/2006/ole">
            <mc:AlternateContent xmlns:mc="http://schemas.openxmlformats.org/markup-compatibility/2006">
              <mc:Choice xmlns:v="urn:schemas-microsoft-com:vml" Requires="v">
                <p:oleObj spid="_x0000_s393783" name="Equation" r:id="rId9" imgW="952500" imgH="406400" progId="Equation.DSMT4">
                  <p:embed/>
                </p:oleObj>
              </mc:Choice>
              <mc:Fallback>
                <p:oleObj name="Equation" r:id="rId9" imgW="952500" imgH="4064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5400" y="4460875"/>
                        <a:ext cx="2057400" cy="873125"/>
                      </a:xfrm>
                      <a:prstGeom prst="rect">
                        <a:avLst/>
                      </a:prstGeom>
                      <a:solidFill>
                        <a:srgbClr val="99FFCC"/>
                      </a:solidFill>
                      <a:ln w="28575">
                        <a:solidFill>
                          <a:srgbClr val="CC0000"/>
                        </a:solidFill>
                        <a:miter lim="800000"/>
                        <a:headEnd/>
                        <a:tailEnd/>
                      </a:ln>
                    </p:spPr>
                  </p:pic>
                </p:oleObj>
              </mc:Fallback>
            </mc:AlternateContent>
          </a:graphicData>
        </a:graphic>
      </p:graphicFrame>
      <p:sp>
        <p:nvSpPr>
          <p:cNvPr id="402442" name="Text Box 10"/>
          <p:cNvSpPr txBox="1">
            <a:spLocks noChangeArrowheads="1"/>
          </p:cNvSpPr>
          <p:nvPr/>
        </p:nvSpPr>
        <p:spPr bwMode="auto">
          <a:xfrm>
            <a:off x="3717925" y="4619625"/>
            <a:ext cx="2149475" cy="485775"/>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b="1">
                <a:solidFill>
                  <a:srgbClr val="CC0000"/>
                </a:solidFill>
                <a:latin typeface="Arial Narrow" charset="0"/>
              </a:rPr>
              <a:t>Biot-Savart Law</a:t>
            </a:r>
          </a:p>
        </p:txBody>
      </p:sp>
      <p:sp>
        <p:nvSpPr>
          <p:cNvPr id="402443" name="Text Box 11"/>
          <p:cNvSpPr txBox="1">
            <a:spLocks noChangeArrowheads="1"/>
          </p:cNvSpPr>
          <p:nvPr/>
        </p:nvSpPr>
        <p:spPr bwMode="auto">
          <a:xfrm>
            <a:off x="838200" y="6143625"/>
            <a:ext cx="7391400" cy="485775"/>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b="1">
                <a:solidFill>
                  <a:srgbClr val="CC0000"/>
                </a:solidFill>
                <a:latin typeface="Arial Narrow" charset="0"/>
              </a:rPr>
              <a:t>B</a:t>
            </a:r>
            <a:r>
              <a:rPr lang="en-US">
                <a:solidFill>
                  <a:srgbClr val="CC0000"/>
                </a:solidFill>
                <a:latin typeface="Arial Narrow" charset="0"/>
              </a:rPr>
              <a:t> field in Biot-Savart law is only that by the current, nothing else. </a:t>
            </a:r>
          </a:p>
        </p:txBody>
      </p:sp>
    </p:spTree>
    <p:extLst>
      <p:ext uri="{BB962C8B-B14F-4D97-AF65-F5344CB8AC3E}">
        <p14:creationId xmlns:p14="http://schemas.microsoft.com/office/powerpoint/2010/main" val="191301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02439">
                                            <p:txEl>
                                              <p:pRg st="0" end="0"/>
                                            </p:txEl>
                                          </p:spTgt>
                                        </p:tgtEl>
                                        <p:attrNameLst>
                                          <p:attrName>style.visibility</p:attrName>
                                        </p:attrNameLst>
                                      </p:cBhvr>
                                      <p:to>
                                        <p:strVal val="visible"/>
                                      </p:to>
                                    </p:set>
                                    <p:animEffect transition="in" filter="wipe(left)">
                                      <p:cBhvr>
                                        <p:cTn id="7" dur="500"/>
                                        <p:tgtEl>
                                          <p:spTgt spid="4024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02439">
                                            <p:txEl>
                                              <p:pRg st="1" end="1"/>
                                            </p:txEl>
                                          </p:spTgt>
                                        </p:tgtEl>
                                        <p:attrNameLst>
                                          <p:attrName>style.visibility</p:attrName>
                                        </p:attrNameLst>
                                      </p:cBhvr>
                                      <p:to>
                                        <p:strVal val="visible"/>
                                      </p:to>
                                    </p:set>
                                    <p:animEffect transition="in" filter="wipe(left)">
                                      <p:cBhvr>
                                        <p:cTn id="12" dur="500"/>
                                        <p:tgtEl>
                                          <p:spTgt spid="4024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02439">
                                            <p:txEl>
                                              <p:pRg st="2" end="2"/>
                                            </p:txEl>
                                          </p:spTgt>
                                        </p:tgtEl>
                                        <p:attrNameLst>
                                          <p:attrName>style.visibility</p:attrName>
                                        </p:attrNameLst>
                                      </p:cBhvr>
                                      <p:to>
                                        <p:strVal val="visible"/>
                                      </p:to>
                                    </p:set>
                                    <p:animEffect transition="in" filter="wipe(left)">
                                      <p:cBhvr>
                                        <p:cTn id="17" dur="500"/>
                                        <p:tgtEl>
                                          <p:spTgt spid="4024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402434"/>
                                        </p:tgtEl>
                                        <p:attrNameLst>
                                          <p:attrName>style.visibility</p:attrName>
                                        </p:attrNameLst>
                                      </p:cBhvr>
                                      <p:to>
                                        <p:strVal val="visible"/>
                                      </p:to>
                                    </p:set>
                                    <p:anim calcmode="lin" valueType="num">
                                      <p:cBhvr>
                                        <p:cTn id="22" dur="500" fill="hold"/>
                                        <p:tgtEl>
                                          <p:spTgt spid="402434"/>
                                        </p:tgtEl>
                                        <p:attrNameLst>
                                          <p:attrName>ppt_w</p:attrName>
                                        </p:attrNameLst>
                                      </p:cBhvr>
                                      <p:tavLst>
                                        <p:tav tm="0">
                                          <p:val>
                                            <p:fltVal val="0"/>
                                          </p:val>
                                        </p:tav>
                                        <p:tav tm="100000">
                                          <p:val>
                                            <p:strVal val="#ppt_w"/>
                                          </p:val>
                                        </p:tav>
                                      </p:tavLst>
                                    </p:anim>
                                    <p:anim calcmode="lin" valueType="num">
                                      <p:cBhvr>
                                        <p:cTn id="23" dur="500" fill="hold"/>
                                        <p:tgtEl>
                                          <p:spTgt spid="402434"/>
                                        </p:tgtEl>
                                        <p:attrNameLst>
                                          <p:attrName>ppt_h</p:attrName>
                                        </p:attrNameLst>
                                      </p:cBhvr>
                                      <p:tavLst>
                                        <p:tav tm="0">
                                          <p:val>
                                            <p:fltVal val="0"/>
                                          </p:val>
                                        </p:tav>
                                        <p:tav tm="100000">
                                          <p:val>
                                            <p:strVal val="#ppt_h"/>
                                          </p:val>
                                        </p:tav>
                                      </p:tavLst>
                                    </p:anim>
                                    <p:animEffect transition="in" filter="fade">
                                      <p:cBhvr>
                                        <p:cTn id="24" dur="500"/>
                                        <p:tgtEl>
                                          <p:spTgt spid="40243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402439">
                                            <p:txEl>
                                              <p:pRg st="3" end="3"/>
                                            </p:txEl>
                                          </p:spTgt>
                                        </p:tgtEl>
                                        <p:attrNameLst>
                                          <p:attrName>style.visibility</p:attrName>
                                        </p:attrNameLst>
                                      </p:cBhvr>
                                      <p:to>
                                        <p:strVal val="visible"/>
                                      </p:to>
                                    </p:set>
                                    <p:animEffect transition="in" filter="wipe(left)">
                                      <p:cBhvr>
                                        <p:cTn id="29" dur="500"/>
                                        <p:tgtEl>
                                          <p:spTgt spid="402439">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wd">
                                    <p:tmPct val="10000"/>
                                  </p:iterate>
                                  <p:childTnLst>
                                    <p:set>
                                      <p:cBhvr>
                                        <p:cTn id="33" dur="1" fill="hold">
                                          <p:stCondLst>
                                            <p:cond delay="0"/>
                                          </p:stCondLst>
                                        </p:cTn>
                                        <p:tgtEl>
                                          <p:spTgt spid="402439">
                                            <p:txEl>
                                              <p:pRg st="4" end="4"/>
                                            </p:txEl>
                                          </p:spTgt>
                                        </p:tgtEl>
                                        <p:attrNameLst>
                                          <p:attrName>style.visibility</p:attrName>
                                        </p:attrNameLst>
                                      </p:cBhvr>
                                      <p:to>
                                        <p:strVal val="visible"/>
                                      </p:to>
                                    </p:set>
                                    <p:animEffect transition="in" filter="wipe(left)">
                                      <p:cBhvr>
                                        <p:cTn id="34" dur="500"/>
                                        <p:tgtEl>
                                          <p:spTgt spid="402439">
                                            <p:txEl>
                                              <p:pRg st="4" end="4"/>
                                            </p:txEl>
                                          </p:spTgt>
                                        </p:tgtEl>
                                      </p:cBhvr>
                                    </p:animEffect>
                                  </p:childTnLst>
                                </p:cTn>
                              </p:par>
                              <p:par>
                                <p:cTn id="35" presetID="22" presetClass="entr" presetSubtype="8" fill="hold" nodeType="withEffect">
                                  <p:stCondLst>
                                    <p:cond delay="0"/>
                                  </p:stCondLst>
                                  <p:iterate type="wd">
                                    <p:tmPct val="10000"/>
                                  </p:iterate>
                                  <p:childTnLst>
                                    <p:set>
                                      <p:cBhvr>
                                        <p:cTn id="36" dur="1" fill="hold">
                                          <p:stCondLst>
                                            <p:cond delay="0"/>
                                          </p:stCondLst>
                                        </p:cTn>
                                        <p:tgtEl>
                                          <p:spTgt spid="402441"/>
                                        </p:tgtEl>
                                        <p:attrNameLst>
                                          <p:attrName>style.visibility</p:attrName>
                                        </p:attrNameLst>
                                      </p:cBhvr>
                                      <p:to>
                                        <p:strVal val="visible"/>
                                      </p:to>
                                    </p:set>
                                    <p:animEffect transition="in" filter="wipe(left)">
                                      <p:cBhvr>
                                        <p:cTn id="37" dur="500"/>
                                        <p:tgtEl>
                                          <p:spTgt spid="40244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402439">
                                            <p:txEl>
                                              <p:pRg st="6" end="6"/>
                                            </p:txEl>
                                          </p:spTgt>
                                        </p:tgtEl>
                                        <p:attrNameLst>
                                          <p:attrName>style.visibility</p:attrName>
                                        </p:attrNameLst>
                                      </p:cBhvr>
                                      <p:to>
                                        <p:strVal val="visible"/>
                                      </p:to>
                                    </p:set>
                                    <p:animEffect transition="in" filter="wipe(left)">
                                      <p:cBhvr>
                                        <p:cTn id="42" dur="500"/>
                                        <p:tgtEl>
                                          <p:spTgt spid="402439">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10000"/>
                                  </p:iterate>
                                  <p:childTnLst>
                                    <p:set>
                                      <p:cBhvr>
                                        <p:cTn id="46" dur="1" fill="hold">
                                          <p:stCondLst>
                                            <p:cond delay="0"/>
                                          </p:stCondLst>
                                        </p:cTn>
                                        <p:tgtEl>
                                          <p:spTgt spid="402442"/>
                                        </p:tgtEl>
                                        <p:attrNameLst>
                                          <p:attrName>style.visibility</p:attrName>
                                        </p:attrNameLst>
                                      </p:cBhvr>
                                      <p:to>
                                        <p:strVal val="visible"/>
                                      </p:to>
                                    </p:set>
                                    <p:animEffect transition="in" filter="wipe(left)">
                                      <p:cBhvr>
                                        <p:cTn id="47" dur="500"/>
                                        <p:tgtEl>
                                          <p:spTgt spid="40244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wd">
                                    <p:tmPct val="10000"/>
                                  </p:iterate>
                                  <p:childTnLst>
                                    <p:set>
                                      <p:cBhvr>
                                        <p:cTn id="51" dur="1" fill="hold">
                                          <p:stCondLst>
                                            <p:cond delay="0"/>
                                          </p:stCondLst>
                                        </p:cTn>
                                        <p:tgtEl>
                                          <p:spTgt spid="402439">
                                            <p:txEl>
                                              <p:pRg st="7" end="7"/>
                                            </p:txEl>
                                          </p:spTgt>
                                        </p:tgtEl>
                                        <p:attrNameLst>
                                          <p:attrName>style.visibility</p:attrName>
                                        </p:attrNameLst>
                                      </p:cBhvr>
                                      <p:to>
                                        <p:strVal val="visible"/>
                                      </p:to>
                                    </p:set>
                                    <p:animEffect transition="in" filter="wipe(left)">
                                      <p:cBhvr>
                                        <p:cTn id="52" dur="500"/>
                                        <p:tgtEl>
                                          <p:spTgt spid="402439">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10000"/>
                                  </p:iterate>
                                  <p:childTnLst>
                                    <p:set>
                                      <p:cBhvr>
                                        <p:cTn id="56" dur="1" fill="hold">
                                          <p:stCondLst>
                                            <p:cond delay="0"/>
                                          </p:stCondLst>
                                        </p:cTn>
                                        <p:tgtEl>
                                          <p:spTgt spid="402443"/>
                                        </p:tgtEl>
                                        <p:attrNameLst>
                                          <p:attrName>style.visibility</p:attrName>
                                        </p:attrNameLst>
                                      </p:cBhvr>
                                      <p:to>
                                        <p:strVal val="visible"/>
                                      </p:to>
                                    </p:set>
                                    <p:animEffect transition="in" filter="wipe(left)">
                                      <p:cBhvr>
                                        <p:cTn id="57" dur="500"/>
                                        <p:tgtEl>
                                          <p:spTgt spid="402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9" grpId="0" build="p"/>
      <p:bldP spid="402442" grpId="0" animBg="1"/>
      <p:bldP spid="4024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e Placeholder 3"/>
          <p:cNvSpPr>
            <a:spLocks noGrp="1"/>
          </p:cNvSpPr>
          <p:nvPr>
            <p:ph type="dt" sz="half" idx="10"/>
          </p:nvPr>
        </p:nvSpPr>
        <p:spPr/>
        <p:txBody>
          <a:bodyPr/>
          <a:lstStyle/>
          <a:p>
            <a:r>
              <a:rPr lang="en-US" smtClean="0"/>
              <a:t>Thursday, July 5, 2018</a:t>
            </a:r>
            <a:endParaRPr lang="en-US"/>
          </a:p>
        </p:txBody>
      </p:sp>
      <p:sp>
        <p:nvSpPr>
          <p:cNvPr id="27" name="Footer Placeholder 4"/>
          <p:cNvSpPr>
            <a:spLocks noGrp="1"/>
          </p:cNvSpPr>
          <p:nvPr>
            <p:ph type="ftr" sz="quarter" idx="11"/>
          </p:nvPr>
        </p:nvSpPr>
        <p:spPr/>
        <p:txBody>
          <a:bodyPr/>
          <a:lstStyle/>
          <a:p>
            <a:r>
              <a:rPr lang="de-DE" smtClean="0"/>
              <a:t>PHYS 1444-001, Summer 2018               Dr. Jaehoon Yu</a:t>
            </a:r>
            <a:endParaRPr lang="en-US"/>
          </a:p>
        </p:txBody>
      </p:sp>
      <p:sp>
        <p:nvSpPr>
          <p:cNvPr id="28" name="Slide Number Placeholder 5"/>
          <p:cNvSpPr>
            <a:spLocks noGrp="1"/>
          </p:cNvSpPr>
          <p:nvPr>
            <p:ph type="sldNum" sz="quarter" idx="12"/>
          </p:nvPr>
        </p:nvSpPr>
        <p:spPr/>
        <p:txBody>
          <a:bodyPr/>
          <a:lstStyle/>
          <a:p>
            <a:fld id="{8A202FD4-3DF5-8343-84CB-74CA00260C9B}" type="slidenum">
              <a:rPr lang="en-US"/>
              <a:pPr/>
              <a:t>21</a:t>
            </a:fld>
            <a:endParaRPr lang="en-US"/>
          </a:p>
        </p:txBody>
      </p:sp>
      <p:pic>
        <p:nvPicPr>
          <p:cNvPr id="403458" name="Picture 2" descr="FG28_016"/>
          <p:cNvPicPr>
            <a:picLocks noChangeAspect="1" noChangeArrowheads="1"/>
          </p:cNvPicPr>
          <p:nvPr/>
        </p:nvPicPr>
        <p:blipFill>
          <a:blip r:embed="rId3"/>
          <a:srcRect/>
          <a:stretch>
            <a:fillRect/>
          </a:stretch>
        </p:blipFill>
        <p:spPr bwMode="auto">
          <a:xfrm>
            <a:off x="6934200" y="0"/>
            <a:ext cx="2286000" cy="2286000"/>
          </a:xfrm>
          <a:prstGeom prst="rect">
            <a:avLst/>
          </a:prstGeom>
          <a:noFill/>
        </p:spPr>
      </p:pic>
      <p:sp>
        <p:nvSpPr>
          <p:cNvPr id="403459" name="Rectangle 3"/>
          <p:cNvSpPr>
            <a:spLocks noGrp="1" noChangeArrowheads="1"/>
          </p:cNvSpPr>
          <p:nvPr>
            <p:ph type="title"/>
          </p:nvPr>
        </p:nvSpPr>
        <p:spPr>
          <a:xfrm>
            <a:off x="228600" y="-76200"/>
            <a:ext cx="8686800" cy="762000"/>
          </a:xfrm>
        </p:spPr>
        <p:txBody>
          <a:bodyPr/>
          <a:lstStyle/>
          <a:p>
            <a:r>
              <a:rPr lang="en-US" dirty="0"/>
              <a:t>Example 28 –</a:t>
            </a:r>
            <a:r>
              <a:rPr lang="en-US" dirty="0" smtClean="0"/>
              <a:t> 11 </a:t>
            </a:r>
            <a:endParaRPr lang="en-US" dirty="0"/>
          </a:p>
        </p:txBody>
      </p:sp>
      <p:sp>
        <p:nvSpPr>
          <p:cNvPr id="403460" name="Text Box 4"/>
          <p:cNvSpPr txBox="1">
            <a:spLocks noChangeArrowheads="1"/>
          </p:cNvSpPr>
          <p:nvPr/>
        </p:nvSpPr>
        <p:spPr bwMode="auto">
          <a:xfrm>
            <a:off x="381000" y="609600"/>
            <a:ext cx="6477000" cy="1569660"/>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b="1" dirty="0">
                <a:solidFill>
                  <a:schemeClr val="accent2"/>
                </a:solidFill>
                <a:latin typeface="Arial Narrow" charset="0"/>
              </a:rPr>
              <a:t>B due to current </a:t>
            </a:r>
            <a:r>
              <a:rPr lang="en-US" b="1" dirty="0">
                <a:solidFill>
                  <a:schemeClr val="accent2"/>
                </a:solidFill>
                <a:latin typeface="Monotype Corsiva" charset="0"/>
              </a:rPr>
              <a:t>I</a:t>
            </a:r>
            <a:r>
              <a:rPr lang="en-US" b="1" dirty="0">
                <a:solidFill>
                  <a:schemeClr val="accent2"/>
                </a:solidFill>
                <a:latin typeface="Arial Narrow" charset="0"/>
              </a:rPr>
              <a:t> in a straight wire. </a:t>
            </a:r>
            <a:r>
              <a:rPr lang="en-US" dirty="0">
                <a:solidFill>
                  <a:schemeClr val="accent2"/>
                </a:solidFill>
                <a:latin typeface="Arial Narrow" charset="0"/>
              </a:rPr>
              <a:t>For the field near a long straight wire carrying a current </a:t>
            </a:r>
            <a:r>
              <a:rPr lang="en-US" dirty="0">
                <a:solidFill>
                  <a:schemeClr val="accent2"/>
                </a:solidFill>
                <a:latin typeface="Monotype Corsiva" charset="0"/>
              </a:rPr>
              <a:t>I</a:t>
            </a:r>
            <a:r>
              <a:rPr lang="en-US" dirty="0">
                <a:solidFill>
                  <a:schemeClr val="accent2"/>
                </a:solidFill>
                <a:latin typeface="Arial Narrow" charset="0"/>
              </a:rPr>
              <a:t>, show that the </a:t>
            </a:r>
            <a:r>
              <a:rPr lang="en-US" dirty="0" err="1">
                <a:solidFill>
                  <a:schemeClr val="accent2"/>
                </a:solidFill>
                <a:latin typeface="Arial Narrow" charset="0"/>
              </a:rPr>
              <a:t>Biot-Savarat</a:t>
            </a:r>
            <a:r>
              <a:rPr lang="en-US" dirty="0">
                <a:solidFill>
                  <a:schemeClr val="accent2"/>
                </a:solidFill>
                <a:latin typeface="Arial Narrow" charset="0"/>
              </a:rPr>
              <a:t> law gives the same result as the simple long straight wire, B</a:t>
            </a:r>
            <a:r>
              <a:rPr lang="en-US" dirty="0" smtClean="0">
                <a:solidFill>
                  <a:schemeClr val="accent2"/>
                </a:solidFill>
                <a:latin typeface="Arial Narrow" charset="0"/>
              </a:rPr>
              <a:t>=</a:t>
            </a:r>
            <a:r>
              <a:rPr lang="en-US" dirty="0" smtClean="0">
                <a:solidFill>
                  <a:schemeClr val="accent2"/>
                </a:solidFill>
                <a:latin typeface="Symbol" charset="2"/>
              </a:rPr>
              <a:t>μ</a:t>
            </a:r>
            <a:r>
              <a:rPr lang="en-US" baseline="-25000" dirty="0" smtClean="0">
                <a:solidFill>
                  <a:schemeClr val="accent2"/>
                </a:solidFill>
                <a:latin typeface="Arial Narrow" charset="0"/>
              </a:rPr>
              <a:t>0</a:t>
            </a:r>
            <a:r>
              <a:rPr lang="en-US" dirty="0" smtClean="0">
                <a:solidFill>
                  <a:schemeClr val="accent2"/>
                </a:solidFill>
                <a:latin typeface="Monotype Corsiva" charset="0"/>
              </a:rPr>
              <a:t>I</a:t>
            </a:r>
            <a:r>
              <a:rPr lang="en-US" dirty="0">
                <a:solidFill>
                  <a:schemeClr val="accent2"/>
                </a:solidFill>
                <a:latin typeface="Arial Narrow" charset="0"/>
              </a:rPr>
              <a:t>/</a:t>
            </a:r>
            <a:r>
              <a:rPr lang="en-US" dirty="0" smtClean="0">
                <a:solidFill>
                  <a:schemeClr val="accent2"/>
                </a:solidFill>
                <a:latin typeface="Arial Narrow" charset="0"/>
              </a:rPr>
              <a:t>2</a:t>
            </a:r>
            <a:r>
              <a:rPr lang="en-US" dirty="0" smtClean="0">
                <a:solidFill>
                  <a:schemeClr val="accent2"/>
                </a:solidFill>
                <a:latin typeface="Symbol" charset="2"/>
              </a:rPr>
              <a:t>π</a:t>
            </a:r>
            <a:r>
              <a:rPr lang="en-US" dirty="0" smtClean="0">
                <a:solidFill>
                  <a:schemeClr val="accent2"/>
                </a:solidFill>
                <a:latin typeface="Arial Narrow" charset="0"/>
              </a:rPr>
              <a:t>R</a:t>
            </a:r>
            <a:r>
              <a:rPr lang="en-US" dirty="0">
                <a:solidFill>
                  <a:schemeClr val="accent2"/>
                </a:solidFill>
                <a:latin typeface="Arial Narrow" charset="0"/>
              </a:rPr>
              <a:t>. </a:t>
            </a:r>
          </a:p>
        </p:txBody>
      </p:sp>
      <p:sp>
        <p:nvSpPr>
          <p:cNvPr id="403461" name="Text Box 5"/>
          <p:cNvSpPr txBox="1">
            <a:spLocks noChangeArrowheads="1"/>
          </p:cNvSpPr>
          <p:nvPr/>
        </p:nvSpPr>
        <p:spPr bwMode="auto">
          <a:xfrm>
            <a:off x="304800" y="2133600"/>
            <a:ext cx="52578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What is the direction of the field </a:t>
            </a:r>
            <a:r>
              <a:rPr lang="en-US" b="1">
                <a:solidFill>
                  <a:srgbClr val="CC00CC"/>
                </a:solidFill>
                <a:latin typeface="Arial Narrow" charset="0"/>
              </a:rPr>
              <a:t>B</a:t>
            </a:r>
            <a:r>
              <a:rPr lang="en-US">
                <a:solidFill>
                  <a:srgbClr val="CC00CC"/>
                </a:solidFill>
                <a:latin typeface="Arial Narrow" charset="0"/>
              </a:rPr>
              <a:t> at point P?</a:t>
            </a:r>
            <a:endParaRPr lang="en-US" baseline="-25000">
              <a:solidFill>
                <a:srgbClr val="CC00CC"/>
              </a:solidFill>
              <a:latin typeface="Arial Narrow" charset="0"/>
            </a:endParaRPr>
          </a:p>
        </p:txBody>
      </p:sp>
      <p:sp>
        <p:nvSpPr>
          <p:cNvPr id="403462" name="Text Box 6"/>
          <p:cNvSpPr txBox="1">
            <a:spLocks noChangeArrowheads="1"/>
          </p:cNvSpPr>
          <p:nvPr/>
        </p:nvSpPr>
        <p:spPr bwMode="auto">
          <a:xfrm>
            <a:off x="5715000" y="2133600"/>
            <a:ext cx="25908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Going into the page.</a:t>
            </a:r>
          </a:p>
        </p:txBody>
      </p:sp>
      <p:sp>
        <p:nvSpPr>
          <p:cNvPr id="403463" name="Text Box 7"/>
          <p:cNvSpPr txBox="1">
            <a:spLocks noChangeArrowheads="1"/>
          </p:cNvSpPr>
          <p:nvPr/>
        </p:nvSpPr>
        <p:spPr bwMode="auto">
          <a:xfrm>
            <a:off x="304800" y="2590800"/>
            <a:ext cx="8305800" cy="457200"/>
          </a:xfrm>
          <a:prstGeom prst="rect">
            <a:avLst/>
          </a:prstGeom>
          <a:solidFill>
            <a:schemeClr val="bg1"/>
          </a:solidFill>
          <a:ln w="9525">
            <a:noFill/>
            <a:miter lim="800000"/>
            <a:headEnd/>
            <a:tailEnd/>
          </a:ln>
          <a:effectLst/>
        </p:spPr>
        <p:txBody>
          <a:bodyPr>
            <a:prstTxWarp prst="textNoShape">
              <a:avLst/>
            </a:prstTxWarp>
            <a:spAutoFit/>
          </a:bodyPr>
          <a:lstStyle/>
          <a:p>
            <a:r>
              <a:rPr lang="en-US" dirty="0">
                <a:solidFill>
                  <a:srgbClr val="CC00CC"/>
                </a:solidFill>
                <a:latin typeface="Arial Narrow" charset="0"/>
              </a:rPr>
              <a:t>All d</a:t>
            </a:r>
            <a:r>
              <a:rPr lang="en-US" b="1" dirty="0">
                <a:solidFill>
                  <a:srgbClr val="CC00CC"/>
                </a:solidFill>
                <a:latin typeface="Arial Narrow" charset="0"/>
              </a:rPr>
              <a:t>B</a:t>
            </a:r>
            <a:r>
              <a:rPr lang="en-US" dirty="0">
                <a:solidFill>
                  <a:srgbClr val="CC00CC"/>
                </a:solidFill>
                <a:latin typeface="Arial Narrow" charset="0"/>
              </a:rPr>
              <a:t> at point P has the same direction based on right-hand rule.</a:t>
            </a:r>
          </a:p>
        </p:txBody>
      </p:sp>
      <p:graphicFrame>
        <p:nvGraphicFramePr>
          <p:cNvPr id="403464" name="Object 8"/>
          <p:cNvGraphicFramePr>
            <a:graphicFrameLocks noChangeAspect="1"/>
          </p:cNvGraphicFramePr>
          <p:nvPr/>
        </p:nvGraphicFramePr>
        <p:xfrm>
          <a:off x="1219200" y="4800600"/>
          <a:ext cx="604838" cy="393700"/>
        </p:xfrm>
        <a:graphic>
          <a:graphicData uri="http://schemas.openxmlformats.org/presentationml/2006/ole">
            <mc:AlternateContent xmlns:mc="http://schemas.openxmlformats.org/markup-compatibility/2006">
              <mc:Choice xmlns:v="urn:schemas-microsoft-com:vml" Requires="v">
                <p:oleObj spid="_x0000_s1565" name="Equation" r:id="rId4" imgW="291960" imgH="190440" progId="Equation.DSMT4">
                  <p:embed/>
                </p:oleObj>
              </mc:Choice>
              <mc:Fallback>
                <p:oleObj name="Equation" r:id="rId4" imgW="291960" imgH="1904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4800600"/>
                        <a:ext cx="604838" cy="3937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403465" name="AutoShape 9"/>
          <p:cNvSpPr>
            <a:spLocks noChangeArrowheads="1"/>
          </p:cNvSpPr>
          <p:nvPr/>
        </p:nvSpPr>
        <p:spPr bwMode="auto">
          <a:xfrm>
            <a:off x="201613" y="5546725"/>
            <a:ext cx="2008187" cy="609600"/>
          </a:xfrm>
          <a:prstGeom prst="rightArrow">
            <a:avLst>
              <a:gd name="adj1" fmla="val 50000"/>
              <a:gd name="adj2" fmla="val 82357"/>
            </a:avLst>
          </a:prstGeom>
          <a:solidFill>
            <a:srgbClr val="FFFF66"/>
          </a:solidFill>
          <a:ln w="28575">
            <a:solidFill>
              <a:srgbClr val="CC0000"/>
            </a:solidFill>
            <a:miter lim="800000"/>
            <a:headEnd/>
            <a:tailEnd/>
          </a:ln>
          <a:effectLst/>
        </p:spPr>
        <p:txBody>
          <a:bodyPr anchor="ctr">
            <a:prstTxWarp prst="textNoShape">
              <a:avLst/>
            </a:prstTxWarp>
            <a:spAutoFit/>
          </a:bodyPr>
          <a:lstStyle/>
          <a:p>
            <a:pPr algn="ctr"/>
            <a:r>
              <a:rPr lang="en-US" sz="1600" b="1">
                <a:solidFill>
                  <a:srgbClr val="CC0000"/>
                </a:solidFill>
                <a:latin typeface="Arial Narrow" charset="0"/>
              </a:rPr>
              <a:t>Integral becomes </a:t>
            </a:r>
          </a:p>
        </p:txBody>
      </p:sp>
      <p:sp>
        <p:nvSpPr>
          <p:cNvPr id="403466" name="Text Box 10"/>
          <p:cNvSpPr txBox="1">
            <a:spLocks noChangeArrowheads="1"/>
          </p:cNvSpPr>
          <p:nvPr/>
        </p:nvSpPr>
        <p:spPr bwMode="auto">
          <a:xfrm>
            <a:off x="304800" y="3048000"/>
            <a:ext cx="8305800" cy="457200"/>
          </a:xfrm>
          <a:prstGeom prst="rect">
            <a:avLst/>
          </a:prstGeom>
          <a:solidFill>
            <a:schemeClr val="bg1"/>
          </a:solidFill>
          <a:ln w="9525">
            <a:noFill/>
            <a:miter lim="800000"/>
            <a:headEnd/>
            <a:tailEnd/>
          </a:ln>
          <a:effectLst/>
        </p:spPr>
        <p:txBody>
          <a:bodyPr>
            <a:prstTxWarp prst="textNoShape">
              <a:avLst/>
            </a:prstTxWarp>
            <a:spAutoFit/>
          </a:bodyPr>
          <a:lstStyle/>
          <a:p>
            <a:r>
              <a:rPr lang="en-US" dirty="0">
                <a:solidFill>
                  <a:srgbClr val="CC00CC"/>
                </a:solidFill>
                <a:latin typeface="Arial Narrow" charset="0"/>
              </a:rPr>
              <a:t>The magnitude of </a:t>
            </a:r>
            <a:r>
              <a:rPr lang="en-US" b="1" dirty="0">
                <a:solidFill>
                  <a:srgbClr val="CC00CC"/>
                </a:solidFill>
                <a:latin typeface="Arial Narrow" charset="0"/>
              </a:rPr>
              <a:t>B</a:t>
            </a:r>
            <a:r>
              <a:rPr lang="en-US" dirty="0">
                <a:solidFill>
                  <a:srgbClr val="CC00CC"/>
                </a:solidFill>
                <a:latin typeface="Arial Narrow" charset="0"/>
              </a:rPr>
              <a:t> using </a:t>
            </a:r>
            <a:r>
              <a:rPr lang="en-US" dirty="0" err="1">
                <a:solidFill>
                  <a:srgbClr val="CC00CC"/>
                </a:solidFill>
                <a:latin typeface="Arial Narrow" charset="0"/>
              </a:rPr>
              <a:t>Biot-Savart</a:t>
            </a:r>
            <a:r>
              <a:rPr lang="en-US" dirty="0">
                <a:solidFill>
                  <a:srgbClr val="CC00CC"/>
                </a:solidFill>
                <a:latin typeface="Arial Narrow" charset="0"/>
              </a:rPr>
              <a:t> law is</a:t>
            </a:r>
          </a:p>
        </p:txBody>
      </p:sp>
      <p:sp>
        <p:nvSpPr>
          <p:cNvPr id="403468" name="Text Box 12"/>
          <p:cNvSpPr txBox="1">
            <a:spLocks noChangeArrowheads="1"/>
          </p:cNvSpPr>
          <p:nvPr/>
        </p:nvSpPr>
        <p:spPr bwMode="auto">
          <a:xfrm>
            <a:off x="381000" y="4267200"/>
            <a:ext cx="71628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Where dy=d</a:t>
            </a:r>
            <a:r>
              <a:rPr lang="en-US">
                <a:solidFill>
                  <a:srgbClr val="CC00CC"/>
                </a:solidFill>
                <a:latin typeface="Monotype Corsiva" charset="0"/>
              </a:rPr>
              <a:t>l</a:t>
            </a:r>
            <a:r>
              <a:rPr lang="en-US">
                <a:solidFill>
                  <a:srgbClr val="CC00CC"/>
                </a:solidFill>
                <a:latin typeface="Arial Narrow" charset="0"/>
              </a:rPr>
              <a:t> and r</a:t>
            </a:r>
            <a:r>
              <a:rPr lang="en-US" baseline="30000">
                <a:solidFill>
                  <a:srgbClr val="CC00CC"/>
                </a:solidFill>
                <a:latin typeface="Arial Narrow" charset="0"/>
              </a:rPr>
              <a:t>2</a:t>
            </a:r>
            <a:r>
              <a:rPr lang="en-US">
                <a:solidFill>
                  <a:srgbClr val="CC00CC"/>
                </a:solidFill>
                <a:latin typeface="Arial Narrow" charset="0"/>
              </a:rPr>
              <a:t>=R</a:t>
            </a:r>
            <a:r>
              <a:rPr lang="en-US" baseline="30000">
                <a:solidFill>
                  <a:srgbClr val="CC00CC"/>
                </a:solidFill>
                <a:latin typeface="Arial Narrow" charset="0"/>
              </a:rPr>
              <a:t>2</a:t>
            </a:r>
            <a:r>
              <a:rPr lang="en-US">
                <a:solidFill>
                  <a:srgbClr val="CC00CC"/>
                </a:solidFill>
                <a:latin typeface="Arial Narrow" charset="0"/>
              </a:rPr>
              <a:t>+y</a:t>
            </a:r>
            <a:r>
              <a:rPr lang="en-US" baseline="30000">
                <a:solidFill>
                  <a:srgbClr val="CC00CC"/>
                </a:solidFill>
                <a:latin typeface="Arial Narrow" charset="0"/>
              </a:rPr>
              <a:t>2</a:t>
            </a:r>
            <a:r>
              <a:rPr lang="en-US">
                <a:solidFill>
                  <a:srgbClr val="CC00CC"/>
                </a:solidFill>
                <a:latin typeface="Arial Narrow" charset="0"/>
              </a:rPr>
              <a:t> and since                      we obtain</a:t>
            </a:r>
          </a:p>
        </p:txBody>
      </p:sp>
      <p:graphicFrame>
        <p:nvGraphicFramePr>
          <p:cNvPr id="403469" name="Object 13"/>
          <p:cNvGraphicFramePr>
            <a:graphicFrameLocks noChangeAspect="1"/>
          </p:cNvGraphicFramePr>
          <p:nvPr/>
        </p:nvGraphicFramePr>
        <p:xfrm>
          <a:off x="4595813" y="4343400"/>
          <a:ext cx="1500187" cy="387350"/>
        </p:xfrm>
        <a:graphic>
          <a:graphicData uri="http://schemas.openxmlformats.org/presentationml/2006/ole">
            <mc:AlternateContent xmlns:mc="http://schemas.openxmlformats.org/markup-compatibility/2006">
              <mc:Choice xmlns:v="urn:schemas-microsoft-com:vml" Requires="v">
                <p:oleObj spid="_x0000_s1566" name="Equation" r:id="rId6" imgW="736560" imgH="190440" progId="Equation.DSMT4">
                  <p:embed/>
                </p:oleObj>
              </mc:Choice>
              <mc:Fallback>
                <p:oleObj name="Equation" r:id="rId6" imgW="736560" imgH="1904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5813" y="4343400"/>
                        <a:ext cx="1500187" cy="3873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03470" name="Object 14"/>
          <p:cNvGraphicFramePr>
            <a:graphicFrameLocks noChangeAspect="1"/>
          </p:cNvGraphicFramePr>
          <p:nvPr/>
        </p:nvGraphicFramePr>
        <p:xfrm>
          <a:off x="2362200" y="5737225"/>
          <a:ext cx="406400" cy="241300"/>
        </p:xfrm>
        <a:graphic>
          <a:graphicData uri="http://schemas.openxmlformats.org/presentationml/2006/ole">
            <mc:AlternateContent xmlns:mc="http://schemas.openxmlformats.org/markup-compatibility/2006">
              <mc:Choice xmlns:v="urn:schemas-microsoft-com:vml" Requires="v">
                <p:oleObj spid="_x0000_s1567" name="Equation" r:id="rId8" imgW="253800" imgH="152280" progId="Equation.DSMT4">
                  <p:embed/>
                </p:oleObj>
              </mc:Choice>
              <mc:Fallback>
                <p:oleObj name="Equation" r:id="rId8" imgW="253800" imgH="1522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2200" y="5737225"/>
                        <a:ext cx="406400" cy="2413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403471" name="Text Box 15"/>
          <p:cNvSpPr txBox="1">
            <a:spLocks noChangeArrowheads="1"/>
          </p:cNvSpPr>
          <p:nvPr/>
        </p:nvSpPr>
        <p:spPr bwMode="auto">
          <a:xfrm>
            <a:off x="1219200" y="6248400"/>
            <a:ext cx="6477000" cy="457200"/>
          </a:xfrm>
          <a:prstGeom prst="rect">
            <a:avLst/>
          </a:prstGeom>
          <a:solidFill>
            <a:schemeClr val="bg1"/>
          </a:solidFill>
          <a:ln w="9525">
            <a:noFill/>
            <a:miter lim="800000"/>
            <a:headEnd/>
            <a:tailEnd/>
          </a:ln>
          <a:effectLst/>
        </p:spPr>
        <p:txBody>
          <a:bodyPr>
            <a:prstTxWarp prst="textNoShape">
              <a:avLst/>
            </a:prstTxWarp>
            <a:spAutoFit/>
          </a:bodyPr>
          <a:lstStyle/>
          <a:p>
            <a:r>
              <a:rPr lang="en-US">
                <a:solidFill>
                  <a:srgbClr val="CC00CC"/>
                </a:solidFill>
                <a:latin typeface="Arial Narrow" charset="0"/>
              </a:rPr>
              <a:t>The same as the simple, long straight wire!!  It works!!</a:t>
            </a:r>
          </a:p>
        </p:txBody>
      </p:sp>
      <p:graphicFrame>
        <p:nvGraphicFramePr>
          <p:cNvPr id="403472" name="Object 16"/>
          <p:cNvGraphicFramePr>
            <a:graphicFrameLocks noChangeAspect="1"/>
          </p:cNvGraphicFramePr>
          <p:nvPr/>
        </p:nvGraphicFramePr>
        <p:xfrm>
          <a:off x="2182813" y="3352800"/>
          <a:ext cx="2236787" cy="1004888"/>
        </p:xfrm>
        <a:graphic>
          <a:graphicData uri="http://schemas.openxmlformats.org/presentationml/2006/ole">
            <mc:AlternateContent xmlns:mc="http://schemas.openxmlformats.org/markup-compatibility/2006">
              <mc:Choice xmlns:v="urn:schemas-microsoft-com:vml" Requires="v">
                <p:oleObj spid="_x0000_s1568" name="Equation" r:id="rId10" imgW="1002960" imgH="457200" progId="Equation.DSMT4">
                  <p:embed/>
                </p:oleObj>
              </mc:Choice>
              <mc:Fallback>
                <p:oleObj name="Equation" r:id="rId10" imgW="1002960" imgH="4572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82813" y="3352800"/>
                        <a:ext cx="2236787" cy="10048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03473" name="Object 17"/>
          <p:cNvGraphicFramePr>
            <a:graphicFrameLocks noChangeAspect="1"/>
          </p:cNvGraphicFramePr>
          <p:nvPr/>
        </p:nvGraphicFramePr>
        <p:xfrm>
          <a:off x="4352925" y="3505200"/>
          <a:ext cx="2276475" cy="819150"/>
        </p:xfrm>
        <a:graphic>
          <a:graphicData uri="http://schemas.openxmlformats.org/presentationml/2006/ole">
            <mc:AlternateContent xmlns:mc="http://schemas.openxmlformats.org/markup-compatibility/2006">
              <mc:Choice xmlns:v="urn:schemas-microsoft-com:vml" Requires="v">
                <p:oleObj spid="_x0000_s1569" name="Equation" r:id="rId12" imgW="1054080" imgH="380880" progId="Equation.DSMT4">
                  <p:embed/>
                </p:oleObj>
              </mc:Choice>
              <mc:Fallback>
                <p:oleObj name="Equation" r:id="rId12" imgW="1054080" imgH="3808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52925" y="3505200"/>
                        <a:ext cx="2276475" cy="8191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03474" name="Object 18"/>
          <p:cNvGraphicFramePr>
            <a:graphicFrameLocks noChangeAspect="1"/>
          </p:cNvGraphicFramePr>
          <p:nvPr/>
        </p:nvGraphicFramePr>
        <p:xfrm>
          <a:off x="1789113" y="4762500"/>
          <a:ext cx="1792287" cy="419100"/>
        </p:xfrm>
        <a:graphic>
          <a:graphicData uri="http://schemas.openxmlformats.org/presentationml/2006/ole">
            <mc:AlternateContent xmlns:mc="http://schemas.openxmlformats.org/markup-compatibility/2006">
              <mc:Choice xmlns:v="urn:schemas-microsoft-com:vml" Requires="v">
                <p:oleObj spid="_x0000_s1570" name="Equation" r:id="rId14" imgW="863280" imgH="203040" progId="Equation.DSMT4">
                  <p:embed/>
                </p:oleObj>
              </mc:Choice>
              <mc:Fallback>
                <p:oleObj name="Equation" r:id="rId14" imgW="863280" imgH="20304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89113" y="4762500"/>
                        <a:ext cx="1792287" cy="4191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03475" name="Object 19"/>
          <p:cNvGraphicFramePr>
            <a:graphicFrameLocks noChangeAspect="1"/>
          </p:cNvGraphicFramePr>
          <p:nvPr/>
        </p:nvGraphicFramePr>
        <p:xfrm>
          <a:off x="3568700" y="4648200"/>
          <a:ext cx="1079500" cy="787400"/>
        </p:xfrm>
        <a:graphic>
          <a:graphicData uri="http://schemas.openxmlformats.org/presentationml/2006/ole">
            <mc:AlternateContent xmlns:mc="http://schemas.openxmlformats.org/markup-compatibility/2006">
              <mc:Choice xmlns:v="urn:schemas-microsoft-com:vml" Requires="v">
                <p:oleObj spid="_x0000_s1571" name="Equation" r:id="rId16" imgW="520560" imgH="380880" progId="Equation.DSMT4">
                  <p:embed/>
                </p:oleObj>
              </mc:Choice>
              <mc:Fallback>
                <p:oleObj name="Equation" r:id="rId16" imgW="520560" imgH="38088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68700" y="4648200"/>
                        <a:ext cx="1079500" cy="7874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03476" name="Object 20"/>
          <p:cNvGraphicFramePr>
            <a:graphicFrameLocks noChangeAspect="1"/>
          </p:cNvGraphicFramePr>
          <p:nvPr/>
        </p:nvGraphicFramePr>
        <p:xfrm>
          <a:off x="4554538" y="4648200"/>
          <a:ext cx="1160462" cy="917575"/>
        </p:xfrm>
        <a:graphic>
          <a:graphicData uri="http://schemas.openxmlformats.org/presentationml/2006/ole">
            <mc:AlternateContent xmlns:mc="http://schemas.openxmlformats.org/markup-compatibility/2006">
              <mc:Choice xmlns:v="urn:schemas-microsoft-com:vml" Requires="v">
                <p:oleObj spid="_x0000_s1572" name="Equation" r:id="rId18" imgW="558720" imgH="444240" progId="Equation.DSMT4">
                  <p:embed/>
                </p:oleObj>
              </mc:Choice>
              <mc:Fallback>
                <p:oleObj name="Equation" r:id="rId18" imgW="558720" imgH="44424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54538" y="4648200"/>
                        <a:ext cx="1160462" cy="9175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03477" name="Object 21"/>
          <p:cNvGraphicFramePr>
            <a:graphicFrameLocks noChangeAspect="1"/>
          </p:cNvGraphicFramePr>
          <p:nvPr/>
        </p:nvGraphicFramePr>
        <p:xfrm>
          <a:off x="5713413" y="4572000"/>
          <a:ext cx="763587" cy="812800"/>
        </p:xfrm>
        <a:graphic>
          <a:graphicData uri="http://schemas.openxmlformats.org/presentationml/2006/ole">
            <mc:AlternateContent xmlns:mc="http://schemas.openxmlformats.org/markup-compatibility/2006">
              <mc:Choice xmlns:v="urn:schemas-microsoft-com:vml" Requires="v">
                <p:oleObj spid="_x0000_s1573" name="Equation" r:id="rId20" imgW="368280" imgH="393480" progId="Equation.DSMT4">
                  <p:embed/>
                </p:oleObj>
              </mc:Choice>
              <mc:Fallback>
                <p:oleObj name="Equation" r:id="rId20" imgW="368280" imgH="39348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713413" y="4572000"/>
                        <a:ext cx="763587" cy="8128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03478" name="Object 22"/>
          <p:cNvGraphicFramePr>
            <a:graphicFrameLocks noChangeAspect="1"/>
          </p:cNvGraphicFramePr>
          <p:nvPr/>
        </p:nvGraphicFramePr>
        <p:xfrm>
          <a:off x="2724150" y="5562600"/>
          <a:ext cx="1847850" cy="606425"/>
        </p:xfrm>
        <a:graphic>
          <a:graphicData uri="http://schemas.openxmlformats.org/presentationml/2006/ole">
            <mc:AlternateContent xmlns:mc="http://schemas.openxmlformats.org/markup-compatibility/2006">
              <mc:Choice xmlns:v="urn:schemas-microsoft-com:vml" Requires="v">
                <p:oleObj spid="_x0000_s1574" name="Equation" r:id="rId22" imgW="1155600" imgH="380880" progId="Equation.DSMT4">
                  <p:embed/>
                </p:oleObj>
              </mc:Choice>
              <mc:Fallback>
                <p:oleObj name="Equation" r:id="rId22" imgW="1155600" imgH="38088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24150" y="5562600"/>
                        <a:ext cx="1847850" cy="6064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03479" name="Object 23"/>
          <p:cNvGraphicFramePr>
            <a:graphicFrameLocks noChangeAspect="1"/>
          </p:cNvGraphicFramePr>
          <p:nvPr/>
        </p:nvGraphicFramePr>
        <p:xfrm>
          <a:off x="4572000" y="5562600"/>
          <a:ext cx="1930400" cy="585788"/>
        </p:xfrm>
        <a:graphic>
          <a:graphicData uri="http://schemas.openxmlformats.org/presentationml/2006/ole">
            <mc:AlternateContent xmlns:mc="http://schemas.openxmlformats.org/markup-compatibility/2006">
              <mc:Choice xmlns:v="urn:schemas-microsoft-com:vml" Requires="v">
                <p:oleObj spid="_x0000_s1575" name="Equation" r:id="rId24" imgW="1206360" imgH="368280" progId="Equation.DSMT4">
                  <p:embed/>
                </p:oleObj>
              </mc:Choice>
              <mc:Fallback>
                <p:oleObj name="Equation" r:id="rId24" imgW="1206360" imgH="36828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572000" y="5562600"/>
                        <a:ext cx="1930400" cy="5857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03480" name="Object 24"/>
          <p:cNvGraphicFramePr>
            <a:graphicFrameLocks noChangeAspect="1"/>
          </p:cNvGraphicFramePr>
          <p:nvPr/>
        </p:nvGraphicFramePr>
        <p:xfrm>
          <a:off x="6486525" y="5562600"/>
          <a:ext cx="1666875" cy="585788"/>
        </p:xfrm>
        <a:graphic>
          <a:graphicData uri="http://schemas.openxmlformats.org/presentationml/2006/ole">
            <mc:AlternateContent xmlns:mc="http://schemas.openxmlformats.org/markup-compatibility/2006">
              <mc:Choice xmlns:v="urn:schemas-microsoft-com:vml" Requires="v">
                <p:oleObj spid="_x0000_s1576" name="Equation" r:id="rId26" imgW="1041120" imgH="368280" progId="Equation.DSMT4">
                  <p:embed/>
                </p:oleObj>
              </mc:Choice>
              <mc:Fallback>
                <p:oleObj name="Equation" r:id="rId26" imgW="1041120" imgH="36828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486525" y="5562600"/>
                        <a:ext cx="1666875" cy="5857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03481" name="Object 25"/>
          <p:cNvGraphicFramePr>
            <a:graphicFrameLocks noChangeAspect="1"/>
          </p:cNvGraphicFramePr>
          <p:nvPr/>
        </p:nvGraphicFramePr>
        <p:xfrm>
          <a:off x="8091488" y="5562600"/>
          <a:ext cx="671512" cy="585788"/>
        </p:xfrm>
        <a:graphic>
          <a:graphicData uri="http://schemas.openxmlformats.org/presentationml/2006/ole">
            <mc:AlternateContent xmlns:mc="http://schemas.openxmlformats.org/markup-compatibility/2006">
              <mc:Choice xmlns:v="urn:schemas-microsoft-com:vml" Requires="v">
                <p:oleObj spid="_x0000_s1577" name="Equation" r:id="rId28" imgW="419040" imgH="368280" progId="Equation.DSMT4">
                  <p:embed/>
                </p:oleObj>
              </mc:Choice>
              <mc:Fallback>
                <p:oleObj name="Equation" r:id="rId28" imgW="419040" imgH="368280" progId="Equation.DSMT4">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091488" y="5562600"/>
                        <a:ext cx="671512" cy="5857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pic>
        <p:nvPicPr>
          <p:cNvPr id="2" name="Picture 1"/>
          <p:cNvPicPr>
            <a:picLocks noChangeAspect="1"/>
          </p:cNvPicPr>
          <p:nvPr/>
        </p:nvPicPr>
        <p:blipFill>
          <a:blip r:embed="rId30"/>
          <a:stretch>
            <a:fillRect/>
          </a:stretch>
        </p:blipFill>
        <p:spPr>
          <a:xfrm>
            <a:off x="537575" y="3597275"/>
            <a:ext cx="1645238" cy="675723"/>
          </a:xfrm>
          <a:prstGeom prst="rect">
            <a:avLst/>
          </a:prstGeom>
        </p:spPr>
      </p:pic>
    </p:spTree>
    <p:extLst>
      <p:ext uri="{BB962C8B-B14F-4D97-AF65-F5344CB8AC3E}">
        <p14:creationId xmlns:p14="http://schemas.microsoft.com/office/powerpoint/2010/main" val="199967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03460"/>
                                        </p:tgtEl>
                                        <p:attrNameLst>
                                          <p:attrName>style.visibility</p:attrName>
                                        </p:attrNameLst>
                                      </p:cBhvr>
                                      <p:to>
                                        <p:strVal val="visible"/>
                                      </p:to>
                                    </p:set>
                                    <p:animEffect transition="in" filter="wipe(left)">
                                      <p:cBhvr>
                                        <p:cTn id="7" dur="500"/>
                                        <p:tgtEl>
                                          <p:spTgt spid="40346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403458"/>
                                        </p:tgtEl>
                                        <p:attrNameLst>
                                          <p:attrName>style.visibility</p:attrName>
                                        </p:attrNameLst>
                                      </p:cBhvr>
                                      <p:to>
                                        <p:strVal val="visible"/>
                                      </p:to>
                                    </p:set>
                                    <p:anim calcmode="lin" valueType="num">
                                      <p:cBhvr>
                                        <p:cTn id="12" dur="500" fill="hold"/>
                                        <p:tgtEl>
                                          <p:spTgt spid="403458"/>
                                        </p:tgtEl>
                                        <p:attrNameLst>
                                          <p:attrName>ppt_w</p:attrName>
                                        </p:attrNameLst>
                                      </p:cBhvr>
                                      <p:tavLst>
                                        <p:tav tm="0">
                                          <p:val>
                                            <p:fltVal val="0"/>
                                          </p:val>
                                        </p:tav>
                                        <p:tav tm="100000">
                                          <p:val>
                                            <p:strVal val="#ppt_w"/>
                                          </p:val>
                                        </p:tav>
                                      </p:tavLst>
                                    </p:anim>
                                    <p:anim calcmode="lin" valueType="num">
                                      <p:cBhvr>
                                        <p:cTn id="13" dur="500" fill="hold"/>
                                        <p:tgtEl>
                                          <p:spTgt spid="403458"/>
                                        </p:tgtEl>
                                        <p:attrNameLst>
                                          <p:attrName>ppt_h</p:attrName>
                                        </p:attrNameLst>
                                      </p:cBhvr>
                                      <p:tavLst>
                                        <p:tav tm="0">
                                          <p:val>
                                            <p:fltVal val="0"/>
                                          </p:val>
                                        </p:tav>
                                        <p:tav tm="100000">
                                          <p:val>
                                            <p:strVal val="#ppt_h"/>
                                          </p:val>
                                        </p:tav>
                                      </p:tavLst>
                                    </p:anim>
                                    <p:animEffect transition="in" filter="fade">
                                      <p:cBhvr>
                                        <p:cTn id="14" dur="500"/>
                                        <p:tgtEl>
                                          <p:spTgt spid="40345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403461"/>
                                        </p:tgtEl>
                                        <p:attrNameLst>
                                          <p:attrName>style.visibility</p:attrName>
                                        </p:attrNameLst>
                                      </p:cBhvr>
                                      <p:to>
                                        <p:strVal val="visible"/>
                                      </p:to>
                                    </p:set>
                                    <p:animEffect transition="in" filter="wipe(left)">
                                      <p:cBhvr>
                                        <p:cTn id="19" dur="500"/>
                                        <p:tgtEl>
                                          <p:spTgt spid="40346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
                                  </p:iterate>
                                  <p:childTnLst>
                                    <p:set>
                                      <p:cBhvr>
                                        <p:cTn id="23" dur="1" fill="hold">
                                          <p:stCondLst>
                                            <p:cond delay="0"/>
                                          </p:stCondLst>
                                        </p:cTn>
                                        <p:tgtEl>
                                          <p:spTgt spid="403462"/>
                                        </p:tgtEl>
                                        <p:attrNameLst>
                                          <p:attrName>style.visibility</p:attrName>
                                        </p:attrNameLst>
                                      </p:cBhvr>
                                      <p:to>
                                        <p:strVal val="visible"/>
                                      </p:to>
                                    </p:set>
                                    <p:animEffect transition="in" filter="wipe(left)">
                                      <p:cBhvr>
                                        <p:cTn id="24" dur="500"/>
                                        <p:tgtEl>
                                          <p:spTgt spid="40346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403463"/>
                                        </p:tgtEl>
                                        <p:attrNameLst>
                                          <p:attrName>style.visibility</p:attrName>
                                        </p:attrNameLst>
                                      </p:cBhvr>
                                      <p:to>
                                        <p:strVal val="visible"/>
                                      </p:to>
                                    </p:set>
                                    <p:animEffect transition="in" filter="wipe(left)">
                                      <p:cBhvr>
                                        <p:cTn id="29" dur="500"/>
                                        <p:tgtEl>
                                          <p:spTgt spid="40346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wd">
                                    <p:tmPct val="10000"/>
                                  </p:iterate>
                                  <p:childTnLst>
                                    <p:set>
                                      <p:cBhvr>
                                        <p:cTn id="33" dur="1" fill="hold">
                                          <p:stCondLst>
                                            <p:cond delay="0"/>
                                          </p:stCondLst>
                                        </p:cTn>
                                        <p:tgtEl>
                                          <p:spTgt spid="403466"/>
                                        </p:tgtEl>
                                        <p:attrNameLst>
                                          <p:attrName>style.visibility</p:attrName>
                                        </p:attrNameLst>
                                      </p:cBhvr>
                                      <p:to>
                                        <p:strVal val="visible"/>
                                      </p:to>
                                    </p:set>
                                    <p:animEffect transition="in" filter="wipe(left)">
                                      <p:cBhvr>
                                        <p:cTn id="34" dur="500"/>
                                        <p:tgtEl>
                                          <p:spTgt spid="40346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left)">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iterate type="wd">
                                    <p:tmPct val="10000"/>
                                  </p:iterate>
                                  <p:childTnLst>
                                    <p:set>
                                      <p:cBhvr>
                                        <p:cTn id="43" dur="1" fill="hold">
                                          <p:stCondLst>
                                            <p:cond delay="0"/>
                                          </p:stCondLst>
                                        </p:cTn>
                                        <p:tgtEl>
                                          <p:spTgt spid="403472"/>
                                        </p:tgtEl>
                                        <p:attrNameLst>
                                          <p:attrName>style.visibility</p:attrName>
                                        </p:attrNameLst>
                                      </p:cBhvr>
                                      <p:to>
                                        <p:strVal val="visible"/>
                                      </p:to>
                                    </p:set>
                                    <p:animEffect transition="in" filter="wipe(left)">
                                      <p:cBhvr>
                                        <p:cTn id="44" dur="500"/>
                                        <p:tgtEl>
                                          <p:spTgt spid="40347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iterate type="wd">
                                    <p:tmPct val="10000"/>
                                  </p:iterate>
                                  <p:childTnLst>
                                    <p:set>
                                      <p:cBhvr>
                                        <p:cTn id="48" dur="1" fill="hold">
                                          <p:stCondLst>
                                            <p:cond delay="0"/>
                                          </p:stCondLst>
                                        </p:cTn>
                                        <p:tgtEl>
                                          <p:spTgt spid="403473"/>
                                        </p:tgtEl>
                                        <p:attrNameLst>
                                          <p:attrName>style.visibility</p:attrName>
                                        </p:attrNameLst>
                                      </p:cBhvr>
                                      <p:to>
                                        <p:strVal val="visible"/>
                                      </p:to>
                                    </p:set>
                                    <p:animEffect transition="in" filter="wipe(left)">
                                      <p:cBhvr>
                                        <p:cTn id="49" dur="500"/>
                                        <p:tgtEl>
                                          <p:spTgt spid="40347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iterate type="wd">
                                    <p:tmPct val="10000"/>
                                  </p:iterate>
                                  <p:childTnLst>
                                    <p:set>
                                      <p:cBhvr>
                                        <p:cTn id="53" dur="1" fill="hold">
                                          <p:stCondLst>
                                            <p:cond delay="0"/>
                                          </p:stCondLst>
                                        </p:cTn>
                                        <p:tgtEl>
                                          <p:spTgt spid="403468"/>
                                        </p:tgtEl>
                                        <p:attrNameLst>
                                          <p:attrName>style.visibility</p:attrName>
                                        </p:attrNameLst>
                                      </p:cBhvr>
                                      <p:to>
                                        <p:strVal val="visible"/>
                                      </p:to>
                                    </p:set>
                                    <p:animEffect transition="in" filter="wipe(left)">
                                      <p:cBhvr>
                                        <p:cTn id="54" dur="500"/>
                                        <p:tgtEl>
                                          <p:spTgt spid="403468"/>
                                        </p:tgtEl>
                                      </p:cBhvr>
                                    </p:animEffect>
                                  </p:childTnLst>
                                </p:cTn>
                              </p:par>
                            </p:childTnLst>
                          </p:cTn>
                        </p:par>
                        <p:par>
                          <p:cTn id="55" fill="hold">
                            <p:stCondLst>
                              <p:cond delay="850"/>
                            </p:stCondLst>
                            <p:childTnLst>
                              <p:par>
                                <p:cTn id="56" presetID="22" presetClass="entr" presetSubtype="8" fill="hold" nodeType="afterEffect">
                                  <p:stCondLst>
                                    <p:cond delay="0"/>
                                  </p:stCondLst>
                                  <p:iterate type="wd">
                                    <p:tmPct val="10000"/>
                                  </p:iterate>
                                  <p:childTnLst>
                                    <p:set>
                                      <p:cBhvr>
                                        <p:cTn id="57" dur="1" fill="hold">
                                          <p:stCondLst>
                                            <p:cond delay="0"/>
                                          </p:stCondLst>
                                        </p:cTn>
                                        <p:tgtEl>
                                          <p:spTgt spid="403469"/>
                                        </p:tgtEl>
                                        <p:attrNameLst>
                                          <p:attrName>style.visibility</p:attrName>
                                        </p:attrNameLst>
                                      </p:cBhvr>
                                      <p:to>
                                        <p:strVal val="visible"/>
                                      </p:to>
                                    </p:set>
                                    <p:animEffect transition="in" filter="wipe(left)">
                                      <p:cBhvr>
                                        <p:cTn id="58" dur="500"/>
                                        <p:tgtEl>
                                          <p:spTgt spid="40346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iterate type="wd">
                                    <p:tmPct val="10000"/>
                                  </p:iterate>
                                  <p:childTnLst>
                                    <p:set>
                                      <p:cBhvr>
                                        <p:cTn id="62" dur="1" fill="hold">
                                          <p:stCondLst>
                                            <p:cond delay="0"/>
                                          </p:stCondLst>
                                        </p:cTn>
                                        <p:tgtEl>
                                          <p:spTgt spid="403464"/>
                                        </p:tgtEl>
                                        <p:attrNameLst>
                                          <p:attrName>style.visibility</p:attrName>
                                        </p:attrNameLst>
                                      </p:cBhvr>
                                      <p:to>
                                        <p:strVal val="visible"/>
                                      </p:to>
                                    </p:set>
                                    <p:animEffect transition="in" filter="wipe(left)">
                                      <p:cBhvr>
                                        <p:cTn id="63" dur="500"/>
                                        <p:tgtEl>
                                          <p:spTgt spid="40346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iterate type="wd">
                                    <p:tmPct val="10000"/>
                                  </p:iterate>
                                  <p:childTnLst>
                                    <p:set>
                                      <p:cBhvr>
                                        <p:cTn id="67" dur="1" fill="hold">
                                          <p:stCondLst>
                                            <p:cond delay="0"/>
                                          </p:stCondLst>
                                        </p:cTn>
                                        <p:tgtEl>
                                          <p:spTgt spid="403474"/>
                                        </p:tgtEl>
                                        <p:attrNameLst>
                                          <p:attrName>style.visibility</p:attrName>
                                        </p:attrNameLst>
                                      </p:cBhvr>
                                      <p:to>
                                        <p:strVal val="visible"/>
                                      </p:to>
                                    </p:set>
                                    <p:animEffect transition="in" filter="wipe(left)">
                                      <p:cBhvr>
                                        <p:cTn id="68" dur="500"/>
                                        <p:tgtEl>
                                          <p:spTgt spid="40347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iterate type="wd">
                                    <p:tmPct val="10000"/>
                                  </p:iterate>
                                  <p:childTnLst>
                                    <p:set>
                                      <p:cBhvr>
                                        <p:cTn id="72" dur="1" fill="hold">
                                          <p:stCondLst>
                                            <p:cond delay="0"/>
                                          </p:stCondLst>
                                        </p:cTn>
                                        <p:tgtEl>
                                          <p:spTgt spid="403475"/>
                                        </p:tgtEl>
                                        <p:attrNameLst>
                                          <p:attrName>style.visibility</p:attrName>
                                        </p:attrNameLst>
                                      </p:cBhvr>
                                      <p:to>
                                        <p:strVal val="visible"/>
                                      </p:to>
                                    </p:set>
                                    <p:animEffect transition="in" filter="wipe(left)">
                                      <p:cBhvr>
                                        <p:cTn id="73" dur="500"/>
                                        <p:tgtEl>
                                          <p:spTgt spid="40347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iterate type="wd">
                                    <p:tmPct val="10000"/>
                                  </p:iterate>
                                  <p:childTnLst>
                                    <p:set>
                                      <p:cBhvr>
                                        <p:cTn id="77" dur="1" fill="hold">
                                          <p:stCondLst>
                                            <p:cond delay="0"/>
                                          </p:stCondLst>
                                        </p:cTn>
                                        <p:tgtEl>
                                          <p:spTgt spid="403476"/>
                                        </p:tgtEl>
                                        <p:attrNameLst>
                                          <p:attrName>style.visibility</p:attrName>
                                        </p:attrNameLst>
                                      </p:cBhvr>
                                      <p:to>
                                        <p:strVal val="visible"/>
                                      </p:to>
                                    </p:set>
                                    <p:animEffect transition="in" filter="wipe(left)">
                                      <p:cBhvr>
                                        <p:cTn id="78" dur="500"/>
                                        <p:tgtEl>
                                          <p:spTgt spid="403476"/>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iterate type="wd">
                                    <p:tmPct val="10000"/>
                                  </p:iterate>
                                  <p:childTnLst>
                                    <p:set>
                                      <p:cBhvr>
                                        <p:cTn id="82" dur="1" fill="hold">
                                          <p:stCondLst>
                                            <p:cond delay="0"/>
                                          </p:stCondLst>
                                        </p:cTn>
                                        <p:tgtEl>
                                          <p:spTgt spid="403477"/>
                                        </p:tgtEl>
                                        <p:attrNameLst>
                                          <p:attrName>style.visibility</p:attrName>
                                        </p:attrNameLst>
                                      </p:cBhvr>
                                      <p:to>
                                        <p:strVal val="visible"/>
                                      </p:to>
                                    </p:set>
                                    <p:animEffect transition="in" filter="wipe(left)">
                                      <p:cBhvr>
                                        <p:cTn id="83" dur="500"/>
                                        <p:tgtEl>
                                          <p:spTgt spid="403477"/>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iterate type="wd">
                                    <p:tmPct val="10000"/>
                                  </p:iterate>
                                  <p:childTnLst>
                                    <p:set>
                                      <p:cBhvr>
                                        <p:cTn id="87" dur="1" fill="hold">
                                          <p:stCondLst>
                                            <p:cond delay="0"/>
                                          </p:stCondLst>
                                        </p:cTn>
                                        <p:tgtEl>
                                          <p:spTgt spid="403465"/>
                                        </p:tgtEl>
                                        <p:attrNameLst>
                                          <p:attrName>style.visibility</p:attrName>
                                        </p:attrNameLst>
                                      </p:cBhvr>
                                      <p:to>
                                        <p:strVal val="visible"/>
                                      </p:to>
                                    </p:set>
                                    <p:animEffect transition="in" filter="wipe(left)">
                                      <p:cBhvr>
                                        <p:cTn id="88" dur="500"/>
                                        <p:tgtEl>
                                          <p:spTgt spid="403465"/>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iterate type="wd">
                                    <p:tmPct val="10000"/>
                                  </p:iterate>
                                  <p:childTnLst>
                                    <p:set>
                                      <p:cBhvr>
                                        <p:cTn id="92" dur="1" fill="hold">
                                          <p:stCondLst>
                                            <p:cond delay="0"/>
                                          </p:stCondLst>
                                        </p:cTn>
                                        <p:tgtEl>
                                          <p:spTgt spid="403470"/>
                                        </p:tgtEl>
                                        <p:attrNameLst>
                                          <p:attrName>style.visibility</p:attrName>
                                        </p:attrNameLst>
                                      </p:cBhvr>
                                      <p:to>
                                        <p:strVal val="visible"/>
                                      </p:to>
                                    </p:set>
                                    <p:animEffect transition="in" filter="wipe(left)">
                                      <p:cBhvr>
                                        <p:cTn id="93" dur="500"/>
                                        <p:tgtEl>
                                          <p:spTgt spid="403470"/>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iterate type="wd">
                                    <p:tmPct val="10000"/>
                                  </p:iterate>
                                  <p:childTnLst>
                                    <p:set>
                                      <p:cBhvr>
                                        <p:cTn id="97" dur="1" fill="hold">
                                          <p:stCondLst>
                                            <p:cond delay="0"/>
                                          </p:stCondLst>
                                        </p:cTn>
                                        <p:tgtEl>
                                          <p:spTgt spid="403478"/>
                                        </p:tgtEl>
                                        <p:attrNameLst>
                                          <p:attrName>style.visibility</p:attrName>
                                        </p:attrNameLst>
                                      </p:cBhvr>
                                      <p:to>
                                        <p:strVal val="visible"/>
                                      </p:to>
                                    </p:set>
                                    <p:animEffect transition="in" filter="wipe(left)">
                                      <p:cBhvr>
                                        <p:cTn id="98" dur="500"/>
                                        <p:tgtEl>
                                          <p:spTgt spid="403478"/>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iterate type="wd">
                                    <p:tmPct val="10000"/>
                                  </p:iterate>
                                  <p:childTnLst>
                                    <p:set>
                                      <p:cBhvr>
                                        <p:cTn id="102" dur="1" fill="hold">
                                          <p:stCondLst>
                                            <p:cond delay="0"/>
                                          </p:stCondLst>
                                        </p:cTn>
                                        <p:tgtEl>
                                          <p:spTgt spid="403479"/>
                                        </p:tgtEl>
                                        <p:attrNameLst>
                                          <p:attrName>style.visibility</p:attrName>
                                        </p:attrNameLst>
                                      </p:cBhvr>
                                      <p:to>
                                        <p:strVal val="visible"/>
                                      </p:to>
                                    </p:set>
                                    <p:animEffect transition="in" filter="wipe(left)">
                                      <p:cBhvr>
                                        <p:cTn id="103" dur="500"/>
                                        <p:tgtEl>
                                          <p:spTgt spid="403479"/>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nodeType="clickEffect">
                                  <p:stCondLst>
                                    <p:cond delay="0"/>
                                  </p:stCondLst>
                                  <p:iterate type="wd">
                                    <p:tmPct val="10000"/>
                                  </p:iterate>
                                  <p:childTnLst>
                                    <p:set>
                                      <p:cBhvr>
                                        <p:cTn id="107" dur="1" fill="hold">
                                          <p:stCondLst>
                                            <p:cond delay="0"/>
                                          </p:stCondLst>
                                        </p:cTn>
                                        <p:tgtEl>
                                          <p:spTgt spid="403480"/>
                                        </p:tgtEl>
                                        <p:attrNameLst>
                                          <p:attrName>style.visibility</p:attrName>
                                        </p:attrNameLst>
                                      </p:cBhvr>
                                      <p:to>
                                        <p:strVal val="visible"/>
                                      </p:to>
                                    </p:set>
                                    <p:animEffect transition="in" filter="wipe(left)">
                                      <p:cBhvr>
                                        <p:cTn id="108" dur="500"/>
                                        <p:tgtEl>
                                          <p:spTgt spid="403480"/>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iterate type="wd">
                                    <p:tmPct val="10000"/>
                                  </p:iterate>
                                  <p:childTnLst>
                                    <p:set>
                                      <p:cBhvr>
                                        <p:cTn id="112" dur="1" fill="hold">
                                          <p:stCondLst>
                                            <p:cond delay="0"/>
                                          </p:stCondLst>
                                        </p:cTn>
                                        <p:tgtEl>
                                          <p:spTgt spid="403481"/>
                                        </p:tgtEl>
                                        <p:attrNameLst>
                                          <p:attrName>style.visibility</p:attrName>
                                        </p:attrNameLst>
                                      </p:cBhvr>
                                      <p:to>
                                        <p:strVal val="visible"/>
                                      </p:to>
                                    </p:set>
                                    <p:animEffect transition="in" filter="wipe(left)">
                                      <p:cBhvr>
                                        <p:cTn id="113" dur="500"/>
                                        <p:tgtEl>
                                          <p:spTgt spid="403481"/>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iterate type="wd">
                                    <p:tmPct val="10000"/>
                                  </p:iterate>
                                  <p:childTnLst>
                                    <p:set>
                                      <p:cBhvr>
                                        <p:cTn id="117" dur="1" fill="hold">
                                          <p:stCondLst>
                                            <p:cond delay="0"/>
                                          </p:stCondLst>
                                        </p:cTn>
                                        <p:tgtEl>
                                          <p:spTgt spid="403471"/>
                                        </p:tgtEl>
                                        <p:attrNameLst>
                                          <p:attrName>style.visibility</p:attrName>
                                        </p:attrNameLst>
                                      </p:cBhvr>
                                      <p:to>
                                        <p:strVal val="visible"/>
                                      </p:to>
                                    </p:set>
                                    <p:animEffect transition="in" filter="wipe(left)">
                                      <p:cBhvr>
                                        <p:cTn id="118" dur="500"/>
                                        <p:tgtEl>
                                          <p:spTgt spid="403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460" grpId="0"/>
      <p:bldP spid="403461" grpId="0"/>
      <p:bldP spid="403462" grpId="0"/>
      <p:bldP spid="403463" grpId="0" animBg="1"/>
      <p:bldP spid="403465" grpId="0" animBg="1"/>
      <p:bldP spid="403466" grpId="0" animBg="1"/>
      <p:bldP spid="403468" grpId="0"/>
      <p:bldP spid="40347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3"/>
          <p:cNvSpPr>
            <a:spLocks noGrp="1"/>
          </p:cNvSpPr>
          <p:nvPr>
            <p:ph type="dt" sz="half" idx="10"/>
          </p:nvPr>
        </p:nvSpPr>
        <p:spPr/>
        <p:txBody>
          <a:bodyPr/>
          <a:lstStyle/>
          <a:p>
            <a:r>
              <a:rPr lang="en-US" smtClean="0"/>
              <a:t>Thursday, July 5, 2018</a:t>
            </a:r>
            <a:endParaRPr lang="en-US"/>
          </a:p>
        </p:txBody>
      </p:sp>
      <p:sp>
        <p:nvSpPr>
          <p:cNvPr id="13" name="Footer Placeholder 4"/>
          <p:cNvSpPr>
            <a:spLocks noGrp="1"/>
          </p:cNvSpPr>
          <p:nvPr>
            <p:ph type="ftr" sz="quarter" idx="11"/>
          </p:nvPr>
        </p:nvSpPr>
        <p:spPr/>
        <p:txBody>
          <a:bodyPr/>
          <a:lstStyle/>
          <a:p>
            <a:r>
              <a:rPr lang="de-DE" smtClean="0"/>
              <a:t>PHYS 1444-001, Summer 2018               Dr. Jaehoon Yu</a:t>
            </a:r>
            <a:endParaRPr lang="en-US"/>
          </a:p>
        </p:txBody>
      </p:sp>
      <p:sp>
        <p:nvSpPr>
          <p:cNvPr id="14" name="Slide Number Placeholder 5"/>
          <p:cNvSpPr>
            <a:spLocks noGrp="1"/>
          </p:cNvSpPr>
          <p:nvPr>
            <p:ph type="sldNum" sz="quarter" idx="12"/>
          </p:nvPr>
        </p:nvSpPr>
        <p:spPr/>
        <p:txBody>
          <a:bodyPr/>
          <a:lstStyle/>
          <a:p>
            <a:fld id="{FF00B6C5-2116-5E4E-8715-F767DF1618D8}" type="slidenum">
              <a:rPr lang="en-US"/>
              <a:pPr/>
              <a:t>22</a:t>
            </a:fld>
            <a:endParaRPr lang="en-US"/>
          </a:p>
        </p:txBody>
      </p:sp>
      <p:pic>
        <p:nvPicPr>
          <p:cNvPr id="404482" name="Picture 2" descr="FG28_020"/>
          <p:cNvPicPr>
            <a:picLocks noChangeAspect="1" noChangeArrowheads="1"/>
          </p:cNvPicPr>
          <p:nvPr/>
        </p:nvPicPr>
        <p:blipFill>
          <a:blip r:embed="rId3"/>
          <a:srcRect/>
          <a:stretch>
            <a:fillRect/>
          </a:stretch>
        </p:blipFill>
        <p:spPr bwMode="auto">
          <a:xfrm>
            <a:off x="4648200" y="2933700"/>
            <a:ext cx="5410200" cy="3771900"/>
          </a:xfrm>
          <a:prstGeom prst="rect">
            <a:avLst/>
          </a:prstGeom>
          <a:noFill/>
        </p:spPr>
      </p:pic>
      <p:sp>
        <p:nvSpPr>
          <p:cNvPr id="404483" name="Rectangle 3"/>
          <p:cNvSpPr>
            <a:spLocks noGrp="1" noChangeArrowheads="1"/>
          </p:cNvSpPr>
          <p:nvPr>
            <p:ph type="title"/>
          </p:nvPr>
        </p:nvSpPr>
        <p:spPr>
          <a:xfrm>
            <a:off x="381000" y="76200"/>
            <a:ext cx="8534400" cy="609600"/>
          </a:xfrm>
        </p:spPr>
        <p:txBody>
          <a:bodyPr/>
          <a:lstStyle/>
          <a:p>
            <a:r>
              <a:rPr lang="en-US"/>
              <a:t>Magnetic Materials - Ferromagnetism</a:t>
            </a:r>
          </a:p>
        </p:txBody>
      </p:sp>
      <p:graphicFrame>
        <p:nvGraphicFramePr>
          <p:cNvPr id="404484"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395715"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4485"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395716"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4486"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395717"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4487" name="Rectangle 7"/>
          <p:cNvSpPr>
            <a:spLocks noGrp="1" noChangeArrowheads="1"/>
          </p:cNvSpPr>
          <p:nvPr>
            <p:ph type="body" idx="1"/>
          </p:nvPr>
        </p:nvSpPr>
        <p:spPr>
          <a:xfrm>
            <a:off x="304800" y="609600"/>
            <a:ext cx="8534400" cy="3048000"/>
          </a:xfrm>
        </p:spPr>
        <p:txBody>
          <a:bodyPr/>
          <a:lstStyle/>
          <a:p>
            <a:pPr>
              <a:lnSpc>
                <a:spcPct val="90000"/>
              </a:lnSpc>
            </a:pPr>
            <a:r>
              <a:rPr lang="en-US" sz="2400" dirty="0"/>
              <a:t>Iron is a material that can turn into a strong magnet</a:t>
            </a:r>
          </a:p>
          <a:p>
            <a:pPr lvl="1">
              <a:lnSpc>
                <a:spcPct val="90000"/>
              </a:lnSpc>
            </a:pPr>
            <a:r>
              <a:rPr lang="en-US" sz="2000" dirty="0"/>
              <a:t>This kind of material is called </a:t>
            </a:r>
            <a:r>
              <a:rPr lang="en-US" sz="2000" b="1" u="sng" dirty="0">
                <a:solidFill>
                  <a:srgbClr val="CC0000"/>
                </a:solidFill>
                <a:effectLst>
                  <a:outerShdw blurRad="38100" dist="38100" dir="2700000" algn="tl">
                    <a:srgbClr val="DDDDDD"/>
                  </a:outerShdw>
                </a:effectLst>
              </a:rPr>
              <a:t>ferromagnetic</a:t>
            </a:r>
            <a:r>
              <a:rPr lang="en-US" sz="2000" dirty="0"/>
              <a:t> material</a:t>
            </a:r>
          </a:p>
          <a:p>
            <a:pPr>
              <a:lnSpc>
                <a:spcPct val="90000"/>
              </a:lnSpc>
            </a:pPr>
            <a:r>
              <a:rPr lang="en-US" sz="2400" dirty="0"/>
              <a:t>In microscopic sense, ferromagnetic materials </a:t>
            </a:r>
            <a:r>
              <a:rPr lang="en-US" sz="2400" dirty="0" smtClean="0"/>
              <a:t>consist </a:t>
            </a:r>
            <a:r>
              <a:rPr lang="en-US" sz="2400" dirty="0"/>
              <a:t>of many tiny regions called </a:t>
            </a:r>
            <a:r>
              <a:rPr lang="en-US" sz="2400" b="1" u="sng" dirty="0">
                <a:solidFill>
                  <a:srgbClr val="CC0000"/>
                </a:solidFill>
                <a:effectLst>
                  <a:outerShdw blurRad="38100" dist="38100" dir="2700000" algn="tl">
                    <a:srgbClr val="DDDDDD"/>
                  </a:outerShdw>
                </a:effectLst>
              </a:rPr>
              <a:t>domains</a:t>
            </a:r>
          </a:p>
          <a:p>
            <a:pPr lvl="1">
              <a:lnSpc>
                <a:spcPct val="90000"/>
              </a:lnSpc>
            </a:pPr>
            <a:r>
              <a:rPr lang="en-US" sz="2000" dirty="0"/>
              <a:t>Domains are like little magnets usually smaller than 1mm in length or width</a:t>
            </a:r>
          </a:p>
          <a:p>
            <a:pPr>
              <a:lnSpc>
                <a:spcPct val="90000"/>
              </a:lnSpc>
            </a:pPr>
            <a:r>
              <a:rPr lang="en-US" sz="2400" dirty="0"/>
              <a:t>What do you think the alignment of domains are like when they are not magnetized?</a:t>
            </a:r>
          </a:p>
          <a:p>
            <a:pPr lvl="1">
              <a:lnSpc>
                <a:spcPct val="90000"/>
              </a:lnSpc>
            </a:pPr>
            <a:r>
              <a:rPr lang="en-US" sz="2000" dirty="0"/>
              <a:t>Randomly arranged</a:t>
            </a:r>
          </a:p>
        </p:txBody>
      </p:sp>
      <p:graphicFrame>
        <p:nvGraphicFramePr>
          <p:cNvPr id="404488"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395718"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4489" name="Rectangle 9"/>
          <p:cNvSpPr>
            <a:spLocks noChangeArrowheads="1"/>
          </p:cNvSpPr>
          <p:nvPr/>
        </p:nvSpPr>
        <p:spPr bwMode="auto">
          <a:xfrm>
            <a:off x="381000" y="3581400"/>
            <a:ext cx="5181600" cy="2667000"/>
          </a:xfrm>
          <a:prstGeom prst="rect">
            <a:avLst/>
          </a:prstGeom>
          <a:noFill/>
          <a:ln w="9525">
            <a:noFill/>
            <a:miter lim="800000"/>
            <a:headEnd/>
            <a:tailEnd/>
          </a:ln>
          <a:effectLst/>
        </p:spPr>
        <p:txBody>
          <a:bodyPr>
            <a:prstTxWarp prst="textNoShape">
              <a:avLst/>
            </a:prstTxWarp>
          </a:bodyPr>
          <a:lstStyle/>
          <a:p>
            <a:pPr marL="342900" indent="-342900">
              <a:lnSpc>
                <a:spcPct val="80000"/>
              </a:lnSpc>
              <a:spcBef>
                <a:spcPct val="20000"/>
              </a:spcBef>
              <a:buFontTx/>
              <a:buChar char="•"/>
            </a:pPr>
            <a:r>
              <a:rPr lang="en-US">
                <a:solidFill>
                  <a:schemeClr val="accent2"/>
                </a:solidFill>
                <a:latin typeface="Arial Narrow" charset="0"/>
              </a:rPr>
              <a:t>What if they are magnetized?</a:t>
            </a:r>
            <a:r>
              <a:rPr lang="en-US" sz="2000">
                <a:solidFill>
                  <a:schemeClr val="accent2"/>
                </a:solidFill>
                <a:latin typeface="Arial Narrow" charset="0"/>
              </a:rPr>
              <a:t>	</a:t>
            </a:r>
          </a:p>
          <a:p>
            <a:pPr marL="742950" lvl="1" indent="-285750">
              <a:lnSpc>
                <a:spcPct val="80000"/>
              </a:lnSpc>
              <a:spcBef>
                <a:spcPct val="20000"/>
              </a:spcBef>
              <a:buFontTx/>
              <a:buChar char="–"/>
            </a:pPr>
            <a:r>
              <a:rPr lang="en-US" sz="2000">
                <a:solidFill>
                  <a:srgbClr val="660066"/>
                </a:solidFill>
                <a:latin typeface="Arial Narrow" charset="0"/>
                <a:ea typeface="ＭＳ Ｐゴシック" charset="-128"/>
              </a:rPr>
              <a:t>The size of the domains aligned with the external magnetic field direction grows while those of the domains not aligned reduce</a:t>
            </a:r>
          </a:p>
          <a:p>
            <a:pPr marL="742950" lvl="1" indent="-285750">
              <a:lnSpc>
                <a:spcPct val="80000"/>
              </a:lnSpc>
              <a:spcBef>
                <a:spcPct val="20000"/>
              </a:spcBef>
              <a:buFontTx/>
              <a:buChar char="–"/>
            </a:pPr>
            <a:r>
              <a:rPr lang="en-US" sz="2000">
                <a:solidFill>
                  <a:srgbClr val="660066"/>
                </a:solidFill>
                <a:latin typeface="Arial Narrow" charset="0"/>
                <a:ea typeface="ＭＳ Ｐゴシック" charset="-128"/>
              </a:rPr>
              <a:t>This gives magnetization to the material</a:t>
            </a:r>
          </a:p>
          <a:p>
            <a:pPr marL="342900" indent="-342900">
              <a:lnSpc>
                <a:spcPct val="80000"/>
              </a:lnSpc>
              <a:spcBef>
                <a:spcPct val="20000"/>
              </a:spcBef>
              <a:buFontTx/>
              <a:buChar char="•"/>
            </a:pPr>
            <a:r>
              <a:rPr lang="en-US">
                <a:solidFill>
                  <a:schemeClr val="accent2"/>
                </a:solidFill>
                <a:latin typeface="Arial Narrow" charset="0"/>
              </a:rPr>
              <a:t>How do we demagnetize a bar magnet?</a:t>
            </a:r>
          </a:p>
          <a:p>
            <a:pPr marL="742950" lvl="1" indent="-285750">
              <a:lnSpc>
                <a:spcPct val="80000"/>
              </a:lnSpc>
              <a:spcBef>
                <a:spcPct val="20000"/>
              </a:spcBef>
              <a:buFontTx/>
              <a:buChar char="–"/>
            </a:pPr>
            <a:r>
              <a:rPr lang="en-US" sz="2000">
                <a:solidFill>
                  <a:srgbClr val="660066"/>
                </a:solidFill>
                <a:latin typeface="Arial Narrow" charset="0"/>
                <a:ea typeface="ＭＳ Ｐゴシック" charset="-128"/>
              </a:rPr>
              <a:t>Hit the magnet hard or heat it over the Curie temperature</a:t>
            </a:r>
          </a:p>
        </p:txBody>
      </p:sp>
      <p:sp>
        <p:nvSpPr>
          <p:cNvPr id="404490" name="Rectangle 10"/>
          <p:cNvSpPr>
            <a:spLocks noChangeArrowheads="1"/>
          </p:cNvSpPr>
          <p:nvPr/>
        </p:nvSpPr>
        <p:spPr bwMode="auto">
          <a:xfrm>
            <a:off x="7162800" y="2895600"/>
            <a:ext cx="1981200" cy="3962400"/>
          </a:xfrm>
          <a:prstGeom prst="rect">
            <a:avLst/>
          </a:prstGeom>
          <a:solidFill>
            <a:schemeClr val="bg1"/>
          </a:solidFill>
          <a:ln w="9525">
            <a:noFill/>
            <a:miter lim="800000"/>
            <a:headEnd/>
            <a:tailEnd/>
          </a:ln>
          <a:effectLst/>
        </p:spPr>
        <p:txBody>
          <a:bodyPr wrap="square" anchor="ctr">
            <a:prstTxWarp prst="textNoShape">
              <a:avLst/>
            </a:prstTxWarp>
            <a:spAutoFit/>
          </a:bodyPr>
          <a:lstStyle/>
          <a:p>
            <a:endParaRPr lang="en-US" dirty="0"/>
          </a:p>
        </p:txBody>
      </p:sp>
      <p:sp>
        <p:nvSpPr>
          <p:cNvPr id="404491" name="Rectangle 11"/>
          <p:cNvSpPr>
            <a:spLocks noChangeArrowheads="1"/>
          </p:cNvSpPr>
          <p:nvPr/>
        </p:nvSpPr>
        <p:spPr bwMode="auto">
          <a:xfrm>
            <a:off x="6400800" y="6400800"/>
            <a:ext cx="381000" cy="457200"/>
          </a:xfrm>
          <a:prstGeom prst="rect">
            <a:avLst/>
          </a:prstGeom>
          <a:solidFill>
            <a:schemeClr val="bg1"/>
          </a:solidFill>
          <a:ln w="9525">
            <a:noFill/>
            <a:miter lim="800000"/>
            <a:headEnd/>
            <a:tailEnd/>
          </a:ln>
          <a:effectLst/>
        </p:spPr>
        <p:txBody>
          <a:bodyPr anchor="ctr">
            <a:prstTxWarp prst="textNoShape">
              <a:avLst/>
            </a:prstTxWarp>
            <a:spAutoFit/>
          </a:bodyPr>
          <a:lstStyle/>
          <a:p>
            <a:endParaRPr lang="en-US"/>
          </a:p>
        </p:txBody>
      </p:sp>
    </p:spTree>
    <p:extLst>
      <p:ext uri="{BB962C8B-B14F-4D97-AF65-F5344CB8AC3E}">
        <p14:creationId xmlns:p14="http://schemas.microsoft.com/office/powerpoint/2010/main" val="44854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04487">
                                            <p:txEl>
                                              <p:pRg st="0" end="0"/>
                                            </p:txEl>
                                          </p:spTgt>
                                        </p:tgtEl>
                                        <p:attrNameLst>
                                          <p:attrName>style.visibility</p:attrName>
                                        </p:attrNameLst>
                                      </p:cBhvr>
                                      <p:to>
                                        <p:strVal val="visible"/>
                                      </p:to>
                                    </p:set>
                                    <p:animEffect transition="in" filter="wipe(left)">
                                      <p:cBhvr>
                                        <p:cTn id="7" dur="500"/>
                                        <p:tgtEl>
                                          <p:spTgt spid="4044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04487">
                                            <p:txEl>
                                              <p:pRg st="1" end="1"/>
                                            </p:txEl>
                                          </p:spTgt>
                                        </p:tgtEl>
                                        <p:attrNameLst>
                                          <p:attrName>style.visibility</p:attrName>
                                        </p:attrNameLst>
                                      </p:cBhvr>
                                      <p:to>
                                        <p:strVal val="visible"/>
                                      </p:to>
                                    </p:set>
                                    <p:animEffect transition="in" filter="wipe(left)">
                                      <p:cBhvr>
                                        <p:cTn id="12" dur="500"/>
                                        <p:tgtEl>
                                          <p:spTgt spid="4044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04487">
                                            <p:txEl>
                                              <p:pRg st="2" end="2"/>
                                            </p:txEl>
                                          </p:spTgt>
                                        </p:tgtEl>
                                        <p:attrNameLst>
                                          <p:attrName>style.visibility</p:attrName>
                                        </p:attrNameLst>
                                      </p:cBhvr>
                                      <p:to>
                                        <p:strVal val="visible"/>
                                      </p:to>
                                    </p:set>
                                    <p:animEffect transition="in" filter="wipe(left)">
                                      <p:cBhvr>
                                        <p:cTn id="17" dur="500"/>
                                        <p:tgtEl>
                                          <p:spTgt spid="4044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04487">
                                            <p:txEl>
                                              <p:pRg st="3" end="3"/>
                                            </p:txEl>
                                          </p:spTgt>
                                        </p:tgtEl>
                                        <p:attrNameLst>
                                          <p:attrName>style.visibility</p:attrName>
                                        </p:attrNameLst>
                                      </p:cBhvr>
                                      <p:to>
                                        <p:strVal val="visible"/>
                                      </p:to>
                                    </p:set>
                                    <p:animEffect transition="in" filter="wipe(left)">
                                      <p:cBhvr>
                                        <p:cTn id="22" dur="500"/>
                                        <p:tgtEl>
                                          <p:spTgt spid="4044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04487">
                                            <p:txEl>
                                              <p:pRg st="4" end="4"/>
                                            </p:txEl>
                                          </p:spTgt>
                                        </p:tgtEl>
                                        <p:attrNameLst>
                                          <p:attrName>style.visibility</p:attrName>
                                        </p:attrNameLst>
                                      </p:cBhvr>
                                      <p:to>
                                        <p:strVal val="visible"/>
                                      </p:to>
                                    </p:set>
                                    <p:animEffect transition="in" filter="wipe(left)">
                                      <p:cBhvr>
                                        <p:cTn id="27" dur="500"/>
                                        <p:tgtEl>
                                          <p:spTgt spid="40448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404487">
                                            <p:txEl>
                                              <p:pRg st="5" end="5"/>
                                            </p:txEl>
                                          </p:spTgt>
                                        </p:tgtEl>
                                        <p:attrNameLst>
                                          <p:attrName>style.visibility</p:attrName>
                                        </p:attrNameLst>
                                      </p:cBhvr>
                                      <p:to>
                                        <p:strVal val="visible"/>
                                      </p:to>
                                    </p:set>
                                    <p:animEffect transition="in" filter="wipe(left)">
                                      <p:cBhvr>
                                        <p:cTn id="32" dur="500"/>
                                        <p:tgtEl>
                                          <p:spTgt spid="40448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nodeType="clickEffect">
                                  <p:stCondLst>
                                    <p:cond delay="0"/>
                                  </p:stCondLst>
                                  <p:childTnLst>
                                    <p:set>
                                      <p:cBhvr>
                                        <p:cTn id="36" dur="1" fill="hold">
                                          <p:stCondLst>
                                            <p:cond delay="0"/>
                                          </p:stCondLst>
                                        </p:cTn>
                                        <p:tgtEl>
                                          <p:spTgt spid="404482"/>
                                        </p:tgtEl>
                                        <p:attrNameLst>
                                          <p:attrName>style.visibility</p:attrName>
                                        </p:attrNameLst>
                                      </p:cBhvr>
                                      <p:to>
                                        <p:strVal val="visible"/>
                                      </p:to>
                                    </p:set>
                                    <p:anim calcmode="lin" valueType="num">
                                      <p:cBhvr>
                                        <p:cTn id="37" dur="500" fill="hold"/>
                                        <p:tgtEl>
                                          <p:spTgt spid="404482"/>
                                        </p:tgtEl>
                                        <p:attrNameLst>
                                          <p:attrName>ppt_w</p:attrName>
                                        </p:attrNameLst>
                                      </p:cBhvr>
                                      <p:tavLst>
                                        <p:tav tm="0">
                                          <p:val>
                                            <p:fltVal val="0"/>
                                          </p:val>
                                        </p:tav>
                                        <p:tav tm="100000">
                                          <p:val>
                                            <p:strVal val="#ppt_w"/>
                                          </p:val>
                                        </p:tav>
                                      </p:tavLst>
                                    </p:anim>
                                    <p:anim calcmode="lin" valueType="num">
                                      <p:cBhvr>
                                        <p:cTn id="38" dur="500" fill="hold"/>
                                        <p:tgtEl>
                                          <p:spTgt spid="404482"/>
                                        </p:tgtEl>
                                        <p:attrNameLst>
                                          <p:attrName>ppt_h</p:attrName>
                                        </p:attrNameLst>
                                      </p:cBhvr>
                                      <p:tavLst>
                                        <p:tav tm="0">
                                          <p:val>
                                            <p:fltVal val="0"/>
                                          </p:val>
                                        </p:tav>
                                        <p:tav tm="100000">
                                          <p:val>
                                            <p:strVal val="#ppt_h"/>
                                          </p:val>
                                        </p:tav>
                                      </p:tavLst>
                                    </p:anim>
                                    <p:animEffect transition="in" filter="fade">
                                      <p:cBhvr>
                                        <p:cTn id="39" dur="500"/>
                                        <p:tgtEl>
                                          <p:spTgt spid="40448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iterate type="wd">
                                    <p:tmPct val="10000"/>
                                  </p:iterate>
                                  <p:childTnLst>
                                    <p:set>
                                      <p:cBhvr>
                                        <p:cTn id="43" dur="1" fill="hold">
                                          <p:stCondLst>
                                            <p:cond delay="0"/>
                                          </p:stCondLst>
                                        </p:cTn>
                                        <p:tgtEl>
                                          <p:spTgt spid="404489">
                                            <p:txEl>
                                              <p:pRg st="0" end="0"/>
                                            </p:txEl>
                                          </p:spTgt>
                                        </p:tgtEl>
                                        <p:attrNameLst>
                                          <p:attrName>style.visibility</p:attrName>
                                        </p:attrNameLst>
                                      </p:cBhvr>
                                      <p:to>
                                        <p:strVal val="visible"/>
                                      </p:to>
                                    </p:set>
                                    <p:animEffect transition="in" filter="wipe(left)">
                                      <p:cBhvr>
                                        <p:cTn id="44" dur="500"/>
                                        <p:tgtEl>
                                          <p:spTgt spid="40448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iterate type="wd">
                                    <p:tmPct val="10000"/>
                                  </p:iterate>
                                  <p:childTnLst>
                                    <p:set>
                                      <p:cBhvr>
                                        <p:cTn id="48" dur="1" fill="hold">
                                          <p:stCondLst>
                                            <p:cond delay="0"/>
                                          </p:stCondLst>
                                        </p:cTn>
                                        <p:tgtEl>
                                          <p:spTgt spid="404489">
                                            <p:txEl>
                                              <p:pRg st="1" end="1"/>
                                            </p:txEl>
                                          </p:spTgt>
                                        </p:tgtEl>
                                        <p:attrNameLst>
                                          <p:attrName>style.visibility</p:attrName>
                                        </p:attrNameLst>
                                      </p:cBhvr>
                                      <p:to>
                                        <p:strVal val="visible"/>
                                      </p:to>
                                    </p:set>
                                    <p:animEffect transition="in" filter="wipe(left)">
                                      <p:cBhvr>
                                        <p:cTn id="49" dur="500"/>
                                        <p:tgtEl>
                                          <p:spTgt spid="404489">
                                            <p:txEl>
                                              <p:pRg st="1" end="1"/>
                                            </p:txEl>
                                          </p:spTgt>
                                        </p:tgtEl>
                                      </p:cBhvr>
                                    </p:animEffect>
                                  </p:childTnLst>
                                </p:cTn>
                              </p:par>
                              <p:par>
                                <p:cTn id="50" presetID="8" presetClass="exit" presetSubtype="16" fill="hold" grpId="0" nodeType="withEffect">
                                  <p:stCondLst>
                                    <p:cond delay="0"/>
                                  </p:stCondLst>
                                  <p:childTnLst>
                                    <p:animEffect transition="out" filter="diamond(in)">
                                      <p:cBhvr>
                                        <p:cTn id="51" dur="2000"/>
                                        <p:tgtEl>
                                          <p:spTgt spid="404491"/>
                                        </p:tgtEl>
                                      </p:cBhvr>
                                    </p:animEffect>
                                    <p:set>
                                      <p:cBhvr>
                                        <p:cTn id="52" dur="1" fill="hold">
                                          <p:stCondLst>
                                            <p:cond delay="1999"/>
                                          </p:stCondLst>
                                        </p:cTn>
                                        <p:tgtEl>
                                          <p:spTgt spid="40449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wd">
                                    <p:tmPct val="10000"/>
                                  </p:iterate>
                                  <p:childTnLst>
                                    <p:set>
                                      <p:cBhvr>
                                        <p:cTn id="56" dur="1" fill="hold">
                                          <p:stCondLst>
                                            <p:cond delay="0"/>
                                          </p:stCondLst>
                                        </p:cTn>
                                        <p:tgtEl>
                                          <p:spTgt spid="404489">
                                            <p:txEl>
                                              <p:pRg st="2" end="2"/>
                                            </p:txEl>
                                          </p:spTgt>
                                        </p:tgtEl>
                                        <p:attrNameLst>
                                          <p:attrName>style.visibility</p:attrName>
                                        </p:attrNameLst>
                                      </p:cBhvr>
                                      <p:to>
                                        <p:strVal val="visible"/>
                                      </p:to>
                                    </p:set>
                                    <p:animEffect transition="in" filter="wipe(left)">
                                      <p:cBhvr>
                                        <p:cTn id="57" dur="500"/>
                                        <p:tgtEl>
                                          <p:spTgt spid="404489">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iterate type="wd">
                                    <p:tmPct val="10000"/>
                                  </p:iterate>
                                  <p:childTnLst>
                                    <p:set>
                                      <p:cBhvr>
                                        <p:cTn id="61" dur="1" fill="hold">
                                          <p:stCondLst>
                                            <p:cond delay="0"/>
                                          </p:stCondLst>
                                        </p:cTn>
                                        <p:tgtEl>
                                          <p:spTgt spid="404489">
                                            <p:txEl>
                                              <p:pRg st="3" end="3"/>
                                            </p:txEl>
                                          </p:spTgt>
                                        </p:tgtEl>
                                        <p:attrNameLst>
                                          <p:attrName>style.visibility</p:attrName>
                                        </p:attrNameLst>
                                      </p:cBhvr>
                                      <p:to>
                                        <p:strVal val="visible"/>
                                      </p:to>
                                    </p:set>
                                    <p:animEffect transition="in" filter="wipe(left)">
                                      <p:cBhvr>
                                        <p:cTn id="62" dur="500"/>
                                        <p:tgtEl>
                                          <p:spTgt spid="404489">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iterate type="wd">
                                    <p:tmPct val="10000"/>
                                  </p:iterate>
                                  <p:childTnLst>
                                    <p:set>
                                      <p:cBhvr>
                                        <p:cTn id="66" dur="1" fill="hold">
                                          <p:stCondLst>
                                            <p:cond delay="0"/>
                                          </p:stCondLst>
                                        </p:cTn>
                                        <p:tgtEl>
                                          <p:spTgt spid="404489">
                                            <p:txEl>
                                              <p:pRg st="4" end="4"/>
                                            </p:txEl>
                                          </p:spTgt>
                                        </p:tgtEl>
                                        <p:attrNameLst>
                                          <p:attrName>style.visibility</p:attrName>
                                        </p:attrNameLst>
                                      </p:cBhvr>
                                      <p:to>
                                        <p:strVal val="visible"/>
                                      </p:to>
                                    </p:set>
                                    <p:animEffect transition="in" filter="wipe(left)">
                                      <p:cBhvr>
                                        <p:cTn id="67" dur="500"/>
                                        <p:tgtEl>
                                          <p:spTgt spid="40448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7" grpId="0" build="p"/>
      <p:bldP spid="404489" grpId="0" build="p"/>
      <p:bldP spid="40449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r>
              <a:rPr lang="en-US" smtClean="0"/>
              <a:t>Thursday, July 5, 2018</a:t>
            </a:r>
            <a:endParaRPr lang="en-US"/>
          </a:p>
        </p:txBody>
      </p:sp>
      <p:sp>
        <p:nvSpPr>
          <p:cNvPr id="11" name="Footer Placeholder 4"/>
          <p:cNvSpPr>
            <a:spLocks noGrp="1"/>
          </p:cNvSpPr>
          <p:nvPr>
            <p:ph type="ftr" sz="quarter" idx="11"/>
          </p:nvPr>
        </p:nvSpPr>
        <p:spPr/>
        <p:txBody>
          <a:bodyPr/>
          <a:lstStyle/>
          <a:p>
            <a:r>
              <a:rPr lang="de-DE" smtClean="0"/>
              <a:t>PHYS 1444-001, Summer 2018               Dr. Jaehoon Yu</a:t>
            </a:r>
            <a:endParaRPr lang="en-US"/>
          </a:p>
        </p:txBody>
      </p:sp>
      <p:sp>
        <p:nvSpPr>
          <p:cNvPr id="12" name="Slide Number Placeholder 5"/>
          <p:cNvSpPr>
            <a:spLocks noGrp="1"/>
          </p:cNvSpPr>
          <p:nvPr>
            <p:ph type="sldNum" sz="quarter" idx="12"/>
          </p:nvPr>
        </p:nvSpPr>
        <p:spPr/>
        <p:txBody>
          <a:bodyPr/>
          <a:lstStyle/>
          <a:p>
            <a:fld id="{533D2329-703B-F840-97D8-962E834D4727}" type="slidenum">
              <a:rPr lang="en-US"/>
              <a:pPr/>
              <a:t>23</a:t>
            </a:fld>
            <a:endParaRPr lang="en-US"/>
          </a:p>
        </p:txBody>
      </p:sp>
      <p:sp>
        <p:nvSpPr>
          <p:cNvPr id="405506" name="Rectangle 2"/>
          <p:cNvSpPr>
            <a:spLocks noGrp="1" noChangeArrowheads="1"/>
          </p:cNvSpPr>
          <p:nvPr>
            <p:ph type="title"/>
          </p:nvPr>
        </p:nvSpPr>
        <p:spPr>
          <a:xfrm>
            <a:off x="1524000" y="152400"/>
            <a:ext cx="5943600" cy="609600"/>
          </a:xfrm>
        </p:spPr>
        <p:txBody>
          <a:bodyPr/>
          <a:lstStyle/>
          <a:p>
            <a:r>
              <a:rPr lang="en-US" b="1"/>
              <a:t>B</a:t>
            </a:r>
            <a:r>
              <a:rPr lang="en-US"/>
              <a:t> in Magnetic Materials</a:t>
            </a:r>
          </a:p>
        </p:txBody>
      </p:sp>
      <p:graphicFrame>
        <p:nvGraphicFramePr>
          <p:cNvPr id="405507"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396963"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5508"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396964"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5509"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396965"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5510" name="Rectangle 6"/>
          <p:cNvSpPr>
            <a:spLocks noGrp="1" noChangeArrowheads="1"/>
          </p:cNvSpPr>
          <p:nvPr>
            <p:ph type="body" idx="1"/>
          </p:nvPr>
        </p:nvSpPr>
        <p:spPr>
          <a:xfrm>
            <a:off x="381000" y="838200"/>
            <a:ext cx="8382000" cy="5486400"/>
          </a:xfrm>
        </p:spPr>
        <p:txBody>
          <a:bodyPr/>
          <a:lstStyle/>
          <a:p>
            <a:pPr>
              <a:lnSpc>
                <a:spcPct val="80000"/>
              </a:lnSpc>
            </a:pPr>
            <a:r>
              <a:rPr lang="en-US" sz="2800"/>
              <a:t>What is the magnetic field inside a solenoid?</a:t>
            </a:r>
          </a:p>
          <a:p>
            <a:pPr>
              <a:lnSpc>
                <a:spcPct val="80000"/>
              </a:lnSpc>
            </a:pPr>
            <a:r>
              <a:rPr lang="en-US" sz="2800"/>
              <a:t> </a:t>
            </a:r>
          </a:p>
          <a:p>
            <a:pPr lvl="1">
              <a:lnSpc>
                <a:spcPct val="80000"/>
              </a:lnSpc>
            </a:pPr>
            <a:r>
              <a:rPr lang="en-US" sz="2400"/>
              <a:t>Magnetic field in a long solenoid is directly proportional to the current.</a:t>
            </a:r>
          </a:p>
          <a:p>
            <a:pPr lvl="1">
              <a:lnSpc>
                <a:spcPct val="80000"/>
              </a:lnSpc>
            </a:pPr>
            <a:r>
              <a:rPr lang="en-US" sz="2400"/>
              <a:t>This is valid only if air is inside the coil</a:t>
            </a:r>
          </a:p>
          <a:p>
            <a:pPr>
              <a:lnSpc>
                <a:spcPct val="80000"/>
              </a:lnSpc>
            </a:pPr>
            <a:r>
              <a:rPr lang="en-US" sz="2800"/>
              <a:t>What do you think will happen to B if we have something other than the air inside the solenoid?</a:t>
            </a:r>
          </a:p>
          <a:p>
            <a:pPr lvl="1">
              <a:lnSpc>
                <a:spcPct val="80000"/>
              </a:lnSpc>
            </a:pPr>
            <a:r>
              <a:rPr lang="en-US" sz="2400"/>
              <a:t>It will be increased dramatically, when the current flows</a:t>
            </a:r>
          </a:p>
          <a:p>
            <a:pPr lvl="2">
              <a:lnSpc>
                <a:spcPct val="80000"/>
              </a:lnSpc>
            </a:pPr>
            <a:r>
              <a:rPr lang="en-US" sz="2000"/>
              <a:t>Especially if a ferromagnetic material such as an iron is put inside, the field could increase by several orders of magnitude</a:t>
            </a:r>
          </a:p>
          <a:p>
            <a:pPr>
              <a:lnSpc>
                <a:spcPct val="80000"/>
              </a:lnSpc>
            </a:pPr>
            <a:r>
              <a:rPr lang="en-US" sz="2800"/>
              <a:t>Why?</a:t>
            </a:r>
          </a:p>
          <a:p>
            <a:pPr lvl="1">
              <a:lnSpc>
                <a:spcPct val="80000"/>
              </a:lnSpc>
            </a:pPr>
            <a:r>
              <a:rPr lang="en-US" sz="2400"/>
              <a:t>Since the domains in the iron aligns permanently by the external field.</a:t>
            </a:r>
          </a:p>
          <a:p>
            <a:pPr lvl="1">
              <a:lnSpc>
                <a:spcPct val="80000"/>
              </a:lnSpc>
            </a:pPr>
            <a:r>
              <a:rPr lang="en-US" sz="2400"/>
              <a:t>The resulting magnetic field is the sum of that due to current and due to the iron</a:t>
            </a:r>
          </a:p>
        </p:txBody>
      </p:sp>
      <p:graphicFrame>
        <p:nvGraphicFramePr>
          <p:cNvPr id="405511"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396966"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5512" name="Object 8"/>
          <p:cNvGraphicFramePr>
            <a:graphicFrameLocks noChangeAspect="1"/>
          </p:cNvGraphicFramePr>
          <p:nvPr/>
        </p:nvGraphicFramePr>
        <p:xfrm>
          <a:off x="1066800" y="1163638"/>
          <a:ext cx="885825" cy="588962"/>
        </p:xfrm>
        <a:graphic>
          <a:graphicData uri="http://schemas.openxmlformats.org/presentationml/2006/ole">
            <mc:AlternateContent xmlns:mc="http://schemas.openxmlformats.org/markup-compatibility/2006">
              <mc:Choice xmlns:v="urn:schemas-microsoft-com:vml" Requires="v">
                <p:oleObj spid="_x0000_s396967" name="Equation" r:id="rId8" imgW="304560" imgH="203040" progId="Equation.DSMT4">
                  <p:embed/>
                </p:oleObj>
              </mc:Choice>
              <mc:Fallback>
                <p:oleObj name="Equation" r:id="rId8" imgW="304560" imgH="2030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6800" y="1163638"/>
                        <a:ext cx="885825" cy="5889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05513" name="Object 9"/>
          <p:cNvGraphicFramePr>
            <a:graphicFrameLocks noChangeAspect="1"/>
          </p:cNvGraphicFramePr>
          <p:nvPr/>
        </p:nvGraphicFramePr>
        <p:xfrm>
          <a:off x="1819275" y="1163638"/>
          <a:ext cx="923925" cy="588962"/>
        </p:xfrm>
        <a:graphic>
          <a:graphicData uri="http://schemas.openxmlformats.org/presentationml/2006/ole">
            <mc:AlternateContent xmlns:mc="http://schemas.openxmlformats.org/markup-compatibility/2006">
              <mc:Choice xmlns:v="urn:schemas-microsoft-com:vml" Requires="v">
                <p:oleObj spid="_x0000_s396968" name="Equation" r:id="rId10" imgW="317160" imgH="203040" progId="Equation.DSMT4">
                  <p:embed/>
                </p:oleObj>
              </mc:Choice>
              <mc:Fallback>
                <p:oleObj name="Equation" r:id="rId10" imgW="317160" imgH="20304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19275" y="1163638"/>
                        <a:ext cx="923925" cy="5889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9717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05510">
                                            <p:txEl>
                                              <p:pRg st="0" end="0"/>
                                            </p:txEl>
                                          </p:spTgt>
                                        </p:tgtEl>
                                        <p:attrNameLst>
                                          <p:attrName>style.visibility</p:attrName>
                                        </p:attrNameLst>
                                      </p:cBhvr>
                                      <p:to>
                                        <p:strVal val="visible"/>
                                      </p:to>
                                    </p:set>
                                    <p:animEffect transition="in" filter="wipe(left)">
                                      <p:cBhvr>
                                        <p:cTn id="7" dur="500"/>
                                        <p:tgtEl>
                                          <p:spTgt spid="4055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05510">
                                            <p:txEl>
                                              <p:pRg st="1" end="1"/>
                                            </p:txEl>
                                          </p:spTgt>
                                        </p:tgtEl>
                                        <p:attrNameLst>
                                          <p:attrName>style.visibility</p:attrName>
                                        </p:attrNameLst>
                                      </p:cBhvr>
                                      <p:to>
                                        <p:strVal val="visible"/>
                                      </p:to>
                                    </p:set>
                                    <p:animEffect transition="in" filter="wipe(left)">
                                      <p:cBhvr>
                                        <p:cTn id="12" dur="500"/>
                                        <p:tgtEl>
                                          <p:spTgt spid="405510">
                                            <p:txEl>
                                              <p:pRg st="1" end="1"/>
                                            </p:txEl>
                                          </p:spTgt>
                                        </p:tgtEl>
                                      </p:cBhvr>
                                    </p:animEffect>
                                  </p:childTnLst>
                                </p:cTn>
                              </p:par>
                              <p:par>
                                <p:cTn id="13" presetID="22" presetClass="entr" presetSubtype="8" fill="hold" nodeType="withEffect">
                                  <p:stCondLst>
                                    <p:cond delay="0"/>
                                  </p:stCondLst>
                                  <p:iterate type="wd">
                                    <p:tmPct val="10000"/>
                                  </p:iterate>
                                  <p:childTnLst>
                                    <p:set>
                                      <p:cBhvr>
                                        <p:cTn id="14" dur="1" fill="hold">
                                          <p:stCondLst>
                                            <p:cond delay="0"/>
                                          </p:stCondLst>
                                        </p:cTn>
                                        <p:tgtEl>
                                          <p:spTgt spid="405512"/>
                                        </p:tgtEl>
                                        <p:attrNameLst>
                                          <p:attrName>style.visibility</p:attrName>
                                        </p:attrNameLst>
                                      </p:cBhvr>
                                      <p:to>
                                        <p:strVal val="visible"/>
                                      </p:to>
                                    </p:set>
                                    <p:animEffect transition="in" filter="wipe(left)">
                                      <p:cBhvr>
                                        <p:cTn id="15" dur="500"/>
                                        <p:tgtEl>
                                          <p:spTgt spid="4055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iterate type="wd">
                                    <p:tmPct val="10000"/>
                                  </p:iterate>
                                  <p:childTnLst>
                                    <p:set>
                                      <p:cBhvr>
                                        <p:cTn id="19" dur="1" fill="hold">
                                          <p:stCondLst>
                                            <p:cond delay="0"/>
                                          </p:stCondLst>
                                        </p:cTn>
                                        <p:tgtEl>
                                          <p:spTgt spid="405513"/>
                                        </p:tgtEl>
                                        <p:attrNameLst>
                                          <p:attrName>style.visibility</p:attrName>
                                        </p:attrNameLst>
                                      </p:cBhvr>
                                      <p:to>
                                        <p:strVal val="visible"/>
                                      </p:to>
                                    </p:set>
                                    <p:animEffect transition="in" filter="wipe(left)">
                                      <p:cBhvr>
                                        <p:cTn id="20" dur="500"/>
                                        <p:tgtEl>
                                          <p:spTgt spid="4055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type="wd">
                                    <p:tmPct val="10000"/>
                                  </p:iterate>
                                  <p:childTnLst>
                                    <p:set>
                                      <p:cBhvr>
                                        <p:cTn id="24" dur="1" fill="hold">
                                          <p:stCondLst>
                                            <p:cond delay="0"/>
                                          </p:stCondLst>
                                        </p:cTn>
                                        <p:tgtEl>
                                          <p:spTgt spid="405510">
                                            <p:txEl>
                                              <p:pRg st="2" end="2"/>
                                            </p:txEl>
                                          </p:spTgt>
                                        </p:tgtEl>
                                        <p:attrNameLst>
                                          <p:attrName>style.visibility</p:attrName>
                                        </p:attrNameLst>
                                      </p:cBhvr>
                                      <p:to>
                                        <p:strVal val="visible"/>
                                      </p:to>
                                    </p:set>
                                    <p:animEffect transition="in" filter="wipe(left)">
                                      <p:cBhvr>
                                        <p:cTn id="25" dur="500"/>
                                        <p:tgtEl>
                                          <p:spTgt spid="40551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iterate type="wd">
                                    <p:tmPct val="10000"/>
                                  </p:iterate>
                                  <p:childTnLst>
                                    <p:set>
                                      <p:cBhvr>
                                        <p:cTn id="29" dur="1" fill="hold">
                                          <p:stCondLst>
                                            <p:cond delay="0"/>
                                          </p:stCondLst>
                                        </p:cTn>
                                        <p:tgtEl>
                                          <p:spTgt spid="405510">
                                            <p:txEl>
                                              <p:pRg st="3" end="3"/>
                                            </p:txEl>
                                          </p:spTgt>
                                        </p:tgtEl>
                                        <p:attrNameLst>
                                          <p:attrName>style.visibility</p:attrName>
                                        </p:attrNameLst>
                                      </p:cBhvr>
                                      <p:to>
                                        <p:strVal val="visible"/>
                                      </p:to>
                                    </p:set>
                                    <p:animEffect transition="in" filter="wipe(left)">
                                      <p:cBhvr>
                                        <p:cTn id="30" dur="500"/>
                                        <p:tgtEl>
                                          <p:spTgt spid="4055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iterate type="wd">
                                    <p:tmPct val="10000"/>
                                  </p:iterate>
                                  <p:childTnLst>
                                    <p:set>
                                      <p:cBhvr>
                                        <p:cTn id="34" dur="1" fill="hold">
                                          <p:stCondLst>
                                            <p:cond delay="0"/>
                                          </p:stCondLst>
                                        </p:cTn>
                                        <p:tgtEl>
                                          <p:spTgt spid="405510">
                                            <p:txEl>
                                              <p:pRg st="4" end="4"/>
                                            </p:txEl>
                                          </p:spTgt>
                                        </p:tgtEl>
                                        <p:attrNameLst>
                                          <p:attrName>style.visibility</p:attrName>
                                        </p:attrNameLst>
                                      </p:cBhvr>
                                      <p:to>
                                        <p:strVal val="visible"/>
                                      </p:to>
                                    </p:set>
                                    <p:animEffect transition="in" filter="wipe(left)">
                                      <p:cBhvr>
                                        <p:cTn id="35" dur="500"/>
                                        <p:tgtEl>
                                          <p:spTgt spid="405510">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iterate type="wd">
                                    <p:tmPct val="10000"/>
                                  </p:iterate>
                                  <p:childTnLst>
                                    <p:set>
                                      <p:cBhvr>
                                        <p:cTn id="39" dur="1" fill="hold">
                                          <p:stCondLst>
                                            <p:cond delay="0"/>
                                          </p:stCondLst>
                                        </p:cTn>
                                        <p:tgtEl>
                                          <p:spTgt spid="405510">
                                            <p:txEl>
                                              <p:pRg st="5" end="5"/>
                                            </p:txEl>
                                          </p:spTgt>
                                        </p:tgtEl>
                                        <p:attrNameLst>
                                          <p:attrName>style.visibility</p:attrName>
                                        </p:attrNameLst>
                                      </p:cBhvr>
                                      <p:to>
                                        <p:strVal val="visible"/>
                                      </p:to>
                                    </p:set>
                                    <p:animEffect transition="in" filter="wipe(left)">
                                      <p:cBhvr>
                                        <p:cTn id="40" dur="500"/>
                                        <p:tgtEl>
                                          <p:spTgt spid="405510">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iterate type="wd">
                                    <p:tmPct val="10000"/>
                                  </p:iterate>
                                  <p:childTnLst>
                                    <p:set>
                                      <p:cBhvr>
                                        <p:cTn id="44" dur="1" fill="hold">
                                          <p:stCondLst>
                                            <p:cond delay="0"/>
                                          </p:stCondLst>
                                        </p:cTn>
                                        <p:tgtEl>
                                          <p:spTgt spid="405510">
                                            <p:txEl>
                                              <p:pRg st="6" end="6"/>
                                            </p:txEl>
                                          </p:spTgt>
                                        </p:tgtEl>
                                        <p:attrNameLst>
                                          <p:attrName>style.visibility</p:attrName>
                                        </p:attrNameLst>
                                      </p:cBhvr>
                                      <p:to>
                                        <p:strVal val="visible"/>
                                      </p:to>
                                    </p:set>
                                    <p:animEffect transition="in" filter="wipe(left)">
                                      <p:cBhvr>
                                        <p:cTn id="45" dur="500"/>
                                        <p:tgtEl>
                                          <p:spTgt spid="405510">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iterate type="wd">
                                    <p:tmPct val="10000"/>
                                  </p:iterate>
                                  <p:childTnLst>
                                    <p:set>
                                      <p:cBhvr>
                                        <p:cTn id="49" dur="1" fill="hold">
                                          <p:stCondLst>
                                            <p:cond delay="0"/>
                                          </p:stCondLst>
                                        </p:cTn>
                                        <p:tgtEl>
                                          <p:spTgt spid="405510">
                                            <p:txEl>
                                              <p:pRg st="7" end="7"/>
                                            </p:txEl>
                                          </p:spTgt>
                                        </p:tgtEl>
                                        <p:attrNameLst>
                                          <p:attrName>style.visibility</p:attrName>
                                        </p:attrNameLst>
                                      </p:cBhvr>
                                      <p:to>
                                        <p:strVal val="visible"/>
                                      </p:to>
                                    </p:set>
                                    <p:animEffect transition="in" filter="wipe(left)">
                                      <p:cBhvr>
                                        <p:cTn id="50" dur="500"/>
                                        <p:tgtEl>
                                          <p:spTgt spid="405510">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iterate type="wd">
                                    <p:tmPct val="10000"/>
                                  </p:iterate>
                                  <p:childTnLst>
                                    <p:set>
                                      <p:cBhvr>
                                        <p:cTn id="54" dur="1" fill="hold">
                                          <p:stCondLst>
                                            <p:cond delay="0"/>
                                          </p:stCondLst>
                                        </p:cTn>
                                        <p:tgtEl>
                                          <p:spTgt spid="405510">
                                            <p:txEl>
                                              <p:pRg st="8" end="8"/>
                                            </p:txEl>
                                          </p:spTgt>
                                        </p:tgtEl>
                                        <p:attrNameLst>
                                          <p:attrName>style.visibility</p:attrName>
                                        </p:attrNameLst>
                                      </p:cBhvr>
                                      <p:to>
                                        <p:strVal val="visible"/>
                                      </p:to>
                                    </p:set>
                                    <p:animEffect transition="in" filter="wipe(left)">
                                      <p:cBhvr>
                                        <p:cTn id="55" dur="500"/>
                                        <p:tgtEl>
                                          <p:spTgt spid="405510">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iterate type="wd">
                                    <p:tmPct val="10000"/>
                                  </p:iterate>
                                  <p:childTnLst>
                                    <p:set>
                                      <p:cBhvr>
                                        <p:cTn id="59" dur="1" fill="hold">
                                          <p:stCondLst>
                                            <p:cond delay="0"/>
                                          </p:stCondLst>
                                        </p:cTn>
                                        <p:tgtEl>
                                          <p:spTgt spid="405510">
                                            <p:txEl>
                                              <p:pRg st="9" end="9"/>
                                            </p:txEl>
                                          </p:spTgt>
                                        </p:tgtEl>
                                        <p:attrNameLst>
                                          <p:attrName>style.visibility</p:attrName>
                                        </p:attrNameLst>
                                      </p:cBhvr>
                                      <p:to>
                                        <p:strVal val="visible"/>
                                      </p:to>
                                    </p:set>
                                    <p:animEffect transition="in" filter="wipe(left)">
                                      <p:cBhvr>
                                        <p:cTn id="60" dur="500"/>
                                        <p:tgtEl>
                                          <p:spTgt spid="4055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1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3"/>
          <p:cNvSpPr>
            <a:spLocks noGrp="1"/>
          </p:cNvSpPr>
          <p:nvPr>
            <p:ph type="dt" sz="half" idx="10"/>
          </p:nvPr>
        </p:nvSpPr>
        <p:spPr/>
        <p:txBody>
          <a:bodyPr/>
          <a:lstStyle/>
          <a:p>
            <a:r>
              <a:rPr lang="en-US" smtClean="0"/>
              <a:t>Thursday, July 5, 2018</a:t>
            </a:r>
            <a:endParaRPr lang="en-US"/>
          </a:p>
        </p:txBody>
      </p:sp>
      <p:sp>
        <p:nvSpPr>
          <p:cNvPr id="13" name="Footer Placeholder 4"/>
          <p:cNvSpPr>
            <a:spLocks noGrp="1"/>
          </p:cNvSpPr>
          <p:nvPr>
            <p:ph type="ftr" sz="quarter" idx="11"/>
          </p:nvPr>
        </p:nvSpPr>
        <p:spPr/>
        <p:txBody>
          <a:bodyPr/>
          <a:lstStyle/>
          <a:p>
            <a:r>
              <a:rPr lang="de-DE" smtClean="0"/>
              <a:t>PHYS 1444-001, Summer 2018               Dr. Jaehoon Yu</a:t>
            </a:r>
            <a:endParaRPr lang="en-US"/>
          </a:p>
        </p:txBody>
      </p:sp>
      <p:sp>
        <p:nvSpPr>
          <p:cNvPr id="14" name="Slide Number Placeholder 5"/>
          <p:cNvSpPr>
            <a:spLocks noGrp="1"/>
          </p:cNvSpPr>
          <p:nvPr>
            <p:ph type="sldNum" sz="quarter" idx="12"/>
          </p:nvPr>
        </p:nvSpPr>
        <p:spPr/>
        <p:txBody>
          <a:bodyPr/>
          <a:lstStyle/>
          <a:p>
            <a:fld id="{C525087A-E0AD-1949-8668-F9FBE8DE05F3}" type="slidenum">
              <a:rPr lang="en-US"/>
              <a:pPr/>
              <a:t>24</a:t>
            </a:fld>
            <a:endParaRPr lang="en-US"/>
          </a:p>
        </p:txBody>
      </p:sp>
      <p:sp>
        <p:nvSpPr>
          <p:cNvPr id="406530" name="Rectangle 2"/>
          <p:cNvSpPr>
            <a:spLocks noGrp="1" noChangeArrowheads="1"/>
          </p:cNvSpPr>
          <p:nvPr>
            <p:ph type="title"/>
          </p:nvPr>
        </p:nvSpPr>
        <p:spPr>
          <a:xfrm>
            <a:off x="0" y="76200"/>
            <a:ext cx="9144000" cy="609600"/>
          </a:xfrm>
        </p:spPr>
        <p:txBody>
          <a:bodyPr/>
          <a:lstStyle/>
          <a:p>
            <a:r>
              <a:rPr lang="en-US" b="1"/>
              <a:t>B</a:t>
            </a:r>
            <a:r>
              <a:rPr lang="en-US"/>
              <a:t> in Magnetic Materials</a:t>
            </a:r>
          </a:p>
        </p:txBody>
      </p:sp>
      <p:graphicFrame>
        <p:nvGraphicFramePr>
          <p:cNvPr id="406531"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398211"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6532"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398212"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6533"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398213"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6534" name="Rectangle 6"/>
          <p:cNvSpPr>
            <a:spLocks noGrp="1" noChangeArrowheads="1"/>
          </p:cNvSpPr>
          <p:nvPr>
            <p:ph type="body" idx="1"/>
          </p:nvPr>
        </p:nvSpPr>
        <p:spPr>
          <a:xfrm>
            <a:off x="381000" y="609600"/>
            <a:ext cx="8153400" cy="5791200"/>
          </a:xfrm>
        </p:spPr>
        <p:txBody>
          <a:bodyPr/>
          <a:lstStyle/>
          <a:p>
            <a:r>
              <a:rPr lang="en-US" sz="2800" dirty="0"/>
              <a:t>It is sometimes convenient to write the total field as the sum of two terms</a:t>
            </a:r>
          </a:p>
          <a:p>
            <a:r>
              <a:rPr lang="en-US" sz="2800" dirty="0"/>
              <a:t> </a:t>
            </a:r>
          </a:p>
          <a:p>
            <a:pPr lvl="1"/>
            <a:r>
              <a:rPr lang="en-US" sz="2400" b="1" dirty="0"/>
              <a:t>B</a:t>
            </a:r>
            <a:r>
              <a:rPr lang="en-US" sz="2400" b="1" baseline="-25000" dirty="0"/>
              <a:t>0</a:t>
            </a:r>
            <a:r>
              <a:rPr lang="en-US" sz="2400" dirty="0"/>
              <a:t> is the field due only to the current in the wire, namely the external field</a:t>
            </a:r>
          </a:p>
          <a:p>
            <a:pPr lvl="2"/>
            <a:r>
              <a:rPr lang="en-US" sz="2000" dirty="0"/>
              <a:t>The field that would be present without a ferromagnetic material</a:t>
            </a:r>
          </a:p>
          <a:p>
            <a:pPr lvl="1"/>
            <a:r>
              <a:rPr lang="en-US" sz="2400" b="1" dirty="0"/>
              <a:t>B</a:t>
            </a:r>
            <a:r>
              <a:rPr lang="en-US" sz="2400" b="1" baseline="-25000" dirty="0"/>
              <a:t>M</a:t>
            </a:r>
            <a:r>
              <a:rPr lang="en-US" sz="2400" dirty="0"/>
              <a:t> is the additional field due to the ferromagnetic material itself; often </a:t>
            </a:r>
            <a:r>
              <a:rPr lang="en-US" sz="2400" b="1" dirty="0"/>
              <a:t>B</a:t>
            </a:r>
            <a:r>
              <a:rPr lang="en-US" sz="2400" b="1" baseline="-25000" dirty="0"/>
              <a:t>M</a:t>
            </a:r>
            <a:r>
              <a:rPr lang="en-US" sz="2400" dirty="0"/>
              <a:t>&gt;&gt;</a:t>
            </a:r>
            <a:r>
              <a:rPr lang="en-US" sz="2400" b="1" dirty="0"/>
              <a:t>B</a:t>
            </a:r>
            <a:r>
              <a:rPr lang="en-US" sz="2400" b="1" baseline="-25000" dirty="0"/>
              <a:t>0</a:t>
            </a:r>
          </a:p>
          <a:p>
            <a:r>
              <a:rPr lang="en-US" sz="2800" dirty="0">
                <a:sym typeface="Wingdings" charset="2"/>
              </a:rPr>
              <a:t>The total field in this case can be written by replacing</a:t>
            </a:r>
            <a:r>
              <a:rPr lang="en-US" sz="2800" dirty="0" smtClean="0">
                <a:sym typeface="Wingdings" charset="2"/>
              </a:rPr>
              <a:t> </a:t>
            </a:r>
            <a:r>
              <a:rPr lang="en-US" sz="2800" dirty="0" smtClean="0">
                <a:latin typeface="Symbol" charset="2"/>
                <a:sym typeface="Wingdings" charset="2"/>
              </a:rPr>
              <a:t>μ</a:t>
            </a:r>
            <a:r>
              <a:rPr lang="en-US" sz="2800" baseline="-25000" dirty="0" smtClean="0">
                <a:sym typeface="Wingdings" charset="2"/>
              </a:rPr>
              <a:t>0</a:t>
            </a:r>
            <a:r>
              <a:rPr lang="en-US" sz="2800" dirty="0" smtClean="0">
                <a:sym typeface="Wingdings" charset="2"/>
              </a:rPr>
              <a:t> </a:t>
            </a:r>
            <a:r>
              <a:rPr lang="en-US" sz="2800" dirty="0">
                <a:sym typeface="Wingdings" charset="2"/>
              </a:rPr>
              <a:t>with another proportionality constant</a:t>
            </a:r>
            <a:r>
              <a:rPr lang="en-US" sz="2800" dirty="0" smtClean="0">
                <a:sym typeface="Wingdings" charset="2"/>
              </a:rPr>
              <a:t> </a:t>
            </a:r>
            <a:r>
              <a:rPr lang="en-US" sz="2800" dirty="0" err="1" smtClean="0">
                <a:latin typeface="Symbol" charset="2"/>
                <a:sym typeface="Wingdings" charset="2"/>
              </a:rPr>
              <a:t>μ</a:t>
            </a:r>
            <a:r>
              <a:rPr lang="en-US" sz="2800" dirty="0" smtClean="0">
                <a:sym typeface="Wingdings" charset="2"/>
              </a:rPr>
              <a:t>, </a:t>
            </a:r>
            <a:r>
              <a:rPr lang="en-US" sz="2800" dirty="0">
                <a:sym typeface="Wingdings" charset="2"/>
              </a:rPr>
              <a:t>the magnetic permeability of the material</a:t>
            </a:r>
          </a:p>
          <a:p>
            <a:pPr lvl="1"/>
            <a:r>
              <a:rPr lang="en-US" sz="2400" dirty="0" smtClean="0">
                <a:sym typeface="Wingdings" charset="2"/>
              </a:rPr>
              <a:t> </a:t>
            </a:r>
            <a:r>
              <a:rPr lang="en-US" sz="2400" dirty="0" err="1" smtClean="0">
                <a:latin typeface="Symbol" charset="2"/>
                <a:sym typeface="Wingdings" charset="2"/>
              </a:rPr>
              <a:t>μ</a:t>
            </a:r>
            <a:r>
              <a:rPr lang="en-US" sz="2400" dirty="0" smtClean="0">
                <a:sym typeface="Wingdings" charset="2"/>
              </a:rPr>
              <a:t> </a:t>
            </a:r>
            <a:r>
              <a:rPr lang="en-US" sz="2400" dirty="0">
                <a:sym typeface="Wingdings" charset="2"/>
              </a:rPr>
              <a:t>is a property of a magnetic material</a:t>
            </a:r>
          </a:p>
          <a:p>
            <a:pPr lvl="1"/>
            <a:r>
              <a:rPr lang="en-US" sz="2400" dirty="0" smtClean="0">
                <a:sym typeface="Wingdings" charset="2"/>
              </a:rPr>
              <a:t> </a:t>
            </a:r>
            <a:r>
              <a:rPr lang="en-US" sz="2400" dirty="0" err="1" smtClean="0">
                <a:latin typeface="Symbol" charset="2"/>
                <a:sym typeface="Wingdings" charset="2"/>
              </a:rPr>
              <a:t>μ</a:t>
            </a:r>
            <a:r>
              <a:rPr lang="en-US" sz="2400" dirty="0" smtClean="0">
                <a:sym typeface="Wingdings" charset="2"/>
              </a:rPr>
              <a:t> </a:t>
            </a:r>
            <a:r>
              <a:rPr lang="en-US" sz="2400" dirty="0">
                <a:sym typeface="Wingdings" charset="2"/>
              </a:rPr>
              <a:t>is not a constant but varies with the external field</a:t>
            </a:r>
          </a:p>
        </p:txBody>
      </p:sp>
      <p:graphicFrame>
        <p:nvGraphicFramePr>
          <p:cNvPr id="406535"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398214"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6536" name="Object 8"/>
          <p:cNvGraphicFramePr>
            <a:graphicFrameLocks noChangeAspect="1"/>
          </p:cNvGraphicFramePr>
          <p:nvPr/>
        </p:nvGraphicFramePr>
        <p:xfrm>
          <a:off x="990600" y="1522413"/>
          <a:ext cx="714375" cy="534987"/>
        </p:xfrm>
        <a:graphic>
          <a:graphicData uri="http://schemas.openxmlformats.org/presentationml/2006/ole">
            <mc:AlternateContent xmlns:mc="http://schemas.openxmlformats.org/markup-compatibility/2006">
              <mc:Choice xmlns:v="urn:schemas-microsoft-com:vml" Requires="v">
                <p:oleObj spid="_x0000_s398215" name="Equation" r:id="rId8" imgW="253800" imgH="190440" progId="Equation.DSMT4">
                  <p:embed/>
                </p:oleObj>
              </mc:Choice>
              <mc:Fallback>
                <p:oleObj name="Equation" r:id="rId8" imgW="253800" imgH="1904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600" y="1522413"/>
                        <a:ext cx="714375" cy="53498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06537" name="Object 9"/>
          <p:cNvGraphicFramePr>
            <a:graphicFrameLocks noChangeAspect="1"/>
          </p:cNvGraphicFramePr>
          <p:nvPr/>
        </p:nvGraphicFramePr>
        <p:xfrm>
          <a:off x="4572000" y="4953000"/>
          <a:ext cx="1320800" cy="493713"/>
        </p:xfrm>
        <a:graphic>
          <a:graphicData uri="http://schemas.openxmlformats.org/presentationml/2006/ole">
            <mc:AlternateContent xmlns:mc="http://schemas.openxmlformats.org/markup-compatibility/2006">
              <mc:Choice xmlns:v="urn:schemas-microsoft-com:vml" Requires="v">
                <p:oleObj spid="_x0000_s398216" name="Equation" r:id="rId10" imgW="507960" imgH="190440" progId="Equation.DSMT4">
                  <p:embed/>
                </p:oleObj>
              </mc:Choice>
              <mc:Fallback>
                <p:oleObj name="Equation" r:id="rId10" imgW="507960" imgH="19044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0" y="4953000"/>
                        <a:ext cx="1320800" cy="493713"/>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406538" name="Object 10"/>
          <p:cNvGraphicFramePr>
            <a:graphicFrameLocks noChangeAspect="1"/>
          </p:cNvGraphicFramePr>
          <p:nvPr/>
        </p:nvGraphicFramePr>
        <p:xfrm>
          <a:off x="1624013" y="1524000"/>
          <a:ext cx="857250" cy="641350"/>
        </p:xfrm>
        <a:graphic>
          <a:graphicData uri="http://schemas.openxmlformats.org/presentationml/2006/ole">
            <mc:AlternateContent xmlns:mc="http://schemas.openxmlformats.org/markup-compatibility/2006">
              <mc:Choice xmlns:v="urn:schemas-microsoft-com:vml" Requires="v">
                <p:oleObj spid="_x0000_s398217" name="Equation" r:id="rId12" imgW="304560" imgH="228600" progId="Equation.DSMT4">
                  <p:embed/>
                </p:oleObj>
              </mc:Choice>
              <mc:Fallback>
                <p:oleObj name="Equation" r:id="rId12" imgW="304560" imgH="2286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24013" y="1524000"/>
                        <a:ext cx="857250" cy="6413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06539" name="Object 11"/>
          <p:cNvGraphicFramePr>
            <a:graphicFrameLocks noChangeAspect="1"/>
          </p:cNvGraphicFramePr>
          <p:nvPr/>
        </p:nvGraphicFramePr>
        <p:xfrm>
          <a:off x="2405063" y="1524000"/>
          <a:ext cx="642937" cy="641350"/>
        </p:xfrm>
        <a:graphic>
          <a:graphicData uri="http://schemas.openxmlformats.org/presentationml/2006/ole">
            <mc:AlternateContent xmlns:mc="http://schemas.openxmlformats.org/markup-compatibility/2006">
              <mc:Choice xmlns:v="urn:schemas-microsoft-com:vml" Requires="v">
                <p:oleObj spid="_x0000_s398218" name="Equation" r:id="rId14" imgW="228600" imgH="228600" progId="Equation.DSMT4">
                  <p:embed/>
                </p:oleObj>
              </mc:Choice>
              <mc:Fallback>
                <p:oleObj name="Equation" r:id="rId14" imgW="228600" imgH="2286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05063" y="1524000"/>
                        <a:ext cx="642937" cy="6413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9455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06534">
                                            <p:txEl>
                                              <p:pRg st="0" end="0"/>
                                            </p:txEl>
                                          </p:spTgt>
                                        </p:tgtEl>
                                        <p:attrNameLst>
                                          <p:attrName>style.visibility</p:attrName>
                                        </p:attrNameLst>
                                      </p:cBhvr>
                                      <p:to>
                                        <p:strVal val="visible"/>
                                      </p:to>
                                    </p:set>
                                    <p:animEffect transition="in" filter="wipe(left)">
                                      <p:cBhvr>
                                        <p:cTn id="7" dur="500"/>
                                        <p:tgtEl>
                                          <p:spTgt spid="4065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06534">
                                            <p:txEl>
                                              <p:pRg st="1" end="1"/>
                                            </p:txEl>
                                          </p:spTgt>
                                        </p:tgtEl>
                                        <p:attrNameLst>
                                          <p:attrName>style.visibility</p:attrName>
                                        </p:attrNameLst>
                                      </p:cBhvr>
                                      <p:to>
                                        <p:strVal val="visible"/>
                                      </p:to>
                                    </p:set>
                                    <p:animEffect transition="in" filter="wipe(left)">
                                      <p:cBhvr>
                                        <p:cTn id="12" dur="500"/>
                                        <p:tgtEl>
                                          <p:spTgt spid="406534">
                                            <p:txEl>
                                              <p:pRg st="1" end="1"/>
                                            </p:txEl>
                                          </p:spTgt>
                                        </p:tgtEl>
                                      </p:cBhvr>
                                    </p:animEffect>
                                  </p:childTnLst>
                                </p:cTn>
                              </p:par>
                              <p:par>
                                <p:cTn id="13" presetID="22" presetClass="entr" presetSubtype="8" fill="hold" nodeType="withEffect">
                                  <p:stCondLst>
                                    <p:cond delay="0"/>
                                  </p:stCondLst>
                                  <p:iterate type="wd">
                                    <p:tmPct val="10000"/>
                                  </p:iterate>
                                  <p:childTnLst>
                                    <p:set>
                                      <p:cBhvr>
                                        <p:cTn id="14" dur="1" fill="hold">
                                          <p:stCondLst>
                                            <p:cond delay="0"/>
                                          </p:stCondLst>
                                        </p:cTn>
                                        <p:tgtEl>
                                          <p:spTgt spid="406536"/>
                                        </p:tgtEl>
                                        <p:attrNameLst>
                                          <p:attrName>style.visibility</p:attrName>
                                        </p:attrNameLst>
                                      </p:cBhvr>
                                      <p:to>
                                        <p:strVal val="visible"/>
                                      </p:to>
                                    </p:set>
                                    <p:animEffect transition="in" filter="wipe(left)">
                                      <p:cBhvr>
                                        <p:cTn id="15" dur="500"/>
                                        <p:tgtEl>
                                          <p:spTgt spid="40653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iterate type="wd">
                                    <p:tmPct val="10000"/>
                                  </p:iterate>
                                  <p:childTnLst>
                                    <p:set>
                                      <p:cBhvr>
                                        <p:cTn id="19" dur="1" fill="hold">
                                          <p:stCondLst>
                                            <p:cond delay="0"/>
                                          </p:stCondLst>
                                        </p:cTn>
                                        <p:tgtEl>
                                          <p:spTgt spid="406538"/>
                                        </p:tgtEl>
                                        <p:attrNameLst>
                                          <p:attrName>style.visibility</p:attrName>
                                        </p:attrNameLst>
                                      </p:cBhvr>
                                      <p:to>
                                        <p:strVal val="visible"/>
                                      </p:to>
                                    </p:set>
                                    <p:animEffect transition="in" filter="wipe(left)">
                                      <p:cBhvr>
                                        <p:cTn id="20" dur="500"/>
                                        <p:tgtEl>
                                          <p:spTgt spid="40653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iterate type="wd">
                                    <p:tmPct val="10000"/>
                                  </p:iterate>
                                  <p:childTnLst>
                                    <p:set>
                                      <p:cBhvr>
                                        <p:cTn id="24" dur="1" fill="hold">
                                          <p:stCondLst>
                                            <p:cond delay="0"/>
                                          </p:stCondLst>
                                        </p:cTn>
                                        <p:tgtEl>
                                          <p:spTgt spid="406539"/>
                                        </p:tgtEl>
                                        <p:attrNameLst>
                                          <p:attrName>style.visibility</p:attrName>
                                        </p:attrNameLst>
                                      </p:cBhvr>
                                      <p:to>
                                        <p:strVal val="visible"/>
                                      </p:to>
                                    </p:set>
                                    <p:animEffect transition="in" filter="wipe(left)">
                                      <p:cBhvr>
                                        <p:cTn id="25" dur="500"/>
                                        <p:tgtEl>
                                          <p:spTgt spid="40653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iterate type="wd">
                                    <p:tmPct val="10000"/>
                                  </p:iterate>
                                  <p:childTnLst>
                                    <p:set>
                                      <p:cBhvr>
                                        <p:cTn id="29" dur="1" fill="hold">
                                          <p:stCondLst>
                                            <p:cond delay="0"/>
                                          </p:stCondLst>
                                        </p:cTn>
                                        <p:tgtEl>
                                          <p:spTgt spid="406534">
                                            <p:txEl>
                                              <p:pRg st="2" end="2"/>
                                            </p:txEl>
                                          </p:spTgt>
                                        </p:tgtEl>
                                        <p:attrNameLst>
                                          <p:attrName>style.visibility</p:attrName>
                                        </p:attrNameLst>
                                      </p:cBhvr>
                                      <p:to>
                                        <p:strVal val="visible"/>
                                      </p:to>
                                    </p:set>
                                    <p:animEffect transition="in" filter="wipe(left)">
                                      <p:cBhvr>
                                        <p:cTn id="30" dur="500"/>
                                        <p:tgtEl>
                                          <p:spTgt spid="40653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iterate type="wd">
                                    <p:tmPct val="10000"/>
                                  </p:iterate>
                                  <p:childTnLst>
                                    <p:set>
                                      <p:cBhvr>
                                        <p:cTn id="34" dur="1" fill="hold">
                                          <p:stCondLst>
                                            <p:cond delay="0"/>
                                          </p:stCondLst>
                                        </p:cTn>
                                        <p:tgtEl>
                                          <p:spTgt spid="406534">
                                            <p:txEl>
                                              <p:pRg st="3" end="3"/>
                                            </p:txEl>
                                          </p:spTgt>
                                        </p:tgtEl>
                                        <p:attrNameLst>
                                          <p:attrName>style.visibility</p:attrName>
                                        </p:attrNameLst>
                                      </p:cBhvr>
                                      <p:to>
                                        <p:strVal val="visible"/>
                                      </p:to>
                                    </p:set>
                                    <p:animEffect transition="in" filter="wipe(left)">
                                      <p:cBhvr>
                                        <p:cTn id="35" dur="500"/>
                                        <p:tgtEl>
                                          <p:spTgt spid="40653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iterate type="wd">
                                    <p:tmPct val="10000"/>
                                  </p:iterate>
                                  <p:childTnLst>
                                    <p:set>
                                      <p:cBhvr>
                                        <p:cTn id="39" dur="1" fill="hold">
                                          <p:stCondLst>
                                            <p:cond delay="0"/>
                                          </p:stCondLst>
                                        </p:cTn>
                                        <p:tgtEl>
                                          <p:spTgt spid="406534">
                                            <p:txEl>
                                              <p:pRg st="4" end="4"/>
                                            </p:txEl>
                                          </p:spTgt>
                                        </p:tgtEl>
                                        <p:attrNameLst>
                                          <p:attrName>style.visibility</p:attrName>
                                        </p:attrNameLst>
                                      </p:cBhvr>
                                      <p:to>
                                        <p:strVal val="visible"/>
                                      </p:to>
                                    </p:set>
                                    <p:animEffect transition="in" filter="wipe(left)">
                                      <p:cBhvr>
                                        <p:cTn id="40" dur="500"/>
                                        <p:tgtEl>
                                          <p:spTgt spid="406534">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iterate type="wd">
                                    <p:tmPct val="10000"/>
                                  </p:iterate>
                                  <p:childTnLst>
                                    <p:set>
                                      <p:cBhvr>
                                        <p:cTn id="44" dur="1" fill="hold">
                                          <p:stCondLst>
                                            <p:cond delay="0"/>
                                          </p:stCondLst>
                                        </p:cTn>
                                        <p:tgtEl>
                                          <p:spTgt spid="406534">
                                            <p:txEl>
                                              <p:pRg st="5" end="5"/>
                                            </p:txEl>
                                          </p:spTgt>
                                        </p:tgtEl>
                                        <p:attrNameLst>
                                          <p:attrName>style.visibility</p:attrName>
                                        </p:attrNameLst>
                                      </p:cBhvr>
                                      <p:to>
                                        <p:strVal val="visible"/>
                                      </p:to>
                                    </p:set>
                                    <p:animEffect transition="in" filter="wipe(left)">
                                      <p:cBhvr>
                                        <p:cTn id="45" dur="500"/>
                                        <p:tgtEl>
                                          <p:spTgt spid="406534">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nodeType="clickEffect">
                                  <p:stCondLst>
                                    <p:cond delay="0"/>
                                  </p:stCondLst>
                                  <p:iterate type="wd">
                                    <p:tmPct val="10000"/>
                                  </p:iterate>
                                  <p:childTnLst>
                                    <p:set>
                                      <p:cBhvr>
                                        <p:cTn id="49" dur="1" fill="hold">
                                          <p:stCondLst>
                                            <p:cond delay="0"/>
                                          </p:stCondLst>
                                        </p:cTn>
                                        <p:tgtEl>
                                          <p:spTgt spid="406537"/>
                                        </p:tgtEl>
                                        <p:attrNameLst>
                                          <p:attrName>style.visibility</p:attrName>
                                        </p:attrNameLst>
                                      </p:cBhvr>
                                      <p:to>
                                        <p:strVal val="visible"/>
                                      </p:to>
                                    </p:set>
                                    <p:animEffect transition="in" filter="checkerboard(across)">
                                      <p:cBhvr>
                                        <p:cTn id="50" dur="500"/>
                                        <p:tgtEl>
                                          <p:spTgt spid="40653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iterate type="wd">
                                    <p:tmPct val="10000"/>
                                  </p:iterate>
                                  <p:childTnLst>
                                    <p:set>
                                      <p:cBhvr>
                                        <p:cTn id="54" dur="1" fill="hold">
                                          <p:stCondLst>
                                            <p:cond delay="0"/>
                                          </p:stCondLst>
                                        </p:cTn>
                                        <p:tgtEl>
                                          <p:spTgt spid="406534">
                                            <p:txEl>
                                              <p:pRg st="6" end="6"/>
                                            </p:txEl>
                                          </p:spTgt>
                                        </p:tgtEl>
                                        <p:attrNameLst>
                                          <p:attrName>style.visibility</p:attrName>
                                        </p:attrNameLst>
                                      </p:cBhvr>
                                      <p:to>
                                        <p:strVal val="visible"/>
                                      </p:to>
                                    </p:set>
                                    <p:animEffect transition="in" filter="wipe(left)">
                                      <p:cBhvr>
                                        <p:cTn id="55" dur="500"/>
                                        <p:tgtEl>
                                          <p:spTgt spid="406534">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iterate type="wd">
                                    <p:tmPct val="10000"/>
                                  </p:iterate>
                                  <p:childTnLst>
                                    <p:set>
                                      <p:cBhvr>
                                        <p:cTn id="59" dur="1" fill="hold">
                                          <p:stCondLst>
                                            <p:cond delay="0"/>
                                          </p:stCondLst>
                                        </p:cTn>
                                        <p:tgtEl>
                                          <p:spTgt spid="406534">
                                            <p:txEl>
                                              <p:pRg st="7" end="7"/>
                                            </p:txEl>
                                          </p:spTgt>
                                        </p:tgtEl>
                                        <p:attrNameLst>
                                          <p:attrName>style.visibility</p:attrName>
                                        </p:attrNameLst>
                                      </p:cBhvr>
                                      <p:to>
                                        <p:strVal val="visible"/>
                                      </p:to>
                                    </p:set>
                                    <p:animEffect transition="in" filter="wipe(left)">
                                      <p:cBhvr>
                                        <p:cTn id="60" dur="500"/>
                                        <p:tgtEl>
                                          <p:spTgt spid="40653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r>
              <a:rPr lang="en-US" smtClean="0"/>
              <a:t>Thursday, July 5, 2018</a:t>
            </a:r>
            <a:endParaRPr lang="en-US"/>
          </a:p>
        </p:txBody>
      </p:sp>
      <p:sp>
        <p:nvSpPr>
          <p:cNvPr id="12" name="Footer Placeholder 4"/>
          <p:cNvSpPr>
            <a:spLocks noGrp="1"/>
          </p:cNvSpPr>
          <p:nvPr>
            <p:ph type="ftr" sz="quarter" idx="11"/>
          </p:nvPr>
        </p:nvSpPr>
        <p:spPr/>
        <p:txBody>
          <a:bodyPr/>
          <a:lstStyle/>
          <a:p>
            <a:r>
              <a:rPr lang="de-DE" smtClean="0"/>
              <a:t>PHYS 1444-001, Summer 2018               Dr. Jaehoon Yu</a:t>
            </a:r>
            <a:endParaRPr lang="en-US"/>
          </a:p>
        </p:txBody>
      </p:sp>
      <p:sp>
        <p:nvSpPr>
          <p:cNvPr id="13" name="Slide Number Placeholder 5"/>
          <p:cNvSpPr>
            <a:spLocks noGrp="1"/>
          </p:cNvSpPr>
          <p:nvPr>
            <p:ph type="sldNum" sz="quarter" idx="12"/>
          </p:nvPr>
        </p:nvSpPr>
        <p:spPr/>
        <p:txBody>
          <a:bodyPr/>
          <a:lstStyle/>
          <a:p>
            <a:fld id="{2B90D3B8-B718-3E46-9C10-1B34DA3ABC38}" type="slidenum">
              <a:rPr lang="en-US"/>
              <a:pPr/>
              <a:t>25</a:t>
            </a:fld>
            <a:endParaRPr lang="en-US"/>
          </a:p>
        </p:txBody>
      </p:sp>
      <p:pic>
        <p:nvPicPr>
          <p:cNvPr id="407554" name="Picture 2" descr="FG28_025"/>
          <p:cNvPicPr>
            <a:picLocks noChangeAspect="1" noChangeArrowheads="1"/>
          </p:cNvPicPr>
          <p:nvPr/>
        </p:nvPicPr>
        <p:blipFill>
          <a:blip r:embed="rId3"/>
          <a:srcRect/>
          <a:stretch>
            <a:fillRect/>
          </a:stretch>
        </p:blipFill>
        <p:spPr bwMode="auto">
          <a:xfrm>
            <a:off x="5486400" y="5334000"/>
            <a:ext cx="3962400" cy="1447800"/>
          </a:xfrm>
          <a:prstGeom prst="rect">
            <a:avLst/>
          </a:prstGeom>
          <a:noFill/>
        </p:spPr>
      </p:pic>
      <p:pic>
        <p:nvPicPr>
          <p:cNvPr id="407555" name="Picture 3" descr="FG28_024"/>
          <p:cNvPicPr>
            <a:picLocks noChangeAspect="1" noChangeArrowheads="1"/>
          </p:cNvPicPr>
          <p:nvPr/>
        </p:nvPicPr>
        <p:blipFill>
          <a:blip r:embed="rId4"/>
          <a:srcRect/>
          <a:stretch>
            <a:fillRect/>
          </a:stretch>
        </p:blipFill>
        <p:spPr bwMode="auto">
          <a:xfrm>
            <a:off x="6934200" y="0"/>
            <a:ext cx="2530475" cy="1898650"/>
          </a:xfrm>
          <a:prstGeom prst="rect">
            <a:avLst/>
          </a:prstGeom>
          <a:noFill/>
        </p:spPr>
      </p:pic>
      <p:sp>
        <p:nvSpPr>
          <p:cNvPr id="407556" name="AutoShape 4"/>
          <p:cNvSpPr>
            <a:spLocks noChangeArrowheads="1"/>
          </p:cNvSpPr>
          <p:nvPr/>
        </p:nvSpPr>
        <p:spPr bwMode="auto">
          <a:xfrm rot="628028">
            <a:off x="5197475" y="304800"/>
            <a:ext cx="2270125" cy="671513"/>
          </a:xfrm>
          <a:prstGeom prst="rightArrow">
            <a:avLst>
              <a:gd name="adj1" fmla="val 50000"/>
              <a:gd name="adj2" fmla="val 84515"/>
            </a:avLst>
          </a:prstGeom>
          <a:solidFill>
            <a:srgbClr val="FFFF66"/>
          </a:solidFill>
          <a:ln w="28575">
            <a:solidFill>
              <a:srgbClr val="CC0000"/>
            </a:solidFill>
            <a:miter lim="800000"/>
            <a:headEnd/>
            <a:tailEnd/>
          </a:ln>
          <a:effectLst/>
        </p:spPr>
        <p:txBody>
          <a:bodyPr anchor="ctr">
            <a:prstTxWarp prst="textNoShape">
              <a:avLst/>
            </a:prstTxWarp>
            <a:spAutoFit/>
          </a:bodyPr>
          <a:lstStyle/>
          <a:p>
            <a:pPr algn="ctr"/>
            <a:r>
              <a:rPr lang="en-US" sz="1800" b="1">
                <a:solidFill>
                  <a:srgbClr val="CC0000"/>
                </a:solidFill>
                <a:latin typeface="Arial Narrow" charset="0"/>
              </a:rPr>
              <a:t>Iron Core Toroid</a:t>
            </a:r>
            <a:endParaRPr lang="en-US" sz="1800" b="1" baseline="-25000">
              <a:solidFill>
                <a:srgbClr val="CC0000"/>
              </a:solidFill>
              <a:latin typeface="Arial Narrow" charset="0"/>
            </a:endParaRPr>
          </a:p>
        </p:txBody>
      </p:sp>
      <p:sp>
        <p:nvSpPr>
          <p:cNvPr id="407557" name="Rectangle 5"/>
          <p:cNvSpPr>
            <a:spLocks noGrp="1" noChangeArrowheads="1"/>
          </p:cNvSpPr>
          <p:nvPr>
            <p:ph type="title"/>
          </p:nvPr>
        </p:nvSpPr>
        <p:spPr>
          <a:xfrm>
            <a:off x="2286000" y="0"/>
            <a:ext cx="3429000" cy="609600"/>
          </a:xfrm>
        </p:spPr>
        <p:txBody>
          <a:bodyPr/>
          <a:lstStyle/>
          <a:p>
            <a:r>
              <a:rPr lang="en-US"/>
              <a:t>Hysteresis</a:t>
            </a:r>
          </a:p>
        </p:txBody>
      </p:sp>
      <p:graphicFrame>
        <p:nvGraphicFramePr>
          <p:cNvPr id="407558" name="Object 6"/>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398787"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7559" name="Object 7"/>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398788"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7560"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398789"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7561" name="Rectangle 9"/>
          <p:cNvSpPr>
            <a:spLocks noGrp="1" noChangeArrowheads="1"/>
          </p:cNvSpPr>
          <p:nvPr>
            <p:ph type="body" idx="1"/>
          </p:nvPr>
        </p:nvSpPr>
        <p:spPr>
          <a:xfrm>
            <a:off x="152400" y="381000"/>
            <a:ext cx="8534400" cy="6019800"/>
          </a:xfrm>
          <a:noFill/>
        </p:spPr>
        <p:txBody>
          <a:bodyPr/>
          <a:lstStyle/>
          <a:p>
            <a:pPr>
              <a:lnSpc>
                <a:spcPct val="90000"/>
              </a:lnSpc>
            </a:pPr>
            <a:r>
              <a:rPr lang="en-US" sz="2800" dirty="0"/>
              <a:t>What is a </a:t>
            </a:r>
            <a:r>
              <a:rPr lang="en-US" sz="2800" dirty="0" err="1"/>
              <a:t>toroid</a:t>
            </a:r>
            <a:r>
              <a:rPr lang="en-US" sz="2800" dirty="0"/>
              <a:t>?</a:t>
            </a:r>
          </a:p>
          <a:p>
            <a:pPr lvl="1">
              <a:lnSpc>
                <a:spcPct val="90000"/>
              </a:lnSpc>
            </a:pPr>
            <a:r>
              <a:rPr lang="en-US" sz="2400" dirty="0"/>
              <a:t>A solenoid bent into a shape</a:t>
            </a:r>
          </a:p>
          <a:p>
            <a:pPr>
              <a:lnSpc>
                <a:spcPct val="90000"/>
              </a:lnSpc>
            </a:pPr>
            <a:r>
              <a:rPr lang="en-US" sz="2800" dirty="0" err="1"/>
              <a:t>Toroid</a:t>
            </a:r>
            <a:r>
              <a:rPr lang="en-US" sz="2800" dirty="0" smtClean="0"/>
              <a:t> can be </a:t>
            </a:r>
            <a:r>
              <a:rPr lang="en-US" sz="2800" dirty="0"/>
              <a:t>used for magnetic field measurement</a:t>
            </a:r>
          </a:p>
          <a:p>
            <a:pPr lvl="1">
              <a:lnSpc>
                <a:spcPct val="90000"/>
              </a:lnSpc>
            </a:pPr>
            <a:r>
              <a:rPr lang="en-US" sz="2400" dirty="0"/>
              <a:t>Why?</a:t>
            </a:r>
          </a:p>
          <a:p>
            <a:pPr lvl="1">
              <a:lnSpc>
                <a:spcPct val="90000"/>
              </a:lnSpc>
            </a:pPr>
            <a:r>
              <a:rPr lang="en-US" sz="2400" dirty="0"/>
              <a:t>Since it does not leak magnetic field outside of itself, it fully contains all the magnetic field created within it.</a:t>
            </a:r>
          </a:p>
          <a:p>
            <a:pPr>
              <a:lnSpc>
                <a:spcPct val="90000"/>
              </a:lnSpc>
            </a:pPr>
            <a:r>
              <a:rPr lang="en-US" sz="2800" dirty="0"/>
              <a:t>Consider an un-magnetized iron core </a:t>
            </a:r>
            <a:r>
              <a:rPr lang="en-US" sz="2800" dirty="0" err="1"/>
              <a:t>toroid</a:t>
            </a:r>
            <a:r>
              <a:rPr lang="en-US" sz="2800" dirty="0"/>
              <a:t>, without any current flowing in the wire</a:t>
            </a:r>
          </a:p>
          <a:p>
            <a:pPr lvl="1">
              <a:lnSpc>
                <a:spcPct val="90000"/>
              </a:lnSpc>
            </a:pPr>
            <a:r>
              <a:rPr lang="en-US" sz="2400" dirty="0"/>
              <a:t>What do you think will happen if the current slowly increases?</a:t>
            </a:r>
          </a:p>
          <a:p>
            <a:pPr lvl="1">
              <a:lnSpc>
                <a:spcPct val="90000"/>
              </a:lnSpc>
            </a:pPr>
            <a:r>
              <a:rPr lang="en-US" sz="2400" dirty="0"/>
              <a:t>B</a:t>
            </a:r>
            <a:r>
              <a:rPr lang="en-US" sz="2400" baseline="-25000" dirty="0"/>
              <a:t>0</a:t>
            </a:r>
            <a:r>
              <a:rPr lang="en-US" sz="2400" dirty="0"/>
              <a:t> increases linearly with the current.</a:t>
            </a:r>
          </a:p>
          <a:p>
            <a:pPr lvl="1">
              <a:lnSpc>
                <a:spcPct val="90000"/>
              </a:lnSpc>
            </a:pPr>
            <a:r>
              <a:rPr lang="en-US" sz="2400" dirty="0"/>
              <a:t>And B increases also but follows the curved line shown in the graph</a:t>
            </a:r>
          </a:p>
          <a:p>
            <a:pPr lvl="1">
              <a:lnSpc>
                <a:spcPct val="90000"/>
              </a:lnSpc>
            </a:pPr>
            <a:r>
              <a:rPr lang="en-US" sz="2400" dirty="0"/>
              <a:t>As B</a:t>
            </a:r>
            <a:r>
              <a:rPr lang="en-US" sz="2400" baseline="-25000" dirty="0"/>
              <a:t>0</a:t>
            </a:r>
            <a:r>
              <a:rPr lang="en-US" sz="2400" dirty="0"/>
              <a:t> increases, the domains become more aligned until nearly all are aligned (point </a:t>
            </a:r>
            <a:r>
              <a:rPr lang="en-US" sz="2400" dirty="0" err="1"/>
              <a:t>b</a:t>
            </a:r>
            <a:r>
              <a:rPr lang="en-US" sz="2400" dirty="0"/>
              <a:t> on the graph)</a:t>
            </a:r>
          </a:p>
          <a:p>
            <a:pPr lvl="2">
              <a:lnSpc>
                <a:spcPct val="90000"/>
              </a:lnSpc>
            </a:pPr>
            <a:r>
              <a:rPr lang="en-US" sz="2000" dirty="0"/>
              <a:t>The iron is said to be approaching saturation</a:t>
            </a:r>
          </a:p>
          <a:p>
            <a:pPr lvl="2">
              <a:lnSpc>
                <a:spcPct val="90000"/>
              </a:lnSpc>
            </a:pPr>
            <a:r>
              <a:rPr lang="en-US" sz="2000" dirty="0"/>
              <a:t>Point </a:t>
            </a:r>
            <a:r>
              <a:rPr lang="en-US" sz="2000" dirty="0" err="1"/>
              <a:t>b</a:t>
            </a:r>
            <a:r>
              <a:rPr lang="en-US" sz="2000" dirty="0"/>
              <a:t> is typically at 70% of the max</a:t>
            </a:r>
          </a:p>
        </p:txBody>
      </p:sp>
      <p:graphicFrame>
        <p:nvGraphicFramePr>
          <p:cNvPr id="407562" name="Object 10"/>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398790" name="Equation" r:id="rId9" imgW="914400" imgH="190080" progId="Equation.DSMT4">
                  <p:embed/>
                </p:oleObj>
              </mc:Choice>
              <mc:Fallback>
                <p:oleObj name="Equation" r:id="rId9" imgW="914400" imgH="190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5786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07561">
                                            <p:txEl>
                                              <p:pRg st="0" end="0"/>
                                            </p:txEl>
                                          </p:spTgt>
                                        </p:tgtEl>
                                        <p:attrNameLst>
                                          <p:attrName>style.visibility</p:attrName>
                                        </p:attrNameLst>
                                      </p:cBhvr>
                                      <p:to>
                                        <p:strVal val="visible"/>
                                      </p:to>
                                    </p:set>
                                    <p:animEffect transition="in" filter="wipe(left)">
                                      <p:cBhvr>
                                        <p:cTn id="7" dur="500"/>
                                        <p:tgtEl>
                                          <p:spTgt spid="4075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07561">
                                            <p:txEl>
                                              <p:pRg st="1" end="1"/>
                                            </p:txEl>
                                          </p:spTgt>
                                        </p:tgtEl>
                                        <p:attrNameLst>
                                          <p:attrName>style.visibility</p:attrName>
                                        </p:attrNameLst>
                                      </p:cBhvr>
                                      <p:to>
                                        <p:strVal val="visible"/>
                                      </p:to>
                                    </p:set>
                                    <p:animEffect transition="in" filter="wipe(left)">
                                      <p:cBhvr>
                                        <p:cTn id="12" dur="500"/>
                                        <p:tgtEl>
                                          <p:spTgt spid="40756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07561">
                                            <p:txEl>
                                              <p:pRg st="2" end="2"/>
                                            </p:txEl>
                                          </p:spTgt>
                                        </p:tgtEl>
                                        <p:attrNameLst>
                                          <p:attrName>style.visibility</p:attrName>
                                        </p:attrNameLst>
                                      </p:cBhvr>
                                      <p:to>
                                        <p:strVal val="visible"/>
                                      </p:to>
                                    </p:set>
                                    <p:animEffect transition="in" filter="wipe(left)">
                                      <p:cBhvr>
                                        <p:cTn id="17" dur="500"/>
                                        <p:tgtEl>
                                          <p:spTgt spid="40756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07561">
                                            <p:txEl>
                                              <p:pRg st="3" end="3"/>
                                            </p:txEl>
                                          </p:spTgt>
                                        </p:tgtEl>
                                        <p:attrNameLst>
                                          <p:attrName>style.visibility</p:attrName>
                                        </p:attrNameLst>
                                      </p:cBhvr>
                                      <p:to>
                                        <p:strVal val="visible"/>
                                      </p:to>
                                    </p:set>
                                    <p:animEffect transition="in" filter="wipe(left)">
                                      <p:cBhvr>
                                        <p:cTn id="22" dur="500"/>
                                        <p:tgtEl>
                                          <p:spTgt spid="40756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07561">
                                            <p:txEl>
                                              <p:pRg st="4" end="4"/>
                                            </p:txEl>
                                          </p:spTgt>
                                        </p:tgtEl>
                                        <p:attrNameLst>
                                          <p:attrName>style.visibility</p:attrName>
                                        </p:attrNameLst>
                                      </p:cBhvr>
                                      <p:to>
                                        <p:strVal val="visible"/>
                                      </p:to>
                                    </p:set>
                                    <p:animEffect transition="in" filter="wipe(left)">
                                      <p:cBhvr>
                                        <p:cTn id="27" dur="500"/>
                                        <p:tgtEl>
                                          <p:spTgt spid="40756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407561">
                                            <p:txEl>
                                              <p:pRg st="5" end="5"/>
                                            </p:txEl>
                                          </p:spTgt>
                                        </p:tgtEl>
                                        <p:attrNameLst>
                                          <p:attrName>style.visibility</p:attrName>
                                        </p:attrNameLst>
                                      </p:cBhvr>
                                      <p:to>
                                        <p:strVal val="visible"/>
                                      </p:to>
                                    </p:set>
                                    <p:animEffect transition="in" filter="wipe(left)">
                                      <p:cBhvr>
                                        <p:cTn id="32" dur="500"/>
                                        <p:tgtEl>
                                          <p:spTgt spid="407561">
                                            <p:txEl>
                                              <p:pRg st="5" end="5"/>
                                            </p:txEl>
                                          </p:spTgt>
                                        </p:tgtEl>
                                      </p:cBhvr>
                                    </p:animEffect>
                                  </p:childTnLst>
                                </p:cTn>
                              </p:par>
                            </p:childTnLst>
                          </p:cTn>
                        </p:par>
                        <p:par>
                          <p:cTn id="33" fill="hold">
                            <p:stCondLst>
                              <p:cond delay="1250"/>
                            </p:stCondLst>
                            <p:childTnLst>
                              <p:par>
                                <p:cTn id="34" presetID="5" presetClass="entr" presetSubtype="10" fill="hold" nodeType="afterEffect">
                                  <p:stCondLst>
                                    <p:cond delay="0"/>
                                  </p:stCondLst>
                                  <p:iterate type="wd">
                                    <p:tmPct val="10000"/>
                                  </p:iterate>
                                  <p:childTnLst>
                                    <p:set>
                                      <p:cBhvr>
                                        <p:cTn id="35" dur="1" fill="hold">
                                          <p:stCondLst>
                                            <p:cond delay="0"/>
                                          </p:stCondLst>
                                        </p:cTn>
                                        <p:tgtEl>
                                          <p:spTgt spid="407555"/>
                                        </p:tgtEl>
                                        <p:attrNameLst>
                                          <p:attrName>style.visibility</p:attrName>
                                        </p:attrNameLst>
                                      </p:cBhvr>
                                      <p:to>
                                        <p:strVal val="visible"/>
                                      </p:to>
                                    </p:set>
                                    <p:animEffect transition="in" filter="checkerboard(across)">
                                      <p:cBhvr>
                                        <p:cTn id="36" dur="500"/>
                                        <p:tgtEl>
                                          <p:spTgt spid="407555"/>
                                        </p:tgtEl>
                                      </p:cBhvr>
                                    </p:animEffect>
                                  </p:childTnLst>
                                </p:cTn>
                              </p:par>
                            </p:childTnLst>
                          </p:cTn>
                        </p:par>
                      </p:childTnLst>
                    </p:cTn>
                  </p:par>
                  <p:par>
                    <p:cTn id="37" fill="hold">
                      <p:stCondLst>
                        <p:cond delay="indefinite"/>
                      </p:stCondLst>
                      <p:childTnLst>
                        <p:par>
                          <p:cTn id="38" fill="hold">
                            <p:stCondLst>
                              <p:cond delay="0"/>
                            </p:stCondLst>
                            <p:childTnLst>
                              <p:par>
                                <p:cTn id="39" presetID="39" presetClass="entr" presetSubtype="0" accel="100000" fill="hold" grpId="0" nodeType="clickEffect">
                                  <p:stCondLst>
                                    <p:cond delay="0"/>
                                  </p:stCondLst>
                                  <p:iterate type="wd">
                                    <p:tmPct val="10000"/>
                                  </p:iterate>
                                  <p:childTnLst>
                                    <p:set>
                                      <p:cBhvr>
                                        <p:cTn id="40" dur="1" fill="hold">
                                          <p:stCondLst>
                                            <p:cond delay="0"/>
                                          </p:stCondLst>
                                        </p:cTn>
                                        <p:tgtEl>
                                          <p:spTgt spid="407556"/>
                                        </p:tgtEl>
                                        <p:attrNameLst>
                                          <p:attrName>style.visibility</p:attrName>
                                        </p:attrNameLst>
                                      </p:cBhvr>
                                      <p:to>
                                        <p:strVal val="visible"/>
                                      </p:to>
                                    </p:set>
                                    <p:anim calcmode="lin" valueType="num">
                                      <p:cBhvr>
                                        <p:cTn id="41" dur="500" fill="hold"/>
                                        <p:tgtEl>
                                          <p:spTgt spid="407556"/>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407556"/>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407556"/>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40755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iterate type="wd">
                                    <p:tmPct val="10000"/>
                                  </p:iterate>
                                  <p:childTnLst>
                                    <p:set>
                                      <p:cBhvr>
                                        <p:cTn id="48" dur="1" fill="hold">
                                          <p:stCondLst>
                                            <p:cond delay="0"/>
                                          </p:stCondLst>
                                        </p:cTn>
                                        <p:tgtEl>
                                          <p:spTgt spid="407561">
                                            <p:txEl>
                                              <p:pRg st="6" end="6"/>
                                            </p:txEl>
                                          </p:spTgt>
                                        </p:tgtEl>
                                        <p:attrNameLst>
                                          <p:attrName>style.visibility</p:attrName>
                                        </p:attrNameLst>
                                      </p:cBhvr>
                                      <p:to>
                                        <p:strVal val="visible"/>
                                      </p:to>
                                    </p:set>
                                    <p:animEffect transition="in" filter="wipe(left)">
                                      <p:cBhvr>
                                        <p:cTn id="49" dur="500"/>
                                        <p:tgtEl>
                                          <p:spTgt spid="407561">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iterate type="wd">
                                    <p:tmPct val="10000"/>
                                  </p:iterate>
                                  <p:childTnLst>
                                    <p:set>
                                      <p:cBhvr>
                                        <p:cTn id="53" dur="1" fill="hold">
                                          <p:stCondLst>
                                            <p:cond delay="0"/>
                                          </p:stCondLst>
                                        </p:cTn>
                                        <p:tgtEl>
                                          <p:spTgt spid="407561">
                                            <p:txEl>
                                              <p:pRg st="7" end="7"/>
                                            </p:txEl>
                                          </p:spTgt>
                                        </p:tgtEl>
                                        <p:attrNameLst>
                                          <p:attrName>style.visibility</p:attrName>
                                        </p:attrNameLst>
                                      </p:cBhvr>
                                      <p:to>
                                        <p:strVal val="visible"/>
                                      </p:to>
                                    </p:set>
                                    <p:animEffect transition="in" filter="wipe(left)">
                                      <p:cBhvr>
                                        <p:cTn id="54" dur="500"/>
                                        <p:tgtEl>
                                          <p:spTgt spid="407561">
                                            <p:txEl>
                                              <p:pRg st="7" end="7"/>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iterate type="wd">
                                    <p:tmPct val="10000"/>
                                  </p:iterate>
                                  <p:childTnLst>
                                    <p:set>
                                      <p:cBhvr>
                                        <p:cTn id="58" dur="1" fill="hold">
                                          <p:stCondLst>
                                            <p:cond delay="0"/>
                                          </p:stCondLst>
                                        </p:cTn>
                                        <p:tgtEl>
                                          <p:spTgt spid="407561">
                                            <p:txEl>
                                              <p:pRg st="8" end="8"/>
                                            </p:txEl>
                                          </p:spTgt>
                                        </p:tgtEl>
                                        <p:attrNameLst>
                                          <p:attrName>style.visibility</p:attrName>
                                        </p:attrNameLst>
                                      </p:cBhvr>
                                      <p:to>
                                        <p:strVal val="visible"/>
                                      </p:to>
                                    </p:set>
                                    <p:animEffect transition="in" filter="wipe(left)">
                                      <p:cBhvr>
                                        <p:cTn id="59" dur="500"/>
                                        <p:tgtEl>
                                          <p:spTgt spid="407561">
                                            <p:txEl>
                                              <p:pRg st="8" end="8"/>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iterate type="wd">
                                    <p:tmPct val="10000"/>
                                  </p:iterate>
                                  <p:childTnLst>
                                    <p:set>
                                      <p:cBhvr>
                                        <p:cTn id="63" dur="1" fill="hold">
                                          <p:stCondLst>
                                            <p:cond delay="0"/>
                                          </p:stCondLst>
                                        </p:cTn>
                                        <p:tgtEl>
                                          <p:spTgt spid="407561">
                                            <p:txEl>
                                              <p:pRg st="9" end="9"/>
                                            </p:txEl>
                                          </p:spTgt>
                                        </p:tgtEl>
                                        <p:attrNameLst>
                                          <p:attrName>style.visibility</p:attrName>
                                        </p:attrNameLst>
                                      </p:cBhvr>
                                      <p:to>
                                        <p:strVal val="visible"/>
                                      </p:to>
                                    </p:set>
                                    <p:animEffect transition="in" filter="wipe(left)">
                                      <p:cBhvr>
                                        <p:cTn id="64" dur="500"/>
                                        <p:tgtEl>
                                          <p:spTgt spid="407561">
                                            <p:txEl>
                                              <p:pRg st="9" end="9"/>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407554"/>
                                        </p:tgtEl>
                                        <p:attrNameLst>
                                          <p:attrName>style.visibility</p:attrName>
                                        </p:attrNameLst>
                                      </p:cBhvr>
                                      <p:to>
                                        <p:strVal val="visible"/>
                                      </p:to>
                                    </p:set>
                                    <p:animEffect transition="in" filter="wipe(down)">
                                      <p:cBhvr>
                                        <p:cTn id="69" dur="1000"/>
                                        <p:tgtEl>
                                          <p:spTgt spid="40755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iterate type="wd">
                                    <p:tmPct val="10000"/>
                                  </p:iterate>
                                  <p:childTnLst>
                                    <p:set>
                                      <p:cBhvr>
                                        <p:cTn id="73" dur="1" fill="hold">
                                          <p:stCondLst>
                                            <p:cond delay="0"/>
                                          </p:stCondLst>
                                        </p:cTn>
                                        <p:tgtEl>
                                          <p:spTgt spid="407561">
                                            <p:txEl>
                                              <p:pRg st="10" end="10"/>
                                            </p:txEl>
                                          </p:spTgt>
                                        </p:tgtEl>
                                        <p:attrNameLst>
                                          <p:attrName>style.visibility</p:attrName>
                                        </p:attrNameLst>
                                      </p:cBhvr>
                                      <p:to>
                                        <p:strVal val="visible"/>
                                      </p:to>
                                    </p:set>
                                    <p:animEffect transition="in" filter="wipe(left)">
                                      <p:cBhvr>
                                        <p:cTn id="74" dur="500"/>
                                        <p:tgtEl>
                                          <p:spTgt spid="407561">
                                            <p:txEl>
                                              <p:pRg st="10" end="1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iterate type="wd">
                                    <p:tmPct val="10000"/>
                                  </p:iterate>
                                  <p:childTnLst>
                                    <p:set>
                                      <p:cBhvr>
                                        <p:cTn id="78" dur="1" fill="hold">
                                          <p:stCondLst>
                                            <p:cond delay="0"/>
                                          </p:stCondLst>
                                        </p:cTn>
                                        <p:tgtEl>
                                          <p:spTgt spid="407561">
                                            <p:txEl>
                                              <p:pRg st="11" end="11"/>
                                            </p:txEl>
                                          </p:spTgt>
                                        </p:tgtEl>
                                        <p:attrNameLst>
                                          <p:attrName>style.visibility</p:attrName>
                                        </p:attrNameLst>
                                      </p:cBhvr>
                                      <p:to>
                                        <p:strVal val="visible"/>
                                      </p:to>
                                    </p:set>
                                    <p:animEffect transition="in" filter="wipe(left)">
                                      <p:cBhvr>
                                        <p:cTn id="79" dur="500"/>
                                        <p:tgtEl>
                                          <p:spTgt spid="40756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6" grpId="0" animBg="1"/>
      <p:bldP spid="40756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r>
              <a:rPr lang="en-US" smtClean="0"/>
              <a:t>Thursday, July 5, 2018</a:t>
            </a:r>
            <a:endParaRPr lang="en-US"/>
          </a:p>
        </p:txBody>
      </p:sp>
      <p:sp>
        <p:nvSpPr>
          <p:cNvPr id="12" name="Footer Placeholder 4"/>
          <p:cNvSpPr>
            <a:spLocks noGrp="1"/>
          </p:cNvSpPr>
          <p:nvPr>
            <p:ph type="ftr" sz="quarter" idx="11"/>
          </p:nvPr>
        </p:nvSpPr>
        <p:spPr/>
        <p:txBody>
          <a:bodyPr/>
          <a:lstStyle/>
          <a:p>
            <a:r>
              <a:rPr lang="de-DE" smtClean="0"/>
              <a:t>PHYS 1444-001, Summer 2018               Dr. Jaehoon Yu</a:t>
            </a:r>
            <a:endParaRPr lang="en-US"/>
          </a:p>
        </p:txBody>
      </p:sp>
      <p:sp>
        <p:nvSpPr>
          <p:cNvPr id="13" name="Slide Number Placeholder 5"/>
          <p:cNvSpPr>
            <a:spLocks noGrp="1"/>
          </p:cNvSpPr>
          <p:nvPr>
            <p:ph type="sldNum" sz="quarter" idx="12"/>
          </p:nvPr>
        </p:nvSpPr>
        <p:spPr/>
        <p:txBody>
          <a:bodyPr/>
          <a:lstStyle/>
          <a:p>
            <a:fld id="{91043404-27E0-3646-9D84-967F64B35FD7}" type="slidenum">
              <a:rPr lang="en-US"/>
              <a:pPr/>
              <a:t>26</a:t>
            </a:fld>
            <a:endParaRPr lang="en-US"/>
          </a:p>
        </p:txBody>
      </p:sp>
      <p:pic>
        <p:nvPicPr>
          <p:cNvPr id="408578" name="Picture 2" descr="FG28_026"/>
          <p:cNvPicPr>
            <a:picLocks noChangeAspect="1" noChangeArrowheads="1"/>
          </p:cNvPicPr>
          <p:nvPr/>
        </p:nvPicPr>
        <p:blipFill>
          <a:blip r:embed="rId3"/>
          <a:srcRect/>
          <a:stretch>
            <a:fillRect/>
          </a:stretch>
        </p:blipFill>
        <p:spPr bwMode="auto">
          <a:xfrm>
            <a:off x="5257800" y="2667000"/>
            <a:ext cx="4800600" cy="3886200"/>
          </a:xfrm>
          <a:prstGeom prst="rect">
            <a:avLst/>
          </a:prstGeom>
          <a:noFill/>
        </p:spPr>
      </p:pic>
      <p:sp>
        <p:nvSpPr>
          <p:cNvPr id="408579" name="Rectangle 3"/>
          <p:cNvSpPr>
            <a:spLocks noGrp="1" noChangeArrowheads="1"/>
          </p:cNvSpPr>
          <p:nvPr>
            <p:ph type="title"/>
          </p:nvPr>
        </p:nvSpPr>
        <p:spPr>
          <a:xfrm>
            <a:off x="0" y="76200"/>
            <a:ext cx="9144000" cy="609600"/>
          </a:xfrm>
        </p:spPr>
        <p:txBody>
          <a:bodyPr/>
          <a:lstStyle/>
          <a:p>
            <a:r>
              <a:rPr lang="en-US"/>
              <a:t>Hysteresis</a:t>
            </a:r>
          </a:p>
        </p:txBody>
      </p:sp>
      <p:graphicFrame>
        <p:nvGraphicFramePr>
          <p:cNvPr id="408580"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399811"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8581"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399812"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8582"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399813"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8583" name="Rectangle 7"/>
          <p:cNvSpPr>
            <a:spLocks noGrp="1" noChangeArrowheads="1"/>
          </p:cNvSpPr>
          <p:nvPr>
            <p:ph type="body" idx="1"/>
          </p:nvPr>
        </p:nvSpPr>
        <p:spPr>
          <a:xfrm>
            <a:off x="228600" y="685800"/>
            <a:ext cx="8458200" cy="2057400"/>
          </a:xfrm>
          <a:noFill/>
        </p:spPr>
        <p:txBody>
          <a:bodyPr/>
          <a:lstStyle/>
          <a:p>
            <a:r>
              <a:rPr lang="en-US" sz="2400"/>
              <a:t>What do you think will happen to B if the external field B</a:t>
            </a:r>
            <a:r>
              <a:rPr lang="en-US" sz="2400" baseline="-25000"/>
              <a:t>0</a:t>
            </a:r>
            <a:r>
              <a:rPr lang="en-US" sz="2400"/>
              <a:t> is reduced to 0 by decreasing the current in the coil?</a:t>
            </a:r>
          </a:p>
          <a:p>
            <a:pPr lvl="1"/>
            <a:r>
              <a:rPr lang="en-US" sz="2000"/>
              <a:t>Of course it goes to 0!!</a:t>
            </a:r>
          </a:p>
          <a:p>
            <a:pPr lvl="1"/>
            <a:r>
              <a:rPr lang="en-US" sz="2000"/>
              <a:t>Wrong! Wrong! Wrong!  They do not go to 0.  Why not?</a:t>
            </a:r>
          </a:p>
          <a:p>
            <a:pPr lvl="1"/>
            <a:r>
              <a:rPr lang="en-US" sz="2000"/>
              <a:t>The domains do not completely return to random alignment state</a:t>
            </a:r>
          </a:p>
        </p:txBody>
      </p:sp>
      <p:graphicFrame>
        <p:nvGraphicFramePr>
          <p:cNvPr id="408584"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399814"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8585" name="AutoShape 9"/>
          <p:cNvSpPr>
            <a:spLocks noChangeArrowheads="1"/>
          </p:cNvSpPr>
          <p:nvPr/>
        </p:nvSpPr>
        <p:spPr bwMode="auto">
          <a:xfrm>
            <a:off x="990600" y="1524000"/>
            <a:ext cx="2743200" cy="3810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CC0000"/>
          </a:solidFill>
          <a:ln w="9525">
            <a:solidFill>
              <a:srgbClr val="CC0000"/>
            </a:solidFill>
            <a:miter lim="800000"/>
            <a:headEnd/>
            <a:tailEnd/>
          </a:ln>
          <a:effectLst/>
        </p:spPr>
        <p:txBody>
          <a:bodyPr wrap="none" anchor="ctr">
            <a:prstTxWarp prst="textNoShape">
              <a:avLst/>
            </a:prstTxWarp>
            <a:spAutoFit/>
          </a:bodyPr>
          <a:lstStyle/>
          <a:p>
            <a:endParaRPr lang="en-US"/>
          </a:p>
        </p:txBody>
      </p:sp>
      <p:sp>
        <p:nvSpPr>
          <p:cNvPr id="408586" name="Rectangle 10"/>
          <p:cNvSpPr>
            <a:spLocks noChangeArrowheads="1"/>
          </p:cNvSpPr>
          <p:nvPr/>
        </p:nvSpPr>
        <p:spPr bwMode="auto">
          <a:xfrm>
            <a:off x="304800" y="2590800"/>
            <a:ext cx="5638800" cy="3581400"/>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en-US">
                <a:solidFill>
                  <a:schemeClr val="accent2"/>
                </a:solidFill>
                <a:latin typeface="Arial Narrow" charset="0"/>
              </a:rPr>
              <a:t>Now if the current direction is reversed, the external magnetic field direction is reversed, causing the total field B pass 0, and the direction reverses to the opposite side</a:t>
            </a:r>
          </a:p>
          <a:p>
            <a:pPr marL="742950" lvl="1" indent="-285750">
              <a:spcBef>
                <a:spcPct val="20000"/>
              </a:spcBef>
              <a:buFontTx/>
              <a:buChar char="–"/>
            </a:pPr>
            <a:r>
              <a:rPr lang="en-US" sz="2000">
                <a:solidFill>
                  <a:srgbClr val="660066"/>
                </a:solidFill>
                <a:latin typeface="Arial Narrow" charset="0"/>
                <a:ea typeface="ＭＳ Ｐゴシック" charset="-128"/>
              </a:rPr>
              <a:t>If the current is reversed again, the total field B will increase but never goes through the origin</a:t>
            </a:r>
          </a:p>
          <a:p>
            <a:pPr marL="342900" indent="-342900">
              <a:spcBef>
                <a:spcPct val="20000"/>
              </a:spcBef>
              <a:buFontTx/>
              <a:buChar char="•"/>
            </a:pPr>
            <a:r>
              <a:rPr lang="en-US">
                <a:solidFill>
                  <a:schemeClr val="accent2"/>
                </a:solidFill>
                <a:latin typeface="Arial Narrow" charset="0"/>
              </a:rPr>
              <a:t>This kind of curve whose path does not retrace themselves and does not go through the origin is called the </a:t>
            </a:r>
            <a:r>
              <a:rPr lang="en-US" b="1" u="sng">
                <a:solidFill>
                  <a:srgbClr val="CC0000"/>
                </a:solidFill>
                <a:effectLst>
                  <a:outerShdw blurRad="38100" dist="38100" dir="2700000" algn="tl">
                    <a:srgbClr val="DDDDDD"/>
                  </a:outerShdw>
                </a:effectLst>
                <a:latin typeface="Arial Narrow" charset="0"/>
              </a:rPr>
              <a:t>Hysteresis</a:t>
            </a:r>
            <a:r>
              <a:rPr lang="en-US">
                <a:solidFill>
                  <a:schemeClr val="accent2"/>
                </a:solidFill>
                <a:latin typeface="Arial Narrow" charset="0"/>
              </a:rPr>
              <a:t>. </a:t>
            </a:r>
          </a:p>
        </p:txBody>
      </p:sp>
    </p:spTree>
    <p:extLst>
      <p:ext uri="{BB962C8B-B14F-4D97-AF65-F5344CB8AC3E}">
        <p14:creationId xmlns:p14="http://schemas.microsoft.com/office/powerpoint/2010/main" val="56928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08583">
                                            <p:txEl>
                                              <p:pRg st="0" end="0"/>
                                            </p:txEl>
                                          </p:spTgt>
                                        </p:tgtEl>
                                        <p:attrNameLst>
                                          <p:attrName>style.visibility</p:attrName>
                                        </p:attrNameLst>
                                      </p:cBhvr>
                                      <p:to>
                                        <p:strVal val="visible"/>
                                      </p:to>
                                    </p:set>
                                    <p:animEffect transition="in" filter="wipe(left)">
                                      <p:cBhvr>
                                        <p:cTn id="7" dur="500"/>
                                        <p:tgtEl>
                                          <p:spTgt spid="4085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08583">
                                            <p:txEl>
                                              <p:pRg st="1" end="1"/>
                                            </p:txEl>
                                          </p:spTgt>
                                        </p:tgtEl>
                                        <p:attrNameLst>
                                          <p:attrName>style.visibility</p:attrName>
                                        </p:attrNameLst>
                                      </p:cBhvr>
                                      <p:to>
                                        <p:strVal val="visible"/>
                                      </p:to>
                                    </p:set>
                                    <p:animEffect transition="in" filter="wipe(left)">
                                      <p:cBhvr>
                                        <p:cTn id="12" dur="500"/>
                                        <p:tgtEl>
                                          <p:spTgt spid="4085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iterate type="wd">
                                    <p:tmPct val="10000"/>
                                  </p:iterate>
                                  <p:childTnLst>
                                    <p:set>
                                      <p:cBhvr>
                                        <p:cTn id="16" dur="1" fill="hold">
                                          <p:stCondLst>
                                            <p:cond delay="0"/>
                                          </p:stCondLst>
                                        </p:cTn>
                                        <p:tgtEl>
                                          <p:spTgt spid="408585"/>
                                        </p:tgtEl>
                                        <p:attrNameLst>
                                          <p:attrName>style.visibility</p:attrName>
                                        </p:attrNameLst>
                                      </p:cBhvr>
                                      <p:to>
                                        <p:strVal val="visible"/>
                                      </p:to>
                                    </p:set>
                                    <p:anim calcmode="lin" valueType="num">
                                      <p:cBhvr>
                                        <p:cTn id="17" dur="500" fill="hold"/>
                                        <p:tgtEl>
                                          <p:spTgt spid="408585"/>
                                        </p:tgtEl>
                                        <p:attrNameLst>
                                          <p:attrName>ppt_w</p:attrName>
                                        </p:attrNameLst>
                                      </p:cBhvr>
                                      <p:tavLst>
                                        <p:tav tm="0">
                                          <p:val>
                                            <p:fltVal val="0"/>
                                          </p:val>
                                        </p:tav>
                                        <p:tav tm="100000">
                                          <p:val>
                                            <p:strVal val="#ppt_w"/>
                                          </p:val>
                                        </p:tav>
                                      </p:tavLst>
                                    </p:anim>
                                    <p:anim calcmode="lin" valueType="num">
                                      <p:cBhvr>
                                        <p:cTn id="18" dur="500" fill="hold"/>
                                        <p:tgtEl>
                                          <p:spTgt spid="408585"/>
                                        </p:tgtEl>
                                        <p:attrNameLst>
                                          <p:attrName>ppt_h</p:attrName>
                                        </p:attrNameLst>
                                      </p:cBhvr>
                                      <p:tavLst>
                                        <p:tav tm="0">
                                          <p:val>
                                            <p:fltVal val="0"/>
                                          </p:val>
                                        </p:tav>
                                        <p:tav tm="100000">
                                          <p:val>
                                            <p:strVal val="#ppt_h"/>
                                          </p:val>
                                        </p:tav>
                                      </p:tavLst>
                                    </p:anim>
                                    <p:animEffect transition="in" filter="fade">
                                      <p:cBhvr>
                                        <p:cTn id="19" dur="500"/>
                                        <p:tgtEl>
                                          <p:spTgt spid="40858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
                                  </p:iterate>
                                  <p:childTnLst>
                                    <p:set>
                                      <p:cBhvr>
                                        <p:cTn id="23" dur="1" fill="hold">
                                          <p:stCondLst>
                                            <p:cond delay="0"/>
                                          </p:stCondLst>
                                        </p:cTn>
                                        <p:tgtEl>
                                          <p:spTgt spid="408583">
                                            <p:txEl>
                                              <p:pRg st="2" end="2"/>
                                            </p:txEl>
                                          </p:spTgt>
                                        </p:tgtEl>
                                        <p:attrNameLst>
                                          <p:attrName>style.visibility</p:attrName>
                                        </p:attrNameLst>
                                      </p:cBhvr>
                                      <p:to>
                                        <p:strVal val="visible"/>
                                      </p:to>
                                    </p:set>
                                    <p:animEffect transition="in" filter="wipe(left)">
                                      <p:cBhvr>
                                        <p:cTn id="24" dur="500"/>
                                        <p:tgtEl>
                                          <p:spTgt spid="40858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408583">
                                            <p:txEl>
                                              <p:pRg st="3" end="3"/>
                                            </p:txEl>
                                          </p:spTgt>
                                        </p:tgtEl>
                                        <p:attrNameLst>
                                          <p:attrName>style.visibility</p:attrName>
                                        </p:attrNameLst>
                                      </p:cBhvr>
                                      <p:to>
                                        <p:strVal val="visible"/>
                                      </p:to>
                                    </p:set>
                                    <p:animEffect transition="in" filter="wipe(left)">
                                      <p:cBhvr>
                                        <p:cTn id="29" dur="500"/>
                                        <p:tgtEl>
                                          <p:spTgt spid="40858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wd">
                                    <p:tmPct val="10000"/>
                                  </p:iterate>
                                  <p:childTnLst>
                                    <p:set>
                                      <p:cBhvr>
                                        <p:cTn id="33" dur="1" fill="hold">
                                          <p:stCondLst>
                                            <p:cond delay="0"/>
                                          </p:stCondLst>
                                        </p:cTn>
                                        <p:tgtEl>
                                          <p:spTgt spid="408586">
                                            <p:txEl>
                                              <p:pRg st="0" end="0"/>
                                            </p:txEl>
                                          </p:spTgt>
                                        </p:tgtEl>
                                        <p:attrNameLst>
                                          <p:attrName>style.visibility</p:attrName>
                                        </p:attrNameLst>
                                      </p:cBhvr>
                                      <p:to>
                                        <p:strVal val="visible"/>
                                      </p:to>
                                    </p:set>
                                    <p:animEffect transition="in" filter="wipe(left)">
                                      <p:cBhvr>
                                        <p:cTn id="34" dur="500"/>
                                        <p:tgtEl>
                                          <p:spTgt spid="40858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wd">
                                    <p:tmPct val="10000"/>
                                  </p:iterate>
                                  <p:childTnLst>
                                    <p:set>
                                      <p:cBhvr>
                                        <p:cTn id="38" dur="1" fill="hold">
                                          <p:stCondLst>
                                            <p:cond delay="0"/>
                                          </p:stCondLst>
                                        </p:cTn>
                                        <p:tgtEl>
                                          <p:spTgt spid="408586">
                                            <p:txEl>
                                              <p:pRg st="1" end="1"/>
                                            </p:txEl>
                                          </p:spTgt>
                                        </p:tgtEl>
                                        <p:attrNameLst>
                                          <p:attrName>style.visibility</p:attrName>
                                        </p:attrNameLst>
                                      </p:cBhvr>
                                      <p:to>
                                        <p:strVal val="visible"/>
                                      </p:to>
                                    </p:set>
                                    <p:animEffect transition="in" filter="wipe(left)">
                                      <p:cBhvr>
                                        <p:cTn id="39" dur="500"/>
                                        <p:tgtEl>
                                          <p:spTgt spid="408586">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5" presetClass="entr" presetSubtype="0" fill="hold" nodeType="clickEffect">
                                  <p:stCondLst>
                                    <p:cond delay="0"/>
                                  </p:stCondLst>
                                  <p:childTnLst>
                                    <p:set>
                                      <p:cBhvr>
                                        <p:cTn id="43" dur="1" fill="hold">
                                          <p:stCondLst>
                                            <p:cond delay="0"/>
                                          </p:stCondLst>
                                        </p:cTn>
                                        <p:tgtEl>
                                          <p:spTgt spid="408578"/>
                                        </p:tgtEl>
                                        <p:attrNameLst>
                                          <p:attrName>style.visibility</p:attrName>
                                        </p:attrNameLst>
                                      </p:cBhvr>
                                      <p:to>
                                        <p:strVal val="visible"/>
                                      </p:to>
                                    </p:set>
                                    <p:animEffect transition="in" filter="fade">
                                      <p:cBhvr>
                                        <p:cTn id="44" dur="2000"/>
                                        <p:tgtEl>
                                          <p:spTgt spid="408578"/>
                                        </p:tgtEl>
                                      </p:cBhvr>
                                    </p:animEffect>
                                    <p:anim calcmode="lin" valueType="num">
                                      <p:cBhvr>
                                        <p:cTn id="45" dur="2000" fill="hold"/>
                                        <p:tgtEl>
                                          <p:spTgt spid="408578"/>
                                        </p:tgtEl>
                                        <p:attrNameLst>
                                          <p:attrName>style.rotation</p:attrName>
                                        </p:attrNameLst>
                                      </p:cBhvr>
                                      <p:tavLst>
                                        <p:tav tm="0">
                                          <p:val>
                                            <p:fltVal val="720"/>
                                          </p:val>
                                        </p:tav>
                                        <p:tav tm="100000">
                                          <p:val>
                                            <p:fltVal val="0"/>
                                          </p:val>
                                        </p:tav>
                                      </p:tavLst>
                                    </p:anim>
                                    <p:anim calcmode="lin" valueType="num">
                                      <p:cBhvr>
                                        <p:cTn id="46" dur="2000" fill="hold"/>
                                        <p:tgtEl>
                                          <p:spTgt spid="408578"/>
                                        </p:tgtEl>
                                        <p:attrNameLst>
                                          <p:attrName>ppt_h</p:attrName>
                                        </p:attrNameLst>
                                      </p:cBhvr>
                                      <p:tavLst>
                                        <p:tav tm="0">
                                          <p:val>
                                            <p:fltVal val="0"/>
                                          </p:val>
                                        </p:tav>
                                        <p:tav tm="100000">
                                          <p:val>
                                            <p:strVal val="#ppt_h"/>
                                          </p:val>
                                        </p:tav>
                                      </p:tavLst>
                                    </p:anim>
                                    <p:anim calcmode="lin" valueType="num">
                                      <p:cBhvr>
                                        <p:cTn id="47" dur="2000" fill="hold"/>
                                        <p:tgtEl>
                                          <p:spTgt spid="408578"/>
                                        </p:tgtEl>
                                        <p:attrNameLst>
                                          <p:attrName>ppt_w</p:attrName>
                                        </p:attrNameLst>
                                      </p:cBhvr>
                                      <p:tavLst>
                                        <p:tav tm="0">
                                          <p:val>
                                            <p:fltVal val="0"/>
                                          </p:val>
                                        </p:tav>
                                        <p:tav tm="100000">
                                          <p:val>
                                            <p:strVal val="#ppt_w"/>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wd">
                                    <p:tmPct val="10000"/>
                                  </p:iterate>
                                  <p:childTnLst>
                                    <p:set>
                                      <p:cBhvr>
                                        <p:cTn id="51" dur="1" fill="hold">
                                          <p:stCondLst>
                                            <p:cond delay="0"/>
                                          </p:stCondLst>
                                        </p:cTn>
                                        <p:tgtEl>
                                          <p:spTgt spid="408586">
                                            <p:txEl>
                                              <p:pRg st="2" end="2"/>
                                            </p:txEl>
                                          </p:spTgt>
                                        </p:tgtEl>
                                        <p:attrNameLst>
                                          <p:attrName>style.visibility</p:attrName>
                                        </p:attrNameLst>
                                      </p:cBhvr>
                                      <p:to>
                                        <p:strVal val="visible"/>
                                      </p:to>
                                    </p:set>
                                    <p:animEffect transition="in" filter="wipe(left)">
                                      <p:cBhvr>
                                        <p:cTn id="52" dur="500"/>
                                        <p:tgtEl>
                                          <p:spTgt spid="4085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3" grpId="0" build="p"/>
      <p:bldP spid="408585" grpId="0" animBg="1"/>
      <p:bldP spid="40858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r>
              <a:rPr lang="en-US" smtClean="0"/>
              <a:t>Thursday, July 5, 2018</a:t>
            </a:r>
            <a:endParaRPr lang="en-US"/>
          </a:p>
        </p:txBody>
      </p:sp>
      <p:sp>
        <p:nvSpPr>
          <p:cNvPr id="11" name="Footer Placeholder 4"/>
          <p:cNvSpPr>
            <a:spLocks noGrp="1"/>
          </p:cNvSpPr>
          <p:nvPr>
            <p:ph type="ftr" sz="quarter" idx="11"/>
          </p:nvPr>
        </p:nvSpPr>
        <p:spPr/>
        <p:txBody>
          <a:bodyPr/>
          <a:lstStyle/>
          <a:p>
            <a:r>
              <a:rPr lang="de-DE" smtClean="0"/>
              <a:t>PHYS 1444-001, Summer 2018               Dr. Jaehoon Yu</a:t>
            </a:r>
            <a:endParaRPr lang="en-US"/>
          </a:p>
        </p:txBody>
      </p:sp>
      <p:sp>
        <p:nvSpPr>
          <p:cNvPr id="12" name="Slide Number Placeholder 5"/>
          <p:cNvSpPr>
            <a:spLocks noGrp="1"/>
          </p:cNvSpPr>
          <p:nvPr>
            <p:ph type="sldNum" sz="quarter" idx="12"/>
          </p:nvPr>
        </p:nvSpPr>
        <p:spPr/>
        <p:txBody>
          <a:bodyPr/>
          <a:lstStyle/>
          <a:p>
            <a:fld id="{0FEE70B5-26B0-DA4D-A783-1BAD5BFB08A0}" type="slidenum">
              <a:rPr lang="en-US"/>
              <a:pPr/>
              <a:t>27</a:t>
            </a:fld>
            <a:endParaRPr lang="en-US"/>
          </a:p>
        </p:txBody>
      </p:sp>
      <p:pic>
        <p:nvPicPr>
          <p:cNvPr id="409602" name="Picture 2" descr="FG28_028"/>
          <p:cNvPicPr>
            <a:picLocks noChangeAspect="1" noChangeArrowheads="1"/>
          </p:cNvPicPr>
          <p:nvPr/>
        </p:nvPicPr>
        <p:blipFill>
          <a:blip r:embed="rId3"/>
          <a:srcRect/>
          <a:stretch>
            <a:fillRect/>
          </a:stretch>
        </p:blipFill>
        <p:spPr bwMode="auto">
          <a:xfrm>
            <a:off x="5943600" y="3657600"/>
            <a:ext cx="3810000" cy="2857500"/>
          </a:xfrm>
          <a:prstGeom prst="rect">
            <a:avLst/>
          </a:prstGeom>
          <a:noFill/>
        </p:spPr>
      </p:pic>
      <p:pic>
        <p:nvPicPr>
          <p:cNvPr id="409603" name="Picture 3" descr="FG28_027"/>
          <p:cNvPicPr>
            <a:picLocks noChangeAspect="1" noChangeArrowheads="1"/>
          </p:cNvPicPr>
          <p:nvPr/>
        </p:nvPicPr>
        <p:blipFill>
          <a:blip r:embed="rId4"/>
          <a:srcRect/>
          <a:stretch>
            <a:fillRect/>
          </a:stretch>
        </p:blipFill>
        <p:spPr bwMode="auto">
          <a:xfrm>
            <a:off x="6019800" y="609600"/>
            <a:ext cx="3962400" cy="2971800"/>
          </a:xfrm>
          <a:prstGeom prst="rect">
            <a:avLst/>
          </a:prstGeom>
          <a:noFill/>
        </p:spPr>
      </p:pic>
      <p:sp>
        <p:nvSpPr>
          <p:cNvPr id="409604" name="Rectangle 4"/>
          <p:cNvSpPr>
            <a:spLocks noGrp="1" noChangeArrowheads="1"/>
          </p:cNvSpPr>
          <p:nvPr>
            <p:ph type="title"/>
          </p:nvPr>
        </p:nvSpPr>
        <p:spPr>
          <a:xfrm>
            <a:off x="0" y="76200"/>
            <a:ext cx="9144000" cy="609600"/>
          </a:xfrm>
        </p:spPr>
        <p:txBody>
          <a:bodyPr/>
          <a:lstStyle/>
          <a:p>
            <a:r>
              <a:rPr lang="en-US"/>
              <a:t>Magnetically Soft Material</a:t>
            </a:r>
          </a:p>
        </p:txBody>
      </p:sp>
      <p:graphicFrame>
        <p:nvGraphicFramePr>
          <p:cNvPr id="409605" name="Object 5"/>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00835"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606" name="Object 6"/>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00836"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607"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00837"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9608" name="Rectangle 8"/>
          <p:cNvSpPr>
            <a:spLocks noGrp="1" noChangeArrowheads="1"/>
          </p:cNvSpPr>
          <p:nvPr>
            <p:ph type="body" idx="1"/>
          </p:nvPr>
        </p:nvSpPr>
        <p:spPr>
          <a:xfrm>
            <a:off x="76200" y="609600"/>
            <a:ext cx="6629400" cy="5715000"/>
          </a:xfrm>
          <a:noFill/>
        </p:spPr>
        <p:txBody>
          <a:bodyPr/>
          <a:lstStyle/>
          <a:p>
            <a:pPr>
              <a:lnSpc>
                <a:spcPct val="90000"/>
              </a:lnSpc>
            </a:pPr>
            <a:r>
              <a:rPr lang="en-US" sz="2400" dirty="0"/>
              <a:t>In a hysteresis cycle, much energy is transformed to thermal energy.  Why?</a:t>
            </a:r>
          </a:p>
          <a:p>
            <a:pPr lvl="1">
              <a:lnSpc>
                <a:spcPct val="90000"/>
              </a:lnSpc>
            </a:pPr>
            <a:r>
              <a:rPr lang="en-US" sz="2000" dirty="0"/>
              <a:t>Due to the microscopic friction between domains as they change directions to align with the external field</a:t>
            </a:r>
          </a:p>
          <a:p>
            <a:pPr>
              <a:lnSpc>
                <a:spcPct val="90000"/>
              </a:lnSpc>
            </a:pPr>
            <a:r>
              <a:rPr lang="en-US" sz="2400" dirty="0"/>
              <a:t>The energy dissipated in the hysteresis cycle is proportional to the area of the hysteresis loop</a:t>
            </a:r>
          </a:p>
          <a:p>
            <a:pPr>
              <a:lnSpc>
                <a:spcPct val="90000"/>
              </a:lnSpc>
            </a:pPr>
            <a:r>
              <a:rPr lang="en-US" sz="2400" dirty="0"/>
              <a:t>Ferromagnetic material with large hysteresis area is called magnetically hard while the small ones are called soft</a:t>
            </a:r>
          </a:p>
          <a:p>
            <a:pPr lvl="1">
              <a:lnSpc>
                <a:spcPct val="90000"/>
              </a:lnSpc>
            </a:pPr>
            <a:r>
              <a:rPr lang="en-US" sz="2000" dirty="0"/>
              <a:t>Which </a:t>
            </a:r>
            <a:r>
              <a:rPr lang="en-US" sz="2000" dirty="0" smtClean="0"/>
              <a:t>one </a:t>
            </a:r>
            <a:r>
              <a:rPr lang="en-US" sz="2000" dirty="0"/>
              <a:t>do you think are preferred in electromagnets or transformers?</a:t>
            </a:r>
          </a:p>
          <a:p>
            <a:pPr lvl="2">
              <a:lnSpc>
                <a:spcPct val="90000"/>
              </a:lnSpc>
            </a:pPr>
            <a:r>
              <a:rPr lang="en-US" sz="1800" dirty="0"/>
              <a:t>Soft.  Why?</a:t>
            </a:r>
          </a:p>
          <a:p>
            <a:pPr lvl="2">
              <a:lnSpc>
                <a:spcPct val="90000"/>
              </a:lnSpc>
            </a:pPr>
            <a:r>
              <a:rPr lang="en-US" sz="1800" dirty="0"/>
              <a:t>Since the energy loss is small and much easier to switch off the field </a:t>
            </a:r>
          </a:p>
          <a:p>
            <a:pPr>
              <a:lnSpc>
                <a:spcPct val="90000"/>
              </a:lnSpc>
            </a:pPr>
            <a:r>
              <a:rPr lang="en-US" sz="2400" dirty="0"/>
              <a:t>Then how do we demagnetize a ferromagnetic material?</a:t>
            </a:r>
          </a:p>
          <a:p>
            <a:pPr lvl="1">
              <a:lnSpc>
                <a:spcPct val="90000"/>
              </a:lnSpc>
            </a:pPr>
            <a:r>
              <a:rPr lang="en-US" sz="2000" dirty="0"/>
              <a:t>Keep repeating the Hysteresis loop, reducing the range of B</a:t>
            </a:r>
            <a:r>
              <a:rPr lang="en-US" sz="2000" baseline="-25000" dirty="0"/>
              <a:t>0</a:t>
            </a:r>
            <a:r>
              <a:rPr lang="en-US" sz="2000" dirty="0"/>
              <a:t>.</a:t>
            </a:r>
          </a:p>
        </p:txBody>
      </p:sp>
      <p:graphicFrame>
        <p:nvGraphicFramePr>
          <p:cNvPr id="409609" name="Object 9"/>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00838" name="Equation" r:id="rId9" imgW="914400" imgH="190080" progId="Equation.DSMT4">
                  <p:embed/>
                </p:oleObj>
              </mc:Choice>
              <mc:Fallback>
                <p:oleObj name="Equation" r:id="rId9" imgW="914400" imgH="190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6425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09608">
                                            <p:txEl>
                                              <p:pRg st="0" end="0"/>
                                            </p:txEl>
                                          </p:spTgt>
                                        </p:tgtEl>
                                        <p:attrNameLst>
                                          <p:attrName>style.visibility</p:attrName>
                                        </p:attrNameLst>
                                      </p:cBhvr>
                                      <p:to>
                                        <p:strVal val="visible"/>
                                      </p:to>
                                    </p:set>
                                    <p:animEffect transition="in" filter="wipe(left)">
                                      <p:cBhvr>
                                        <p:cTn id="7" dur="500"/>
                                        <p:tgtEl>
                                          <p:spTgt spid="4096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09608">
                                            <p:txEl>
                                              <p:pRg st="1" end="1"/>
                                            </p:txEl>
                                          </p:spTgt>
                                        </p:tgtEl>
                                        <p:attrNameLst>
                                          <p:attrName>style.visibility</p:attrName>
                                        </p:attrNameLst>
                                      </p:cBhvr>
                                      <p:to>
                                        <p:strVal val="visible"/>
                                      </p:to>
                                    </p:set>
                                    <p:animEffect transition="in" filter="wipe(left)">
                                      <p:cBhvr>
                                        <p:cTn id="12" dur="500"/>
                                        <p:tgtEl>
                                          <p:spTgt spid="4096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09608">
                                            <p:txEl>
                                              <p:pRg st="2" end="2"/>
                                            </p:txEl>
                                          </p:spTgt>
                                        </p:tgtEl>
                                        <p:attrNameLst>
                                          <p:attrName>style.visibility</p:attrName>
                                        </p:attrNameLst>
                                      </p:cBhvr>
                                      <p:to>
                                        <p:strVal val="visible"/>
                                      </p:to>
                                    </p:set>
                                    <p:animEffect transition="in" filter="wipe(left)">
                                      <p:cBhvr>
                                        <p:cTn id="17" dur="500"/>
                                        <p:tgtEl>
                                          <p:spTgt spid="40960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09608">
                                            <p:txEl>
                                              <p:pRg st="3" end="3"/>
                                            </p:txEl>
                                          </p:spTgt>
                                        </p:tgtEl>
                                        <p:attrNameLst>
                                          <p:attrName>style.visibility</p:attrName>
                                        </p:attrNameLst>
                                      </p:cBhvr>
                                      <p:to>
                                        <p:strVal val="visible"/>
                                      </p:to>
                                    </p:set>
                                    <p:animEffect transition="in" filter="wipe(left)">
                                      <p:cBhvr>
                                        <p:cTn id="22" dur="500"/>
                                        <p:tgtEl>
                                          <p:spTgt spid="40960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5" presetClass="entr" presetSubtype="0" fill="hold" nodeType="clickEffect">
                                  <p:stCondLst>
                                    <p:cond delay="0"/>
                                  </p:stCondLst>
                                  <p:iterate type="wd">
                                    <p:tmPct val="10000"/>
                                  </p:iterate>
                                  <p:childTnLst>
                                    <p:set>
                                      <p:cBhvr>
                                        <p:cTn id="26" dur="1" fill="hold">
                                          <p:stCondLst>
                                            <p:cond delay="0"/>
                                          </p:stCondLst>
                                        </p:cTn>
                                        <p:tgtEl>
                                          <p:spTgt spid="409603"/>
                                        </p:tgtEl>
                                        <p:attrNameLst>
                                          <p:attrName>style.visibility</p:attrName>
                                        </p:attrNameLst>
                                      </p:cBhvr>
                                      <p:to>
                                        <p:strVal val="visible"/>
                                      </p:to>
                                    </p:set>
                                    <p:animEffect transition="in" filter="fade">
                                      <p:cBhvr>
                                        <p:cTn id="27" dur="3000"/>
                                        <p:tgtEl>
                                          <p:spTgt spid="409603"/>
                                        </p:tgtEl>
                                      </p:cBhvr>
                                    </p:animEffect>
                                    <p:anim calcmode="lin" valueType="num">
                                      <p:cBhvr>
                                        <p:cTn id="28" dur="3000" fill="hold"/>
                                        <p:tgtEl>
                                          <p:spTgt spid="409603"/>
                                        </p:tgtEl>
                                        <p:attrNameLst>
                                          <p:attrName>style.rotation</p:attrName>
                                        </p:attrNameLst>
                                      </p:cBhvr>
                                      <p:tavLst>
                                        <p:tav tm="0">
                                          <p:val>
                                            <p:fltVal val="720"/>
                                          </p:val>
                                        </p:tav>
                                        <p:tav tm="100000">
                                          <p:val>
                                            <p:fltVal val="0"/>
                                          </p:val>
                                        </p:tav>
                                      </p:tavLst>
                                    </p:anim>
                                    <p:anim calcmode="lin" valueType="num">
                                      <p:cBhvr>
                                        <p:cTn id="29" dur="3000" fill="hold"/>
                                        <p:tgtEl>
                                          <p:spTgt spid="409603"/>
                                        </p:tgtEl>
                                        <p:attrNameLst>
                                          <p:attrName>ppt_h</p:attrName>
                                        </p:attrNameLst>
                                      </p:cBhvr>
                                      <p:tavLst>
                                        <p:tav tm="0">
                                          <p:val>
                                            <p:fltVal val="0"/>
                                          </p:val>
                                        </p:tav>
                                        <p:tav tm="100000">
                                          <p:val>
                                            <p:strVal val="#ppt_h"/>
                                          </p:val>
                                        </p:tav>
                                      </p:tavLst>
                                    </p:anim>
                                    <p:anim calcmode="lin" valueType="num">
                                      <p:cBhvr>
                                        <p:cTn id="30" dur="3000" fill="hold"/>
                                        <p:tgtEl>
                                          <p:spTgt spid="409603"/>
                                        </p:tgtEl>
                                        <p:attrNameLst>
                                          <p:attrName>ppt_w</p:attrName>
                                        </p:attrNameLst>
                                      </p:cBhvr>
                                      <p:tavLst>
                                        <p:tav tm="0">
                                          <p:val>
                                            <p:fltVal val="0"/>
                                          </p:val>
                                        </p:tav>
                                        <p:tav tm="100000">
                                          <p:val>
                                            <p:strVal val="#ppt_w"/>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iterate type="wd">
                                    <p:tmPct val="10000"/>
                                  </p:iterate>
                                  <p:childTnLst>
                                    <p:set>
                                      <p:cBhvr>
                                        <p:cTn id="34" dur="1" fill="hold">
                                          <p:stCondLst>
                                            <p:cond delay="0"/>
                                          </p:stCondLst>
                                        </p:cTn>
                                        <p:tgtEl>
                                          <p:spTgt spid="409608">
                                            <p:txEl>
                                              <p:pRg st="4" end="4"/>
                                            </p:txEl>
                                          </p:spTgt>
                                        </p:tgtEl>
                                        <p:attrNameLst>
                                          <p:attrName>style.visibility</p:attrName>
                                        </p:attrNameLst>
                                      </p:cBhvr>
                                      <p:to>
                                        <p:strVal val="visible"/>
                                      </p:to>
                                    </p:set>
                                    <p:animEffect transition="in" filter="wipe(left)">
                                      <p:cBhvr>
                                        <p:cTn id="35" dur="500"/>
                                        <p:tgtEl>
                                          <p:spTgt spid="409608">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iterate type="wd">
                                    <p:tmPct val="10000"/>
                                  </p:iterate>
                                  <p:childTnLst>
                                    <p:set>
                                      <p:cBhvr>
                                        <p:cTn id="39" dur="1" fill="hold">
                                          <p:stCondLst>
                                            <p:cond delay="0"/>
                                          </p:stCondLst>
                                        </p:cTn>
                                        <p:tgtEl>
                                          <p:spTgt spid="409608">
                                            <p:txEl>
                                              <p:pRg st="5" end="5"/>
                                            </p:txEl>
                                          </p:spTgt>
                                        </p:tgtEl>
                                        <p:attrNameLst>
                                          <p:attrName>style.visibility</p:attrName>
                                        </p:attrNameLst>
                                      </p:cBhvr>
                                      <p:to>
                                        <p:strVal val="visible"/>
                                      </p:to>
                                    </p:set>
                                    <p:animEffect transition="in" filter="wipe(left)">
                                      <p:cBhvr>
                                        <p:cTn id="40" dur="500"/>
                                        <p:tgtEl>
                                          <p:spTgt spid="409608">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iterate type="wd">
                                    <p:tmPct val="10000"/>
                                  </p:iterate>
                                  <p:childTnLst>
                                    <p:set>
                                      <p:cBhvr>
                                        <p:cTn id="44" dur="1" fill="hold">
                                          <p:stCondLst>
                                            <p:cond delay="0"/>
                                          </p:stCondLst>
                                        </p:cTn>
                                        <p:tgtEl>
                                          <p:spTgt spid="409608">
                                            <p:txEl>
                                              <p:pRg st="6" end="6"/>
                                            </p:txEl>
                                          </p:spTgt>
                                        </p:tgtEl>
                                        <p:attrNameLst>
                                          <p:attrName>style.visibility</p:attrName>
                                        </p:attrNameLst>
                                      </p:cBhvr>
                                      <p:to>
                                        <p:strVal val="visible"/>
                                      </p:to>
                                    </p:set>
                                    <p:animEffect transition="in" filter="wipe(left)">
                                      <p:cBhvr>
                                        <p:cTn id="45" dur="500"/>
                                        <p:tgtEl>
                                          <p:spTgt spid="409608">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iterate type="wd">
                                    <p:tmPct val="10000"/>
                                  </p:iterate>
                                  <p:childTnLst>
                                    <p:set>
                                      <p:cBhvr>
                                        <p:cTn id="49" dur="1" fill="hold">
                                          <p:stCondLst>
                                            <p:cond delay="0"/>
                                          </p:stCondLst>
                                        </p:cTn>
                                        <p:tgtEl>
                                          <p:spTgt spid="409608">
                                            <p:txEl>
                                              <p:pRg st="7" end="7"/>
                                            </p:txEl>
                                          </p:spTgt>
                                        </p:tgtEl>
                                        <p:attrNameLst>
                                          <p:attrName>style.visibility</p:attrName>
                                        </p:attrNameLst>
                                      </p:cBhvr>
                                      <p:to>
                                        <p:strVal val="visible"/>
                                      </p:to>
                                    </p:set>
                                    <p:animEffect transition="in" filter="wipe(left)">
                                      <p:cBhvr>
                                        <p:cTn id="50" dur="500"/>
                                        <p:tgtEl>
                                          <p:spTgt spid="409608">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iterate type="wd">
                                    <p:tmPct val="10000"/>
                                  </p:iterate>
                                  <p:childTnLst>
                                    <p:set>
                                      <p:cBhvr>
                                        <p:cTn id="54" dur="1" fill="hold">
                                          <p:stCondLst>
                                            <p:cond delay="0"/>
                                          </p:stCondLst>
                                        </p:cTn>
                                        <p:tgtEl>
                                          <p:spTgt spid="409608">
                                            <p:txEl>
                                              <p:pRg st="8" end="8"/>
                                            </p:txEl>
                                          </p:spTgt>
                                        </p:tgtEl>
                                        <p:attrNameLst>
                                          <p:attrName>style.visibility</p:attrName>
                                        </p:attrNameLst>
                                      </p:cBhvr>
                                      <p:to>
                                        <p:strVal val="visible"/>
                                      </p:to>
                                    </p:set>
                                    <p:animEffect transition="in" filter="wipe(left)">
                                      <p:cBhvr>
                                        <p:cTn id="55" dur="500"/>
                                        <p:tgtEl>
                                          <p:spTgt spid="409608">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5" presetClass="entr" presetSubtype="0" fill="hold" nodeType="clickEffect">
                                  <p:stCondLst>
                                    <p:cond delay="0"/>
                                  </p:stCondLst>
                                  <p:childTnLst>
                                    <p:set>
                                      <p:cBhvr>
                                        <p:cTn id="59" dur="1" fill="hold">
                                          <p:stCondLst>
                                            <p:cond delay="0"/>
                                          </p:stCondLst>
                                        </p:cTn>
                                        <p:tgtEl>
                                          <p:spTgt spid="409602"/>
                                        </p:tgtEl>
                                        <p:attrNameLst>
                                          <p:attrName>style.visibility</p:attrName>
                                        </p:attrNameLst>
                                      </p:cBhvr>
                                      <p:to>
                                        <p:strVal val="visible"/>
                                      </p:to>
                                    </p:set>
                                    <p:animEffect transition="in" filter="fade">
                                      <p:cBhvr>
                                        <p:cTn id="60" dur="2000"/>
                                        <p:tgtEl>
                                          <p:spTgt spid="409602"/>
                                        </p:tgtEl>
                                      </p:cBhvr>
                                    </p:animEffect>
                                    <p:anim calcmode="lin" valueType="num">
                                      <p:cBhvr>
                                        <p:cTn id="61" dur="2000" fill="hold"/>
                                        <p:tgtEl>
                                          <p:spTgt spid="409602"/>
                                        </p:tgtEl>
                                        <p:attrNameLst>
                                          <p:attrName>style.rotation</p:attrName>
                                        </p:attrNameLst>
                                      </p:cBhvr>
                                      <p:tavLst>
                                        <p:tav tm="0">
                                          <p:val>
                                            <p:fltVal val="720"/>
                                          </p:val>
                                        </p:tav>
                                        <p:tav tm="100000">
                                          <p:val>
                                            <p:fltVal val="0"/>
                                          </p:val>
                                        </p:tav>
                                      </p:tavLst>
                                    </p:anim>
                                    <p:anim calcmode="lin" valueType="num">
                                      <p:cBhvr>
                                        <p:cTn id="62" dur="2000" fill="hold"/>
                                        <p:tgtEl>
                                          <p:spTgt spid="409602"/>
                                        </p:tgtEl>
                                        <p:attrNameLst>
                                          <p:attrName>ppt_h</p:attrName>
                                        </p:attrNameLst>
                                      </p:cBhvr>
                                      <p:tavLst>
                                        <p:tav tm="0">
                                          <p:val>
                                            <p:fltVal val="0"/>
                                          </p:val>
                                        </p:tav>
                                        <p:tav tm="100000">
                                          <p:val>
                                            <p:strVal val="#ppt_h"/>
                                          </p:val>
                                        </p:tav>
                                      </p:tavLst>
                                    </p:anim>
                                    <p:anim calcmode="lin" valueType="num">
                                      <p:cBhvr>
                                        <p:cTn id="63" dur="2000" fill="hold"/>
                                        <p:tgtEl>
                                          <p:spTgt spid="40960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smtClean="0"/>
              <a:t>Thursday, July 5, 2018</a:t>
            </a:r>
            <a:endParaRPr lang="en-US"/>
          </a:p>
        </p:txBody>
      </p:sp>
      <p:sp>
        <p:nvSpPr>
          <p:cNvPr id="9" name="Footer Placeholder 4"/>
          <p:cNvSpPr>
            <a:spLocks noGrp="1"/>
          </p:cNvSpPr>
          <p:nvPr>
            <p:ph type="ftr" sz="quarter" idx="11"/>
          </p:nvPr>
        </p:nvSpPr>
        <p:spPr/>
        <p:txBody>
          <a:bodyPr/>
          <a:lstStyle/>
          <a:p>
            <a:r>
              <a:rPr lang="de-DE" smtClean="0"/>
              <a:t>PHYS 1444-001, Summer 2018               Dr. Jaehoon Yu</a:t>
            </a:r>
            <a:endParaRPr lang="en-US"/>
          </a:p>
        </p:txBody>
      </p:sp>
      <p:sp>
        <p:nvSpPr>
          <p:cNvPr id="10" name="Slide Number Placeholder 5"/>
          <p:cNvSpPr>
            <a:spLocks noGrp="1"/>
          </p:cNvSpPr>
          <p:nvPr>
            <p:ph type="sldNum" sz="quarter" idx="12"/>
          </p:nvPr>
        </p:nvSpPr>
        <p:spPr/>
        <p:txBody>
          <a:bodyPr/>
          <a:lstStyle/>
          <a:p>
            <a:fld id="{DB30BF8D-5E90-0140-BFA1-425DFCF92497}" type="slidenum">
              <a:rPr lang="en-US"/>
              <a:pPr/>
              <a:t>28</a:t>
            </a:fld>
            <a:endParaRPr lang="en-US"/>
          </a:p>
        </p:txBody>
      </p:sp>
      <p:sp>
        <p:nvSpPr>
          <p:cNvPr id="410626" name="Rectangle 2"/>
          <p:cNvSpPr>
            <a:spLocks noGrp="1" noChangeArrowheads="1"/>
          </p:cNvSpPr>
          <p:nvPr>
            <p:ph type="title"/>
          </p:nvPr>
        </p:nvSpPr>
        <p:spPr>
          <a:xfrm>
            <a:off x="381000" y="76200"/>
            <a:ext cx="8534400" cy="609600"/>
          </a:xfrm>
        </p:spPr>
        <p:txBody>
          <a:bodyPr/>
          <a:lstStyle/>
          <a:p>
            <a:r>
              <a:rPr lang="en-US"/>
              <a:t>Induced EMF</a:t>
            </a:r>
          </a:p>
        </p:txBody>
      </p:sp>
      <p:graphicFrame>
        <p:nvGraphicFramePr>
          <p:cNvPr id="410627"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01859"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628"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01860"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629"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01861"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630" name="Rectangle 6"/>
          <p:cNvSpPr>
            <a:spLocks noGrp="1" noChangeArrowheads="1"/>
          </p:cNvSpPr>
          <p:nvPr>
            <p:ph type="body" idx="1"/>
          </p:nvPr>
        </p:nvSpPr>
        <p:spPr>
          <a:xfrm>
            <a:off x="304800" y="685800"/>
            <a:ext cx="8534400" cy="5638800"/>
          </a:xfrm>
        </p:spPr>
        <p:txBody>
          <a:bodyPr/>
          <a:lstStyle/>
          <a:p>
            <a:r>
              <a:rPr lang="en-US" sz="2800" dirty="0"/>
              <a:t>It has been discovered by </a:t>
            </a:r>
            <a:r>
              <a:rPr lang="en-US" sz="2800" dirty="0" err="1"/>
              <a:t>Oersted</a:t>
            </a:r>
            <a:r>
              <a:rPr lang="en-US" sz="2800" dirty="0"/>
              <a:t> and company in early 19</a:t>
            </a:r>
            <a:r>
              <a:rPr lang="en-US" sz="2800" baseline="30000" dirty="0"/>
              <a:t>th</a:t>
            </a:r>
            <a:r>
              <a:rPr lang="en-US" sz="2800" dirty="0"/>
              <a:t> century that </a:t>
            </a:r>
          </a:p>
          <a:p>
            <a:pPr lvl="1"/>
            <a:r>
              <a:rPr lang="en-US" sz="2400" dirty="0"/>
              <a:t>Magnetic field can be produced by the electric current</a:t>
            </a:r>
          </a:p>
          <a:p>
            <a:pPr lvl="1"/>
            <a:r>
              <a:rPr lang="en-US" sz="2400" dirty="0"/>
              <a:t>Magnetic field can exert force on</a:t>
            </a:r>
            <a:r>
              <a:rPr lang="en-US" sz="2400" dirty="0" smtClean="0"/>
              <a:t> the electric </a:t>
            </a:r>
            <a:r>
              <a:rPr lang="en-US" sz="2400" dirty="0"/>
              <a:t>charge</a:t>
            </a:r>
          </a:p>
          <a:p>
            <a:r>
              <a:rPr lang="en-US" sz="2800" dirty="0"/>
              <a:t>So if you were scientists at that time, what would you wonder?</a:t>
            </a:r>
          </a:p>
          <a:p>
            <a:pPr lvl="1"/>
            <a:r>
              <a:rPr lang="en-US" sz="2400" dirty="0"/>
              <a:t>Yes, you are absolutely </a:t>
            </a:r>
            <a:r>
              <a:rPr lang="en-US" sz="2400" dirty="0" smtClean="0"/>
              <a:t>right!  </a:t>
            </a:r>
            <a:r>
              <a:rPr lang="en-US" sz="2400" dirty="0"/>
              <a:t>You would wonder if the magnetic field can create the electric current.</a:t>
            </a:r>
          </a:p>
          <a:p>
            <a:pPr lvl="1"/>
            <a:r>
              <a:rPr lang="en-US" sz="2400" dirty="0"/>
              <a:t>An American scientist Joseph Henry and an English scientist Michael Faraday independently found that it was possible</a:t>
            </a:r>
          </a:p>
          <a:p>
            <a:pPr lvl="2"/>
            <a:r>
              <a:rPr lang="en-US" sz="2000" dirty="0"/>
              <a:t>Though, Faraday was given the credit since he published his work before Henry did</a:t>
            </a:r>
          </a:p>
          <a:p>
            <a:pPr lvl="3"/>
            <a:r>
              <a:rPr lang="en-US" sz="1800" dirty="0"/>
              <a:t>He also did a lot of detailed studies on magnetic induction</a:t>
            </a:r>
          </a:p>
        </p:txBody>
      </p:sp>
      <p:graphicFrame>
        <p:nvGraphicFramePr>
          <p:cNvPr id="410631"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01862"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3374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10630">
                                            <p:txEl>
                                              <p:pRg st="0" end="0"/>
                                            </p:txEl>
                                          </p:spTgt>
                                        </p:tgtEl>
                                        <p:attrNameLst>
                                          <p:attrName>style.visibility</p:attrName>
                                        </p:attrNameLst>
                                      </p:cBhvr>
                                      <p:to>
                                        <p:strVal val="visible"/>
                                      </p:to>
                                    </p:set>
                                    <p:animEffect transition="in" filter="wipe(left)">
                                      <p:cBhvr>
                                        <p:cTn id="7" dur="500"/>
                                        <p:tgtEl>
                                          <p:spTgt spid="4106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10630">
                                            <p:txEl>
                                              <p:pRg st="1" end="1"/>
                                            </p:txEl>
                                          </p:spTgt>
                                        </p:tgtEl>
                                        <p:attrNameLst>
                                          <p:attrName>style.visibility</p:attrName>
                                        </p:attrNameLst>
                                      </p:cBhvr>
                                      <p:to>
                                        <p:strVal val="visible"/>
                                      </p:to>
                                    </p:set>
                                    <p:animEffect transition="in" filter="wipe(left)">
                                      <p:cBhvr>
                                        <p:cTn id="12" dur="500"/>
                                        <p:tgtEl>
                                          <p:spTgt spid="4106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10630">
                                            <p:txEl>
                                              <p:pRg st="2" end="2"/>
                                            </p:txEl>
                                          </p:spTgt>
                                        </p:tgtEl>
                                        <p:attrNameLst>
                                          <p:attrName>style.visibility</p:attrName>
                                        </p:attrNameLst>
                                      </p:cBhvr>
                                      <p:to>
                                        <p:strVal val="visible"/>
                                      </p:to>
                                    </p:set>
                                    <p:animEffect transition="in" filter="wipe(left)">
                                      <p:cBhvr>
                                        <p:cTn id="17" dur="500"/>
                                        <p:tgtEl>
                                          <p:spTgt spid="4106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10630">
                                            <p:txEl>
                                              <p:pRg st="3" end="3"/>
                                            </p:txEl>
                                          </p:spTgt>
                                        </p:tgtEl>
                                        <p:attrNameLst>
                                          <p:attrName>style.visibility</p:attrName>
                                        </p:attrNameLst>
                                      </p:cBhvr>
                                      <p:to>
                                        <p:strVal val="visible"/>
                                      </p:to>
                                    </p:set>
                                    <p:animEffect transition="in" filter="wipe(left)">
                                      <p:cBhvr>
                                        <p:cTn id="22" dur="500"/>
                                        <p:tgtEl>
                                          <p:spTgt spid="41063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10630">
                                            <p:txEl>
                                              <p:pRg st="4" end="4"/>
                                            </p:txEl>
                                          </p:spTgt>
                                        </p:tgtEl>
                                        <p:attrNameLst>
                                          <p:attrName>style.visibility</p:attrName>
                                        </p:attrNameLst>
                                      </p:cBhvr>
                                      <p:to>
                                        <p:strVal val="visible"/>
                                      </p:to>
                                    </p:set>
                                    <p:animEffect transition="in" filter="wipe(left)">
                                      <p:cBhvr>
                                        <p:cTn id="27" dur="500"/>
                                        <p:tgtEl>
                                          <p:spTgt spid="41063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410630">
                                            <p:txEl>
                                              <p:pRg st="5" end="5"/>
                                            </p:txEl>
                                          </p:spTgt>
                                        </p:tgtEl>
                                        <p:attrNameLst>
                                          <p:attrName>style.visibility</p:attrName>
                                        </p:attrNameLst>
                                      </p:cBhvr>
                                      <p:to>
                                        <p:strVal val="visible"/>
                                      </p:to>
                                    </p:set>
                                    <p:animEffect transition="in" filter="wipe(left)">
                                      <p:cBhvr>
                                        <p:cTn id="32" dur="500"/>
                                        <p:tgtEl>
                                          <p:spTgt spid="41063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410630">
                                            <p:txEl>
                                              <p:pRg st="6" end="6"/>
                                            </p:txEl>
                                          </p:spTgt>
                                        </p:tgtEl>
                                        <p:attrNameLst>
                                          <p:attrName>style.visibility</p:attrName>
                                        </p:attrNameLst>
                                      </p:cBhvr>
                                      <p:to>
                                        <p:strVal val="visible"/>
                                      </p:to>
                                    </p:set>
                                    <p:animEffect transition="in" filter="wipe(left)">
                                      <p:cBhvr>
                                        <p:cTn id="37" dur="500"/>
                                        <p:tgtEl>
                                          <p:spTgt spid="41063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410630">
                                            <p:txEl>
                                              <p:pRg st="7" end="7"/>
                                            </p:txEl>
                                          </p:spTgt>
                                        </p:tgtEl>
                                        <p:attrNameLst>
                                          <p:attrName>style.visibility</p:attrName>
                                        </p:attrNameLst>
                                      </p:cBhvr>
                                      <p:to>
                                        <p:strVal val="visible"/>
                                      </p:to>
                                    </p:set>
                                    <p:animEffect transition="in" filter="wipe(left)">
                                      <p:cBhvr>
                                        <p:cTn id="42" dur="500"/>
                                        <p:tgtEl>
                                          <p:spTgt spid="41063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30"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p>
            <a:r>
              <a:rPr lang="en-US" smtClean="0"/>
              <a:t>Thursday, July 5, 2018</a:t>
            </a:r>
            <a:endParaRPr lang="en-US"/>
          </a:p>
        </p:txBody>
      </p:sp>
      <p:sp>
        <p:nvSpPr>
          <p:cNvPr id="10" name="Footer Placeholder 4"/>
          <p:cNvSpPr>
            <a:spLocks noGrp="1"/>
          </p:cNvSpPr>
          <p:nvPr>
            <p:ph type="ftr" sz="quarter" idx="11"/>
          </p:nvPr>
        </p:nvSpPr>
        <p:spPr/>
        <p:txBody>
          <a:bodyPr/>
          <a:lstStyle/>
          <a:p>
            <a:r>
              <a:rPr lang="de-DE" smtClean="0"/>
              <a:t>PHYS 1444-001, Summer 2018               Dr. Jaehoon Yu</a:t>
            </a:r>
            <a:endParaRPr lang="en-US"/>
          </a:p>
        </p:txBody>
      </p:sp>
      <p:sp>
        <p:nvSpPr>
          <p:cNvPr id="11" name="Slide Number Placeholder 5"/>
          <p:cNvSpPr>
            <a:spLocks noGrp="1"/>
          </p:cNvSpPr>
          <p:nvPr>
            <p:ph type="sldNum" sz="quarter" idx="12"/>
          </p:nvPr>
        </p:nvSpPr>
        <p:spPr/>
        <p:txBody>
          <a:bodyPr/>
          <a:lstStyle/>
          <a:p>
            <a:fld id="{E907EA8C-FD88-4640-8B03-A9AC741F19D7}" type="slidenum">
              <a:rPr lang="en-US"/>
              <a:pPr/>
              <a:t>29</a:t>
            </a:fld>
            <a:endParaRPr lang="en-US"/>
          </a:p>
        </p:txBody>
      </p:sp>
      <p:pic>
        <p:nvPicPr>
          <p:cNvPr id="411650" name="Picture 2" descr="FG29_001"/>
          <p:cNvPicPr>
            <a:picLocks noChangeAspect="1" noChangeArrowheads="1"/>
          </p:cNvPicPr>
          <p:nvPr/>
        </p:nvPicPr>
        <p:blipFill>
          <a:blip r:embed="rId3"/>
          <a:srcRect/>
          <a:stretch>
            <a:fillRect/>
          </a:stretch>
        </p:blipFill>
        <p:spPr bwMode="auto">
          <a:xfrm>
            <a:off x="4114800" y="381000"/>
            <a:ext cx="4876800" cy="3352800"/>
          </a:xfrm>
          <a:prstGeom prst="rect">
            <a:avLst/>
          </a:prstGeom>
          <a:noFill/>
        </p:spPr>
      </p:pic>
      <p:sp>
        <p:nvSpPr>
          <p:cNvPr id="411651" name="Rectangle 3"/>
          <p:cNvSpPr>
            <a:spLocks noGrp="1" noChangeArrowheads="1"/>
          </p:cNvSpPr>
          <p:nvPr>
            <p:ph type="title"/>
          </p:nvPr>
        </p:nvSpPr>
        <p:spPr>
          <a:xfrm>
            <a:off x="381000" y="76200"/>
            <a:ext cx="8534400" cy="609600"/>
          </a:xfrm>
        </p:spPr>
        <p:txBody>
          <a:bodyPr/>
          <a:lstStyle/>
          <a:p>
            <a:r>
              <a:rPr lang="en-US"/>
              <a:t>Electromagnetic Induction</a:t>
            </a:r>
          </a:p>
        </p:txBody>
      </p:sp>
      <p:graphicFrame>
        <p:nvGraphicFramePr>
          <p:cNvPr id="411652"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02883"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1653"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02884"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1654"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02885"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1655" name="Rectangle 7"/>
          <p:cNvSpPr>
            <a:spLocks noGrp="1" noChangeArrowheads="1"/>
          </p:cNvSpPr>
          <p:nvPr>
            <p:ph type="body" idx="1"/>
          </p:nvPr>
        </p:nvSpPr>
        <p:spPr>
          <a:xfrm>
            <a:off x="609600" y="685800"/>
            <a:ext cx="8305800" cy="5791200"/>
          </a:xfrm>
        </p:spPr>
        <p:txBody>
          <a:bodyPr/>
          <a:lstStyle/>
          <a:p>
            <a:r>
              <a:rPr lang="en-US" sz="2800" dirty="0"/>
              <a:t>Faraday used an apparatus below to show that magnetic field can induce current</a:t>
            </a:r>
          </a:p>
          <a:p>
            <a:endParaRPr lang="en-US" sz="2800" dirty="0"/>
          </a:p>
          <a:p>
            <a:endParaRPr lang="en-US" sz="2800" dirty="0"/>
          </a:p>
          <a:p>
            <a:r>
              <a:rPr lang="en-US" sz="2800" dirty="0"/>
              <a:t>Despite his hope he did not see steady current induced on the other side when the switch is thrown</a:t>
            </a:r>
          </a:p>
          <a:p>
            <a:r>
              <a:rPr lang="en-US" sz="2800" dirty="0"/>
              <a:t>But he did see that the needle on the Galvanometer turns strongly when the switch is initially thrown and is opened</a:t>
            </a:r>
          </a:p>
          <a:p>
            <a:pPr lvl="1"/>
            <a:r>
              <a:rPr lang="en-US" sz="2400" dirty="0"/>
              <a:t>When the magnetic field through coil Y changes, a current flows as if there were a source of </a:t>
            </a:r>
            <a:r>
              <a:rPr lang="en-US" sz="2400" dirty="0" err="1"/>
              <a:t>emf</a:t>
            </a:r>
            <a:endParaRPr lang="en-US" sz="2400" dirty="0"/>
          </a:p>
          <a:p>
            <a:r>
              <a:rPr lang="en-US" sz="2800" dirty="0"/>
              <a:t>Thus he concluded that </a:t>
            </a:r>
            <a:r>
              <a:rPr lang="en-US" sz="2800" b="1" u="sng" dirty="0">
                <a:solidFill>
                  <a:srgbClr val="CC0000"/>
                </a:solidFill>
              </a:rPr>
              <a:t>an induced </a:t>
            </a:r>
            <a:r>
              <a:rPr lang="en-US" sz="2800" b="1" u="sng" dirty="0" err="1">
                <a:solidFill>
                  <a:srgbClr val="CC0000"/>
                </a:solidFill>
              </a:rPr>
              <a:t>emf</a:t>
            </a:r>
            <a:r>
              <a:rPr lang="en-US" sz="2800" b="1" u="sng" dirty="0">
                <a:solidFill>
                  <a:srgbClr val="CC0000"/>
                </a:solidFill>
              </a:rPr>
              <a:t> is produced by a  changing magnetic field</a:t>
            </a:r>
            <a:r>
              <a:rPr lang="en-US" sz="2800" dirty="0"/>
              <a:t> </a:t>
            </a:r>
            <a:r>
              <a:rPr lang="en-US" sz="2800" dirty="0" err="1">
                <a:sym typeface="Wingdings" charset="2"/>
              </a:rPr>
              <a:t></a:t>
            </a:r>
            <a:r>
              <a:rPr lang="en-US" sz="2800" dirty="0">
                <a:sym typeface="Wingdings" charset="2"/>
              </a:rPr>
              <a:t> </a:t>
            </a:r>
            <a:r>
              <a:rPr lang="en-US" sz="2800" b="1" u="sng" dirty="0">
                <a:solidFill>
                  <a:srgbClr val="CC0000"/>
                </a:solidFill>
                <a:effectLst>
                  <a:outerShdw blurRad="38100" dist="38100" dir="2700000" algn="tl">
                    <a:srgbClr val="DDDDDD"/>
                  </a:outerShdw>
                </a:effectLst>
                <a:sym typeface="Wingdings" charset="2"/>
              </a:rPr>
              <a:t>Electromagnetic Induction</a:t>
            </a:r>
            <a:endParaRPr lang="en-US" sz="2800" b="1" u="sng" dirty="0">
              <a:solidFill>
                <a:srgbClr val="CC0000"/>
              </a:solidFill>
              <a:effectLst>
                <a:outerShdw blurRad="38100" dist="38100" dir="2700000" algn="tl">
                  <a:srgbClr val="DDDDDD"/>
                </a:outerShdw>
              </a:effectLst>
            </a:endParaRPr>
          </a:p>
        </p:txBody>
      </p:sp>
      <p:graphicFrame>
        <p:nvGraphicFramePr>
          <p:cNvPr id="411656"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02886"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6755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11655">
                                            <p:txEl>
                                              <p:pRg st="0" end="0"/>
                                            </p:txEl>
                                          </p:spTgt>
                                        </p:tgtEl>
                                        <p:attrNameLst>
                                          <p:attrName>style.visibility</p:attrName>
                                        </p:attrNameLst>
                                      </p:cBhvr>
                                      <p:to>
                                        <p:strVal val="visible"/>
                                      </p:to>
                                    </p:set>
                                    <p:animEffect transition="in" filter="wipe(left)">
                                      <p:cBhvr>
                                        <p:cTn id="7" dur="500"/>
                                        <p:tgtEl>
                                          <p:spTgt spid="4116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iterate type="wd">
                                    <p:tmPct val="10000"/>
                                  </p:iterate>
                                  <p:childTnLst>
                                    <p:set>
                                      <p:cBhvr>
                                        <p:cTn id="11" dur="1" fill="hold">
                                          <p:stCondLst>
                                            <p:cond delay="0"/>
                                          </p:stCondLst>
                                        </p:cTn>
                                        <p:tgtEl>
                                          <p:spTgt spid="411650"/>
                                        </p:tgtEl>
                                        <p:attrNameLst>
                                          <p:attrName>style.visibility</p:attrName>
                                        </p:attrNameLst>
                                      </p:cBhvr>
                                      <p:to>
                                        <p:strVal val="visible"/>
                                      </p:to>
                                    </p:set>
                                    <p:anim calcmode="lin" valueType="num">
                                      <p:cBhvr>
                                        <p:cTn id="12" dur="500" fill="hold"/>
                                        <p:tgtEl>
                                          <p:spTgt spid="411650"/>
                                        </p:tgtEl>
                                        <p:attrNameLst>
                                          <p:attrName>ppt_w</p:attrName>
                                        </p:attrNameLst>
                                      </p:cBhvr>
                                      <p:tavLst>
                                        <p:tav tm="0">
                                          <p:val>
                                            <p:fltVal val="0"/>
                                          </p:val>
                                        </p:tav>
                                        <p:tav tm="100000">
                                          <p:val>
                                            <p:strVal val="#ppt_w"/>
                                          </p:val>
                                        </p:tav>
                                      </p:tavLst>
                                    </p:anim>
                                    <p:anim calcmode="lin" valueType="num">
                                      <p:cBhvr>
                                        <p:cTn id="13" dur="500" fill="hold"/>
                                        <p:tgtEl>
                                          <p:spTgt spid="411650"/>
                                        </p:tgtEl>
                                        <p:attrNameLst>
                                          <p:attrName>ppt_h</p:attrName>
                                        </p:attrNameLst>
                                      </p:cBhvr>
                                      <p:tavLst>
                                        <p:tav tm="0">
                                          <p:val>
                                            <p:fltVal val="0"/>
                                          </p:val>
                                        </p:tav>
                                        <p:tav tm="100000">
                                          <p:val>
                                            <p:strVal val="#ppt_h"/>
                                          </p:val>
                                        </p:tav>
                                      </p:tavLst>
                                    </p:anim>
                                    <p:animEffect transition="in" filter="fade">
                                      <p:cBhvr>
                                        <p:cTn id="14" dur="500"/>
                                        <p:tgtEl>
                                          <p:spTgt spid="41165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411655">
                                            <p:txEl>
                                              <p:pRg st="3" end="3"/>
                                            </p:txEl>
                                          </p:spTgt>
                                        </p:tgtEl>
                                        <p:attrNameLst>
                                          <p:attrName>style.visibility</p:attrName>
                                        </p:attrNameLst>
                                      </p:cBhvr>
                                      <p:to>
                                        <p:strVal val="visible"/>
                                      </p:to>
                                    </p:set>
                                    <p:animEffect transition="in" filter="wipe(left)">
                                      <p:cBhvr>
                                        <p:cTn id="19" dur="500"/>
                                        <p:tgtEl>
                                          <p:spTgt spid="411655">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
                                  </p:iterate>
                                  <p:childTnLst>
                                    <p:set>
                                      <p:cBhvr>
                                        <p:cTn id="23" dur="1" fill="hold">
                                          <p:stCondLst>
                                            <p:cond delay="0"/>
                                          </p:stCondLst>
                                        </p:cTn>
                                        <p:tgtEl>
                                          <p:spTgt spid="411655">
                                            <p:txEl>
                                              <p:pRg st="4" end="4"/>
                                            </p:txEl>
                                          </p:spTgt>
                                        </p:tgtEl>
                                        <p:attrNameLst>
                                          <p:attrName>style.visibility</p:attrName>
                                        </p:attrNameLst>
                                      </p:cBhvr>
                                      <p:to>
                                        <p:strVal val="visible"/>
                                      </p:to>
                                    </p:set>
                                    <p:animEffect transition="in" filter="wipe(left)">
                                      <p:cBhvr>
                                        <p:cTn id="24" dur="500"/>
                                        <p:tgtEl>
                                          <p:spTgt spid="411655">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411655">
                                            <p:txEl>
                                              <p:pRg st="5" end="5"/>
                                            </p:txEl>
                                          </p:spTgt>
                                        </p:tgtEl>
                                        <p:attrNameLst>
                                          <p:attrName>style.visibility</p:attrName>
                                        </p:attrNameLst>
                                      </p:cBhvr>
                                      <p:to>
                                        <p:strVal val="visible"/>
                                      </p:to>
                                    </p:set>
                                    <p:animEffect transition="in" filter="wipe(left)">
                                      <p:cBhvr>
                                        <p:cTn id="29" dur="500"/>
                                        <p:tgtEl>
                                          <p:spTgt spid="411655">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wd">
                                    <p:tmPct val="10000"/>
                                  </p:iterate>
                                  <p:childTnLst>
                                    <p:set>
                                      <p:cBhvr>
                                        <p:cTn id="33" dur="1" fill="hold">
                                          <p:stCondLst>
                                            <p:cond delay="0"/>
                                          </p:stCondLst>
                                        </p:cTn>
                                        <p:tgtEl>
                                          <p:spTgt spid="411655">
                                            <p:txEl>
                                              <p:pRg st="6" end="6"/>
                                            </p:txEl>
                                          </p:spTgt>
                                        </p:tgtEl>
                                        <p:attrNameLst>
                                          <p:attrName>style.visibility</p:attrName>
                                        </p:attrNameLst>
                                      </p:cBhvr>
                                      <p:to>
                                        <p:strVal val="visible"/>
                                      </p:to>
                                    </p:set>
                                    <p:animEffect transition="in" filter="wipe(left)">
                                      <p:cBhvr>
                                        <p:cTn id="34" dur="500"/>
                                        <p:tgtEl>
                                          <p:spTgt spid="4116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5"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p>
            <a:pPr>
              <a:defRPr/>
            </a:pPr>
            <a:r>
              <a:rPr lang="en-US" smtClean="0"/>
              <a:t>Thursday, July 5, 2018</a:t>
            </a:r>
            <a:endParaRPr lang="en-US"/>
          </a:p>
        </p:txBody>
      </p:sp>
      <p:sp>
        <p:nvSpPr>
          <p:cNvPr id="7" name="Rectangle 5"/>
          <p:cNvSpPr>
            <a:spLocks noGrp="1" noChangeArrowheads="1"/>
          </p:cNvSpPr>
          <p:nvPr>
            <p:ph type="ftr" sz="quarter" idx="11"/>
          </p:nvPr>
        </p:nvSpPr>
        <p:spPr/>
        <p:txBody>
          <a:bodyPr/>
          <a:lstStyle/>
          <a:p>
            <a:pPr>
              <a:defRPr/>
            </a:pPr>
            <a:r>
              <a:rPr lang="de-DE" smtClean="0"/>
              <a:t>PHYS 1444-001, Summer 2018               Dr. Jaehoon Yu</a:t>
            </a:r>
            <a:endParaRPr lang="en-US"/>
          </a:p>
        </p:txBody>
      </p:sp>
      <p:sp>
        <p:nvSpPr>
          <p:cNvPr id="18436" name="Rectangle 6"/>
          <p:cNvSpPr>
            <a:spLocks noGrp="1" noChangeArrowheads="1"/>
          </p:cNvSpPr>
          <p:nvPr>
            <p:ph type="sldNum" sz="quarter" idx="12"/>
          </p:nvPr>
        </p:nvSpPr>
        <p:spPr>
          <a:noFill/>
        </p:spPr>
        <p:txBody>
          <a:bodyPr/>
          <a:lstStyle/>
          <a:p>
            <a:fld id="{395A3770-54C9-3149-A664-D038CC3CB949}" type="slidenum">
              <a:rPr lang="en-US">
                <a:latin typeface="Arial Narrow" pitchFamily="-84" charset="0"/>
              </a:rPr>
              <a:pPr/>
              <a:t>3</a:t>
            </a:fld>
            <a:endParaRPr lang="en-US">
              <a:latin typeface="Arial Narrow" pitchFamily="-84" charset="0"/>
            </a:endParaRPr>
          </a:p>
        </p:txBody>
      </p:sp>
      <p:sp>
        <p:nvSpPr>
          <p:cNvPr id="18437" name="Rectangle 2"/>
          <p:cNvSpPr>
            <a:spLocks noGrp="1" noChangeArrowheads="1"/>
          </p:cNvSpPr>
          <p:nvPr>
            <p:ph type="ctrTitle"/>
          </p:nvPr>
        </p:nvSpPr>
        <p:spPr>
          <a:xfrm>
            <a:off x="685800" y="304800"/>
            <a:ext cx="7772400" cy="1074737"/>
          </a:xfrm>
        </p:spPr>
        <p:txBody>
          <a:bodyPr/>
          <a:lstStyle/>
          <a:p>
            <a:pPr eaLnBrk="1" hangingPunct="1"/>
            <a:r>
              <a:rPr lang="en-US" dirty="0">
                <a:ea typeface="ＭＳ Ｐゴシック" pitchFamily="-84" charset="-128"/>
                <a:cs typeface="ＭＳ Ｐゴシック" pitchFamily="-84" charset="-128"/>
              </a:rPr>
              <a:t>PHYS </a:t>
            </a:r>
            <a:r>
              <a:rPr lang="en-US" dirty="0" smtClean="0">
                <a:ea typeface="ＭＳ Ｐゴシック" pitchFamily="-84" charset="-128"/>
                <a:cs typeface="ＭＳ Ｐゴシック" pitchFamily="-84" charset="-128"/>
              </a:rPr>
              <a:t>1441 </a:t>
            </a:r>
            <a:r>
              <a:rPr lang="en-US" dirty="0">
                <a:ea typeface="ＭＳ Ｐゴシック" pitchFamily="-84" charset="-128"/>
                <a:cs typeface="ＭＳ Ｐゴシック" pitchFamily="-84" charset="-128"/>
              </a:rPr>
              <a:t>– Section 001</a:t>
            </a:r>
            <a:br>
              <a:rPr lang="en-US" dirty="0">
                <a:ea typeface="ＭＳ Ｐゴシック" pitchFamily="-84" charset="-128"/>
                <a:cs typeface="ＭＳ Ｐゴシック" pitchFamily="-84" charset="-128"/>
              </a:rPr>
            </a:br>
            <a:r>
              <a:rPr lang="en-US" dirty="0">
                <a:ea typeface="ＭＳ Ｐゴシック" pitchFamily="-84" charset="-128"/>
                <a:cs typeface="ＭＳ Ｐゴシック" pitchFamily="-84" charset="-128"/>
              </a:rPr>
              <a:t>Lecture </a:t>
            </a:r>
            <a:r>
              <a:rPr lang="en-US" dirty="0" smtClean="0">
                <a:ea typeface="ＭＳ Ｐゴシック" pitchFamily="-84" charset="-128"/>
                <a:cs typeface="ＭＳ Ｐゴシック" pitchFamily="-84" charset="-128"/>
              </a:rPr>
              <a:t>#</a:t>
            </a:r>
            <a:r>
              <a:rPr lang="en-US" dirty="0" smtClean="0">
                <a:ea typeface="ＭＳ Ｐゴシック" pitchFamily="-84" charset="-128"/>
                <a:cs typeface="ＭＳ Ｐゴシック" pitchFamily="-84" charset="-128"/>
              </a:rPr>
              <a:t>18 </a:t>
            </a:r>
            <a:endParaRPr lang="en-US" dirty="0">
              <a:ea typeface="ＭＳ Ｐゴシック" pitchFamily="-84" charset="-128"/>
              <a:cs typeface="ＭＳ Ｐゴシック" pitchFamily="-84" charset="-128"/>
            </a:endParaRPr>
          </a:p>
        </p:txBody>
      </p:sp>
      <p:sp>
        <p:nvSpPr>
          <p:cNvPr id="18438" name="Text Box 4"/>
          <p:cNvSpPr txBox="1">
            <a:spLocks noChangeArrowheads="1"/>
          </p:cNvSpPr>
          <p:nvPr/>
        </p:nvSpPr>
        <p:spPr bwMode="auto">
          <a:xfrm>
            <a:off x="3057715" y="1447800"/>
            <a:ext cx="2720617" cy="830997"/>
          </a:xfrm>
          <a:prstGeom prst="rect">
            <a:avLst/>
          </a:prstGeom>
          <a:noFill/>
          <a:ln w="9525">
            <a:noFill/>
            <a:miter lim="800000"/>
            <a:headEnd/>
            <a:tailEnd/>
          </a:ln>
        </p:spPr>
        <p:txBody>
          <a:bodyPr wrap="none">
            <a:prstTxWarp prst="textNoShape">
              <a:avLst/>
            </a:prstTxWarp>
            <a:spAutoFit/>
          </a:bodyPr>
          <a:lstStyle/>
          <a:p>
            <a:pPr algn="ctr"/>
            <a:r>
              <a:rPr lang="en-US" dirty="0" smtClean="0">
                <a:solidFill>
                  <a:schemeClr val="accent2"/>
                </a:solidFill>
                <a:latin typeface="Monotype Corsiva" pitchFamily="-84" charset="0"/>
              </a:rPr>
              <a:t>Thursday</a:t>
            </a:r>
            <a:r>
              <a:rPr lang="en-US" dirty="0" smtClean="0">
                <a:solidFill>
                  <a:schemeClr val="accent2"/>
                </a:solidFill>
                <a:latin typeface="Monotype Corsiva" pitchFamily="-84" charset="0"/>
              </a:rPr>
              <a:t>, July </a:t>
            </a:r>
            <a:r>
              <a:rPr lang="en-US" dirty="0">
                <a:solidFill>
                  <a:schemeClr val="accent2"/>
                </a:solidFill>
                <a:latin typeface="Monotype Corsiva" pitchFamily="-84" charset="0"/>
              </a:rPr>
              <a:t>5</a:t>
            </a:r>
            <a:r>
              <a:rPr lang="en-US" dirty="0" smtClean="0">
                <a:solidFill>
                  <a:schemeClr val="accent2"/>
                </a:solidFill>
                <a:latin typeface="Monotype Corsiva" pitchFamily="-84" charset="0"/>
              </a:rPr>
              <a:t>, </a:t>
            </a:r>
            <a:r>
              <a:rPr lang="en-US" dirty="0" smtClean="0">
                <a:solidFill>
                  <a:schemeClr val="accent2"/>
                </a:solidFill>
                <a:latin typeface="Monotype Corsiva" pitchFamily="-84" charset="0"/>
              </a:rPr>
              <a:t>2018</a:t>
            </a:r>
            <a:endParaRPr lang="en-US" dirty="0">
              <a:solidFill>
                <a:schemeClr val="accent2"/>
              </a:solidFill>
              <a:latin typeface="Monotype Corsiva" pitchFamily="-84" charset="0"/>
            </a:endParaRPr>
          </a:p>
          <a:p>
            <a:pPr algn="ctr"/>
            <a:r>
              <a:rPr lang="en-US" dirty="0">
                <a:solidFill>
                  <a:schemeClr val="accent2"/>
                </a:solidFill>
                <a:latin typeface="Monotype Corsiva" pitchFamily="-84" charset="0"/>
              </a:rPr>
              <a:t>Dr. </a:t>
            </a:r>
            <a:r>
              <a:rPr lang="en-US" dirty="0" err="1">
                <a:solidFill>
                  <a:schemeClr val="accent2"/>
                </a:solidFill>
                <a:latin typeface="Monotype Corsiva" pitchFamily="-84" charset="0"/>
              </a:rPr>
              <a:t>Animesh</a:t>
            </a:r>
            <a:r>
              <a:rPr lang="en-US" dirty="0">
                <a:solidFill>
                  <a:schemeClr val="accent2"/>
                </a:solidFill>
                <a:latin typeface="Monotype Corsiva" pitchFamily="-84" charset="0"/>
              </a:rPr>
              <a:t> Chatterjee</a:t>
            </a:r>
            <a:endParaRPr lang="en-US" b="1" dirty="0">
              <a:solidFill>
                <a:srgbClr val="FF0066"/>
              </a:solidFill>
              <a:latin typeface="Monotype Corsiva" pitchFamily="-84" charset="0"/>
            </a:endParaRPr>
          </a:p>
        </p:txBody>
      </p:sp>
      <p:sp>
        <p:nvSpPr>
          <p:cNvPr id="10" name="Content Placeholder 2"/>
          <p:cNvSpPr txBox="1">
            <a:spLocks/>
          </p:cNvSpPr>
          <p:nvPr/>
        </p:nvSpPr>
        <p:spPr bwMode="auto">
          <a:xfrm>
            <a:off x="1143000" y="2133600"/>
            <a:ext cx="6553200" cy="39575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har char="•"/>
              <a:defRPr sz="3200">
                <a:solidFill>
                  <a:schemeClr val="accent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ea typeface="ＭＳ Ｐゴシック" charset="-128"/>
              </a:defRPr>
            </a:lvl6pPr>
            <a:lvl7pPr marL="2971800" indent="-228600" algn="l" rtl="0" fontAlgn="base">
              <a:spcBef>
                <a:spcPct val="20000"/>
              </a:spcBef>
              <a:spcAft>
                <a:spcPct val="0"/>
              </a:spcAft>
              <a:buChar char="»"/>
              <a:defRPr sz="2000">
                <a:solidFill>
                  <a:srgbClr val="FF0066"/>
                </a:solidFill>
                <a:latin typeface="+mn-lt"/>
                <a:ea typeface="ＭＳ Ｐゴシック" charset="-128"/>
              </a:defRPr>
            </a:lvl7pPr>
            <a:lvl8pPr marL="3429000" indent="-228600" algn="l" rtl="0" fontAlgn="base">
              <a:spcBef>
                <a:spcPct val="20000"/>
              </a:spcBef>
              <a:spcAft>
                <a:spcPct val="0"/>
              </a:spcAft>
              <a:buChar char="»"/>
              <a:defRPr sz="2000">
                <a:solidFill>
                  <a:srgbClr val="FF0066"/>
                </a:solidFill>
                <a:latin typeface="+mn-lt"/>
                <a:ea typeface="ＭＳ Ｐゴシック" charset="-128"/>
              </a:defRPr>
            </a:lvl8pPr>
            <a:lvl9pPr marL="3886200" indent="-228600" algn="l" rtl="0" fontAlgn="base">
              <a:spcBef>
                <a:spcPct val="20000"/>
              </a:spcBef>
              <a:spcAft>
                <a:spcPct val="0"/>
              </a:spcAft>
              <a:buChar char="»"/>
              <a:defRPr sz="2000">
                <a:solidFill>
                  <a:srgbClr val="FF0066"/>
                </a:solidFill>
                <a:latin typeface="+mn-lt"/>
                <a:ea typeface="ＭＳ Ｐゴシック" charset="-128"/>
              </a:defRPr>
            </a:lvl9pPr>
          </a:lstStyle>
          <a:p>
            <a:pPr marL="609600" indent="-609600" algn="l"/>
            <a:r>
              <a:rPr lang="en-US" sz="2400" dirty="0" smtClean="0">
                <a:latin typeface="Arial Narrow" charset="0"/>
              </a:rPr>
              <a:t>Chapter </a:t>
            </a:r>
            <a:r>
              <a:rPr lang="en-US" sz="2400" dirty="0">
                <a:latin typeface="Arial Narrow" charset="0"/>
              </a:rPr>
              <a:t>30: Inductance</a:t>
            </a:r>
            <a:endParaRPr lang="en-US" dirty="0">
              <a:latin typeface="Arial Narrow" charset="0"/>
            </a:endParaRPr>
          </a:p>
          <a:p>
            <a:pPr marL="1352550" lvl="1" indent="-609600"/>
            <a:r>
              <a:rPr lang="en-US" sz="2000" dirty="0" smtClean="0">
                <a:latin typeface="Arial Narrow" charset="0"/>
              </a:rPr>
              <a:t>Energy </a:t>
            </a:r>
            <a:r>
              <a:rPr lang="en-US" sz="2000" dirty="0">
                <a:latin typeface="Arial Narrow" charset="0"/>
              </a:rPr>
              <a:t>Stored in Magnetic Field</a:t>
            </a:r>
          </a:p>
          <a:p>
            <a:pPr marL="1352550" lvl="1" indent="-609600"/>
            <a:r>
              <a:rPr lang="en-US" sz="2000" dirty="0">
                <a:latin typeface="Arial Narrow" charset="0"/>
              </a:rPr>
              <a:t>Alternating Current and AC Circuits</a:t>
            </a:r>
          </a:p>
          <a:p>
            <a:pPr marL="1352550" lvl="1" indent="-609600"/>
            <a:r>
              <a:rPr lang="en-US" sz="2000" dirty="0">
                <a:latin typeface="Arial Narrow" charset="0"/>
              </a:rPr>
              <a:t>AC Circuit W/ LRC</a:t>
            </a:r>
          </a:p>
          <a:p>
            <a:pPr marL="609600" indent="-609600" algn="l"/>
            <a:r>
              <a:rPr lang="en-US" sz="2400" dirty="0">
                <a:latin typeface="Arial Narrow" charset="0"/>
              </a:rPr>
              <a:t>Chapter 31: Maxwell’s Equations</a:t>
            </a:r>
          </a:p>
          <a:p>
            <a:pPr marL="1352550" lvl="1" indent="-609600"/>
            <a:r>
              <a:rPr lang="en-US" sz="2000" dirty="0">
                <a:latin typeface="Arial Narrow" charset="0"/>
              </a:rPr>
              <a:t>Expansion of Ampere’s </a:t>
            </a:r>
            <a:r>
              <a:rPr lang="en-US" sz="2000" dirty="0" smtClean="0">
                <a:latin typeface="Arial Narrow" charset="0"/>
              </a:rPr>
              <a:t>Law</a:t>
            </a:r>
          </a:p>
          <a:p>
            <a:pPr marL="1352550" lvl="1" indent="-609600"/>
            <a:r>
              <a:rPr lang="en-US" sz="2000" dirty="0">
                <a:latin typeface="Arial Narrow" charset="0"/>
              </a:rPr>
              <a:t>Gauss’ Law for Magnetism</a:t>
            </a:r>
          </a:p>
          <a:p>
            <a:pPr marL="1352550" lvl="1" indent="-609600"/>
            <a:r>
              <a:rPr lang="en-US" sz="2000" dirty="0">
                <a:latin typeface="Arial Narrow" charset="0"/>
              </a:rPr>
              <a:t>Production of EM Waves</a:t>
            </a:r>
          </a:p>
          <a:p>
            <a:pPr marL="1352550" lvl="1" indent="-609600"/>
            <a:r>
              <a:rPr lang="en-US" sz="2000" dirty="0">
                <a:latin typeface="Arial Narrow" charset="0"/>
              </a:rPr>
              <a:t>Light as EM </a:t>
            </a:r>
            <a:r>
              <a:rPr lang="en-US" sz="2000" dirty="0" smtClean="0">
                <a:latin typeface="Arial Narrow" charset="0"/>
              </a:rPr>
              <a:t>Waves</a:t>
            </a:r>
            <a:endParaRPr lang="en-US" sz="2000" dirty="0">
              <a:latin typeface="Arial Narrow" charset="0"/>
            </a:endParaRPr>
          </a:p>
        </p:txBody>
      </p:sp>
    </p:spTree>
    <p:extLst>
      <p:ext uri="{BB962C8B-B14F-4D97-AF65-F5344CB8AC3E}">
        <p14:creationId xmlns:p14="http://schemas.microsoft.com/office/powerpoint/2010/main" val="18873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left)">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left)">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wipe(left)">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wipe(left)">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wipe(left)">
                                      <p:cBhvr>
                                        <p:cTn id="37" dur="500"/>
                                        <p:tgtEl>
                                          <p:spTgt spid="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10">
                                            <p:txEl>
                                              <p:pRg st="7" end="7"/>
                                            </p:txEl>
                                          </p:spTgt>
                                        </p:tgtEl>
                                        <p:attrNameLst>
                                          <p:attrName>style.visibility</p:attrName>
                                        </p:attrNameLst>
                                      </p:cBhvr>
                                      <p:to>
                                        <p:strVal val="visible"/>
                                      </p:to>
                                    </p:set>
                                    <p:animEffect transition="in" filter="wipe(left)">
                                      <p:cBhvr>
                                        <p:cTn id="42" dur="500"/>
                                        <p:tgtEl>
                                          <p:spTgt spid="1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wd">
                                    <p:tmPct val="10000"/>
                                  </p:iterate>
                                  <p:childTnLst>
                                    <p:set>
                                      <p:cBhvr>
                                        <p:cTn id="46" dur="1" fill="hold">
                                          <p:stCondLst>
                                            <p:cond delay="0"/>
                                          </p:stCondLst>
                                        </p:cTn>
                                        <p:tgtEl>
                                          <p:spTgt spid="10">
                                            <p:txEl>
                                              <p:pRg st="8" end="8"/>
                                            </p:txEl>
                                          </p:spTgt>
                                        </p:tgtEl>
                                        <p:attrNameLst>
                                          <p:attrName>style.visibility</p:attrName>
                                        </p:attrNameLst>
                                      </p:cBhvr>
                                      <p:to>
                                        <p:strVal val="visible"/>
                                      </p:to>
                                    </p:set>
                                    <p:animEffect transition="in" filter="wipe(left)">
                                      <p:cBhvr>
                                        <p:cTn id="47"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r>
              <a:rPr lang="en-US" smtClean="0"/>
              <a:t>Thursday, July 5, 2018</a:t>
            </a:r>
            <a:endParaRPr lang="en-US"/>
          </a:p>
        </p:txBody>
      </p:sp>
      <p:sp>
        <p:nvSpPr>
          <p:cNvPr id="12" name="Footer Placeholder 4"/>
          <p:cNvSpPr>
            <a:spLocks noGrp="1"/>
          </p:cNvSpPr>
          <p:nvPr>
            <p:ph type="ftr" sz="quarter" idx="11"/>
          </p:nvPr>
        </p:nvSpPr>
        <p:spPr/>
        <p:txBody>
          <a:bodyPr/>
          <a:lstStyle/>
          <a:p>
            <a:r>
              <a:rPr lang="de-DE" smtClean="0"/>
              <a:t>PHYS 1444-001, Summer 2018               Dr. Jaehoon Yu</a:t>
            </a:r>
            <a:endParaRPr lang="en-US"/>
          </a:p>
        </p:txBody>
      </p:sp>
      <p:sp>
        <p:nvSpPr>
          <p:cNvPr id="13" name="Slide Number Placeholder 5"/>
          <p:cNvSpPr>
            <a:spLocks noGrp="1"/>
          </p:cNvSpPr>
          <p:nvPr>
            <p:ph type="sldNum" sz="quarter" idx="12"/>
          </p:nvPr>
        </p:nvSpPr>
        <p:spPr/>
        <p:txBody>
          <a:bodyPr/>
          <a:lstStyle/>
          <a:p>
            <a:fld id="{A8207C87-3574-084E-8BD8-87D4D7349A43}" type="slidenum">
              <a:rPr lang="en-US"/>
              <a:pPr/>
              <a:t>30</a:t>
            </a:fld>
            <a:endParaRPr lang="en-US"/>
          </a:p>
        </p:txBody>
      </p:sp>
      <p:sp>
        <p:nvSpPr>
          <p:cNvPr id="412674" name="Rectangle 2"/>
          <p:cNvSpPr>
            <a:spLocks noGrp="1" noChangeArrowheads="1"/>
          </p:cNvSpPr>
          <p:nvPr>
            <p:ph type="title"/>
          </p:nvPr>
        </p:nvSpPr>
        <p:spPr>
          <a:xfrm>
            <a:off x="381000" y="76200"/>
            <a:ext cx="8534400" cy="609600"/>
          </a:xfrm>
        </p:spPr>
        <p:txBody>
          <a:bodyPr/>
          <a:lstStyle/>
          <a:p>
            <a:r>
              <a:rPr lang="en-US"/>
              <a:t>Electromagnetic Induction</a:t>
            </a:r>
          </a:p>
        </p:txBody>
      </p:sp>
      <p:graphicFrame>
        <p:nvGraphicFramePr>
          <p:cNvPr id="412675"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03907"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2676"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03908"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2677"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03909"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2678" name="Rectangle 6"/>
          <p:cNvSpPr>
            <a:spLocks noGrp="1" noChangeArrowheads="1"/>
          </p:cNvSpPr>
          <p:nvPr>
            <p:ph type="body" idx="1"/>
          </p:nvPr>
        </p:nvSpPr>
        <p:spPr>
          <a:xfrm>
            <a:off x="609600" y="685800"/>
            <a:ext cx="8229600" cy="4038600"/>
          </a:xfrm>
        </p:spPr>
        <p:txBody>
          <a:bodyPr/>
          <a:lstStyle/>
          <a:p>
            <a:pPr>
              <a:lnSpc>
                <a:spcPct val="90000"/>
              </a:lnSpc>
            </a:pPr>
            <a:r>
              <a:rPr lang="en-US" sz="2800" dirty="0"/>
              <a:t>Further studies on electromagnetic induction taught</a:t>
            </a:r>
          </a:p>
          <a:p>
            <a:pPr lvl="1">
              <a:lnSpc>
                <a:spcPct val="90000"/>
              </a:lnSpc>
            </a:pPr>
            <a:r>
              <a:rPr lang="en-US" sz="2400" dirty="0"/>
              <a:t>If</a:t>
            </a:r>
            <a:r>
              <a:rPr lang="en-US" sz="2400" dirty="0" smtClean="0"/>
              <a:t> a magnet </a:t>
            </a:r>
            <a:r>
              <a:rPr lang="en-US" sz="2400" dirty="0"/>
              <a:t>is moved quickly into a coil of wire, a current is induced in the wire.</a:t>
            </a:r>
          </a:p>
          <a:p>
            <a:pPr lvl="1">
              <a:lnSpc>
                <a:spcPct val="90000"/>
              </a:lnSpc>
            </a:pPr>
            <a:r>
              <a:rPr lang="en-US" sz="2400" dirty="0"/>
              <a:t>If</a:t>
            </a:r>
            <a:r>
              <a:rPr lang="en-US" sz="2400" dirty="0" smtClean="0"/>
              <a:t> a </a:t>
            </a:r>
            <a:r>
              <a:rPr lang="en-US" sz="2400" dirty="0"/>
              <a:t>magnet is removed from the coil, a current is induced in the wire in the opposite direction</a:t>
            </a:r>
          </a:p>
          <a:p>
            <a:pPr lvl="1">
              <a:lnSpc>
                <a:spcPct val="90000"/>
              </a:lnSpc>
            </a:pPr>
            <a:r>
              <a:rPr lang="en-US" sz="2400" dirty="0"/>
              <a:t>By the same token,</a:t>
            </a:r>
            <a:r>
              <a:rPr lang="en-US" sz="2400" dirty="0" smtClean="0"/>
              <a:t> the current </a:t>
            </a:r>
            <a:r>
              <a:rPr lang="en-US" sz="2400" dirty="0"/>
              <a:t>can also be induced if</a:t>
            </a:r>
            <a:r>
              <a:rPr lang="en-US" sz="2400" dirty="0" smtClean="0"/>
              <a:t> the </a:t>
            </a:r>
            <a:r>
              <a:rPr lang="en-US" sz="2400" dirty="0"/>
              <a:t>magnet stays put but the coil moves toward or away from the magnet</a:t>
            </a:r>
          </a:p>
          <a:p>
            <a:pPr lvl="1">
              <a:lnSpc>
                <a:spcPct val="90000"/>
              </a:lnSpc>
            </a:pPr>
            <a:r>
              <a:rPr lang="en-US" sz="2400" dirty="0"/>
              <a:t>Current is also induced if the coil rotates.</a:t>
            </a:r>
          </a:p>
          <a:p>
            <a:pPr>
              <a:lnSpc>
                <a:spcPct val="90000"/>
              </a:lnSpc>
            </a:pPr>
            <a:r>
              <a:rPr lang="en-US" sz="2800" dirty="0"/>
              <a:t>In other words, it does not matter whether the magnet or the coil moves.  It is the relative motion that counts. </a:t>
            </a:r>
          </a:p>
        </p:txBody>
      </p:sp>
      <p:graphicFrame>
        <p:nvGraphicFramePr>
          <p:cNvPr id="412679"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03910"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2680" name="Picture 8" descr="FG29_002A"/>
          <p:cNvPicPr>
            <a:picLocks noChangeAspect="1" noChangeArrowheads="1"/>
          </p:cNvPicPr>
          <p:nvPr/>
        </p:nvPicPr>
        <p:blipFill>
          <a:blip r:embed="rId8"/>
          <a:srcRect/>
          <a:stretch>
            <a:fillRect/>
          </a:stretch>
        </p:blipFill>
        <p:spPr bwMode="auto">
          <a:xfrm>
            <a:off x="457200" y="4572000"/>
            <a:ext cx="2743200" cy="2057400"/>
          </a:xfrm>
          <a:prstGeom prst="rect">
            <a:avLst/>
          </a:prstGeom>
          <a:noFill/>
        </p:spPr>
      </p:pic>
      <p:pic>
        <p:nvPicPr>
          <p:cNvPr id="412681" name="Picture 9" descr="FG29_002B"/>
          <p:cNvPicPr>
            <a:picLocks noChangeAspect="1" noChangeArrowheads="1"/>
          </p:cNvPicPr>
          <p:nvPr/>
        </p:nvPicPr>
        <p:blipFill>
          <a:blip r:embed="rId9"/>
          <a:srcRect/>
          <a:stretch>
            <a:fillRect/>
          </a:stretch>
        </p:blipFill>
        <p:spPr bwMode="auto">
          <a:xfrm>
            <a:off x="3276600" y="4591050"/>
            <a:ext cx="2819400" cy="2114550"/>
          </a:xfrm>
          <a:prstGeom prst="rect">
            <a:avLst/>
          </a:prstGeom>
          <a:noFill/>
        </p:spPr>
      </p:pic>
      <p:pic>
        <p:nvPicPr>
          <p:cNvPr id="412682" name="Picture 10" descr="FG29_002C"/>
          <p:cNvPicPr>
            <a:picLocks noChangeAspect="1" noChangeArrowheads="1"/>
          </p:cNvPicPr>
          <p:nvPr/>
        </p:nvPicPr>
        <p:blipFill>
          <a:blip r:embed="rId10"/>
          <a:srcRect/>
          <a:stretch>
            <a:fillRect/>
          </a:stretch>
        </p:blipFill>
        <p:spPr bwMode="auto">
          <a:xfrm>
            <a:off x="5943600" y="4629150"/>
            <a:ext cx="2971800" cy="2228850"/>
          </a:xfrm>
          <a:prstGeom prst="rect">
            <a:avLst/>
          </a:prstGeom>
          <a:noFill/>
        </p:spPr>
      </p:pic>
    </p:spTree>
    <p:extLst>
      <p:ext uri="{BB962C8B-B14F-4D97-AF65-F5344CB8AC3E}">
        <p14:creationId xmlns:p14="http://schemas.microsoft.com/office/powerpoint/2010/main" val="173867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12678">
                                            <p:txEl>
                                              <p:pRg st="0" end="0"/>
                                            </p:txEl>
                                          </p:spTgt>
                                        </p:tgtEl>
                                        <p:attrNameLst>
                                          <p:attrName>style.visibility</p:attrName>
                                        </p:attrNameLst>
                                      </p:cBhvr>
                                      <p:to>
                                        <p:strVal val="visible"/>
                                      </p:to>
                                    </p:set>
                                    <p:animEffect transition="in" filter="wipe(left)">
                                      <p:cBhvr>
                                        <p:cTn id="7" dur="500"/>
                                        <p:tgtEl>
                                          <p:spTgt spid="4126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iterate type="wd">
                                    <p:tmPct val="10000"/>
                                  </p:iterate>
                                  <p:childTnLst>
                                    <p:set>
                                      <p:cBhvr>
                                        <p:cTn id="11" dur="1" fill="hold">
                                          <p:stCondLst>
                                            <p:cond delay="0"/>
                                          </p:stCondLst>
                                        </p:cTn>
                                        <p:tgtEl>
                                          <p:spTgt spid="412682"/>
                                        </p:tgtEl>
                                        <p:attrNameLst>
                                          <p:attrName>style.visibility</p:attrName>
                                        </p:attrNameLst>
                                      </p:cBhvr>
                                      <p:to>
                                        <p:strVal val="visible"/>
                                      </p:to>
                                    </p:set>
                                    <p:anim calcmode="lin" valueType="num">
                                      <p:cBhvr>
                                        <p:cTn id="12" dur="500" fill="hold"/>
                                        <p:tgtEl>
                                          <p:spTgt spid="412682"/>
                                        </p:tgtEl>
                                        <p:attrNameLst>
                                          <p:attrName>ppt_w</p:attrName>
                                        </p:attrNameLst>
                                      </p:cBhvr>
                                      <p:tavLst>
                                        <p:tav tm="0">
                                          <p:val>
                                            <p:fltVal val="0"/>
                                          </p:val>
                                        </p:tav>
                                        <p:tav tm="100000">
                                          <p:val>
                                            <p:strVal val="#ppt_w"/>
                                          </p:val>
                                        </p:tav>
                                      </p:tavLst>
                                    </p:anim>
                                    <p:anim calcmode="lin" valueType="num">
                                      <p:cBhvr>
                                        <p:cTn id="13" dur="500" fill="hold"/>
                                        <p:tgtEl>
                                          <p:spTgt spid="412682"/>
                                        </p:tgtEl>
                                        <p:attrNameLst>
                                          <p:attrName>ppt_h</p:attrName>
                                        </p:attrNameLst>
                                      </p:cBhvr>
                                      <p:tavLst>
                                        <p:tav tm="0">
                                          <p:val>
                                            <p:fltVal val="0"/>
                                          </p:val>
                                        </p:tav>
                                        <p:tav tm="100000">
                                          <p:val>
                                            <p:strVal val="#ppt_h"/>
                                          </p:val>
                                        </p:tav>
                                      </p:tavLst>
                                    </p:anim>
                                    <p:animEffect transition="in" filter="fade">
                                      <p:cBhvr>
                                        <p:cTn id="14" dur="500"/>
                                        <p:tgtEl>
                                          <p:spTgt spid="41268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412678">
                                            <p:txEl>
                                              <p:pRg st="1" end="1"/>
                                            </p:txEl>
                                          </p:spTgt>
                                        </p:tgtEl>
                                        <p:attrNameLst>
                                          <p:attrName>style.visibility</p:attrName>
                                        </p:attrNameLst>
                                      </p:cBhvr>
                                      <p:to>
                                        <p:strVal val="visible"/>
                                      </p:to>
                                    </p:set>
                                    <p:animEffect transition="in" filter="wipe(left)">
                                      <p:cBhvr>
                                        <p:cTn id="19" dur="500"/>
                                        <p:tgtEl>
                                          <p:spTgt spid="41267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iterate type="wd">
                                    <p:tmPct val="10000"/>
                                  </p:iterate>
                                  <p:childTnLst>
                                    <p:set>
                                      <p:cBhvr>
                                        <p:cTn id="23" dur="1" fill="hold">
                                          <p:stCondLst>
                                            <p:cond delay="0"/>
                                          </p:stCondLst>
                                        </p:cTn>
                                        <p:tgtEl>
                                          <p:spTgt spid="412680"/>
                                        </p:tgtEl>
                                        <p:attrNameLst>
                                          <p:attrName>style.visibility</p:attrName>
                                        </p:attrNameLst>
                                      </p:cBhvr>
                                      <p:to>
                                        <p:strVal val="visible"/>
                                      </p:to>
                                    </p:set>
                                    <p:anim calcmode="lin" valueType="num">
                                      <p:cBhvr>
                                        <p:cTn id="24" dur="500" fill="hold"/>
                                        <p:tgtEl>
                                          <p:spTgt spid="412680"/>
                                        </p:tgtEl>
                                        <p:attrNameLst>
                                          <p:attrName>ppt_w</p:attrName>
                                        </p:attrNameLst>
                                      </p:cBhvr>
                                      <p:tavLst>
                                        <p:tav tm="0">
                                          <p:val>
                                            <p:fltVal val="0"/>
                                          </p:val>
                                        </p:tav>
                                        <p:tav tm="100000">
                                          <p:val>
                                            <p:strVal val="#ppt_w"/>
                                          </p:val>
                                        </p:tav>
                                      </p:tavLst>
                                    </p:anim>
                                    <p:anim calcmode="lin" valueType="num">
                                      <p:cBhvr>
                                        <p:cTn id="25" dur="500" fill="hold"/>
                                        <p:tgtEl>
                                          <p:spTgt spid="412680"/>
                                        </p:tgtEl>
                                        <p:attrNameLst>
                                          <p:attrName>ppt_h</p:attrName>
                                        </p:attrNameLst>
                                      </p:cBhvr>
                                      <p:tavLst>
                                        <p:tav tm="0">
                                          <p:val>
                                            <p:fltVal val="0"/>
                                          </p:val>
                                        </p:tav>
                                        <p:tav tm="100000">
                                          <p:val>
                                            <p:strVal val="#ppt_h"/>
                                          </p:val>
                                        </p:tav>
                                      </p:tavLst>
                                    </p:anim>
                                    <p:animEffect transition="in" filter="fade">
                                      <p:cBhvr>
                                        <p:cTn id="26" dur="500"/>
                                        <p:tgtEl>
                                          <p:spTgt spid="41268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wd">
                                    <p:tmPct val="10000"/>
                                  </p:iterate>
                                  <p:childTnLst>
                                    <p:set>
                                      <p:cBhvr>
                                        <p:cTn id="30" dur="1" fill="hold">
                                          <p:stCondLst>
                                            <p:cond delay="0"/>
                                          </p:stCondLst>
                                        </p:cTn>
                                        <p:tgtEl>
                                          <p:spTgt spid="412678">
                                            <p:txEl>
                                              <p:pRg st="2" end="2"/>
                                            </p:txEl>
                                          </p:spTgt>
                                        </p:tgtEl>
                                        <p:attrNameLst>
                                          <p:attrName>style.visibility</p:attrName>
                                        </p:attrNameLst>
                                      </p:cBhvr>
                                      <p:to>
                                        <p:strVal val="visible"/>
                                      </p:to>
                                    </p:set>
                                    <p:animEffect transition="in" filter="wipe(left)">
                                      <p:cBhvr>
                                        <p:cTn id="31" dur="500"/>
                                        <p:tgtEl>
                                          <p:spTgt spid="412678">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nodeType="clickEffect">
                                  <p:stCondLst>
                                    <p:cond delay="0"/>
                                  </p:stCondLst>
                                  <p:iterate type="wd">
                                    <p:tmPct val="10000"/>
                                  </p:iterate>
                                  <p:childTnLst>
                                    <p:set>
                                      <p:cBhvr>
                                        <p:cTn id="35" dur="1" fill="hold">
                                          <p:stCondLst>
                                            <p:cond delay="0"/>
                                          </p:stCondLst>
                                        </p:cTn>
                                        <p:tgtEl>
                                          <p:spTgt spid="412681"/>
                                        </p:tgtEl>
                                        <p:attrNameLst>
                                          <p:attrName>style.visibility</p:attrName>
                                        </p:attrNameLst>
                                      </p:cBhvr>
                                      <p:to>
                                        <p:strVal val="visible"/>
                                      </p:to>
                                    </p:set>
                                    <p:anim calcmode="lin" valueType="num">
                                      <p:cBhvr>
                                        <p:cTn id="36" dur="500" fill="hold"/>
                                        <p:tgtEl>
                                          <p:spTgt spid="412681"/>
                                        </p:tgtEl>
                                        <p:attrNameLst>
                                          <p:attrName>ppt_w</p:attrName>
                                        </p:attrNameLst>
                                      </p:cBhvr>
                                      <p:tavLst>
                                        <p:tav tm="0">
                                          <p:val>
                                            <p:fltVal val="0"/>
                                          </p:val>
                                        </p:tav>
                                        <p:tav tm="100000">
                                          <p:val>
                                            <p:strVal val="#ppt_w"/>
                                          </p:val>
                                        </p:tav>
                                      </p:tavLst>
                                    </p:anim>
                                    <p:anim calcmode="lin" valueType="num">
                                      <p:cBhvr>
                                        <p:cTn id="37" dur="500" fill="hold"/>
                                        <p:tgtEl>
                                          <p:spTgt spid="412681"/>
                                        </p:tgtEl>
                                        <p:attrNameLst>
                                          <p:attrName>ppt_h</p:attrName>
                                        </p:attrNameLst>
                                      </p:cBhvr>
                                      <p:tavLst>
                                        <p:tav tm="0">
                                          <p:val>
                                            <p:fltVal val="0"/>
                                          </p:val>
                                        </p:tav>
                                        <p:tav tm="100000">
                                          <p:val>
                                            <p:strVal val="#ppt_h"/>
                                          </p:val>
                                        </p:tav>
                                      </p:tavLst>
                                    </p:anim>
                                    <p:animEffect transition="in" filter="fade">
                                      <p:cBhvr>
                                        <p:cTn id="38" dur="500"/>
                                        <p:tgtEl>
                                          <p:spTgt spid="41268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iterate type="wd">
                                    <p:tmPct val="10000"/>
                                  </p:iterate>
                                  <p:childTnLst>
                                    <p:set>
                                      <p:cBhvr>
                                        <p:cTn id="42" dur="1" fill="hold">
                                          <p:stCondLst>
                                            <p:cond delay="0"/>
                                          </p:stCondLst>
                                        </p:cTn>
                                        <p:tgtEl>
                                          <p:spTgt spid="412678">
                                            <p:txEl>
                                              <p:pRg st="3" end="3"/>
                                            </p:txEl>
                                          </p:spTgt>
                                        </p:tgtEl>
                                        <p:attrNameLst>
                                          <p:attrName>style.visibility</p:attrName>
                                        </p:attrNameLst>
                                      </p:cBhvr>
                                      <p:to>
                                        <p:strVal val="visible"/>
                                      </p:to>
                                    </p:set>
                                    <p:animEffect transition="in" filter="wipe(left)">
                                      <p:cBhvr>
                                        <p:cTn id="43" dur="500"/>
                                        <p:tgtEl>
                                          <p:spTgt spid="412678">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iterate type="wd">
                                    <p:tmPct val="10000"/>
                                  </p:iterate>
                                  <p:childTnLst>
                                    <p:set>
                                      <p:cBhvr>
                                        <p:cTn id="47" dur="1" fill="hold">
                                          <p:stCondLst>
                                            <p:cond delay="0"/>
                                          </p:stCondLst>
                                        </p:cTn>
                                        <p:tgtEl>
                                          <p:spTgt spid="412678">
                                            <p:txEl>
                                              <p:pRg st="4" end="4"/>
                                            </p:txEl>
                                          </p:spTgt>
                                        </p:tgtEl>
                                        <p:attrNameLst>
                                          <p:attrName>style.visibility</p:attrName>
                                        </p:attrNameLst>
                                      </p:cBhvr>
                                      <p:to>
                                        <p:strVal val="visible"/>
                                      </p:to>
                                    </p:set>
                                    <p:animEffect transition="in" filter="wipe(left)">
                                      <p:cBhvr>
                                        <p:cTn id="48" dur="500"/>
                                        <p:tgtEl>
                                          <p:spTgt spid="412678">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iterate type="wd">
                                    <p:tmPct val="10000"/>
                                  </p:iterate>
                                  <p:childTnLst>
                                    <p:set>
                                      <p:cBhvr>
                                        <p:cTn id="52" dur="1" fill="hold">
                                          <p:stCondLst>
                                            <p:cond delay="0"/>
                                          </p:stCondLst>
                                        </p:cTn>
                                        <p:tgtEl>
                                          <p:spTgt spid="412678">
                                            <p:txEl>
                                              <p:pRg st="5" end="5"/>
                                            </p:txEl>
                                          </p:spTgt>
                                        </p:tgtEl>
                                        <p:attrNameLst>
                                          <p:attrName>style.visibility</p:attrName>
                                        </p:attrNameLst>
                                      </p:cBhvr>
                                      <p:to>
                                        <p:strVal val="visible"/>
                                      </p:to>
                                    </p:set>
                                    <p:animEffect transition="in" filter="wipe(left)">
                                      <p:cBhvr>
                                        <p:cTn id="53" dur="500"/>
                                        <p:tgtEl>
                                          <p:spTgt spid="41267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r>
              <a:rPr lang="en-US" smtClean="0"/>
              <a:t>Thursday, July 5, 2018</a:t>
            </a:r>
            <a:endParaRPr lang="en-US"/>
          </a:p>
        </p:txBody>
      </p:sp>
      <p:sp>
        <p:nvSpPr>
          <p:cNvPr id="14" name="Footer Placeholder 4"/>
          <p:cNvSpPr>
            <a:spLocks noGrp="1"/>
          </p:cNvSpPr>
          <p:nvPr>
            <p:ph type="ftr" sz="quarter" idx="11"/>
          </p:nvPr>
        </p:nvSpPr>
        <p:spPr/>
        <p:txBody>
          <a:bodyPr/>
          <a:lstStyle/>
          <a:p>
            <a:r>
              <a:rPr lang="de-DE" smtClean="0"/>
              <a:t>PHYS 1444-001, Summer 2018               Dr. Jaehoon Yu</a:t>
            </a:r>
            <a:endParaRPr lang="en-US"/>
          </a:p>
        </p:txBody>
      </p:sp>
      <p:sp>
        <p:nvSpPr>
          <p:cNvPr id="15" name="Slide Number Placeholder 5"/>
          <p:cNvSpPr>
            <a:spLocks noGrp="1"/>
          </p:cNvSpPr>
          <p:nvPr>
            <p:ph type="sldNum" sz="quarter" idx="12"/>
          </p:nvPr>
        </p:nvSpPr>
        <p:spPr/>
        <p:txBody>
          <a:bodyPr/>
          <a:lstStyle/>
          <a:p>
            <a:fld id="{A875EF07-28D4-3446-9D70-0EED7CB40239}" type="slidenum">
              <a:rPr lang="en-US"/>
              <a:pPr/>
              <a:t>31</a:t>
            </a:fld>
            <a:endParaRPr lang="en-US"/>
          </a:p>
        </p:txBody>
      </p:sp>
      <p:pic>
        <p:nvPicPr>
          <p:cNvPr id="413698" name="Picture 2" descr="FG29_003"/>
          <p:cNvPicPr>
            <a:picLocks noChangeAspect="1" noChangeArrowheads="1"/>
          </p:cNvPicPr>
          <p:nvPr/>
        </p:nvPicPr>
        <p:blipFill>
          <a:blip r:embed="rId3"/>
          <a:srcRect/>
          <a:stretch>
            <a:fillRect/>
          </a:stretch>
        </p:blipFill>
        <p:spPr bwMode="auto">
          <a:xfrm>
            <a:off x="7162800" y="2362200"/>
            <a:ext cx="1828800" cy="1371600"/>
          </a:xfrm>
          <a:prstGeom prst="rect">
            <a:avLst/>
          </a:prstGeom>
          <a:noFill/>
        </p:spPr>
      </p:pic>
      <p:sp>
        <p:nvSpPr>
          <p:cNvPr id="413699" name="Rectangle 3"/>
          <p:cNvSpPr>
            <a:spLocks noGrp="1" noChangeArrowheads="1"/>
          </p:cNvSpPr>
          <p:nvPr>
            <p:ph type="title"/>
          </p:nvPr>
        </p:nvSpPr>
        <p:spPr>
          <a:xfrm>
            <a:off x="381000" y="76200"/>
            <a:ext cx="8534400" cy="609600"/>
          </a:xfrm>
        </p:spPr>
        <p:txBody>
          <a:bodyPr/>
          <a:lstStyle/>
          <a:p>
            <a:r>
              <a:rPr lang="en-US"/>
              <a:t>Magnetic Flux</a:t>
            </a:r>
          </a:p>
        </p:txBody>
      </p:sp>
      <p:graphicFrame>
        <p:nvGraphicFramePr>
          <p:cNvPr id="413700"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05379"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3701"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05380"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3702"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05381"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3703" name="Rectangle 7"/>
          <p:cNvSpPr>
            <a:spLocks noGrp="1" noChangeArrowheads="1"/>
          </p:cNvSpPr>
          <p:nvPr>
            <p:ph type="body" idx="1"/>
          </p:nvPr>
        </p:nvSpPr>
        <p:spPr>
          <a:xfrm>
            <a:off x="457200" y="593725"/>
            <a:ext cx="8458200" cy="5867400"/>
          </a:xfrm>
        </p:spPr>
        <p:txBody>
          <a:bodyPr/>
          <a:lstStyle/>
          <a:p>
            <a:r>
              <a:rPr lang="en-US" sz="2800" dirty="0"/>
              <a:t>So what do you think is the induced </a:t>
            </a:r>
            <a:r>
              <a:rPr lang="en-US" sz="2800" dirty="0" err="1"/>
              <a:t>emf</a:t>
            </a:r>
            <a:r>
              <a:rPr lang="en-US" sz="2800" dirty="0"/>
              <a:t> proportional to?</a:t>
            </a:r>
          </a:p>
          <a:p>
            <a:pPr lvl="1"/>
            <a:r>
              <a:rPr lang="en-US" sz="2400" dirty="0"/>
              <a:t>The rate of changes of the magnetic field?</a:t>
            </a:r>
          </a:p>
          <a:p>
            <a:pPr lvl="2"/>
            <a:r>
              <a:rPr lang="en-US" sz="2000" dirty="0"/>
              <a:t>the higher the changes the higher the induction </a:t>
            </a:r>
          </a:p>
          <a:p>
            <a:pPr lvl="1"/>
            <a:r>
              <a:rPr lang="en-US" sz="2400" dirty="0"/>
              <a:t>Not really, it rather depends on the rate of change of the </a:t>
            </a:r>
            <a:r>
              <a:rPr lang="en-US" sz="2400" b="1" u="sng" dirty="0">
                <a:solidFill>
                  <a:srgbClr val="CC0000"/>
                </a:solidFill>
                <a:effectLst>
                  <a:outerShdw blurRad="38100" dist="38100" dir="2700000" algn="tl">
                    <a:srgbClr val="DDDDDD"/>
                  </a:outerShdw>
                </a:effectLst>
              </a:rPr>
              <a:t>magnetic flux</a:t>
            </a:r>
            <a:r>
              <a:rPr lang="en-US" sz="2400" dirty="0"/>
              <a:t>,</a:t>
            </a:r>
            <a:r>
              <a:rPr lang="en-US" sz="2400" dirty="0" smtClean="0"/>
              <a:t> </a:t>
            </a:r>
            <a:r>
              <a:rPr lang="en-US" sz="2400" dirty="0" smtClean="0">
                <a:latin typeface="Symbol" charset="2"/>
              </a:rPr>
              <a:t>Φ</a:t>
            </a:r>
            <a:r>
              <a:rPr lang="en-US" sz="2400" baseline="-25000" dirty="0" smtClean="0"/>
              <a:t>B</a:t>
            </a:r>
            <a:r>
              <a:rPr lang="en-US" sz="2400" dirty="0"/>
              <a:t>.</a:t>
            </a:r>
          </a:p>
          <a:p>
            <a:pPr lvl="1"/>
            <a:r>
              <a:rPr lang="en-US" sz="2400" dirty="0"/>
              <a:t>Magnetic flux is defined as (just like the electric flux)</a:t>
            </a:r>
          </a:p>
          <a:p>
            <a:pPr lvl="1"/>
            <a:r>
              <a:rPr lang="en-US" sz="2400" dirty="0"/>
              <a:t> </a:t>
            </a:r>
          </a:p>
          <a:p>
            <a:pPr lvl="2"/>
            <a:r>
              <a:rPr lang="en-US" sz="2000" dirty="0" smtClean="0"/>
              <a:t> </a:t>
            </a:r>
            <a:r>
              <a:rPr lang="en-US" sz="2000" dirty="0" err="1" smtClean="0">
                <a:latin typeface="Symbol" charset="2"/>
              </a:rPr>
              <a:t>θ</a:t>
            </a:r>
            <a:r>
              <a:rPr lang="en-US" sz="2000" dirty="0" smtClean="0"/>
              <a:t> </a:t>
            </a:r>
            <a:r>
              <a:rPr lang="en-US" sz="2000" dirty="0"/>
              <a:t>is the angle between </a:t>
            </a:r>
            <a:r>
              <a:rPr lang="en-US" sz="2000" b="1" dirty="0"/>
              <a:t>B</a:t>
            </a:r>
            <a:r>
              <a:rPr lang="en-US" sz="2000" dirty="0"/>
              <a:t> and the area vector </a:t>
            </a:r>
            <a:r>
              <a:rPr lang="en-US" sz="2000" b="1" dirty="0"/>
              <a:t>A</a:t>
            </a:r>
            <a:r>
              <a:rPr lang="en-US" sz="2000" dirty="0"/>
              <a:t> whose direction is perpendicular to the face of the loop based on the right-hand rule</a:t>
            </a:r>
          </a:p>
          <a:p>
            <a:pPr lvl="1"/>
            <a:r>
              <a:rPr lang="en-US" sz="2400" dirty="0"/>
              <a:t>What kind of quantity is the magnetic flux?</a:t>
            </a:r>
          </a:p>
          <a:p>
            <a:pPr lvl="2"/>
            <a:r>
              <a:rPr lang="en-US" sz="2000" dirty="0"/>
              <a:t>Scalar. Unit?</a:t>
            </a:r>
          </a:p>
          <a:p>
            <a:pPr lvl="2"/>
            <a:r>
              <a:rPr lang="en-US" sz="2000" dirty="0"/>
              <a:t>               or </a:t>
            </a:r>
            <a:r>
              <a:rPr lang="en-US" sz="2000" dirty="0" err="1"/>
              <a:t>weber</a:t>
            </a:r>
            <a:endParaRPr lang="en-US" sz="2000" dirty="0"/>
          </a:p>
          <a:p>
            <a:r>
              <a:rPr lang="en-US" sz="2800" dirty="0"/>
              <a:t>If the area of the loop is not simple or B is not uniform, the magnetic flux can be written as </a:t>
            </a:r>
          </a:p>
        </p:txBody>
      </p:sp>
      <p:graphicFrame>
        <p:nvGraphicFramePr>
          <p:cNvPr id="413704"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05382"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3705" name="Object 9"/>
          <p:cNvGraphicFramePr>
            <a:graphicFrameLocks noChangeAspect="1"/>
          </p:cNvGraphicFramePr>
          <p:nvPr/>
        </p:nvGraphicFramePr>
        <p:xfrm>
          <a:off x="1600200" y="3143250"/>
          <a:ext cx="3505200" cy="484188"/>
        </p:xfrm>
        <a:graphic>
          <a:graphicData uri="http://schemas.openxmlformats.org/presentationml/2006/ole">
            <mc:AlternateContent xmlns:mc="http://schemas.openxmlformats.org/markup-compatibility/2006">
              <mc:Choice xmlns:v="urn:schemas-microsoft-com:vml" Requires="v">
                <p:oleObj spid="_x0000_s405383" name="Equation" r:id="rId9" imgW="1650960" imgH="228600" progId="Equation.DSMT4">
                  <p:embed/>
                </p:oleObj>
              </mc:Choice>
              <mc:Fallback>
                <p:oleObj name="Equation" r:id="rId9" imgW="1650960" imgH="2286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00200" y="3143250"/>
                        <a:ext cx="3505200" cy="484188"/>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413706" name="Object 10"/>
          <p:cNvGraphicFramePr>
            <a:graphicFrameLocks noChangeAspect="1"/>
          </p:cNvGraphicFramePr>
          <p:nvPr/>
        </p:nvGraphicFramePr>
        <p:xfrm>
          <a:off x="5818188" y="5964238"/>
          <a:ext cx="2030412" cy="741362"/>
        </p:xfrm>
        <a:graphic>
          <a:graphicData uri="http://schemas.openxmlformats.org/presentationml/2006/ole">
            <mc:AlternateContent xmlns:mc="http://schemas.openxmlformats.org/markup-compatibility/2006">
              <mc:Choice xmlns:v="urn:schemas-microsoft-com:vml" Requires="v">
                <p:oleObj spid="_x0000_s405384" name="Equation" r:id="rId11" imgW="799920" imgH="291960" progId="Equation.DSMT4">
                  <p:embed/>
                </p:oleObj>
              </mc:Choice>
              <mc:Fallback>
                <p:oleObj name="Equation" r:id="rId11" imgW="799920" imgH="29196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18188" y="5964238"/>
                        <a:ext cx="2030412" cy="741362"/>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413707" name="Object 11"/>
          <p:cNvGraphicFramePr>
            <a:graphicFrameLocks noChangeAspect="1"/>
          </p:cNvGraphicFramePr>
          <p:nvPr/>
        </p:nvGraphicFramePr>
        <p:xfrm>
          <a:off x="1765300" y="5029200"/>
          <a:ext cx="673100" cy="369888"/>
        </p:xfrm>
        <a:graphic>
          <a:graphicData uri="http://schemas.openxmlformats.org/presentationml/2006/ole">
            <mc:AlternateContent xmlns:mc="http://schemas.openxmlformats.org/markup-compatibility/2006">
              <mc:Choice xmlns:v="urn:schemas-microsoft-com:vml" Requires="v">
                <p:oleObj spid="_x0000_s405385" name="Equation" r:id="rId13" imgW="368280" imgH="203040" progId="Equation.DSMT4">
                  <p:embed/>
                </p:oleObj>
              </mc:Choice>
              <mc:Fallback>
                <p:oleObj name="Equation" r:id="rId13" imgW="368280" imgH="20304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65300" y="5029200"/>
                        <a:ext cx="673100" cy="3698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13708" name="Object 12"/>
          <p:cNvGraphicFramePr>
            <a:graphicFrameLocks noChangeAspect="1"/>
          </p:cNvGraphicFramePr>
          <p:nvPr/>
        </p:nvGraphicFramePr>
        <p:xfrm>
          <a:off x="3733800" y="5076825"/>
          <a:ext cx="1524000" cy="400050"/>
        </p:xfrm>
        <a:graphic>
          <a:graphicData uri="http://schemas.openxmlformats.org/presentationml/2006/ole">
            <mc:AlternateContent xmlns:mc="http://schemas.openxmlformats.org/markup-compatibility/2006">
              <mc:Choice xmlns:v="urn:schemas-microsoft-com:vml" Requires="v">
                <p:oleObj spid="_x0000_s405386" name="Equation" r:id="rId15" imgW="774360" imgH="203040" progId="Equation.DSMT4">
                  <p:embed/>
                </p:oleObj>
              </mc:Choice>
              <mc:Fallback>
                <p:oleObj name="Equation" r:id="rId15" imgW="774360" imgH="20304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33800" y="5076825"/>
                        <a:ext cx="1524000" cy="400050"/>
                      </a:xfrm>
                      <a:prstGeom prst="rect">
                        <a:avLst/>
                      </a:prstGeom>
                      <a:solidFill>
                        <a:srgbClr val="99FFCC"/>
                      </a:solidFill>
                      <a:ln w="28575">
                        <a:solidFill>
                          <a:srgbClr val="CC0000"/>
                        </a:solidFill>
                        <a:miter lim="800000"/>
                        <a:headEnd/>
                        <a:tailEnd/>
                      </a:ln>
                    </p:spPr>
                  </p:pic>
                </p:oleObj>
              </mc:Fallback>
            </mc:AlternateContent>
          </a:graphicData>
        </a:graphic>
      </p:graphicFrame>
    </p:spTree>
    <p:extLst>
      <p:ext uri="{BB962C8B-B14F-4D97-AF65-F5344CB8AC3E}">
        <p14:creationId xmlns:p14="http://schemas.microsoft.com/office/powerpoint/2010/main" val="109336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13703">
                                            <p:txEl>
                                              <p:pRg st="0" end="0"/>
                                            </p:txEl>
                                          </p:spTgt>
                                        </p:tgtEl>
                                        <p:attrNameLst>
                                          <p:attrName>style.visibility</p:attrName>
                                        </p:attrNameLst>
                                      </p:cBhvr>
                                      <p:to>
                                        <p:strVal val="visible"/>
                                      </p:to>
                                    </p:set>
                                    <p:animEffect transition="in" filter="wipe(left)">
                                      <p:cBhvr>
                                        <p:cTn id="7" dur="500"/>
                                        <p:tgtEl>
                                          <p:spTgt spid="4137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13703">
                                            <p:txEl>
                                              <p:pRg st="1" end="1"/>
                                            </p:txEl>
                                          </p:spTgt>
                                        </p:tgtEl>
                                        <p:attrNameLst>
                                          <p:attrName>style.visibility</p:attrName>
                                        </p:attrNameLst>
                                      </p:cBhvr>
                                      <p:to>
                                        <p:strVal val="visible"/>
                                      </p:to>
                                    </p:set>
                                    <p:animEffect transition="in" filter="wipe(left)">
                                      <p:cBhvr>
                                        <p:cTn id="12" dur="500"/>
                                        <p:tgtEl>
                                          <p:spTgt spid="4137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13703">
                                            <p:txEl>
                                              <p:pRg st="2" end="2"/>
                                            </p:txEl>
                                          </p:spTgt>
                                        </p:tgtEl>
                                        <p:attrNameLst>
                                          <p:attrName>style.visibility</p:attrName>
                                        </p:attrNameLst>
                                      </p:cBhvr>
                                      <p:to>
                                        <p:strVal val="visible"/>
                                      </p:to>
                                    </p:set>
                                    <p:animEffect transition="in" filter="wipe(left)">
                                      <p:cBhvr>
                                        <p:cTn id="17" dur="500"/>
                                        <p:tgtEl>
                                          <p:spTgt spid="4137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13703">
                                            <p:txEl>
                                              <p:pRg st="3" end="3"/>
                                            </p:txEl>
                                          </p:spTgt>
                                        </p:tgtEl>
                                        <p:attrNameLst>
                                          <p:attrName>style.visibility</p:attrName>
                                        </p:attrNameLst>
                                      </p:cBhvr>
                                      <p:to>
                                        <p:strVal val="visible"/>
                                      </p:to>
                                    </p:set>
                                    <p:animEffect transition="in" filter="wipe(left)">
                                      <p:cBhvr>
                                        <p:cTn id="22" dur="500"/>
                                        <p:tgtEl>
                                          <p:spTgt spid="4137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13703">
                                            <p:txEl>
                                              <p:pRg st="4" end="4"/>
                                            </p:txEl>
                                          </p:spTgt>
                                        </p:tgtEl>
                                        <p:attrNameLst>
                                          <p:attrName>style.visibility</p:attrName>
                                        </p:attrNameLst>
                                      </p:cBhvr>
                                      <p:to>
                                        <p:strVal val="visible"/>
                                      </p:to>
                                    </p:set>
                                    <p:animEffect transition="in" filter="wipe(left)">
                                      <p:cBhvr>
                                        <p:cTn id="27" dur="500"/>
                                        <p:tgtEl>
                                          <p:spTgt spid="41370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413703">
                                            <p:txEl>
                                              <p:pRg st="5" end="5"/>
                                            </p:txEl>
                                          </p:spTgt>
                                        </p:tgtEl>
                                        <p:attrNameLst>
                                          <p:attrName>style.visibility</p:attrName>
                                        </p:attrNameLst>
                                      </p:cBhvr>
                                      <p:to>
                                        <p:strVal val="visible"/>
                                      </p:to>
                                    </p:set>
                                    <p:animEffect transition="in" filter="wipe(left)">
                                      <p:cBhvr>
                                        <p:cTn id="32" dur="500"/>
                                        <p:tgtEl>
                                          <p:spTgt spid="413703">
                                            <p:txEl>
                                              <p:pRg st="5" end="5"/>
                                            </p:txEl>
                                          </p:spTgt>
                                        </p:tgtEl>
                                      </p:cBhvr>
                                    </p:animEffect>
                                  </p:childTnLst>
                                </p:cTn>
                              </p:par>
                              <p:par>
                                <p:cTn id="33" presetID="22" presetClass="entr" presetSubtype="8" fill="hold" nodeType="withEffect">
                                  <p:stCondLst>
                                    <p:cond delay="0"/>
                                  </p:stCondLst>
                                  <p:iterate type="wd">
                                    <p:tmPct val="10000"/>
                                  </p:iterate>
                                  <p:childTnLst>
                                    <p:set>
                                      <p:cBhvr>
                                        <p:cTn id="34" dur="1" fill="hold">
                                          <p:stCondLst>
                                            <p:cond delay="0"/>
                                          </p:stCondLst>
                                        </p:cTn>
                                        <p:tgtEl>
                                          <p:spTgt spid="413705"/>
                                        </p:tgtEl>
                                        <p:attrNameLst>
                                          <p:attrName>style.visibility</p:attrName>
                                        </p:attrNameLst>
                                      </p:cBhvr>
                                      <p:to>
                                        <p:strVal val="visible"/>
                                      </p:to>
                                    </p:set>
                                    <p:animEffect transition="in" filter="wipe(left)">
                                      <p:cBhvr>
                                        <p:cTn id="35" dur="500"/>
                                        <p:tgtEl>
                                          <p:spTgt spid="41370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iterate type="wd">
                                    <p:tmPct val="10000"/>
                                  </p:iterate>
                                  <p:childTnLst>
                                    <p:set>
                                      <p:cBhvr>
                                        <p:cTn id="39" dur="1" fill="hold">
                                          <p:stCondLst>
                                            <p:cond delay="0"/>
                                          </p:stCondLst>
                                        </p:cTn>
                                        <p:tgtEl>
                                          <p:spTgt spid="413698"/>
                                        </p:tgtEl>
                                        <p:attrNameLst>
                                          <p:attrName>style.visibility</p:attrName>
                                        </p:attrNameLst>
                                      </p:cBhvr>
                                      <p:to>
                                        <p:strVal val="visible"/>
                                      </p:to>
                                    </p:set>
                                    <p:anim calcmode="lin" valueType="num">
                                      <p:cBhvr>
                                        <p:cTn id="40" dur="500" fill="hold"/>
                                        <p:tgtEl>
                                          <p:spTgt spid="413698"/>
                                        </p:tgtEl>
                                        <p:attrNameLst>
                                          <p:attrName>ppt_w</p:attrName>
                                        </p:attrNameLst>
                                      </p:cBhvr>
                                      <p:tavLst>
                                        <p:tav tm="0">
                                          <p:val>
                                            <p:fltVal val="0"/>
                                          </p:val>
                                        </p:tav>
                                        <p:tav tm="100000">
                                          <p:val>
                                            <p:strVal val="#ppt_w"/>
                                          </p:val>
                                        </p:tav>
                                      </p:tavLst>
                                    </p:anim>
                                    <p:anim calcmode="lin" valueType="num">
                                      <p:cBhvr>
                                        <p:cTn id="41" dur="500" fill="hold"/>
                                        <p:tgtEl>
                                          <p:spTgt spid="413698"/>
                                        </p:tgtEl>
                                        <p:attrNameLst>
                                          <p:attrName>ppt_h</p:attrName>
                                        </p:attrNameLst>
                                      </p:cBhvr>
                                      <p:tavLst>
                                        <p:tav tm="0">
                                          <p:val>
                                            <p:fltVal val="0"/>
                                          </p:val>
                                        </p:tav>
                                        <p:tav tm="100000">
                                          <p:val>
                                            <p:strVal val="#ppt_h"/>
                                          </p:val>
                                        </p:tav>
                                      </p:tavLst>
                                    </p:anim>
                                    <p:animEffect transition="in" filter="fade">
                                      <p:cBhvr>
                                        <p:cTn id="42" dur="500"/>
                                        <p:tgtEl>
                                          <p:spTgt spid="41369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wd">
                                    <p:tmPct val="10000"/>
                                  </p:iterate>
                                  <p:childTnLst>
                                    <p:set>
                                      <p:cBhvr>
                                        <p:cTn id="46" dur="1" fill="hold">
                                          <p:stCondLst>
                                            <p:cond delay="0"/>
                                          </p:stCondLst>
                                        </p:cTn>
                                        <p:tgtEl>
                                          <p:spTgt spid="413703">
                                            <p:txEl>
                                              <p:pRg st="6" end="6"/>
                                            </p:txEl>
                                          </p:spTgt>
                                        </p:tgtEl>
                                        <p:attrNameLst>
                                          <p:attrName>style.visibility</p:attrName>
                                        </p:attrNameLst>
                                      </p:cBhvr>
                                      <p:to>
                                        <p:strVal val="visible"/>
                                      </p:to>
                                    </p:set>
                                    <p:animEffect transition="in" filter="wipe(left)">
                                      <p:cBhvr>
                                        <p:cTn id="47" dur="500"/>
                                        <p:tgtEl>
                                          <p:spTgt spid="413703">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wd">
                                    <p:tmPct val="10000"/>
                                  </p:iterate>
                                  <p:childTnLst>
                                    <p:set>
                                      <p:cBhvr>
                                        <p:cTn id="51" dur="1" fill="hold">
                                          <p:stCondLst>
                                            <p:cond delay="0"/>
                                          </p:stCondLst>
                                        </p:cTn>
                                        <p:tgtEl>
                                          <p:spTgt spid="413703">
                                            <p:txEl>
                                              <p:pRg st="7" end="7"/>
                                            </p:txEl>
                                          </p:spTgt>
                                        </p:tgtEl>
                                        <p:attrNameLst>
                                          <p:attrName>style.visibility</p:attrName>
                                        </p:attrNameLst>
                                      </p:cBhvr>
                                      <p:to>
                                        <p:strVal val="visible"/>
                                      </p:to>
                                    </p:set>
                                    <p:animEffect transition="in" filter="wipe(left)">
                                      <p:cBhvr>
                                        <p:cTn id="52" dur="500"/>
                                        <p:tgtEl>
                                          <p:spTgt spid="413703">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wd">
                                    <p:tmPct val="10000"/>
                                  </p:iterate>
                                  <p:childTnLst>
                                    <p:set>
                                      <p:cBhvr>
                                        <p:cTn id="56" dur="1" fill="hold">
                                          <p:stCondLst>
                                            <p:cond delay="0"/>
                                          </p:stCondLst>
                                        </p:cTn>
                                        <p:tgtEl>
                                          <p:spTgt spid="413703">
                                            <p:txEl>
                                              <p:pRg st="8" end="8"/>
                                            </p:txEl>
                                          </p:spTgt>
                                        </p:tgtEl>
                                        <p:attrNameLst>
                                          <p:attrName>style.visibility</p:attrName>
                                        </p:attrNameLst>
                                      </p:cBhvr>
                                      <p:to>
                                        <p:strVal val="visible"/>
                                      </p:to>
                                    </p:set>
                                    <p:animEffect transition="in" filter="wipe(left)">
                                      <p:cBhvr>
                                        <p:cTn id="57" dur="500"/>
                                        <p:tgtEl>
                                          <p:spTgt spid="413703">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iterate type="wd">
                                    <p:tmPct val="10000"/>
                                  </p:iterate>
                                  <p:childTnLst>
                                    <p:set>
                                      <p:cBhvr>
                                        <p:cTn id="61" dur="1" fill="hold">
                                          <p:stCondLst>
                                            <p:cond delay="0"/>
                                          </p:stCondLst>
                                        </p:cTn>
                                        <p:tgtEl>
                                          <p:spTgt spid="413707"/>
                                        </p:tgtEl>
                                        <p:attrNameLst>
                                          <p:attrName>style.visibility</p:attrName>
                                        </p:attrNameLst>
                                      </p:cBhvr>
                                      <p:to>
                                        <p:strVal val="visible"/>
                                      </p:to>
                                    </p:set>
                                    <p:animEffect transition="in" filter="wipe(left)">
                                      <p:cBhvr>
                                        <p:cTn id="62" dur="500"/>
                                        <p:tgtEl>
                                          <p:spTgt spid="413707"/>
                                        </p:tgtEl>
                                      </p:cBhvr>
                                    </p:animEffect>
                                  </p:childTnLst>
                                </p:cTn>
                              </p:par>
                            </p:childTnLst>
                          </p:cTn>
                        </p:par>
                        <p:par>
                          <p:cTn id="63" fill="hold">
                            <p:stCondLst>
                              <p:cond delay="500"/>
                            </p:stCondLst>
                            <p:childTnLst>
                              <p:par>
                                <p:cTn id="64" presetID="22" presetClass="entr" presetSubtype="8" fill="hold" grpId="0" nodeType="afterEffect">
                                  <p:stCondLst>
                                    <p:cond delay="0"/>
                                  </p:stCondLst>
                                  <p:iterate type="wd">
                                    <p:tmPct val="10000"/>
                                  </p:iterate>
                                  <p:childTnLst>
                                    <p:set>
                                      <p:cBhvr>
                                        <p:cTn id="65" dur="1" fill="hold">
                                          <p:stCondLst>
                                            <p:cond delay="0"/>
                                          </p:stCondLst>
                                        </p:cTn>
                                        <p:tgtEl>
                                          <p:spTgt spid="413703">
                                            <p:txEl>
                                              <p:pRg st="9" end="9"/>
                                            </p:txEl>
                                          </p:spTgt>
                                        </p:tgtEl>
                                        <p:attrNameLst>
                                          <p:attrName>style.visibility</p:attrName>
                                        </p:attrNameLst>
                                      </p:cBhvr>
                                      <p:to>
                                        <p:strVal val="visible"/>
                                      </p:to>
                                    </p:set>
                                    <p:animEffect transition="in" filter="wipe(left)">
                                      <p:cBhvr>
                                        <p:cTn id="66" dur="500"/>
                                        <p:tgtEl>
                                          <p:spTgt spid="413703">
                                            <p:txEl>
                                              <p:pRg st="9" end="9"/>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iterate type="wd">
                                    <p:tmPct val="10000"/>
                                  </p:iterate>
                                  <p:childTnLst>
                                    <p:set>
                                      <p:cBhvr>
                                        <p:cTn id="70" dur="1" fill="hold">
                                          <p:stCondLst>
                                            <p:cond delay="0"/>
                                          </p:stCondLst>
                                        </p:cTn>
                                        <p:tgtEl>
                                          <p:spTgt spid="413708"/>
                                        </p:tgtEl>
                                        <p:attrNameLst>
                                          <p:attrName>style.visibility</p:attrName>
                                        </p:attrNameLst>
                                      </p:cBhvr>
                                      <p:to>
                                        <p:strVal val="visible"/>
                                      </p:to>
                                    </p:set>
                                    <p:animEffect transition="in" filter="wipe(left)">
                                      <p:cBhvr>
                                        <p:cTn id="71" dur="500"/>
                                        <p:tgtEl>
                                          <p:spTgt spid="41370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iterate type="wd">
                                    <p:tmPct val="10000"/>
                                  </p:iterate>
                                  <p:childTnLst>
                                    <p:set>
                                      <p:cBhvr>
                                        <p:cTn id="75" dur="1" fill="hold">
                                          <p:stCondLst>
                                            <p:cond delay="0"/>
                                          </p:stCondLst>
                                        </p:cTn>
                                        <p:tgtEl>
                                          <p:spTgt spid="413703">
                                            <p:txEl>
                                              <p:pRg st="10" end="10"/>
                                            </p:txEl>
                                          </p:spTgt>
                                        </p:tgtEl>
                                        <p:attrNameLst>
                                          <p:attrName>style.visibility</p:attrName>
                                        </p:attrNameLst>
                                      </p:cBhvr>
                                      <p:to>
                                        <p:strVal val="visible"/>
                                      </p:to>
                                    </p:set>
                                    <p:animEffect transition="in" filter="wipe(left)">
                                      <p:cBhvr>
                                        <p:cTn id="76" dur="500"/>
                                        <p:tgtEl>
                                          <p:spTgt spid="413703">
                                            <p:txEl>
                                              <p:pRg st="10" end="1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iterate type="wd">
                                    <p:tmPct val="10000"/>
                                  </p:iterate>
                                  <p:childTnLst>
                                    <p:set>
                                      <p:cBhvr>
                                        <p:cTn id="80" dur="1" fill="hold">
                                          <p:stCondLst>
                                            <p:cond delay="0"/>
                                          </p:stCondLst>
                                        </p:cTn>
                                        <p:tgtEl>
                                          <p:spTgt spid="413706"/>
                                        </p:tgtEl>
                                        <p:attrNameLst>
                                          <p:attrName>style.visibility</p:attrName>
                                        </p:attrNameLst>
                                      </p:cBhvr>
                                      <p:to>
                                        <p:strVal val="visible"/>
                                      </p:to>
                                    </p:set>
                                    <p:animEffect transition="in" filter="wipe(left)">
                                      <p:cBhvr>
                                        <p:cTn id="81" dur="500"/>
                                        <p:tgtEl>
                                          <p:spTgt spid="413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r>
              <a:rPr lang="en-US" smtClean="0"/>
              <a:t>Thursday, July 5, 2018</a:t>
            </a:r>
            <a:endParaRPr lang="en-US"/>
          </a:p>
        </p:txBody>
      </p:sp>
      <p:sp>
        <p:nvSpPr>
          <p:cNvPr id="12" name="Footer Placeholder 4"/>
          <p:cNvSpPr>
            <a:spLocks noGrp="1"/>
          </p:cNvSpPr>
          <p:nvPr>
            <p:ph type="ftr" sz="quarter" idx="11"/>
          </p:nvPr>
        </p:nvSpPr>
        <p:spPr/>
        <p:txBody>
          <a:bodyPr/>
          <a:lstStyle/>
          <a:p>
            <a:r>
              <a:rPr lang="de-DE" smtClean="0"/>
              <a:t>PHYS 1444-001, Summer 2018               Dr. Jaehoon Yu</a:t>
            </a:r>
            <a:endParaRPr lang="en-US"/>
          </a:p>
        </p:txBody>
      </p:sp>
      <p:sp>
        <p:nvSpPr>
          <p:cNvPr id="13" name="Slide Number Placeholder 5"/>
          <p:cNvSpPr>
            <a:spLocks noGrp="1"/>
          </p:cNvSpPr>
          <p:nvPr>
            <p:ph type="sldNum" sz="quarter" idx="12"/>
          </p:nvPr>
        </p:nvSpPr>
        <p:spPr/>
        <p:txBody>
          <a:bodyPr/>
          <a:lstStyle/>
          <a:p>
            <a:fld id="{C9BCC519-E942-2A47-98BE-460303325F7D}" type="slidenum">
              <a:rPr lang="en-US"/>
              <a:pPr/>
              <a:t>32</a:t>
            </a:fld>
            <a:endParaRPr lang="en-US"/>
          </a:p>
        </p:txBody>
      </p:sp>
      <p:sp>
        <p:nvSpPr>
          <p:cNvPr id="414722" name="Rectangle 2"/>
          <p:cNvSpPr>
            <a:spLocks noGrp="1" noChangeArrowheads="1"/>
          </p:cNvSpPr>
          <p:nvPr>
            <p:ph type="title"/>
          </p:nvPr>
        </p:nvSpPr>
        <p:spPr>
          <a:xfrm>
            <a:off x="381000" y="76200"/>
            <a:ext cx="8534400" cy="609600"/>
          </a:xfrm>
        </p:spPr>
        <p:txBody>
          <a:bodyPr/>
          <a:lstStyle/>
          <a:p>
            <a:r>
              <a:rPr lang="en-US"/>
              <a:t>Faraday’s Law of Induction</a:t>
            </a:r>
          </a:p>
        </p:txBody>
      </p:sp>
      <p:graphicFrame>
        <p:nvGraphicFramePr>
          <p:cNvPr id="414723"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06179"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4724"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06180"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4725"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06181"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4726" name="Rectangle 6"/>
          <p:cNvSpPr>
            <a:spLocks noGrp="1" noChangeArrowheads="1"/>
          </p:cNvSpPr>
          <p:nvPr>
            <p:ph type="body" idx="1"/>
          </p:nvPr>
        </p:nvSpPr>
        <p:spPr>
          <a:xfrm>
            <a:off x="228600" y="609600"/>
            <a:ext cx="8610600" cy="5867400"/>
          </a:xfrm>
        </p:spPr>
        <p:txBody>
          <a:bodyPr/>
          <a:lstStyle/>
          <a:p>
            <a:pPr>
              <a:lnSpc>
                <a:spcPct val="90000"/>
              </a:lnSpc>
            </a:pPr>
            <a:r>
              <a:rPr lang="en-US" dirty="0"/>
              <a:t>In terms of magnetic flux, we can formulate Faraday’s findings</a:t>
            </a:r>
          </a:p>
          <a:p>
            <a:pPr lvl="1">
              <a:lnSpc>
                <a:spcPct val="90000"/>
              </a:lnSpc>
            </a:pPr>
            <a:r>
              <a:rPr lang="en-US" dirty="0"/>
              <a:t>The </a:t>
            </a:r>
            <a:r>
              <a:rPr lang="en-US" dirty="0" err="1"/>
              <a:t>emf</a:t>
            </a:r>
            <a:r>
              <a:rPr lang="en-US" dirty="0"/>
              <a:t> induced in a circuit is equal to the rate of change of magnetic flux through the circuit</a:t>
            </a:r>
          </a:p>
          <a:p>
            <a:pPr lvl="1">
              <a:lnSpc>
                <a:spcPct val="90000"/>
              </a:lnSpc>
              <a:buFontTx/>
              <a:buNone/>
            </a:pPr>
            <a:r>
              <a:rPr lang="en-US" dirty="0"/>
              <a:t> </a:t>
            </a:r>
          </a:p>
          <a:p>
            <a:pPr lvl="2">
              <a:lnSpc>
                <a:spcPct val="90000"/>
              </a:lnSpc>
            </a:pPr>
            <a:endParaRPr lang="en-US" dirty="0"/>
          </a:p>
          <a:p>
            <a:pPr>
              <a:lnSpc>
                <a:spcPct val="90000"/>
              </a:lnSpc>
            </a:pPr>
            <a:r>
              <a:rPr lang="en-US" dirty="0"/>
              <a:t>If the circuit contains N closely wrapped loops, the total induced </a:t>
            </a:r>
            <a:r>
              <a:rPr lang="en-US" dirty="0" err="1"/>
              <a:t>emf</a:t>
            </a:r>
            <a:r>
              <a:rPr lang="en-US" dirty="0"/>
              <a:t> is the sum of </a:t>
            </a:r>
            <a:r>
              <a:rPr lang="en-US" dirty="0" err="1"/>
              <a:t>emf</a:t>
            </a:r>
            <a:r>
              <a:rPr lang="en-US" dirty="0"/>
              <a:t> induced in each loop</a:t>
            </a:r>
          </a:p>
          <a:p>
            <a:pPr>
              <a:lnSpc>
                <a:spcPct val="90000"/>
              </a:lnSpc>
            </a:pPr>
            <a:endParaRPr lang="en-US" dirty="0"/>
          </a:p>
          <a:p>
            <a:pPr lvl="1">
              <a:lnSpc>
                <a:spcPct val="90000"/>
              </a:lnSpc>
            </a:pPr>
            <a:r>
              <a:rPr lang="en-US" dirty="0"/>
              <a:t>Why negative?</a:t>
            </a:r>
          </a:p>
          <a:p>
            <a:pPr lvl="2">
              <a:lnSpc>
                <a:spcPct val="90000"/>
              </a:lnSpc>
            </a:pPr>
            <a:r>
              <a:rPr lang="en-US" dirty="0"/>
              <a:t>Has got a lot to do with the direction of induced </a:t>
            </a:r>
            <a:r>
              <a:rPr lang="en-US" dirty="0" err="1"/>
              <a:t>emf</a:t>
            </a:r>
            <a:r>
              <a:rPr lang="en-US" dirty="0"/>
              <a:t>…</a:t>
            </a:r>
          </a:p>
        </p:txBody>
      </p:sp>
      <p:graphicFrame>
        <p:nvGraphicFramePr>
          <p:cNvPr id="414727"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06182"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4728" name="Text Box 8"/>
          <p:cNvSpPr txBox="1">
            <a:spLocks noChangeArrowheads="1"/>
          </p:cNvSpPr>
          <p:nvPr/>
        </p:nvSpPr>
        <p:spPr bwMode="auto">
          <a:xfrm>
            <a:off x="3352800" y="2638425"/>
            <a:ext cx="3505200" cy="485775"/>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b="1">
                <a:solidFill>
                  <a:srgbClr val="CC0000"/>
                </a:solidFill>
                <a:latin typeface="Arial Narrow" charset="0"/>
              </a:rPr>
              <a:t>Faraday’s Law of Induction</a:t>
            </a:r>
            <a:endParaRPr lang="en-US">
              <a:solidFill>
                <a:srgbClr val="CC0000"/>
              </a:solidFill>
              <a:latin typeface="Arial Narrow" charset="0"/>
            </a:endParaRPr>
          </a:p>
        </p:txBody>
      </p:sp>
      <p:graphicFrame>
        <p:nvGraphicFramePr>
          <p:cNvPr id="414729" name="Object 9"/>
          <p:cNvGraphicFramePr>
            <a:graphicFrameLocks noChangeAspect="1"/>
          </p:cNvGraphicFramePr>
          <p:nvPr/>
        </p:nvGraphicFramePr>
        <p:xfrm>
          <a:off x="1371600" y="2392363"/>
          <a:ext cx="1676400" cy="935037"/>
        </p:xfrm>
        <a:graphic>
          <a:graphicData uri="http://schemas.openxmlformats.org/presentationml/2006/ole">
            <mc:AlternateContent xmlns:mc="http://schemas.openxmlformats.org/markup-compatibility/2006">
              <mc:Choice xmlns:v="urn:schemas-microsoft-com:vml" Requires="v">
                <p:oleObj spid="_x0000_s406183" name="Equation" r:id="rId8" imgW="660240" imgH="368280" progId="Equation.DSMT4">
                  <p:embed/>
                </p:oleObj>
              </mc:Choice>
              <mc:Fallback>
                <p:oleObj name="Equation" r:id="rId8" imgW="660240" imgH="3682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1600" y="2392363"/>
                        <a:ext cx="1676400" cy="935037"/>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414730" name="Object 10"/>
          <p:cNvGraphicFramePr>
            <a:graphicFrameLocks noChangeAspect="1"/>
          </p:cNvGraphicFramePr>
          <p:nvPr/>
        </p:nvGraphicFramePr>
        <p:xfrm>
          <a:off x="1981200" y="4343400"/>
          <a:ext cx="1828800" cy="871538"/>
        </p:xfrm>
        <a:graphic>
          <a:graphicData uri="http://schemas.openxmlformats.org/presentationml/2006/ole">
            <mc:AlternateContent xmlns:mc="http://schemas.openxmlformats.org/markup-compatibility/2006">
              <mc:Choice xmlns:v="urn:schemas-microsoft-com:vml" Requires="v">
                <p:oleObj spid="_x0000_s406184" name="Equation" r:id="rId10" imgW="774360" imgH="368280" progId="Equation.DSMT4">
                  <p:embed/>
                </p:oleObj>
              </mc:Choice>
              <mc:Fallback>
                <p:oleObj name="Equation" r:id="rId10" imgW="774360" imgH="3682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1200" y="4343400"/>
                        <a:ext cx="1828800" cy="871538"/>
                      </a:xfrm>
                      <a:prstGeom prst="rect">
                        <a:avLst/>
                      </a:prstGeom>
                      <a:solidFill>
                        <a:srgbClr val="99FFCC"/>
                      </a:solidFill>
                      <a:ln w="28575">
                        <a:solidFill>
                          <a:srgbClr val="CC0000"/>
                        </a:solidFill>
                        <a:miter lim="800000"/>
                        <a:headEnd/>
                        <a:tailEnd/>
                      </a:ln>
                    </p:spPr>
                  </p:pic>
                </p:oleObj>
              </mc:Fallback>
            </mc:AlternateContent>
          </a:graphicData>
        </a:graphic>
      </p:graphicFrame>
    </p:spTree>
    <p:extLst>
      <p:ext uri="{BB962C8B-B14F-4D97-AF65-F5344CB8AC3E}">
        <p14:creationId xmlns:p14="http://schemas.microsoft.com/office/powerpoint/2010/main" val="11753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type="wd">
                                    <p:tmPct val="10000"/>
                                  </p:iterate>
                                  <p:childTnLst>
                                    <p:set>
                                      <p:cBhvr>
                                        <p:cTn id="6" dur="1" fill="hold">
                                          <p:stCondLst>
                                            <p:cond delay="0"/>
                                          </p:stCondLst>
                                        </p:cTn>
                                        <p:tgtEl>
                                          <p:spTgt spid="414726">
                                            <p:txEl>
                                              <p:pRg st="0" end="0"/>
                                            </p:txEl>
                                          </p:spTgt>
                                        </p:tgtEl>
                                        <p:attrNameLst>
                                          <p:attrName>style.visibility</p:attrName>
                                        </p:attrNameLst>
                                      </p:cBhvr>
                                      <p:to>
                                        <p:strVal val="visible"/>
                                      </p:to>
                                    </p:set>
                                    <p:animEffect transition="in" filter="wipe(down)">
                                      <p:cBhvr>
                                        <p:cTn id="7" dur="500"/>
                                        <p:tgtEl>
                                          <p:spTgt spid="4147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type="wd">
                                    <p:tmPct val="10000"/>
                                  </p:iterate>
                                  <p:childTnLst>
                                    <p:set>
                                      <p:cBhvr>
                                        <p:cTn id="11" dur="1" fill="hold">
                                          <p:stCondLst>
                                            <p:cond delay="0"/>
                                          </p:stCondLst>
                                        </p:cTn>
                                        <p:tgtEl>
                                          <p:spTgt spid="414726">
                                            <p:txEl>
                                              <p:pRg st="1" end="1"/>
                                            </p:txEl>
                                          </p:spTgt>
                                        </p:tgtEl>
                                        <p:attrNameLst>
                                          <p:attrName>style.visibility</p:attrName>
                                        </p:attrNameLst>
                                      </p:cBhvr>
                                      <p:to>
                                        <p:strVal val="visible"/>
                                      </p:to>
                                    </p:set>
                                    <p:animEffect transition="in" filter="wipe(down)">
                                      <p:cBhvr>
                                        <p:cTn id="12" dur="500"/>
                                        <p:tgtEl>
                                          <p:spTgt spid="4147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iterate type="wd">
                                    <p:tmPct val="10000"/>
                                  </p:iterate>
                                  <p:childTnLst>
                                    <p:set>
                                      <p:cBhvr>
                                        <p:cTn id="16" dur="1" fill="hold">
                                          <p:stCondLst>
                                            <p:cond delay="0"/>
                                          </p:stCondLst>
                                        </p:cTn>
                                        <p:tgtEl>
                                          <p:spTgt spid="414729"/>
                                        </p:tgtEl>
                                        <p:attrNameLst>
                                          <p:attrName>style.visibility</p:attrName>
                                        </p:attrNameLst>
                                      </p:cBhvr>
                                      <p:to>
                                        <p:strVal val="visible"/>
                                      </p:to>
                                    </p:set>
                                    <p:animEffect transition="in" filter="wipe(left)">
                                      <p:cBhvr>
                                        <p:cTn id="17" dur="500"/>
                                        <p:tgtEl>
                                          <p:spTgt spid="4147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14728"/>
                                        </p:tgtEl>
                                        <p:attrNameLst>
                                          <p:attrName>style.visibility</p:attrName>
                                        </p:attrNameLst>
                                      </p:cBhvr>
                                      <p:to>
                                        <p:strVal val="visible"/>
                                      </p:to>
                                    </p:set>
                                    <p:animEffect transition="in" filter="wipe(left)">
                                      <p:cBhvr>
                                        <p:cTn id="22" dur="500"/>
                                        <p:tgtEl>
                                          <p:spTgt spid="4147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iterate type="wd">
                                    <p:tmPct val="10000"/>
                                  </p:iterate>
                                  <p:childTnLst>
                                    <p:set>
                                      <p:cBhvr>
                                        <p:cTn id="26" dur="1" fill="hold">
                                          <p:stCondLst>
                                            <p:cond delay="0"/>
                                          </p:stCondLst>
                                        </p:cTn>
                                        <p:tgtEl>
                                          <p:spTgt spid="414726">
                                            <p:txEl>
                                              <p:pRg st="4" end="4"/>
                                            </p:txEl>
                                          </p:spTgt>
                                        </p:tgtEl>
                                        <p:attrNameLst>
                                          <p:attrName>style.visibility</p:attrName>
                                        </p:attrNameLst>
                                      </p:cBhvr>
                                      <p:to>
                                        <p:strVal val="visible"/>
                                      </p:to>
                                    </p:set>
                                    <p:animEffect transition="in" filter="wipe(down)">
                                      <p:cBhvr>
                                        <p:cTn id="27" dur="500"/>
                                        <p:tgtEl>
                                          <p:spTgt spid="41472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iterate type="wd">
                                    <p:tmPct val="10000"/>
                                  </p:iterate>
                                  <p:childTnLst>
                                    <p:set>
                                      <p:cBhvr>
                                        <p:cTn id="31" dur="1" fill="hold">
                                          <p:stCondLst>
                                            <p:cond delay="0"/>
                                          </p:stCondLst>
                                        </p:cTn>
                                        <p:tgtEl>
                                          <p:spTgt spid="414730"/>
                                        </p:tgtEl>
                                        <p:attrNameLst>
                                          <p:attrName>style.visibility</p:attrName>
                                        </p:attrNameLst>
                                      </p:cBhvr>
                                      <p:to>
                                        <p:strVal val="visible"/>
                                      </p:to>
                                    </p:set>
                                    <p:animEffect transition="in" filter="wipe(left)">
                                      <p:cBhvr>
                                        <p:cTn id="32" dur="500"/>
                                        <p:tgtEl>
                                          <p:spTgt spid="4147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iterate type="wd">
                                    <p:tmPct val="10000"/>
                                  </p:iterate>
                                  <p:childTnLst>
                                    <p:set>
                                      <p:cBhvr>
                                        <p:cTn id="36" dur="1" fill="hold">
                                          <p:stCondLst>
                                            <p:cond delay="0"/>
                                          </p:stCondLst>
                                        </p:cTn>
                                        <p:tgtEl>
                                          <p:spTgt spid="414726">
                                            <p:txEl>
                                              <p:pRg st="6" end="6"/>
                                            </p:txEl>
                                          </p:spTgt>
                                        </p:tgtEl>
                                        <p:attrNameLst>
                                          <p:attrName>style.visibility</p:attrName>
                                        </p:attrNameLst>
                                      </p:cBhvr>
                                      <p:to>
                                        <p:strVal val="visible"/>
                                      </p:to>
                                    </p:set>
                                    <p:animEffect transition="in" filter="wipe(down)">
                                      <p:cBhvr>
                                        <p:cTn id="37" dur="500"/>
                                        <p:tgtEl>
                                          <p:spTgt spid="41472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iterate type="wd">
                                    <p:tmPct val="10000"/>
                                  </p:iterate>
                                  <p:childTnLst>
                                    <p:set>
                                      <p:cBhvr>
                                        <p:cTn id="41" dur="1" fill="hold">
                                          <p:stCondLst>
                                            <p:cond delay="0"/>
                                          </p:stCondLst>
                                        </p:cTn>
                                        <p:tgtEl>
                                          <p:spTgt spid="414726">
                                            <p:txEl>
                                              <p:pRg st="7" end="7"/>
                                            </p:txEl>
                                          </p:spTgt>
                                        </p:tgtEl>
                                        <p:attrNameLst>
                                          <p:attrName>style.visibility</p:attrName>
                                        </p:attrNameLst>
                                      </p:cBhvr>
                                      <p:to>
                                        <p:strVal val="visible"/>
                                      </p:to>
                                    </p:set>
                                    <p:animEffect transition="in" filter="wipe(down)">
                                      <p:cBhvr>
                                        <p:cTn id="42" dur="500"/>
                                        <p:tgtEl>
                                          <p:spTgt spid="41472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726" grpId="0" build="p"/>
      <p:bldP spid="4147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r>
              <a:rPr lang="en-US" smtClean="0"/>
              <a:t>Thursday, July 5, 2018</a:t>
            </a:r>
            <a:endParaRPr lang="en-US"/>
          </a:p>
        </p:txBody>
      </p:sp>
      <p:sp>
        <p:nvSpPr>
          <p:cNvPr id="12" name="Footer Placeholder 4"/>
          <p:cNvSpPr>
            <a:spLocks noGrp="1"/>
          </p:cNvSpPr>
          <p:nvPr>
            <p:ph type="ftr" sz="quarter" idx="11"/>
          </p:nvPr>
        </p:nvSpPr>
        <p:spPr/>
        <p:txBody>
          <a:bodyPr/>
          <a:lstStyle/>
          <a:p>
            <a:r>
              <a:rPr lang="de-DE" smtClean="0"/>
              <a:t>PHYS 1444-001, Summer 2018               Dr. Jaehoon Yu</a:t>
            </a:r>
            <a:endParaRPr lang="en-US"/>
          </a:p>
        </p:txBody>
      </p:sp>
      <p:sp>
        <p:nvSpPr>
          <p:cNvPr id="13" name="Slide Number Placeholder 5"/>
          <p:cNvSpPr>
            <a:spLocks noGrp="1"/>
          </p:cNvSpPr>
          <p:nvPr>
            <p:ph type="sldNum" sz="quarter" idx="12"/>
          </p:nvPr>
        </p:nvSpPr>
        <p:spPr/>
        <p:txBody>
          <a:bodyPr/>
          <a:lstStyle/>
          <a:p>
            <a:fld id="{E8B5B2A9-0447-BE46-B285-D8002E30F9D6}" type="slidenum">
              <a:rPr lang="en-US"/>
              <a:pPr/>
              <a:t>33</a:t>
            </a:fld>
            <a:endParaRPr lang="en-US"/>
          </a:p>
        </p:txBody>
      </p:sp>
      <p:pic>
        <p:nvPicPr>
          <p:cNvPr id="415746" name="Picture 2" descr="FG29_002A"/>
          <p:cNvPicPr>
            <a:picLocks noChangeAspect="1" noChangeArrowheads="1"/>
          </p:cNvPicPr>
          <p:nvPr/>
        </p:nvPicPr>
        <p:blipFill>
          <a:blip r:embed="rId3"/>
          <a:srcRect/>
          <a:stretch>
            <a:fillRect/>
          </a:stretch>
        </p:blipFill>
        <p:spPr bwMode="auto">
          <a:xfrm>
            <a:off x="6781800" y="3048000"/>
            <a:ext cx="2743200" cy="1600200"/>
          </a:xfrm>
          <a:prstGeom prst="rect">
            <a:avLst/>
          </a:prstGeom>
          <a:noFill/>
        </p:spPr>
      </p:pic>
      <p:sp>
        <p:nvSpPr>
          <p:cNvPr id="415747" name="Rectangle 3"/>
          <p:cNvSpPr>
            <a:spLocks noGrp="1" noChangeArrowheads="1"/>
          </p:cNvSpPr>
          <p:nvPr>
            <p:ph type="title"/>
          </p:nvPr>
        </p:nvSpPr>
        <p:spPr>
          <a:xfrm>
            <a:off x="381000" y="76200"/>
            <a:ext cx="8534400" cy="609600"/>
          </a:xfrm>
        </p:spPr>
        <p:txBody>
          <a:bodyPr/>
          <a:lstStyle/>
          <a:p>
            <a:r>
              <a:rPr lang="en-US"/>
              <a:t>Lenz’s Law</a:t>
            </a:r>
          </a:p>
        </p:txBody>
      </p:sp>
      <p:graphicFrame>
        <p:nvGraphicFramePr>
          <p:cNvPr id="415748"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06979"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5749"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06980"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5750"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06981"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5751" name="Rectangle 7"/>
          <p:cNvSpPr>
            <a:spLocks noGrp="1" noChangeArrowheads="1"/>
          </p:cNvSpPr>
          <p:nvPr>
            <p:ph type="body" idx="1"/>
          </p:nvPr>
        </p:nvSpPr>
        <p:spPr>
          <a:xfrm>
            <a:off x="228600" y="609600"/>
            <a:ext cx="8305800" cy="2971800"/>
          </a:xfrm>
        </p:spPr>
        <p:txBody>
          <a:bodyPr/>
          <a:lstStyle/>
          <a:p>
            <a:pPr>
              <a:lnSpc>
                <a:spcPct val="80000"/>
              </a:lnSpc>
            </a:pPr>
            <a:r>
              <a:rPr lang="en-US" sz="2800"/>
              <a:t>It is experimentally found that</a:t>
            </a:r>
          </a:p>
          <a:p>
            <a:pPr lvl="1">
              <a:lnSpc>
                <a:spcPct val="80000"/>
              </a:lnSpc>
            </a:pPr>
            <a:r>
              <a:rPr lang="en-US" sz="2400"/>
              <a:t>An induced emf gives rise to a current whose magnetic field opposes the original change in flux </a:t>
            </a:r>
            <a:r>
              <a:rPr lang="en-US" sz="2400">
                <a:sym typeface="Wingdings" charset="2"/>
              </a:rPr>
              <a:t> This is known as </a:t>
            </a:r>
            <a:r>
              <a:rPr lang="en-US" sz="2400" b="1" u="sng">
                <a:solidFill>
                  <a:srgbClr val="CC0000"/>
                </a:solidFill>
                <a:effectLst>
                  <a:outerShdw blurRad="38100" dist="38100" dir="2700000" algn="tl">
                    <a:srgbClr val="DDDDDD"/>
                  </a:outerShdw>
                </a:effectLst>
                <a:sym typeface="Wingdings" charset="2"/>
              </a:rPr>
              <a:t>Lenz’s Law</a:t>
            </a:r>
          </a:p>
          <a:p>
            <a:pPr lvl="1">
              <a:lnSpc>
                <a:spcPct val="80000"/>
              </a:lnSpc>
            </a:pPr>
            <a:r>
              <a:rPr lang="en-US" sz="2400"/>
              <a:t>In other words, an induced emf is always in a direction that opposes the original change in flux that caused it.</a:t>
            </a:r>
          </a:p>
          <a:p>
            <a:pPr lvl="1">
              <a:lnSpc>
                <a:spcPct val="80000"/>
              </a:lnSpc>
            </a:pPr>
            <a:r>
              <a:rPr lang="en-US" sz="2400"/>
              <a:t>We can use Lenz’s law to explain the following cases in the figures</a:t>
            </a:r>
          </a:p>
        </p:txBody>
      </p:sp>
      <p:graphicFrame>
        <p:nvGraphicFramePr>
          <p:cNvPr id="415752"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06982"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5753" name="Picture 9" descr="FG29_002B"/>
          <p:cNvPicPr>
            <a:picLocks noChangeAspect="1" noChangeArrowheads="1"/>
          </p:cNvPicPr>
          <p:nvPr/>
        </p:nvPicPr>
        <p:blipFill>
          <a:blip r:embed="rId9"/>
          <a:srcRect/>
          <a:stretch>
            <a:fillRect/>
          </a:stretch>
        </p:blipFill>
        <p:spPr bwMode="auto">
          <a:xfrm>
            <a:off x="6629400" y="4741862"/>
            <a:ext cx="2743200" cy="1582738"/>
          </a:xfrm>
          <a:prstGeom prst="rect">
            <a:avLst/>
          </a:prstGeom>
          <a:noFill/>
        </p:spPr>
      </p:pic>
      <p:sp>
        <p:nvSpPr>
          <p:cNvPr id="415754" name="Rectangle 10"/>
          <p:cNvSpPr>
            <a:spLocks noChangeArrowheads="1"/>
          </p:cNvSpPr>
          <p:nvPr/>
        </p:nvSpPr>
        <p:spPr bwMode="auto">
          <a:xfrm>
            <a:off x="304800" y="3352800"/>
            <a:ext cx="6781800" cy="2971800"/>
          </a:xfrm>
          <a:prstGeom prst="rect">
            <a:avLst/>
          </a:prstGeom>
          <a:noFill/>
          <a:ln w="9525">
            <a:noFill/>
            <a:miter lim="800000"/>
            <a:headEnd/>
            <a:tailEnd/>
          </a:ln>
          <a:effectLst/>
        </p:spPr>
        <p:txBody>
          <a:bodyPr>
            <a:prstTxWarp prst="textNoShape">
              <a:avLst/>
            </a:prstTxWarp>
          </a:bodyPr>
          <a:lstStyle/>
          <a:p>
            <a:pPr marL="1143000" lvl="2" indent="-228600">
              <a:lnSpc>
                <a:spcPct val="80000"/>
              </a:lnSpc>
              <a:spcBef>
                <a:spcPct val="20000"/>
              </a:spcBef>
              <a:buFontTx/>
              <a:buChar char="•"/>
            </a:pPr>
            <a:r>
              <a:rPr lang="en-US" sz="2000" dirty="0">
                <a:solidFill>
                  <a:srgbClr val="003300"/>
                </a:solidFill>
                <a:latin typeface="Arial Narrow" charset="0"/>
                <a:ea typeface="ＭＳ Ｐゴシック" charset="-128"/>
              </a:rPr>
              <a:t>When the magnet is moving into the coil</a:t>
            </a:r>
          </a:p>
          <a:p>
            <a:pPr marL="1600200" lvl="3" indent="-228600">
              <a:lnSpc>
                <a:spcPct val="80000"/>
              </a:lnSpc>
              <a:spcBef>
                <a:spcPct val="20000"/>
              </a:spcBef>
              <a:buFontTx/>
              <a:buChar char="–"/>
            </a:pPr>
            <a:r>
              <a:rPr lang="en-US" sz="1800" dirty="0">
                <a:solidFill>
                  <a:srgbClr val="CC00CC"/>
                </a:solidFill>
                <a:latin typeface="Arial Narrow" charset="0"/>
                <a:ea typeface="ＭＳ Ｐゴシック" charset="-128"/>
              </a:rPr>
              <a:t>Since the external flux increases, the field inside the coil takes the opposite direction to minimize the change and causes the current to flow clockwise</a:t>
            </a:r>
          </a:p>
          <a:p>
            <a:pPr marL="1143000" lvl="2" indent="-228600">
              <a:lnSpc>
                <a:spcPct val="80000"/>
              </a:lnSpc>
              <a:spcBef>
                <a:spcPct val="20000"/>
              </a:spcBef>
              <a:buFontTx/>
              <a:buChar char="•"/>
            </a:pPr>
            <a:r>
              <a:rPr lang="en-US" sz="2000" dirty="0">
                <a:solidFill>
                  <a:srgbClr val="003300"/>
                </a:solidFill>
                <a:latin typeface="Arial Narrow" charset="0"/>
                <a:ea typeface="ＭＳ Ｐゴシック" charset="-128"/>
              </a:rPr>
              <a:t>When the magnet is moving out</a:t>
            </a:r>
          </a:p>
          <a:p>
            <a:pPr marL="1600200" lvl="3" indent="-228600">
              <a:lnSpc>
                <a:spcPct val="80000"/>
              </a:lnSpc>
              <a:spcBef>
                <a:spcPct val="20000"/>
              </a:spcBef>
              <a:buFontTx/>
              <a:buChar char="–"/>
            </a:pPr>
            <a:r>
              <a:rPr lang="en-US" sz="1800" dirty="0">
                <a:solidFill>
                  <a:srgbClr val="CC00CC"/>
                </a:solidFill>
                <a:latin typeface="Arial Narrow" charset="0"/>
                <a:ea typeface="ＭＳ Ｐゴシック" charset="-128"/>
              </a:rPr>
              <a:t>Since the external flux decreases, the field inside the coil takes the opposite direction to compensate the loss, causing the current to flow counter-clockwise</a:t>
            </a:r>
          </a:p>
          <a:p>
            <a:pPr marL="342900" indent="-342900">
              <a:lnSpc>
                <a:spcPct val="80000"/>
              </a:lnSpc>
              <a:spcBef>
                <a:spcPct val="20000"/>
              </a:spcBef>
              <a:buFontTx/>
              <a:buChar char="•"/>
            </a:pPr>
            <a:r>
              <a:rPr lang="en-US" dirty="0">
                <a:solidFill>
                  <a:schemeClr val="accent2"/>
                </a:solidFill>
                <a:latin typeface="Arial Narrow" charset="0"/>
              </a:rPr>
              <a:t>Which law is Lenz’s law result of?</a:t>
            </a:r>
          </a:p>
          <a:p>
            <a:pPr marL="742950" lvl="1" indent="-285750">
              <a:lnSpc>
                <a:spcPct val="80000"/>
              </a:lnSpc>
              <a:spcBef>
                <a:spcPct val="20000"/>
              </a:spcBef>
              <a:buFontTx/>
              <a:buChar char="–"/>
            </a:pPr>
            <a:r>
              <a:rPr lang="en-US" sz="2000" dirty="0">
                <a:solidFill>
                  <a:srgbClr val="660066"/>
                </a:solidFill>
                <a:latin typeface="Arial Narrow" charset="0"/>
                <a:ea typeface="ＭＳ Ｐゴシック" charset="-128"/>
              </a:rPr>
              <a:t>Energy conservation.  Why?</a:t>
            </a:r>
          </a:p>
        </p:txBody>
      </p:sp>
    </p:spTree>
    <p:extLst>
      <p:ext uri="{BB962C8B-B14F-4D97-AF65-F5344CB8AC3E}">
        <p14:creationId xmlns:p14="http://schemas.microsoft.com/office/powerpoint/2010/main" val="183977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15751">
                                            <p:txEl>
                                              <p:pRg st="0" end="0"/>
                                            </p:txEl>
                                          </p:spTgt>
                                        </p:tgtEl>
                                        <p:attrNameLst>
                                          <p:attrName>style.visibility</p:attrName>
                                        </p:attrNameLst>
                                      </p:cBhvr>
                                      <p:to>
                                        <p:strVal val="visible"/>
                                      </p:to>
                                    </p:set>
                                    <p:animEffect transition="in" filter="wipe(left)">
                                      <p:cBhvr>
                                        <p:cTn id="7" dur="500"/>
                                        <p:tgtEl>
                                          <p:spTgt spid="4157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15751">
                                            <p:txEl>
                                              <p:pRg st="1" end="1"/>
                                            </p:txEl>
                                          </p:spTgt>
                                        </p:tgtEl>
                                        <p:attrNameLst>
                                          <p:attrName>style.visibility</p:attrName>
                                        </p:attrNameLst>
                                      </p:cBhvr>
                                      <p:to>
                                        <p:strVal val="visible"/>
                                      </p:to>
                                    </p:set>
                                    <p:animEffect transition="in" filter="wipe(left)">
                                      <p:cBhvr>
                                        <p:cTn id="12" dur="500"/>
                                        <p:tgtEl>
                                          <p:spTgt spid="4157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15751">
                                            <p:txEl>
                                              <p:pRg st="2" end="2"/>
                                            </p:txEl>
                                          </p:spTgt>
                                        </p:tgtEl>
                                        <p:attrNameLst>
                                          <p:attrName>style.visibility</p:attrName>
                                        </p:attrNameLst>
                                      </p:cBhvr>
                                      <p:to>
                                        <p:strVal val="visible"/>
                                      </p:to>
                                    </p:set>
                                    <p:animEffect transition="in" filter="wipe(left)">
                                      <p:cBhvr>
                                        <p:cTn id="17" dur="500"/>
                                        <p:tgtEl>
                                          <p:spTgt spid="4157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15751">
                                            <p:txEl>
                                              <p:pRg st="3" end="3"/>
                                            </p:txEl>
                                          </p:spTgt>
                                        </p:tgtEl>
                                        <p:attrNameLst>
                                          <p:attrName>style.visibility</p:attrName>
                                        </p:attrNameLst>
                                      </p:cBhvr>
                                      <p:to>
                                        <p:strVal val="visible"/>
                                      </p:to>
                                    </p:set>
                                    <p:animEffect transition="in" filter="wipe(left)">
                                      <p:cBhvr>
                                        <p:cTn id="22" dur="500"/>
                                        <p:tgtEl>
                                          <p:spTgt spid="4157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15754">
                                            <p:txEl>
                                              <p:pRg st="0" end="0"/>
                                            </p:txEl>
                                          </p:spTgt>
                                        </p:tgtEl>
                                        <p:attrNameLst>
                                          <p:attrName>style.visibility</p:attrName>
                                        </p:attrNameLst>
                                      </p:cBhvr>
                                      <p:to>
                                        <p:strVal val="visible"/>
                                      </p:to>
                                    </p:set>
                                    <p:animEffect transition="in" filter="wipe(left)">
                                      <p:cBhvr>
                                        <p:cTn id="27" dur="500"/>
                                        <p:tgtEl>
                                          <p:spTgt spid="41575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415754">
                                            <p:txEl>
                                              <p:pRg st="1" end="1"/>
                                            </p:txEl>
                                          </p:spTgt>
                                        </p:tgtEl>
                                        <p:attrNameLst>
                                          <p:attrName>style.visibility</p:attrName>
                                        </p:attrNameLst>
                                      </p:cBhvr>
                                      <p:to>
                                        <p:strVal val="visible"/>
                                      </p:to>
                                    </p:set>
                                    <p:animEffect transition="in" filter="wipe(left)">
                                      <p:cBhvr>
                                        <p:cTn id="32" dur="500"/>
                                        <p:tgtEl>
                                          <p:spTgt spid="41575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nodeType="clickEffect">
                                  <p:stCondLst>
                                    <p:cond delay="0"/>
                                  </p:stCondLst>
                                  <p:iterate type="wd">
                                    <p:tmPct val="10000"/>
                                  </p:iterate>
                                  <p:childTnLst>
                                    <p:set>
                                      <p:cBhvr>
                                        <p:cTn id="36" dur="1" fill="hold">
                                          <p:stCondLst>
                                            <p:cond delay="0"/>
                                          </p:stCondLst>
                                        </p:cTn>
                                        <p:tgtEl>
                                          <p:spTgt spid="415746"/>
                                        </p:tgtEl>
                                        <p:attrNameLst>
                                          <p:attrName>style.visibility</p:attrName>
                                        </p:attrNameLst>
                                      </p:cBhvr>
                                      <p:to>
                                        <p:strVal val="visible"/>
                                      </p:to>
                                    </p:set>
                                    <p:anim calcmode="lin" valueType="num">
                                      <p:cBhvr>
                                        <p:cTn id="37" dur="500" fill="hold"/>
                                        <p:tgtEl>
                                          <p:spTgt spid="415746"/>
                                        </p:tgtEl>
                                        <p:attrNameLst>
                                          <p:attrName>ppt_w</p:attrName>
                                        </p:attrNameLst>
                                      </p:cBhvr>
                                      <p:tavLst>
                                        <p:tav tm="0">
                                          <p:val>
                                            <p:fltVal val="0"/>
                                          </p:val>
                                        </p:tav>
                                        <p:tav tm="100000">
                                          <p:val>
                                            <p:strVal val="#ppt_w"/>
                                          </p:val>
                                        </p:tav>
                                      </p:tavLst>
                                    </p:anim>
                                    <p:anim calcmode="lin" valueType="num">
                                      <p:cBhvr>
                                        <p:cTn id="38" dur="500" fill="hold"/>
                                        <p:tgtEl>
                                          <p:spTgt spid="415746"/>
                                        </p:tgtEl>
                                        <p:attrNameLst>
                                          <p:attrName>ppt_h</p:attrName>
                                        </p:attrNameLst>
                                      </p:cBhvr>
                                      <p:tavLst>
                                        <p:tav tm="0">
                                          <p:val>
                                            <p:fltVal val="0"/>
                                          </p:val>
                                        </p:tav>
                                        <p:tav tm="100000">
                                          <p:val>
                                            <p:strVal val="#ppt_h"/>
                                          </p:val>
                                        </p:tav>
                                      </p:tavLst>
                                    </p:anim>
                                    <p:animEffect transition="in" filter="fade">
                                      <p:cBhvr>
                                        <p:cTn id="39" dur="500"/>
                                        <p:tgtEl>
                                          <p:spTgt spid="41574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iterate type="wd">
                                    <p:tmPct val="10000"/>
                                  </p:iterate>
                                  <p:childTnLst>
                                    <p:set>
                                      <p:cBhvr>
                                        <p:cTn id="43" dur="1" fill="hold">
                                          <p:stCondLst>
                                            <p:cond delay="0"/>
                                          </p:stCondLst>
                                        </p:cTn>
                                        <p:tgtEl>
                                          <p:spTgt spid="415754">
                                            <p:txEl>
                                              <p:pRg st="2" end="2"/>
                                            </p:txEl>
                                          </p:spTgt>
                                        </p:tgtEl>
                                        <p:attrNameLst>
                                          <p:attrName>style.visibility</p:attrName>
                                        </p:attrNameLst>
                                      </p:cBhvr>
                                      <p:to>
                                        <p:strVal val="visible"/>
                                      </p:to>
                                    </p:set>
                                    <p:animEffect transition="in" filter="wipe(left)">
                                      <p:cBhvr>
                                        <p:cTn id="44" dur="500"/>
                                        <p:tgtEl>
                                          <p:spTgt spid="415754">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iterate type="wd">
                                    <p:tmPct val="10000"/>
                                  </p:iterate>
                                  <p:childTnLst>
                                    <p:set>
                                      <p:cBhvr>
                                        <p:cTn id="48" dur="1" fill="hold">
                                          <p:stCondLst>
                                            <p:cond delay="0"/>
                                          </p:stCondLst>
                                        </p:cTn>
                                        <p:tgtEl>
                                          <p:spTgt spid="415754">
                                            <p:txEl>
                                              <p:pRg st="3" end="3"/>
                                            </p:txEl>
                                          </p:spTgt>
                                        </p:tgtEl>
                                        <p:attrNameLst>
                                          <p:attrName>style.visibility</p:attrName>
                                        </p:attrNameLst>
                                      </p:cBhvr>
                                      <p:to>
                                        <p:strVal val="visible"/>
                                      </p:to>
                                    </p:set>
                                    <p:animEffect transition="in" filter="wipe(left)">
                                      <p:cBhvr>
                                        <p:cTn id="49" dur="500"/>
                                        <p:tgtEl>
                                          <p:spTgt spid="415754">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0" fill="hold" nodeType="clickEffect">
                                  <p:stCondLst>
                                    <p:cond delay="0"/>
                                  </p:stCondLst>
                                  <p:iterate type="wd">
                                    <p:tmPct val="10000"/>
                                  </p:iterate>
                                  <p:childTnLst>
                                    <p:set>
                                      <p:cBhvr>
                                        <p:cTn id="53" dur="1" fill="hold">
                                          <p:stCondLst>
                                            <p:cond delay="0"/>
                                          </p:stCondLst>
                                        </p:cTn>
                                        <p:tgtEl>
                                          <p:spTgt spid="415753"/>
                                        </p:tgtEl>
                                        <p:attrNameLst>
                                          <p:attrName>style.visibility</p:attrName>
                                        </p:attrNameLst>
                                      </p:cBhvr>
                                      <p:to>
                                        <p:strVal val="visible"/>
                                      </p:to>
                                    </p:set>
                                    <p:anim calcmode="lin" valueType="num">
                                      <p:cBhvr>
                                        <p:cTn id="54" dur="500" fill="hold"/>
                                        <p:tgtEl>
                                          <p:spTgt spid="415753"/>
                                        </p:tgtEl>
                                        <p:attrNameLst>
                                          <p:attrName>ppt_w</p:attrName>
                                        </p:attrNameLst>
                                      </p:cBhvr>
                                      <p:tavLst>
                                        <p:tav tm="0">
                                          <p:val>
                                            <p:fltVal val="0"/>
                                          </p:val>
                                        </p:tav>
                                        <p:tav tm="100000">
                                          <p:val>
                                            <p:strVal val="#ppt_w"/>
                                          </p:val>
                                        </p:tav>
                                      </p:tavLst>
                                    </p:anim>
                                    <p:anim calcmode="lin" valueType="num">
                                      <p:cBhvr>
                                        <p:cTn id="55" dur="500" fill="hold"/>
                                        <p:tgtEl>
                                          <p:spTgt spid="415753"/>
                                        </p:tgtEl>
                                        <p:attrNameLst>
                                          <p:attrName>ppt_h</p:attrName>
                                        </p:attrNameLst>
                                      </p:cBhvr>
                                      <p:tavLst>
                                        <p:tav tm="0">
                                          <p:val>
                                            <p:fltVal val="0"/>
                                          </p:val>
                                        </p:tav>
                                        <p:tav tm="100000">
                                          <p:val>
                                            <p:strVal val="#ppt_h"/>
                                          </p:val>
                                        </p:tav>
                                      </p:tavLst>
                                    </p:anim>
                                    <p:animEffect transition="in" filter="fade">
                                      <p:cBhvr>
                                        <p:cTn id="56" dur="500"/>
                                        <p:tgtEl>
                                          <p:spTgt spid="41575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iterate type="wd">
                                    <p:tmPct val="10000"/>
                                  </p:iterate>
                                  <p:childTnLst>
                                    <p:set>
                                      <p:cBhvr>
                                        <p:cTn id="60" dur="1" fill="hold">
                                          <p:stCondLst>
                                            <p:cond delay="0"/>
                                          </p:stCondLst>
                                        </p:cTn>
                                        <p:tgtEl>
                                          <p:spTgt spid="415754">
                                            <p:txEl>
                                              <p:pRg st="4" end="4"/>
                                            </p:txEl>
                                          </p:spTgt>
                                        </p:tgtEl>
                                        <p:attrNameLst>
                                          <p:attrName>style.visibility</p:attrName>
                                        </p:attrNameLst>
                                      </p:cBhvr>
                                      <p:to>
                                        <p:strVal val="visible"/>
                                      </p:to>
                                    </p:set>
                                    <p:animEffect transition="in" filter="wipe(left)">
                                      <p:cBhvr>
                                        <p:cTn id="61" dur="500"/>
                                        <p:tgtEl>
                                          <p:spTgt spid="415754">
                                            <p:txEl>
                                              <p:pRg st="4" end="4"/>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iterate type="wd">
                                    <p:tmPct val="10000"/>
                                  </p:iterate>
                                  <p:childTnLst>
                                    <p:set>
                                      <p:cBhvr>
                                        <p:cTn id="65" dur="1" fill="hold">
                                          <p:stCondLst>
                                            <p:cond delay="0"/>
                                          </p:stCondLst>
                                        </p:cTn>
                                        <p:tgtEl>
                                          <p:spTgt spid="415754">
                                            <p:txEl>
                                              <p:pRg st="5" end="5"/>
                                            </p:txEl>
                                          </p:spTgt>
                                        </p:tgtEl>
                                        <p:attrNameLst>
                                          <p:attrName>style.visibility</p:attrName>
                                        </p:attrNameLst>
                                      </p:cBhvr>
                                      <p:to>
                                        <p:strVal val="visible"/>
                                      </p:to>
                                    </p:set>
                                    <p:animEffect transition="in" filter="wipe(left)">
                                      <p:cBhvr>
                                        <p:cTn id="66" dur="500"/>
                                        <p:tgtEl>
                                          <p:spTgt spid="41575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51" grpId="0" build="p"/>
      <p:bldP spid="41575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smtClean="0"/>
              <a:t>Thursday, July 5, 2018</a:t>
            </a:r>
            <a:endParaRPr lang="en-US"/>
          </a:p>
        </p:txBody>
      </p:sp>
      <p:sp>
        <p:nvSpPr>
          <p:cNvPr id="9" name="Footer Placeholder 4"/>
          <p:cNvSpPr>
            <a:spLocks noGrp="1"/>
          </p:cNvSpPr>
          <p:nvPr>
            <p:ph type="ftr" sz="quarter" idx="11"/>
          </p:nvPr>
        </p:nvSpPr>
        <p:spPr/>
        <p:txBody>
          <a:bodyPr/>
          <a:lstStyle/>
          <a:p>
            <a:r>
              <a:rPr lang="de-DE" smtClean="0"/>
              <a:t>PHYS 1444-001, Summer 2018               Dr. Jaehoon Yu</a:t>
            </a:r>
            <a:endParaRPr lang="en-US"/>
          </a:p>
        </p:txBody>
      </p:sp>
      <p:sp>
        <p:nvSpPr>
          <p:cNvPr id="10" name="Slide Number Placeholder 5"/>
          <p:cNvSpPr>
            <a:spLocks noGrp="1"/>
          </p:cNvSpPr>
          <p:nvPr>
            <p:ph type="sldNum" sz="quarter" idx="12"/>
          </p:nvPr>
        </p:nvSpPr>
        <p:spPr/>
        <p:txBody>
          <a:bodyPr/>
          <a:lstStyle/>
          <a:p>
            <a:fld id="{DB30BF8D-5E90-0140-BFA1-425DFCF92497}" type="slidenum">
              <a:rPr lang="en-US"/>
              <a:pPr/>
              <a:t>34</a:t>
            </a:fld>
            <a:endParaRPr lang="en-US"/>
          </a:p>
        </p:txBody>
      </p:sp>
      <p:sp>
        <p:nvSpPr>
          <p:cNvPr id="410626" name="Rectangle 2"/>
          <p:cNvSpPr>
            <a:spLocks noGrp="1" noChangeArrowheads="1"/>
          </p:cNvSpPr>
          <p:nvPr>
            <p:ph type="title"/>
          </p:nvPr>
        </p:nvSpPr>
        <p:spPr>
          <a:xfrm>
            <a:off x="381000" y="76200"/>
            <a:ext cx="8534400" cy="609600"/>
          </a:xfrm>
        </p:spPr>
        <p:txBody>
          <a:bodyPr/>
          <a:lstStyle/>
          <a:p>
            <a:r>
              <a:rPr lang="en-US"/>
              <a:t>Induced EMF</a:t>
            </a:r>
          </a:p>
        </p:txBody>
      </p:sp>
      <p:graphicFrame>
        <p:nvGraphicFramePr>
          <p:cNvPr id="410627"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14866"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628"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14867"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629"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14868"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630" name="Rectangle 6"/>
          <p:cNvSpPr>
            <a:spLocks noGrp="1" noChangeArrowheads="1"/>
          </p:cNvSpPr>
          <p:nvPr>
            <p:ph type="body" idx="1"/>
          </p:nvPr>
        </p:nvSpPr>
        <p:spPr>
          <a:xfrm>
            <a:off x="304800" y="685800"/>
            <a:ext cx="8534400" cy="5638800"/>
          </a:xfrm>
        </p:spPr>
        <p:txBody>
          <a:bodyPr/>
          <a:lstStyle/>
          <a:p>
            <a:r>
              <a:rPr lang="en-US" sz="2800" dirty="0"/>
              <a:t>It has been discovered by </a:t>
            </a:r>
            <a:r>
              <a:rPr lang="en-US" sz="2800" dirty="0" err="1"/>
              <a:t>Oersted</a:t>
            </a:r>
            <a:r>
              <a:rPr lang="en-US" sz="2800" dirty="0"/>
              <a:t> and company in early 19</a:t>
            </a:r>
            <a:r>
              <a:rPr lang="en-US" sz="2800" baseline="30000" dirty="0"/>
              <a:t>th</a:t>
            </a:r>
            <a:r>
              <a:rPr lang="en-US" sz="2800" dirty="0"/>
              <a:t> century that </a:t>
            </a:r>
          </a:p>
          <a:p>
            <a:pPr lvl="1"/>
            <a:r>
              <a:rPr lang="en-US" sz="2400" dirty="0"/>
              <a:t>Magnetic field can be produced by the electric current</a:t>
            </a:r>
          </a:p>
          <a:p>
            <a:pPr lvl="1"/>
            <a:r>
              <a:rPr lang="en-US" sz="2400" dirty="0"/>
              <a:t>Magnetic field can exert force on</a:t>
            </a:r>
            <a:r>
              <a:rPr lang="en-US" sz="2400" dirty="0" smtClean="0"/>
              <a:t> the electric </a:t>
            </a:r>
            <a:r>
              <a:rPr lang="en-US" sz="2400" dirty="0"/>
              <a:t>charge</a:t>
            </a:r>
          </a:p>
          <a:p>
            <a:r>
              <a:rPr lang="en-US" sz="2800" dirty="0"/>
              <a:t>So if you were scientists at that time, what would you wonder?</a:t>
            </a:r>
          </a:p>
          <a:p>
            <a:pPr lvl="1"/>
            <a:r>
              <a:rPr lang="en-US" sz="2400" dirty="0"/>
              <a:t>Yes, you are absolutely </a:t>
            </a:r>
            <a:r>
              <a:rPr lang="en-US" sz="2400" dirty="0" smtClean="0"/>
              <a:t>right!  </a:t>
            </a:r>
            <a:r>
              <a:rPr lang="en-US" sz="2400" dirty="0"/>
              <a:t>You would wonder if the magnetic field can create the electric current.</a:t>
            </a:r>
          </a:p>
          <a:p>
            <a:pPr lvl="1"/>
            <a:r>
              <a:rPr lang="en-US" sz="2400" dirty="0"/>
              <a:t>An American scientist Joseph Henry and an English scientist Michael Faraday independently found that it was possible</a:t>
            </a:r>
          </a:p>
          <a:p>
            <a:pPr lvl="2"/>
            <a:r>
              <a:rPr lang="en-US" sz="2000" dirty="0"/>
              <a:t>Though, Faraday was given the credit since he published his work before Henry did</a:t>
            </a:r>
          </a:p>
          <a:p>
            <a:pPr lvl="3"/>
            <a:r>
              <a:rPr lang="en-US" sz="1800" dirty="0"/>
              <a:t>He also did a lot of detailed studies on magnetic induction</a:t>
            </a:r>
          </a:p>
        </p:txBody>
      </p:sp>
      <p:graphicFrame>
        <p:nvGraphicFramePr>
          <p:cNvPr id="410631"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14869"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63255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10630">
                                            <p:txEl>
                                              <p:pRg st="0" end="0"/>
                                            </p:txEl>
                                          </p:spTgt>
                                        </p:tgtEl>
                                        <p:attrNameLst>
                                          <p:attrName>style.visibility</p:attrName>
                                        </p:attrNameLst>
                                      </p:cBhvr>
                                      <p:to>
                                        <p:strVal val="visible"/>
                                      </p:to>
                                    </p:set>
                                    <p:animEffect transition="in" filter="wipe(left)">
                                      <p:cBhvr>
                                        <p:cTn id="7" dur="500"/>
                                        <p:tgtEl>
                                          <p:spTgt spid="4106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10630">
                                            <p:txEl>
                                              <p:pRg st="1" end="1"/>
                                            </p:txEl>
                                          </p:spTgt>
                                        </p:tgtEl>
                                        <p:attrNameLst>
                                          <p:attrName>style.visibility</p:attrName>
                                        </p:attrNameLst>
                                      </p:cBhvr>
                                      <p:to>
                                        <p:strVal val="visible"/>
                                      </p:to>
                                    </p:set>
                                    <p:animEffect transition="in" filter="wipe(left)">
                                      <p:cBhvr>
                                        <p:cTn id="12" dur="500"/>
                                        <p:tgtEl>
                                          <p:spTgt spid="4106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10630">
                                            <p:txEl>
                                              <p:pRg st="2" end="2"/>
                                            </p:txEl>
                                          </p:spTgt>
                                        </p:tgtEl>
                                        <p:attrNameLst>
                                          <p:attrName>style.visibility</p:attrName>
                                        </p:attrNameLst>
                                      </p:cBhvr>
                                      <p:to>
                                        <p:strVal val="visible"/>
                                      </p:to>
                                    </p:set>
                                    <p:animEffect transition="in" filter="wipe(left)">
                                      <p:cBhvr>
                                        <p:cTn id="17" dur="500"/>
                                        <p:tgtEl>
                                          <p:spTgt spid="4106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10630">
                                            <p:txEl>
                                              <p:pRg st="3" end="3"/>
                                            </p:txEl>
                                          </p:spTgt>
                                        </p:tgtEl>
                                        <p:attrNameLst>
                                          <p:attrName>style.visibility</p:attrName>
                                        </p:attrNameLst>
                                      </p:cBhvr>
                                      <p:to>
                                        <p:strVal val="visible"/>
                                      </p:to>
                                    </p:set>
                                    <p:animEffect transition="in" filter="wipe(left)">
                                      <p:cBhvr>
                                        <p:cTn id="22" dur="500"/>
                                        <p:tgtEl>
                                          <p:spTgt spid="41063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10630">
                                            <p:txEl>
                                              <p:pRg st="4" end="4"/>
                                            </p:txEl>
                                          </p:spTgt>
                                        </p:tgtEl>
                                        <p:attrNameLst>
                                          <p:attrName>style.visibility</p:attrName>
                                        </p:attrNameLst>
                                      </p:cBhvr>
                                      <p:to>
                                        <p:strVal val="visible"/>
                                      </p:to>
                                    </p:set>
                                    <p:animEffect transition="in" filter="wipe(left)">
                                      <p:cBhvr>
                                        <p:cTn id="27" dur="500"/>
                                        <p:tgtEl>
                                          <p:spTgt spid="41063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410630">
                                            <p:txEl>
                                              <p:pRg st="5" end="5"/>
                                            </p:txEl>
                                          </p:spTgt>
                                        </p:tgtEl>
                                        <p:attrNameLst>
                                          <p:attrName>style.visibility</p:attrName>
                                        </p:attrNameLst>
                                      </p:cBhvr>
                                      <p:to>
                                        <p:strVal val="visible"/>
                                      </p:to>
                                    </p:set>
                                    <p:animEffect transition="in" filter="wipe(left)">
                                      <p:cBhvr>
                                        <p:cTn id="32" dur="500"/>
                                        <p:tgtEl>
                                          <p:spTgt spid="41063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410630">
                                            <p:txEl>
                                              <p:pRg st="6" end="6"/>
                                            </p:txEl>
                                          </p:spTgt>
                                        </p:tgtEl>
                                        <p:attrNameLst>
                                          <p:attrName>style.visibility</p:attrName>
                                        </p:attrNameLst>
                                      </p:cBhvr>
                                      <p:to>
                                        <p:strVal val="visible"/>
                                      </p:to>
                                    </p:set>
                                    <p:animEffect transition="in" filter="wipe(left)">
                                      <p:cBhvr>
                                        <p:cTn id="37" dur="500"/>
                                        <p:tgtEl>
                                          <p:spTgt spid="41063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410630">
                                            <p:txEl>
                                              <p:pRg st="7" end="7"/>
                                            </p:txEl>
                                          </p:spTgt>
                                        </p:tgtEl>
                                        <p:attrNameLst>
                                          <p:attrName>style.visibility</p:attrName>
                                        </p:attrNameLst>
                                      </p:cBhvr>
                                      <p:to>
                                        <p:strVal val="visible"/>
                                      </p:to>
                                    </p:set>
                                    <p:animEffect transition="in" filter="wipe(left)">
                                      <p:cBhvr>
                                        <p:cTn id="42" dur="500"/>
                                        <p:tgtEl>
                                          <p:spTgt spid="41063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30"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p>
            <a:r>
              <a:rPr lang="en-US" smtClean="0"/>
              <a:t>Thursday, July 5, 2018</a:t>
            </a:r>
            <a:endParaRPr lang="en-US"/>
          </a:p>
        </p:txBody>
      </p:sp>
      <p:sp>
        <p:nvSpPr>
          <p:cNvPr id="10" name="Footer Placeholder 4"/>
          <p:cNvSpPr>
            <a:spLocks noGrp="1"/>
          </p:cNvSpPr>
          <p:nvPr>
            <p:ph type="ftr" sz="quarter" idx="11"/>
          </p:nvPr>
        </p:nvSpPr>
        <p:spPr/>
        <p:txBody>
          <a:bodyPr/>
          <a:lstStyle/>
          <a:p>
            <a:r>
              <a:rPr lang="de-DE" smtClean="0"/>
              <a:t>PHYS 1444-001, Summer 2018               Dr. Jaehoon Yu</a:t>
            </a:r>
            <a:endParaRPr lang="en-US"/>
          </a:p>
        </p:txBody>
      </p:sp>
      <p:sp>
        <p:nvSpPr>
          <p:cNvPr id="11" name="Slide Number Placeholder 5"/>
          <p:cNvSpPr>
            <a:spLocks noGrp="1"/>
          </p:cNvSpPr>
          <p:nvPr>
            <p:ph type="sldNum" sz="quarter" idx="12"/>
          </p:nvPr>
        </p:nvSpPr>
        <p:spPr/>
        <p:txBody>
          <a:bodyPr/>
          <a:lstStyle/>
          <a:p>
            <a:fld id="{E907EA8C-FD88-4640-8B03-A9AC741F19D7}" type="slidenum">
              <a:rPr lang="en-US"/>
              <a:pPr/>
              <a:t>35</a:t>
            </a:fld>
            <a:endParaRPr lang="en-US"/>
          </a:p>
        </p:txBody>
      </p:sp>
      <p:pic>
        <p:nvPicPr>
          <p:cNvPr id="411650" name="Picture 2" descr="FG29_001"/>
          <p:cNvPicPr>
            <a:picLocks noChangeAspect="1" noChangeArrowheads="1"/>
          </p:cNvPicPr>
          <p:nvPr/>
        </p:nvPicPr>
        <p:blipFill>
          <a:blip r:embed="rId4"/>
          <a:srcRect/>
          <a:stretch>
            <a:fillRect/>
          </a:stretch>
        </p:blipFill>
        <p:spPr bwMode="auto">
          <a:xfrm>
            <a:off x="4114800" y="381000"/>
            <a:ext cx="4876800" cy="3352800"/>
          </a:xfrm>
          <a:prstGeom prst="rect">
            <a:avLst/>
          </a:prstGeom>
          <a:noFill/>
        </p:spPr>
      </p:pic>
      <p:sp>
        <p:nvSpPr>
          <p:cNvPr id="411651" name="Rectangle 3"/>
          <p:cNvSpPr>
            <a:spLocks noGrp="1" noChangeArrowheads="1"/>
          </p:cNvSpPr>
          <p:nvPr>
            <p:ph type="title"/>
          </p:nvPr>
        </p:nvSpPr>
        <p:spPr>
          <a:xfrm>
            <a:off x="381000" y="76200"/>
            <a:ext cx="8534400" cy="609600"/>
          </a:xfrm>
        </p:spPr>
        <p:txBody>
          <a:bodyPr/>
          <a:lstStyle/>
          <a:p>
            <a:r>
              <a:rPr lang="en-US"/>
              <a:t>Electromagnetic Induction</a:t>
            </a:r>
          </a:p>
        </p:txBody>
      </p:sp>
      <p:graphicFrame>
        <p:nvGraphicFramePr>
          <p:cNvPr id="411652"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15890"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1653"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15891"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1654"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15892"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1655" name="Rectangle 7"/>
          <p:cNvSpPr>
            <a:spLocks noGrp="1" noChangeArrowheads="1"/>
          </p:cNvSpPr>
          <p:nvPr>
            <p:ph type="body" idx="1"/>
          </p:nvPr>
        </p:nvSpPr>
        <p:spPr>
          <a:xfrm>
            <a:off x="609600" y="685800"/>
            <a:ext cx="8305800" cy="5791200"/>
          </a:xfrm>
        </p:spPr>
        <p:txBody>
          <a:bodyPr/>
          <a:lstStyle/>
          <a:p>
            <a:r>
              <a:rPr lang="en-US" sz="2800" dirty="0"/>
              <a:t>Faraday used an apparatus below to show that magnetic field can induce current</a:t>
            </a:r>
          </a:p>
          <a:p>
            <a:endParaRPr lang="en-US" sz="2800" dirty="0"/>
          </a:p>
          <a:p>
            <a:endParaRPr lang="en-US" sz="2800" dirty="0"/>
          </a:p>
          <a:p>
            <a:r>
              <a:rPr lang="en-US" sz="2800" dirty="0"/>
              <a:t>Despite his hope he did not see steady current induced on the other side when the switch is thrown</a:t>
            </a:r>
          </a:p>
          <a:p>
            <a:r>
              <a:rPr lang="en-US" sz="2800" dirty="0"/>
              <a:t>But he did see that the needle on the Galvanometer turns strongly when the switch is initially thrown and is opened</a:t>
            </a:r>
          </a:p>
          <a:p>
            <a:pPr lvl="1"/>
            <a:r>
              <a:rPr lang="en-US" sz="2400" dirty="0"/>
              <a:t>When the magnetic field through coil Y changes, a current flows as if there were a source of </a:t>
            </a:r>
            <a:r>
              <a:rPr lang="en-US" sz="2400" dirty="0" err="1"/>
              <a:t>emf</a:t>
            </a:r>
            <a:endParaRPr lang="en-US" sz="2400" dirty="0"/>
          </a:p>
          <a:p>
            <a:r>
              <a:rPr lang="en-US" sz="2800" dirty="0"/>
              <a:t>Thus he concluded that </a:t>
            </a:r>
            <a:r>
              <a:rPr lang="en-US" sz="2800" b="1" u="sng" dirty="0">
                <a:solidFill>
                  <a:srgbClr val="CC0000"/>
                </a:solidFill>
              </a:rPr>
              <a:t>an induced </a:t>
            </a:r>
            <a:r>
              <a:rPr lang="en-US" sz="2800" b="1" u="sng" dirty="0" err="1">
                <a:solidFill>
                  <a:srgbClr val="CC0000"/>
                </a:solidFill>
              </a:rPr>
              <a:t>emf</a:t>
            </a:r>
            <a:r>
              <a:rPr lang="en-US" sz="2800" b="1" u="sng" dirty="0">
                <a:solidFill>
                  <a:srgbClr val="CC0000"/>
                </a:solidFill>
              </a:rPr>
              <a:t> is produced by a  changing magnetic field</a:t>
            </a:r>
            <a:r>
              <a:rPr lang="en-US" sz="2800" dirty="0"/>
              <a:t> </a:t>
            </a:r>
            <a:r>
              <a:rPr lang="en-US" sz="2800" dirty="0" err="1">
                <a:sym typeface="Wingdings" charset="2"/>
              </a:rPr>
              <a:t></a:t>
            </a:r>
            <a:r>
              <a:rPr lang="en-US" sz="2800" dirty="0">
                <a:sym typeface="Wingdings" charset="2"/>
              </a:rPr>
              <a:t> </a:t>
            </a:r>
            <a:r>
              <a:rPr lang="en-US" sz="2800" b="1" u="sng" dirty="0">
                <a:solidFill>
                  <a:srgbClr val="CC0000"/>
                </a:solidFill>
                <a:effectLst>
                  <a:outerShdw blurRad="38100" dist="38100" dir="2700000" algn="tl">
                    <a:srgbClr val="DDDDDD"/>
                  </a:outerShdw>
                </a:effectLst>
                <a:sym typeface="Wingdings" charset="2"/>
              </a:rPr>
              <a:t>Electromagnetic Induction</a:t>
            </a:r>
            <a:endParaRPr lang="en-US" sz="2800" b="1" u="sng" dirty="0">
              <a:solidFill>
                <a:srgbClr val="CC0000"/>
              </a:solidFill>
              <a:effectLst>
                <a:outerShdw blurRad="38100" dist="38100" dir="2700000" algn="tl">
                  <a:srgbClr val="DDDDDD"/>
                </a:outerShdw>
              </a:effectLst>
            </a:endParaRPr>
          </a:p>
        </p:txBody>
      </p:sp>
      <p:graphicFrame>
        <p:nvGraphicFramePr>
          <p:cNvPr id="411656"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15893" name="Equation" r:id="rId9" imgW="914400" imgH="190080" progId="Equation.DSMT4">
                  <p:embed/>
                </p:oleObj>
              </mc:Choice>
              <mc:Fallback>
                <p:oleObj name="Equation" r:id="rId9" imgW="914400" imgH="190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9363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11655">
                                            <p:txEl>
                                              <p:pRg st="0" end="0"/>
                                            </p:txEl>
                                          </p:spTgt>
                                        </p:tgtEl>
                                        <p:attrNameLst>
                                          <p:attrName>style.visibility</p:attrName>
                                        </p:attrNameLst>
                                      </p:cBhvr>
                                      <p:to>
                                        <p:strVal val="visible"/>
                                      </p:to>
                                    </p:set>
                                    <p:animEffect transition="in" filter="wipe(left)">
                                      <p:cBhvr>
                                        <p:cTn id="7" dur="500"/>
                                        <p:tgtEl>
                                          <p:spTgt spid="4116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iterate type="wd">
                                    <p:tmPct val="10000"/>
                                  </p:iterate>
                                  <p:childTnLst>
                                    <p:set>
                                      <p:cBhvr>
                                        <p:cTn id="11" dur="1" fill="hold">
                                          <p:stCondLst>
                                            <p:cond delay="0"/>
                                          </p:stCondLst>
                                        </p:cTn>
                                        <p:tgtEl>
                                          <p:spTgt spid="411650"/>
                                        </p:tgtEl>
                                        <p:attrNameLst>
                                          <p:attrName>style.visibility</p:attrName>
                                        </p:attrNameLst>
                                      </p:cBhvr>
                                      <p:to>
                                        <p:strVal val="visible"/>
                                      </p:to>
                                    </p:set>
                                    <p:anim calcmode="lin" valueType="num">
                                      <p:cBhvr>
                                        <p:cTn id="12" dur="500" fill="hold"/>
                                        <p:tgtEl>
                                          <p:spTgt spid="411650"/>
                                        </p:tgtEl>
                                        <p:attrNameLst>
                                          <p:attrName>ppt_w</p:attrName>
                                        </p:attrNameLst>
                                      </p:cBhvr>
                                      <p:tavLst>
                                        <p:tav tm="0">
                                          <p:val>
                                            <p:fltVal val="0"/>
                                          </p:val>
                                        </p:tav>
                                        <p:tav tm="100000">
                                          <p:val>
                                            <p:strVal val="#ppt_w"/>
                                          </p:val>
                                        </p:tav>
                                      </p:tavLst>
                                    </p:anim>
                                    <p:anim calcmode="lin" valueType="num">
                                      <p:cBhvr>
                                        <p:cTn id="13" dur="500" fill="hold"/>
                                        <p:tgtEl>
                                          <p:spTgt spid="411650"/>
                                        </p:tgtEl>
                                        <p:attrNameLst>
                                          <p:attrName>ppt_h</p:attrName>
                                        </p:attrNameLst>
                                      </p:cBhvr>
                                      <p:tavLst>
                                        <p:tav tm="0">
                                          <p:val>
                                            <p:fltVal val="0"/>
                                          </p:val>
                                        </p:tav>
                                        <p:tav tm="100000">
                                          <p:val>
                                            <p:strVal val="#ppt_h"/>
                                          </p:val>
                                        </p:tav>
                                      </p:tavLst>
                                    </p:anim>
                                    <p:animEffect transition="in" filter="fade">
                                      <p:cBhvr>
                                        <p:cTn id="14" dur="500"/>
                                        <p:tgtEl>
                                          <p:spTgt spid="41165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411655">
                                            <p:txEl>
                                              <p:pRg st="3" end="3"/>
                                            </p:txEl>
                                          </p:spTgt>
                                        </p:tgtEl>
                                        <p:attrNameLst>
                                          <p:attrName>style.visibility</p:attrName>
                                        </p:attrNameLst>
                                      </p:cBhvr>
                                      <p:to>
                                        <p:strVal val="visible"/>
                                      </p:to>
                                    </p:set>
                                    <p:animEffect transition="in" filter="wipe(left)">
                                      <p:cBhvr>
                                        <p:cTn id="19" dur="500"/>
                                        <p:tgtEl>
                                          <p:spTgt spid="411655">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
                                  </p:iterate>
                                  <p:childTnLst>
                                    <p:set>
                                      <p:cBhvr>
                                        <p:cTn id="23" dur="1" fill="hold">
                                          <p:stCondLst>
                                            <p:cond delay="0"/>
                                          </p:stCondLst>
                                        </p:cTn>
                                        <p:tgtEl>
                                          <p:spTgt spid="411655">
                                            <p:txEl>
                                              <p:pRg st="4" end="4"/>
                                            </p:txEl>
                                          </p:spTgt>
                                        </p:tgtEl>
                                        <p:attrNameLst>
                                          <p:attrName>style.visibility</p:attrName>
                                        </p:attrNameLst>
                                      </p:cBhvr>
                                      <p:to>
                                        <p:strVal val="visible"/>
                                      </p:to>
                                    </p:set>
                                    <p:animEffect transition="in" filter="wipe(left)">
                                      <p:cBhvr>
                                        <p:cTn id="24" dur="500"/>
                                        <p:tgtEl>
                                          <p:spTgt spid="411655">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411655">
                                            <p:txEl>
                                              <p:pRg st="5" end="5"/>
                                            </p:txEl>
                                          </p:spTgt>
                                        </p:tgtEl>
                                        <p:attrNameLst>
                                          <p:attrName>style.visibility</p:attrName>
                                        </p:attrNameLst>
                                      </p:cBhvr>
                                      <p:to>
                                        <p:strVal val="visible"/>
                                      </p:to>
                                    </p:set>
                                    <p:animEffect transition="in" filter="wipe(left)">
                                      <p:cBhvr>
                                        <p:cTn id="29" dur="500"/>
                                        <p:tgtEl>
                                          <p:spTgt spid="411655">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wd">
                                    <p:tmPct val="10000"/>
                                  </p:iterate>
                                  <p:childTnLst>
                                    <p:set>
                                      <p:cBhvr>
                                        <p:cTn id="33" dur="1" fill="hold">
                                          <p:stCondLst>
                                            <p:cond delay="0"/>
                                          </p:stCondLst>
                                        </p:cTn>
                                        <p:tgtEl>
                                          <p:spTgt spid="411655">
                                            <p:txEl>
                                              <p:pRg st="6" end="6"/>
                                            </p:txEl>
                                          </p:spTgt>
                                        </p:tgtEl>
                                        <p:attrNameLst>
                                          <p:attrName>style.visibility</p:attrName>
                                        </p:attrNameLst>
                                      </p:cBhvr>
                                      <p:to>
                                        <p:strVal val="visible"/>
                                      </p:to>
                                    </p:set>
                                    <p:animEffect transition="in" filter="wipe(left)">
                                      <p:cBhvr>
                                        <p:cTn id="34" dur="500"/>
                                        <p:tgtEl>
                                          <p:spTgt spid="4116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r>
              <a:rPr lang="en-US" smtClean="0"/>
              <a:t>Thursday, July 5, 2018</a:t>
            </a:r>
            <a:endParaRPr lang="en-US"/>
          </a:p>
        </p:txBody>
      </p:sp>
      <p:sp>
        <p:nvSpPr>
          <p:cNvPr id="12" name="Footer Placeholder 4"/>
          <p:cNvSpPr>
            <a:spLocks noGrp="1"/>
          </p:cNvSpPr>
          <p:nvPr>
            <p:ph type="ftr" sz="quarter" idx="11"/>
          </p:nvPr>
        </p:nvSpPr>
        <p:spPr/>
        <p:txBody>
          <a:bodyPr/>
          <a:lstStyle/>
          <a:p>
            <a:r>
              <a:rPr lang="de-DE" smtClean="0"/>
              <a:t>PHYS 1444-001, Summer 2018               Dr. Jaehoon Yu</a:t>
            </a:r>
            <a:endParaRPr lang="en-US"/>
          </a:p>
        </p:txBody>
      </p:sp>
      <p:sp>
        <p:nvSpPr>
          <p:cNvPr id="13" name="Slide Number Placeholder 5"/>
          <p:cNvSpPr>
            <a:spLocks noGrp="1"/>
          </p:cNvSpPr>
          <p:nvPr>
            <p:ph type="sldNum" sz="quarter" idx="12"/>
          </p:nvPr>
        </p:nvSpPr>
        <p:spPr/>
        <p:txBody>
          <a:bodyPr/>
          <a:lstStyle/>
          <a:p>
            <a:fld id="{A8207C87-3574-084E-8BD8-87D4D7349A43}" type="slidenum">
              <a:rPr lang="en-US"/>
              <a:pPr/>
              <a:t>36</a:t>
            </a:fld>
            <a:endParaRPr lang="en-US"/>
          </a:p>
        </p:txBody>
      </p:sp>
      <p:sp>
        <p:nvSpPr>
          <p:cNvPr id="412674" name="Rectangle 2"/>
          <p:cNvSpPr>
            <a:spLocks noGrp="1" noChangeArrowheads="1"/>
          </p:cNvSpPr>
          <p:nvPr>
            <p:ph type="title"/>
          </p:nvPr>
        </p:nvSpPr>
        <p:spPr>
          <a:xfrm>
            <a:off x="381000" y="76200"/>
            <a:ext cx="8534400" cy="609600"/>
          </a:xfrm>
        </p:spPr>
        <p:txBody>
          <a:bodyPr/>
          <a:lstStyle/>
          <a:p>
            <a:r>
              <a:rPr lang="en-US"/>
              <a:t>Electromagnetic Induction</a:t>
            </a:r>
          </a:p>
        </p:txBody>
      </p:sp>
      <p:graphicFrame>
        <p:nvGraphicFramePr>
          <p:cNvPr id="412675"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16914"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2676"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16915"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2677"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16916"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2678" name="Rectangle 6"/>
          <p:cNvSpPr>
            <a:spLocks noGrp="1" noChangeArrowheads="1"/>
          </p:cNvSpPr>
          <p:nvPr>
            <p:ph type="body" idx="1"/>
          </p:nvPr>
        </p:nvSpPr>
        <p:spPr>
          <a:xfrm>
            <a:off x="609600" y="685800"/>
            <a:ext cx="8229600" cy="4038600"/>
          </a:xfrm>
        </p:spPr>
        <p:txBody>
          <a:bodyPr/>
          <a:lstStyle/>
          <a:p>
            <a:pPr>
              <a:lnSpc>
                <a:spcPct val="90000"/>
              </a:lnSpc>
            </a:pPr>
            <a:r>
              <a:rPr lang="en-US" sz="2800" dirty="0"/>
              <a:t>Further studies on electromagnetic induction taught</a:t>
            </a:r>
          </a:p>
          <a:p>
            <a:pPr lvl="1">
              <a:lnSpc>
                <a:spcPct val="90000"/>
              </a:lnSpc>
            </a:pPr>
            <a:r>
              <a:rPr lang="en-US" sz="2400" dirty="0"/>
              <a:t>If</a:t>
            </a:r>
            <a:r>
              <a:rPr lang="en-US" sz="2400" dirty="0" smtClean="0"/>
              <a:t> a magnet </a:t>
            </a:r>
            <a:r>
              <a:rPr lang="en-US" sz="2400" dirty="0"/>
              <a:t>is moved quickly into a coil of wire, a current is induced in the wire.</a:t>
            </a:r>
          </a:p>
          <a:p>
            <a:pPr lvl="1">
              <a:lnSpc>
                <a:spcPct val="90000"/>
              </a:lnSpc>
            </a:pPr>
            <a:r>
              <a:rPr lang="en-US" sz="2400" dirty="0"/>
              <a:t>If</a:t>
            </a:r>
            <a:r>
              <a:rPr lang="en-US" sz="2400" dirty="0" smtClean="0"/>
              <a:t> a </a:t>
            </a:r>
            <a:r>
              <a:rPr lang="en-US" sz="2400" dirty="0"/>
              <a:t>magnet is removed from the coil, a current is induced in the wire in the opposite direction</a:t>
            </a:r>
          </a:p>
          <a:p>
            <a:pPr lvl="1">
              <a:lnSpc>
                <a:spcPct val="90000"/>
              </a:lnSpc>
            </a:pPr>
            <a:r>
              <a:rPr lang="en-US" sz="2400" dirty="0"/>
              <a:t>By the same token,</a:t>
            </a:r>
            <a:r>
              <a:rPr lang="en-US" sz="2400" dirty="0" smtClean="0"/>
              <a:t> the current </a:t>
            </a:r>
            <a:r>
              <a:rPr lang="en-US" sz="2400" dirty="0"/>
              <a:t>can also be induced if</a:t>
            </a:r>
            <a:r>
              <a:rPr lang="en-US" sz="2400" dirty="0" smtClean="0"/>
              <a:t> the </a:t>
            </a:r>
            <a:r>
              <a:rPr lang="en-US" sz="2400" dirty="0"/>
              <a:t>magnet stays put but the coil moves toward or away from the magnet</a:t>
            </a:r>
          </a:p>
          <a:p>
            <a:pPr lvl="1">
              <a:lnSpc>
                <a:spcPct val="90000"/>
              </a:lnSpc>
            </a:pPr>
            <a:r>
              <a:rPr lang="en-US" sz="2400" dirty="0"/>
              <a:t>Current is also induced if the coil rotates.</a:t>
            </a:r>
          </a:p>
          <a:p>
            <a:pPr>
              <a:lnSpc>
                <a:spcPct val="90000"/>
              </a:lnSpc>
            </a:pPr>
            <a:r>
              <a:rPr lang="en-US" sz="2800" dirty="0"/>
              <a:t>In other words, it does not matter whether the magnet or the coil moves.  It is the relative motion that counts. </a:t>
            </a:r>
          </a:p>
        </p:txBody>
      </p:sp>
      <p:graphicFrame>
        <p:nvGraphicFramePr>
          <p:cNvPr id="412679"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16917"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2680" name="Picture 8" descr="FG29_002A"/>
          <p:cNvPicPr>
            <a:picLocks noChangeAspect="1" noChangeArrowheads="1"/>
          </p:cNvPicPr>
          <p:nvPr/>
        </p:nvPicPr>
        <p:blipFill>
          <a:blip r:embed="rId8"/>
          <a:srcRect/>
          <a:stretch>
            <a:fillRect/>
          </a:stretch>
        </p:blipFill>
        <p:spPr bwMode="auto">
          <a:xfrm>
            <a:off x="3519055" y="4572866"/>
            <a:ext cx="2743200" cy="2057400"/>
          </a:xfrm>
          <a:prstGeom prst="rect">
            <a:avLst/>
          </a:prstGeom>
          <a:noFill/>
        </p:spPr>
      </p:pic>
      <p:pic>
        <p:nvPicPr>
          <p:cNvPr id="412681" name="Picture 9" descr="FG29_002B"/>
          <p:cNvPicPr>
            <a:picLocks noChangeAspect="1" noChangeArrowheads="1"/>
          </p:cNvPicPr>
          <p:nvPr/>
        </p:nvPicPr>
        <p:blipFill>
          <a:blip r:embed="rId9"/>
          <a:srcRect/>
          <a:stretch>
            <a:fillRect/>
          </a:stretch>
        </p:blipFill>
        <p:spPr bwMode="auto">
          <a:xfrm>
            <a:off x="6095999" y="4572866"/>
            <a:ext cx="2819400" cy="2114550"/>
          </a:xfrm>
          <a:prstGeom prst="rect">
            <a:avLst/>
          </a:prstGeom>
          <a:noFill/>
        </p:spPr>
      </p:pic>
      <p:pic>
        <p:nvPicPr>
          <p:cNvPr id="412682" name="Picture 10" descr="FG29_002C"/>
          <p:cNvPicPr>
            <a:picLocks noChangeAspect="1" noChangeArrowheads="1"/>
          </p:cNvPicPr>
          <p:nvPr/>
        </p:nvPicPr>
        <p:blipFill>
          <a:blip r:embed="rId10"/>
          <a:srcRect/>
          <a:stretch>
            <a:fillRect/>
          </a:stretch>
        </p:blipFill>
        <p:spPr bwMode="auto">
          <a:xfrm>
            <a:off x="568037" y="4499264"/>
            <a:ext cx="2971800" cy="2228850"/>
          </a:xfrm>
          <a:prstGeom prst="rect">
            <a:avLst/>
          </a:prstGeom>
          <a:noFill/>
        </p:spPr>
      </p:pic>
    </p:spTree>
    <p:extLst>
      <p:ext uri="{BB962C8B-B14F-4D97-AF65-F5344CB8AC3E}">
        <p14:creationId xmlns:p14="http://schemas.microsoft.com/office/powerpoint/2010/main" val="28484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12678">
                                            <p:txEl>
                                              <p:pRg st="0" end="0"/>
                                            </p:txEl>
                                          </p:spTgt>
                                        </p:tgtEl>
                                        <p:attrNameLst>
                                          <p:attrName>style.visibility</p:attrName>
                                        </p:attrNameLst>
                                      </p:cBhvr>
                                      <p:to>
                                        <p:strVal val="visible"/>
                                      </p:to>
                                    </p:set>
                                    <p:animEffect transition="in" filter="wipe(left)">
                                      <p:cBhvr>
                                        <p:cTn id="7" dur="500"/>
                                        <p:tgtEl>
                                          <p:spTgt spid="4126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12678">
                                            <p:txEl>
                                              <p:pRg st="1" end="1"/>
                                            </p:txEl>
                                          </p:spTgt>
                                        </p:tgtEl>
                                        <p:attrNameLst>
                                          <p:attrName>style.visibility</p:attrName>
                                        </p:attrNameLst>
                                      </p:cBhvr>
                                      <p:to>
                                        <p:strVal val="visible"/>
                                      </p:to>
                                    </p:set>
                                    <p:animEffect transition="in" filter="wipe(left)">
                                      <p:cBhvr>
                                        <p:cTn id="12" dur="500"/>
                                        <p:tgtEl>
                                          <p:spTgt spid="4126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iterate type="wd">
                                    <p:tmPct val="10000"/>
                                  </p:iterate>
                                  <p:childTnLst>
                                    <p:set>
                                      <p:cBhvr>
                                        <p:cTn id="16" dur="1" fill="hold">
                                          <p:stCondLst>
                                            <p:cond delay="0"/>
                                          </p:stCondLst>
                                        </p:cTn>
                                        <p:tgtEl>
                                          <p:spTgt spid="412682"/>
                                        </p:tgtEl>
                                        <p:attrNameLst>
                                          <p:attrName>style.visibility</p:attrName>
                                        </p:attrNameLst>
                                      </p:cBhvr>
                                      <p:to>
                                        <p:strVal val="visible"/>
                                      </p:to>
                                    </p:set>
                                    <p:anim calcmode="lin" valueType="num">
                                      <p:cBhvr>
                                        <p:cTn id="17" dur="500" fill="hold"/>
                                        <p:tgtEl>
                                          <p:spTgt spid="412682"/>
                                        </p:tgtEl>
                                        <p:attrNameLst>
                                          <p:attrName>ppt_w</p:attrName>
                                        </p:attrNameLst>
                                      </p:cBhvr>
                                      <p:tavLst>
                                        <p:tav tm="0">
                                          <p:val>
                                            <p:fltVal val="0"/>
                                          </p:val>
                                        </p:tav>
                                        <p:tav tm="100000">
                                          <p:val>
                                            <p:strVal val="#ppt_w"/>
                                          </p:val>
                                        </p:tav>
                                      </p:tavLst>
                                    </p:anim>
                                    <p:anim calcmode="lin" valueType="num">
                                      <p:cBhvr>
                                        <p:cTn id="18" dur="500" fill="hold"/>
                                        <p:tgtEl>
                                          <p:spTgt spid="412682"/>
                                        </p:tgtEl>
                                        <p:attrNameLst>
                                          <p:attrName>ppt_h</p:attrName>
                                        </p:attrNameLst>
                                      </p:cBhvr>
                                      <p:tavLst>
                                        <p:tav tm="0">
                                          <p:val>
                                            <p:fltVal val="0"/>
                                          </p:val>
                                        </p:tav>
                                        <p:tav tm="100000">
                                          <p:val>
                                            <p:strVal val="#ppt_h"/>
                                          </p:val>
                                        </p:tav>
                                      </p:tavLst>
                                    </p:anim>
                                    <p:animEffect transition="in" filter="fade">
                                      <p:cBhvr>
                                        <p:cTn id="19" dur="500"/>
                                        <p:tgtEl>
                                          <p:spTgt spid="41268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
                                  </p:iterate>
                                  <p:childTnLst>
                                    <p:set>
                                      <p:cBhvr>
                                        <p:cTn id="23" dur="1" fill="hold">
                                          <p:stCondLst>
                                            <p:cond delay="0"/>
                                          </p:stCondLst>
                                        </p:cTn>
                                        <p:tgtEl>
                                          <p:spTgt spid="412678">
                                            <p:txEl>
                                              <p:pRg st="2" end="2"/>
                                            </p:txEl>
                                          </p:spTgt>
                                        </p:tgtEl>
                                        <p:attrNameLst>
                                          <p:attrName>style.visibility</p:attrName>
                                        </p:attrNameLst>
                                      </p:cBhvr>
                                      <p:to>
                                        <p:strVal val="visible"/>
                                      </p:to>
                                    </p:set>
                                    <p:animEffect transition="in" filter="wipe(left)">
                                      <p:cBhvr>
                                        <p:cTn id="24" dur="500"/>
                                        <p:tgtEl>
                                          <p:spTgt spid="41267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iterate type="wd">
                                    <p:tmPct val="10000"/>
                                  </p:iterate>
                                  <p:childTnLst>
                                    <p:set>
                                      <p:cBhvr>
                                        <p:cTn id="28" dur="1" fill="hold">
                                          <p:stCondLst>
                                            <p:cond delay="0"/>
                                          </p:stCondLst>
                                        </p:cTn>
                                        <p:tgtEl>
                                          <p:spTgt spid="412680"/>
                                        </p:tgtEl>
                                        <p:attrNameLst>
                                          <p:attrName>style.visibility</p:attrName>
                                        </p:attrNameLst>
                                      </p:cBhvr>
                                      <p:to>
                                        <p:strVal val="visible"/>
                                      </p:to>
                                    </p:set>
                                    <p:anim calcmode="lin" valueType="num">
                                      <p:cBhvr>
                                        <p:cTn id="29" dur="500" fill="hold"/>
                                        <p:tgtEl>
                                          <p:spTgt spid="412680"/>
                                        </p:tgtEl>
                                        <p:attrNameLst>
                                          <p:attrName>ppt_w</p:attrName>
                                        </p:attrNameLst>
                                      </p:cBhvr>
                                      <p:tavLst>
                                        <p:tav tm="0">
                                          <p:val>
                                            <p:fltVal val="0"/>
                                          </p:val>
                                        </p:tav>
                                        <p:tav tm="100000">
                                          <p:val>
                                            <p:strVal val="#ppt_w"/>
                                          </p:val>
                                        </p:tav>
                                      </p:tavLst>
                                    </p:anim>
                                    <p:anim calcmode="lin" valueType="num">
                                      <p:cBhvr>
                                        <p:cTn id="30" dur="500" fill="hold"/>
                                        <p:tgtEl>
                                          <p:spTgt spid="412680"/>
                                        </p:tgtEl>
                                        <p:attrNameLst>
                                          <p:attrName>ppt_h</p:attrName>
                                        </p:attrNameLst>
                                      </p:cBhvr>
                                      <p:tavLst>
                                        <p:tav tm="0">
                                          <p:val>
                                            <p:fltVal val="0"/>
                                          </p:val>
                                        </p:tav>
                                        <p:tav tm="100000">
                                          <p:val>
                                            <p:strVal val="#ppt_h"/>
                                          </p:val>
                                        </p:tav>
                                      </p:tavLst>
                                    </p:anim>
                                    <p:animEffect transition="in" filter="fade">
                                      <p:cBhvr>
                                        <p:cTn id="31" dur="500"/>
                                        <p:tgtEl>
                                          <p:spTgt spid="41268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iterate type="wd">
                                    <p:tmPct val="10000"/>
                                  </p:iterate>
                                  <p:childTnLst>
                                    <p:set>
                                      <p:cBhvr>
                                        <p:cTn id="35" dur="1" fill="hold">
                                          <p:stCondLst>
                                            <p:cond delay="0"/>
                                          </p:stCondLst>
                                        </p:cTn>
                                        <p:tgtEl>
                                          <p:spTgt spid="412678">
                                            <p:txEl>
                                              <p:pRg st="3" end="3"/>
                                            </p:txEl>
                                          </p:spTgt>
                                        </p:tgtEl>
                                        <p:attrNameLst>
                                          <p:attrName>style.visibility</p:attrName>
                                        </p:attrNameLst>
                                      </p:cBhvr>
                                      <p:to>
                                        <p:strVal val="visible"/>
                                      </p:to>
                                    </p:set>
                                    <p:animEffect transition="in" filter="wipe(left)">
                                      <p:cBhvr>
                                        <p:cTn id="36" dur="500"/>
                                        <p:tgtEl>
                                          <p:spTgt spid="412678">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iterate type="wd">
                                    <p:tmPct val="10000"/>
                                  </p:iterate>
                                  <p:childTnLst>
                                    <p:set>
                                      <p:cBhvr>
                                        <p:cTn id="40" dur="1" fill="hold">
                                          <p:stCondLst>
                                            <p:cond delay="0"/>
                                          </p:stCondLst>
                                        </p:cTn>
                                        <p:tgtEl>
                                          <p:spTgt spid="412681"/>
                                        </p:tgtEl>
                                        <p:attrNameLst>
                                          <p:attrName>style.visibility</p:attrName>
                                        </p:attrNameLst>
                                      </p:cBhvr>
                                      <p:to>
                                        <p:strVal val="visible"/>
                                      </p:to>
                                    </p:set>
                                    <p:anim calcmode="lin" valueType="num">
                                      <p:cBhvr>
                                        <p:cTn id="41" dur="500" fill="hold"/>
                                        <p:tgtEl>
                                          <p:spTgt spid="412681"/>
                                        </p:tgtEl>
                                        <p:attrNameLst>
                                          <p:attrName>ppt_w</p:attrName>
                                        </p:attrNameLst>
                                      </p:cBhvr>
                                      <p:tavLst>
                                        <p:tav tm="0">
                                          <p:val>
                                            <p:fltVal val="0"/>
                                          </p:val>
                                        </p:tav>
                                        <p:tav tm="100000">
                                          <p:val>
                                            <p:strVal val="#ppt_w"/>
                                          </p:val>
                                        </p:tav>
                                      </p:tavLst>
                                    </p:anim>
                                    <p:anim calcmode="lin" valueType="num">
                                      <p:cBhvr>
                                        <p:cTn id="42" dur="500" fill="hold"/>
                                        <p:tgtEl>
                                          <p:spTgt spid="412681"/>
                                        </p:tgtEl>
                                        <p:attrNameLst>
                                          <p:attrName>ppt_h</p:attrName>
                                        </p:attrNameLst>
                                      </p:cBhvr>
                                      <p:tavLst>
                                        <p:tav tm="0">
                                          <p:val>
                                            <p:fltVal val="0"/>
                                          </p:val>
                                        </p:tav>
                                        <p:tav tm="100000">
                                          <p:val>
                                            <p:strVal val="#ppt_h"/>
                                          </p:val>
                                        </p:tav>
                                      </p:tavLst>
                                    </p:anim>
                                    <p:animEffect transition="in" filter="fade">
                                      <p:cBhvr>
                                        <p:cTn id="43" dur="500"/>
                                        <p:tgtEl>
                                          <p:spTgt spid="41268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iterate type="wd">
                                    <p:tmPct val="10000"/>
                                  </p:iterate>
                                  <p:childTnLst>
                                    <p:set>
                                      <p:cBhvr>
                                        <p:cTn id="47" dur="1" fill="hold">
                                          <p:stCondLst>
                                            <p:cond delay="0"/>
                                          </p:stCondLst>
                                        </p:cTn>
                                        <p:tgtEl>
                                          <p:spTgt spid="412678">
                                            <p:txEl>
                                              <p:pRg st="4" end="4"/>
                                            </p:txEl>
                                          </p:spTgt>
                                        </p:tgtEl>
                                        <p:attrNameLst>
                                          <p:attrName>style.visibility</p:attrName>
                                        </p:attrNameLst>
                                      </p:cBhvr>
                                      <p:to>
                                        <p:strVal val="visible"/>
                                      </p:to>
                                    </p:set>
                                    <p:animEffect transition="in" filter="wipe(left)">
                                      <p:cBhvr>
                                        <p:cTn id="48" dur="500"/>
                                        <p:tgtEl>
                                          <p:spTgt spid="412678">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iterate type="wd">
                                    <p:tmPct val="10000"/>
                                  </p:iterate>
                                  <p:childTnLst>
                                    <p:set>
                                      <p:cBhvr>
                                        <p:cTn id="52" dur="1" fill="hold">
                                          <p:stCondLst>
                                            <p:cond delay="0"/>
                                          </p:stCondLst>
                                        </p:cTn>
                                        <p:tgtEl>
                                          <p:spTgt spid="412678">
                                            <p:txEl>
                                              <p:pRg st="5" end="5"/>
                                            </p:txEl>
                                          </p:spTgt>
                                        </p:tgtEl>
                                        <p:attrNameLst>
                                          <p:attrName>style.visibility</p:attrName>
                                        </p:attrNameLst>
                                      </p:cBhvr>
                                      <p:to>
                                        <p:strVal val="visible"/>
                                      </p:to>
                                    </p:set>
                                    <p:animEffect transition="in" filter="wipe(left)">
                                      <p:cBhvr>
                                        <p:cTn id="53" dur="500"/>
                                        <p:tgtEl>
                                          <p:spTgt spid="41267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8"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r>
              <a:rPr lang="en-US" smtClean="0"/>
              <a:t>Thursday, July 5, 2018</a:t>
            </a:r>
            <a:endParaRPr lang="en-US"/>
          </a:p>
        </p:txBody>
      </p:sp>
      <p:sp>
        <p:nvSpPr>
          <p:cNvPr id="14" name="Footer Placeholder 4"/>
          <p:cNvSpPr>
            <a:spLocks noGrp="1"/>
          </p:cNvSpPr>
          <p:nvPr>
            <p:ph type="ftr" sz="quarter" idx="11"/>
          </p:nvPr>
        </p:nvSpPr>
        <p:spPr/>
        <p:txBody>
          <a:bodyPr/>
          <a:lstStyle/>
          <a:p>
            <a:r>
              <a:rPr lang="de-DE" smtClean="0"/>
              <a:t>PHYS 1444-001, Summer 2018               Dr. Jaehoon Yu</a:t>
            </a:r>
            <a:endParaRPr lang="en-US"/>
          </a:p>
        </p:txBody>
      </p:sp>
      <p:sp>
        <p:nvSpPr>
          <p:cNvPr id="15" name="Slide Number Placeholder 5"/>
          <p:cNvSpPr>
            <a:spLocks noGrp="1"/>
          </p:cNvSpPr>
          <p:nvPr>
            <p:ph type="sldNum" sz="quarter" idx="12"/>
          </p:nvPr>
        </p:nvSpPr>
        <p:spPr/>
        <p:txBody>
          <a:bodyPr/>
          <a:lstStyle/>
          <a:p>
            <a:fld id="{A875EF07-28D4-3446-9D70-0EED7CB40239}" type="slidenum">
              <a:rPr lang="en-US"/>
              <a:pPr/>
              <a:t>37</a:t>
            </a:fld>
            <a:endParaRPr lang="en-US"/>
          </a:p>
        </p:txBody>
      </p:sp>
      <p:pic>
        <p:nvPicPr>
          <p:cNvPr id="413698" name="Picture 2" descr="FG29_003"/>
          <p:cNvPicPr>
            <a:picLocks noChangeAspect="1" noChangeArrowheads="1"/>
          </p:cNvPicPr>
          <p:nvPr/>
        </p:nvPicPr>
        <p:blipFill>
          <a:blip r:embed="rId4"/>
          <a:srcRect/>
          <a:stretch>
            <a:fillRect/>
          </a:stretch>
        </p:blipFill>
        <p:spPr bwMode="auto">
          <a:xfrm>
            <a:off x="7162800" y="2362200"/>
            <a:ext cx="1828800" cy="1371600"/>
          </a:xfrm>
          <a:prstGeom prst="rect">
            <a:avLst/>
          </a:prstGeom>
          <a:noFill/>
        </p:spPr>
      </p:pic>
      <p:sp>
        <p:nvSpPr>
          <p:cNvPr id="413699" name="Rectangle 3"/>
          <p:cNvSpPr>
            <a:spLocks noGrp="1" noChangeArrowheads="1"/>
          </p:cNvSpPr>
          <p:nvPr>
            <p:ph type="title"/>
          </p:nvPr>
        </p:nvSpPr>
        <p:spPr>
          <a:xfrm>
            <a:off x="381000" y="76200"/>
            <a:ext cx="8534400" cy="609600"/>
          </a:xfrm>
        </p:spPr>
        <p:txBody>
          <a:bodyPr/>
          <a:lstStyle/>
          <a:p>
            <a:r>
              <a:rPr lang="en-US"/>
              <a:t>Magnetic Flux</a:t>
            </a:r>
          </a:p>
        </p:txBody>
      </p:sp>
      <p:graphicFrame>
        <p:nvGraphicFramePr>
          <p:cNvPr id="413700"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18010"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3701"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18011"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3702"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18012"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3703" name="Rectangle 7"/>
          <p:cNvSpPr>
            <a:spLocks noGrp="1" noChangeArrowheads="1"/>
          </p:cNvSpPr>
          <p:nvPr>
            <p:ph type="body" idx="1"/>
          </p:nvPr>
        </p:nvSpPr>
        <p:spPr>
          <a:xfrm>
            <a:off x="457200" y="593725"/>
            <a:ext cx="8458200" cy="5867400"/>
          </a:xfrm>
        </p:spPr>
        <p:txBody>
          <a:bodyPr/>
          <a:lstStyle/>
          <a:p>
            <a:r>
              <a:rPr lang="en-US" sz="2800" dirty="0"/>
              <a:t>So what do you think is the induced </a:t>
            </a:r>
            <a:r>
              <a:rPr lang="en-US" sz="2800" dirty="0" err="1"/>
              <a:t>emf</a:t>
            </a:r>
            <a:r>
              <a:rPr lang="en-US" sz="2800" dirty="0"/>
              <a:t> proportional to?</a:t>
            </a:r>
          </a:p>
          <a:p>
            <a:pPr lvl="1"/>
            <a:r>
              <a:rPr lang="en-US" sz="2400" dirty="0"/>
              <a:t>The rate of changes of the magnetic field?</a:t>
            </a:r>
          </a:p>
          <a:p>
            <a:pPr lvl="2"/>
            <a:r>
              <a:rPr lang="en-US" sz="2000" dirty="0"/>
              <a:t>the higher the changes the higher the induction </a:t>
            </a:r>
          </a:p>
          <a:p>
            <a:pPr lvl="1"/>
            <a:r>
              <a:rPr lang="en-US" sz="2400" dirty="0"/>
              <a:t>Not really, it rather depends on the rate of change of the </a:t>
            </a:r>
            <a:r>
              <a:rPr lang="en-US" sz="2400" b="1" u="sng" dirty="0">
                <a:solidFill>
                  <a:srgbClr val="CC0000"/>
                </a:solidFill>
                <a:effectLst>
                  <a:outerShdw blurRad="38100" dist="38100" dir="2700000" algn="tl">
                    <a:srgbClr val="DDDDDD"/>
                  </a:outerShdw>
                </a:effectLst>
              </a:rPr>
              <a:t>magnetic flux</a:t>
            </a:r>
            <a:r>
              <a:rPr lang="en-US" sz="2400" dirty="0"/>
              <a:t>,</a:t>
            </a:r>
            <a:r>
              <a:rPr lang="en-US" sz="2400" dirty="0" smtClean="0"/>
              <a:t> </a:t>
            </a:r>
            <a:r>
              <a:rPr lang="en-US" sz="2400" dirty="0" smtClean="0">
                <a:latin typeface="Symbol" charset="2"/>
              </a:rPr>
              <a:t>Φ</a:t>
            </a:r>
            <a:r>
              <a:rPr lang="en-US" sz="2400" baseline="-25000" dirty="0" smtClean="0"/>
              <a:t>B</a:t>
            </a:r>
            <a:r>
              <a:rPr lang="en-US" sz="2400" dirty="0"/>
              <a:t>.</a:t>
            </a:r>
          </a:p>
          <a:p>
            <a:pPr lvl="1"/>
            <a:r>
              <a:rPr lang="en-US" sz="2400" dirty="0"/>
              <a:t>Magnetic flux is defined as (just like the electric flux)</a:t>
            </a:r>
          </a:p>
          <a:p>
            <a:pPr lvl="1"/>
            <a:r>
              <a:rPr lang="en-US" sz="2400" dirty="0"/>
              <a:t> </a:t>
            </a:r>
          </a:p>
          <a:p>
            <a:pPr lvl="2"/>
            <a:r>
              <a:rPr lang="en-US" sz="2000" dirty="0" smtClean="0"/>
              <a:t> </a:t>
            </a:r>
            <a:r>
              <a:rPr lang="en-US" sz="2000" dirty="0" err="1" smtClean="0">
                <a:latin typeface="Symbol" charset="2"/>
              </a:rPr>
              <a:t>θ</a:t>
            </a:r>
            <a:r>
              <a:rPr lang="en-US" sz="2000" dirty="0" smtClean="0"/>
              <a:t> </a:t>
            </a:r>
            <a:r>
              <a:rPr lang="en-US" sz="2000" dirty="0"/>
              <a:t>is the angle between </a:t>
            </a:r>
            <a:r>
              <a:rPr lang="en-US" sz="2000" b="1" dirty="0"/>
              <a:t>B</a:t>
            </a:r>
            <a:r>
              <a:rPr lang="en-US" sz="2000" dirty="0"/>
              <a:t> and the area vector </a:t>
            </a:r>
            <a:r>
              <a:rPr lang="en-US" sz="2000" b="1" dirty="0"/>
              <a:t>A</a:t>
            </a:r>
            <a:r>
              <a:rPr lang="en-US" sz="2000" dirty="0"/>
              <a:t> whose direction is perpendicular to the face of the loop based on the right-hand rule</a:t>
            </a:r>
          </a:p>
          <a:p>
            <a:pPr lvl="1"/>
            <a:r>
              <a:rPr lang="en-US" sz="2400" dirty="0"/>
              <a:t>What kind of quantity is the magnetic flux?</a:t>
            </a:r>
          </a:p>
          <a:p>
            <a:pPr lvl="2"/>
            <a:r>
              <a:rPr lang="en-US" sz="2000" dirty="0"/>
              <a:t>Scalar. Unit?</a:t>
            </a:r>
          </a:p>
          <a:p>
            <a:pPr lvl="2"/>
            <a:r>
              <a:rPr lang="en-US" sz="2000" dirty="0"/>
              <a:t>               or </a:t>
            </a:r>
            <a:r>
              <a:rPr lang="en-US" sz="2000" dirty="0" err="1"/>
              <a:t>weber</a:t>
            </a:r>
            <a:endParaRPr lang="en-US" sz="2000" dirty="0"/>
          </a:p>
          <a:p>
            <a:r>
              <a:rPr lang="en-US" sz="2800" dirty="0"/>
              <a:t>If the area of the loop is not simple or B is not uniform, the magnetic flux can be written as </a:t>
            </a:r>
          </a:p>
        </p:txBody>
      </p:sp>
      <p:graphicFrame>
        <p:nvGraphicFramePr>
          <p:cNvPr id="413704"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18013" name="Equation" r:id="rId9" imgW="914400" imgH="190080" progId="Equation.DSMT4">
                  <p:embed/>
                </p:oleObj>
              </mc:Choice>
              <mc:Fallback>
                <p:oleObj name="Equation" r:id="rId9" imgW="914400" imgH="190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3707" name="Object 11"/>
          <p:cNvGraphicFramePr>
            <a:graphicFrameLocks noChangeAspect="1"/>
          </p:cNvGraphicFramePr>
          <p:nvPr/>
        </p:nvGraphicFramePr>
        <p:xfrm>
          <a:off x="1765300" y="5029200"/>
          <a:ext cx="673100" cy="369888"/>
        </p:xfrm>
        <a:graphic>
          <a:graphicData uri="http://schemas.openxmlformats.org/presentationml/2006/ole">
            <mc:AlternateContent xmlns:mc="http://schemas.openxmlformats.org/markup-compatibility/2006">
              <mc:Choice xmlns:v="urn:schemas-microsoft-com:vml" Requires="v">
                <p:oleObj spid="_x0000_s418014" name="Equation" r:id="rId10" imgW="368280" imgH="203040" progId="Equation.DSMT4">
                  <p:embed/>
                </p:oleObj>
              </mc:Choice>
              <mc:Fallback>
                <p:oleObj name="Equation" r:id="rId10" imgW="368280" imgH="20304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65300" y="5029200"/>
                        <a:ext cx="673100" cy="3698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13708" name="Object 12"/>
          <p:cNvGraphicFramePr>
            <a:graphicFrameLocks noChangeAspect="1"/>
          </p:cNvGraphicFramePr>
          <p:nvPr/>
        </p:nvGraphicFramePr>
        <p:xfrm>
          <a:off x="3733800" y="5076825"/>
          <a:ext cx="1524000" cy="400050"/>
        </p:xfrm>
        <a:graphic>
          <a:graphicData uri="http://schemas.openxmlformats.org/presentationml/2006/ole">
            <mc:AlternateContent xmlns:mc="http://schemas.openxmlformats.org/markup-compatibility/2006">
              <mc:Choice xmlns:v="urn:schemas-microsoft-com:vml" Requires="v">
                <p:oleObj spid="_x0000_s418015" name="Equation" r:id="rId12" imgW="774360" imgH="203040" progId="Equation.DSMT4">
                  <p:embed/>
                </p:oleObj>
              </mc:Choice>
              <mc:Fallback>
                <p:oleObj name="Equation" r:id="rId12" imgW="774360" imgH="20304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33800" y="5076825"/>
                        <a:ext cx="1524000" cy="400050"/>
                      </a:xfrm>
                      <a:prstGeom prst="rect">
                        <a:avLst/>
                      </a:prstGeom>
                      <a:solidFill>
                        <a:srgbClr val="99FFCC"/>
                      </a:solidFill>
                      <a:ln w="28575">
                        <a:solidFill>
                          <a:srgbClr val="CC0000"/>
                        </a:solidFill>
                        <a:miter lim="800000"/>
                        <a:headEnd/>
                        <a:tailEnd/>
                      </a:ln>
                    </p:spPr>
                  </p:pic>
                </p:oleObj>
              </mc:Fallback>
            </mc:AlternateContent>
          </a:graphicData>
        </a:graphic>
      </p:graphicFrame>
      <p:pic>
        <p:nvPicPr>
          <p:cNvPr id="2" name="Picture 1"/>
          <p:cNvPicPr>
            <a:picLocks noChangeAspect="1"/>
          </p:cNvPicPr>
          <p:nvPr/>
        </p:nvPicPr>
        <p:blipFill>
          <a:blip r:embed="rId14"/>
          <a:stretch>
            <a:fillRect/>
          </a:stretch>
        </p:blipFill>
        <p:spPr>
          <a:xfrm>
            <a:off x="5715000" y="5908002"/>
            <a:ext cx="1983185" cy="680795"/>
          </a:xfrm>
          <a:prstGeom prst="rect">
            <a:avLst/>
          </a:prstGeom>
          <a:solidFill>
            <a:srgbClr val="99FFCC"/>
          </a:solidFill>
          <a:ln w="28575">
            <a:solidFill>
              <a:srgbClr val="C00000"/>
            </a:solidFill>
          </a:ln>
        </p:spPr>
      </p:pic>
      <p:pic>
        <p:nvPicPr>
          <p:cNvPr id="3" name="Picture 2"/>
          <p:cNvPicPr>
            <a:picLocks noChangeAspect="1"/>
          </p:cNvPicPr>
          <p:nvPr/>
        </p:nvPicPr>
        <p:blipFill>
          <a:blip r:embed="rId15"/>
          <a:stretch>
            <a:fillRect/>
          </a:stretch>
        </p:blipFill>
        <p:spPr>
          <a:xfrm>
            <a:off x="1579144" y="3124200"/>
            <a:ext cx="3320716" cy="457200"/>
          </a:xfrm>
          <a:prstGeom prst="rect">
            <a:avLst/>
          </a:prstGeom>
          <a:solidFill>
            <a:srgbClr val="99FFCC"/>
          </a:solidFill>
          <a:ln w="28575">
            <a:solidFill>
              <a:srgbClr val="C00000"/>
            </a:solidFill>
          </a:ln>
        </p:spPr>
      </p:pic>
    </p:spTree>
    <p:extLst>
      <p:ext uri="{BB962C8B-B14F-4D97-AF65-F5344CB8AC3E}">
        <p14:creationId xmlns:p14="http://schemas.microsoft.com/office/powerpoint/2010/main" val="59846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13703">
                                            <p:txEl>
                                              <p:pRg st="0" end="0"/>
                                            </p:txEl>
                                          </p:spTgt>
                                        </p:tgtEl>
                                        <p:attrNameLst>
                                          <p:attrName>style.visibility</p:attrName>
                                        </p:attrNameLst>
                                      </p:cBhvr>
                                      <p:to>
                                        <p:strVal val="visible"/>
                                      </p:to>
                                    </p:set>
                                    <p:animEffect transition="in" filter="wipe(left)">
                                      <p:cBhvr>
                                        <p:cTn id="7" dur="500"/>
                                        <p:tgtEl>
                                          <p:spTgt spid="4137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13703">
                                            <p:txEl>
                                              <p:pRg st="1" end="1"/>
                                            </p:txEl>
                                          </p:spTgt>
                                        </p:tgtEl>
                                        <p:attrNameLst>
                                          <p:attrName>style.visibility</p:attrName>
                                        </p:attrNameLst>
                                      </p:cBhvr>
                                      <p:to>
                                        <p:strVal val="visible"/>
                                      </p:to>
                                    </p:set>
                                    <p:animEffect transition="in" filter="wipe(left)">
                                      <p:cBhvr>
                                        <p:cTn id="12" dur="500"/>
                                        <p:tgtEl>
                                          <p:spTgt spid="4137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13703">
                                            <p:txEl>
                                              <p:pRg st="2" end="2"/>
                                            </p:txEl>
                                          </p:spTgt>
                                        </p:tgtEl>
                                        <p:attrNameLst>
                                          <p:attrName>style.visibility</p:attrName>
                                        </p:attrNameLst>
                                      </p:cBhvr>
                                      <p:to>
                                        <p:strVal val="visible"/>
                                      </p:to>
                                    </p:set>
                                    <p:animEffect transition="in" filter="wipe(left)">
                                      <p:cBhvr>
                                        <p:cTn id="17" dur="500"/>
                                        <p:tgtEl>
                                          <p:spTgt spid="4137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13703">
                                            <p:txEl>
                                              <p:pRg st="3" end="3"/>
                                            </p:txEl>
                                          </p:spTgt>
                                        </p:tgtEl>
                                        <p:attrNameLst>
                                          <p:attrName>style.visibility</p:attrName>
                                        </p:attrNameLst>
                                      </p:cBhvr>
                                      <p:to>
                                        <p:strVal val="visible"/>
                                      </p:to>
                                    </p:set>
                                    <p:animEffect transition="in" filter="wipe(left)">
                                      <p:cBhvr>
                                        <p:cTn id="22" dur="500"/>
                                        <p:tgtEl>
                                          <p:spTgt spid="4137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13703">
                                            <p:txEl>
                                              <p:pRg st="4" end="4"/>
                                            </p:txEl>
                                          </p:spTgt>
                                        </p:tgtEl>
                                        <p:attrNameLst>
                                          <p:attrName>style.visibility</p:attrName>
                                        </p:attrNameLst>
                                      </p:cBhvr>
                                      <p:to>
                                        <p:strVal val="visible"/>
                                      </p:to>
                                    </p:set>
                                    <p:animEffect transition="in" filter="wipe(left)">
                                      <p:cBhvr>
                                        <p:cTn id="27" dur="500"/>
                                        <p:tgtEl>
                                          <p:spTgt spid="41370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413703">
                                            <p:txEl>
                                              <p:pRg st="5" end="5"/>
                                            </p:txEl>
                                          </p:spTgt>
                                        </p:tgtEl>
                                        <p:attrNameLst>
                                          <p:attrName>style.visibility</p:attrName>
                                        </p:attrNameLst>
                                      </p:cBhvr>
                                      <p:to>
                                        <p:strVal val="visible"/>
                                      </p:to>
                                    </p:set>
                                    <p:animEffect transition="in" filter="wipe(left)">
                                      <p:cBhvr>
                                        <p:cTn id="32" dur="500"/>
                                        <p:tgtEl>
                                          <p:spTgt spid="413703">
                                            <p:txEl>
                                              <p:pRg st="5" end="5"/>
                                            </p:txEl>
                                          </p:spTgt>
                                        </p:tgtEl>
                                      </p:cBhvr>
                                    </p:animEffect>
                                  </p:childTnLst>
                                </p:cTn>
                              </p:par>
                              <p:par>
                                <p:cTn id="33" presetID="22" presetClass="entr" presetSubtype="8"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iterate type="wd">
                                    <p:tmPct val="10000"/>
                                  </p:iterate>
                                  <p:childTnLst>
                                    <p:set>
                                      <p:cBhvr>
                                        <p:cTn id="39" dur="1" fill="hold">
                                          <p:stCondLst>
                                            <p:cond delay="0"/>
                                          </p:stCondLst>
                                        </p:cTn>
                                        <p:tgtEl>
                                          <p:spTgt spid="413698"/>
                                        </p:tgtEl>
                                        <p:attrNameLst>
                                          <p:attrName>style.visibility</p:attrName>
                                        </p:attrNameLst>
                                      </p:cBhvr>
                                      <p:to>
                                        <p:strVal val="visible"/>
                                      </p:to>
                                    </p:set>
                                    <p:anim calcmode="lin" valueType="num">
                                      <p:cBhvr>
                                        <p:cTn id="40" dur="500" fill="hold"/>
                                        <p:tgtEl>
                                          <p:spTgt spid="413698"/>
                                        </p:tgtEl>
                                        <p:attrNameLst>
                                          <p:attrName>ppt_w</p:attrName>
                                        </p:attrNameLst>
                                      </p:cBhvr>
                                      <p:tavLst>
                                        <p:tav tm="0">
                                          <p:val>
                                            <p:fltVal val="0"/>
                                          </p:val>
                                        </p:tav>
                                        <p:tav tm="100000">
                                          <p:val>
                                            <p:strVal val="#ppt_w"/>
                                          </p:val>
                                        </p:tav>
                                      </p:tavLst>
                                    </p:anim>
                                    <p:anim calcmode="lin" valueType="num">
                                      <p:cBhvr>
                                        <p:cTn id="41" dur="500" fill="hold"/>
                                        <p:tgtEl>
                                          <p:spTgt spid="413698"/>
                                        </p:tgtEl>
                                        <p:attrNameLst>
                                          <p:attrName>ppt_h</p:attrName>
                                        </p:attrNameLst>
                                      </p:cBhvr>
                                      <p:tavLst>
                                        <p:tav tm="0">
                                          <p:val>
                                            <p:fltVal val="0"/>
                                          </p:val>
                                        </p:tav>
                                        <p:tav tm="100000">
                                          <p:val>
                                            <p:strVal val="#ppt_h"/>
                                          </p:val>
                                        </p:tav>
                                      </p:tavLst>
                                    </p:anim>
                                    <p:animEffect transition="in" filter="fade">
                                      <p:cBhvr>
                                        <p:cTn id="42" dur="500"/>
                                        <p:tgtEl>
                                          <p:spTgt spid="41369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wd">
                                    <p:tmPct val="10000"/>
                                  </p:iterate>
                                  <p:childTnLst>
                                    <p:set>
                                      <p:cBhvr>
                                        <p:cTn id="46" dur="1" fill="hold">
                                          <p:stCondLst>
                                            <p:cond delay="0"/>
                                          </p:stCondLst>
                                        </p:cTn>
                                        <p:tgtEl>
                                          <p:spTgt spid="413703">
                                            <p:txEl>
                                              <p:pRg st="6" end="6"/>
                                            </p:txEl>
                                          </p:spTgt>
                                        </p:tgtEl>
                                        <p:attrNameLst>
                                          <p:attrName>style.visibility</p:attrName>
                                        </p:attrNameLst>
                                      </p:cBhvr>
                                      <p:to>
                                        <p:strVal val="visible"/>
                                      </p:to>
                                    </p:set>
                                    <p:animEffect transition="in" filter="wipe(left)">
                                      <p:cBhvr>
                                        <p:cTn id="47" dur="500"/>
                                        <p:tgtEl>
                                          <p:spTgt spid="413703">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wd">
                                    <p:tmPct val="10000"/>
                                  </p:iterate>
                                  <p:childTnLst>
                                    <p:set>
                                      <p:cBhvr>
                                        <p:cTn id="51" dur="1" fill="hold">
                                          <p:stCondLst>
                                            <p:cond delay="0"/>
                                          </p:stCondLst>
                                        </p:cTn>
                                        <p:tgtEl>
                                          <p:spTgt spid="413703">
                                            <p:txEl>
                                              <p:pRg st="7" end="7"/>
                                            </p:txEl>
                                          </p:spTgt>
                                        </p:tgtEl>
                                        <p:attrNameLst>
                                          <p:attrName>style.visibility</p:attrName>
                                        </p:attrNameLst>
                                      </p:cBhvr>
                                      <p:to>
                                        <p:strVal val="visible"/>
                                      </p:to>
                                    </p:set>
                                    <p:animEffect transition="in" filter="wipe(left)">
                                      <p:cBhvr>
                                        <p:cTn id="52" dur="500"/>
                                        <p:tgtEl>
                                          <p:spTgt spid="413703">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wd">
                                    <p:tmPct val="10000"/>
                                  </p:iterate>
                                  <p:childTnLst>
                                    <p:set>
                                      <p:cBhvr>
                                        <p:cTn id="56" dur="1" fill="hold">
                                          <p:stCondLst>
                                            <p:cond delay="0"/>
                                          </p:stCondLst>
                                        </p:cTn>
                                        <p:tgtEl>
                                          <p:spTgt spid="413703">
                                            <p:txEl>
                                              <p:pRg st="8" end="8"/>
                                            </p:txEl>
                                          </p:spTgt>
                                        </p:tgtEl>
                                        <p:attrNameLst>
                                          <p:attrName>style.visibility</p:attrName>
                                        </p:attrNameLst>
                                      </p:cBhvr>
                                      <p:to>
                                        <p:strVal val="visible"/>
                                      </p:to>
                                    </p:set>
                                    <p:animEffect transition="in" filter="wipe(left)">
                                      <p:cBhvr>
                                        <p:cTn id="57" dur="500"/>
                                        <p:tgtEl>
                                          <p:spTgt spid="413703">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iterate type="wd">
                                    <p:tmPct val="10000"/>
                                  </p:iterate>
                                  <p:childTnLst>
                                    <p:set>
                                      <p:cBhvr>
                                        <p:cTn id="61" dur="1" fill="hold">
                                          <p:stCondLst>
                                            <p:cond delay="0"/>
                                          </p:stCondLst>
                                        </p:cTn>
                                        <p:tgtEl>
                                          <p:spTgt spid="413707"/>
                                        </p:tgtEl>
                                        <p:attrNameLst>
                                          <p:attrName>style.visibility</p:attrName>
                                        </p:attrNameLst>
                                      </p:cBhvr>
                                      <p:to>
                                        <p:strVal val="visible"/>
                                      </p:to>
                                    </p:set>
                                    <p:animEffect transition="in" filter="wipe(left)">
                                      <p:cBhvr>
                                        <p:cTn id="62" dur="500"/>
                                        <p:tgtEl>
                                          <p:spTgt spid="413707"/>
                                        </p:tgtEl>
                                      </p:cBhvr>
                                    </p:animEffect>
                                  </p:childTnLst>
                                </p:cTn>
                              </p:par>
                            </p:childTnLst>
                          </p:cTn>
                        </p:par>
                        <p:par>
                          <p:cTn id="63" fill="hold">
                            <p:stCondLst>
                              <p:cond delay="500"/>
                            </p:stCondLst>
                            <p:childTnLst>
                              <p:par>
                                <p:cTn id="64" presetID="22" presetClass="entr" presetSubtype="8" fill="hold" grpId="0" nodeType="afterEffect">
                                  <p:stCondLst>
                                    <p:cond delay="0"/>
                                  </p:stCondLst>
                                  <p:iterate type="wd">
                                    <p:tmPct val="10000"/>
                                  </p:iterate>
                                  <p:childTnLst>
                                    <p:set>
                                      <p:cBhvr>
                                        <p:cTn id="65" dur="1" fill="hold">
                                          <p:stCondLst>
                                            <p:cond delay="0"/>
                                          </p:stCondLst>
                                        </p:cTn>
                                        <p:tgtEl>
                                          <p:spTgt spid="413703">
                                            <p:txEl>
                                              <p:pRg st="9" end="9"/>
                                            </p:txEl>
                                          </p:spTgt>
                                        </p:tgtEl>
                                        <p:attrNameLst>
                                          <p:attrName>style.visibility</p:attrName>
                                        </p:attrNameLst>
                                      </p:cBhvr>
                                      <p:to>
                                        <p:strVal val="visible"/>
                                      </p:to>
                                    </p:set>
                                    <p:animEffect transition="in" filter="wipe(left)">
                                      <p:cBhvr>
                                        <p:cTn id="66" dur="500"/>
                                        <p:tgtEl>
                                          <p:spTgt spid="413703">
                                            <p:txEl>
                                              <p:pRg st="9" end="9"/>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iterate type="wd">
                                    <p:tmPct val="10000"/>
                                  </p:iterate>
                                  <p:childTnLst>
                                    <p:set>
                                      <p:cBhvr>
                                        <p:cTn id="70" dur="1" fill="hold">
                                          <p:stCondLst>
                                            <p:cond delay="0"/>
                                          </p:stCondLst>
                                        </p:cTn>
                                        <p:tgtEl>
                                          <p:spTgt spid="413708"/>
                                        </p:tgtEl>
                                        <p:attrNameLst>
                                          <p:attrName>style.visibility</p:attrName>
                                        </p:attrNameLst>
                                      </p:cBhvr>
                                      <p:to>
                                        <p:strVal val="visible"/>
                                      </p:to>
                                    </p:set>
                                    <p:animEffect transition="in" filter="wipe(left)">
                                      <p:cBhvr>
                                        <p:cTn id="71" dur="500"/>
                                        <p:tgtEl>
                                          <p:spTgt spid="41370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iterate type="wd">
                                    <p:tmPct val="10000"/>
                                  </p:iterate>
                                  <p:childTnLst>
                                    <p:set>
                                      <p:cBhvr>
                                        <p:cTn id="75" dur="1" fill="hold">
                                          <p:stCondLst>
                                            <p:cond delay="0"/>
                                          </p:stCondLst>
                                        </p:cTn>
                                        <p:tgtEl>
                                          <p:spTgt spid="413703">
                                            <p:txEl>
                                              <p:pRg st="10" end="10"/>
                                            </p:txEl>
                                          </p:spTgt>
                                        </p:tgtEl>
                                        <p:attrNameLst>
                                          <p:attrName>style.visibility</p:attrName>
                                        </p:attrNameLst>
                                      </p:cBhvr>
                                      <p:to>
                                        <p:strVal val="visible"/>
                                      </p:to>
                                    </p:set>
                                    <p:animEffect transition="in" filter="wipe(left)">
                                      <p:cBhvr>
                                        <p:cTn id="76" dur="500"/>
                                        <p:tgtEl>
                                          <p:spTgt spid="413703">
                                            <p:txEl>
                                              <p:pRg st="10" end="1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2"/>
                                        </p:tgtEl>
                                        <p:attrNameLst>
                                          <p:attrName>style.visibility</p:attrName>
                                        </p:attrNameLst>
                                      </p:cBhvr>
                                      <p:to>
                                        <p:strVal val="visible"/>
                                      </p:to>
                                    </p:set>
                                    <p:animEffect transition="in" filter="wipe(left)">
                                      <p:cBhvr>
                                        <p:cTn id="8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r>
              <a:rPr lang="en-US" smtClean="0"/>
              <a:t>Thursday, July 5, 2018</a:t>
            </a:r>
            <a:endParaRPr lang="en-US"/>
          </a:p>
        </p:txBody>
      </p:sp>
      <p:sp>
        <p:nvSpPr>
          <p:cNvPr id="12" name="Footer Placeholder 4"/>
          <p:cNvSpPr>
            <a:spLocks noGrp="1"/>
          </p:cNvSpPr>
          <p:nvPr>
            <p:ph type="ftr" sz="quarter" idx="11"/>
          </p:nvPr>
        </p:nvSpPr>
        <p:spPr/>
        <p:txBody>
          <a:bodyPr/>
          <a:lstStyle/>
          <a:p>
            <a:r>
              <a:rPr lang="de-DE" smtClean="0"/>
              <a:t>PHYS 1444-001, Summer 2018               Dr. Jaehoon Yu</a:t>
            </a:r>
            <a:endParaRPr lang="en-US"/>
          </a:p>
        </p:txBody>
      </p:sp>
      <p:sp>
        <p:nvSpPr>
          <p:cNvPr id="13" name="Slide Number Placeholder 5"/>
          <p:cNvSpPr>
            <a:spLocks noGrp="1"/>
          </p:cNvSpPr>
          <p:nvPr>
            <p:ph type="sldNum" sz="quarter" idx="12"/>
          </p:nvPr>
        </p:nvSpPr>
        <p:spPr/>
        <p:txBody>
          <a:bodyPr/>
          <a:lstStyle/>
          <a:p>
            <a:fld id="{C9BCC519-E942-2A47-98BE-460303325F7D}" type="slidenum">
              <a:rPr lang="en-US"/>
              <a:pPr/>
              <a:t>38</a:t>
            </a:fld>
            <a:endParaRPr lang="en-US"/>
          </a:p>
        </p:txBody>
      </p:sp>
      <p:sp>
        <p:nvSpPr>
          <p:cNvPr id="414722" name="Rectangle 2"/>
          <p:cNvSpPr>
            <a:spLocks noGrp="1" noChangeArrowheads="1"/>
          </p:cNvSpPr>
          <p:nvPr>
            <p:ph type="title"/>
          </p:nvPr>
        </p:nvSpPr>
        <p:spPr>
          <a:xfrm>
            <a:off x="381000" y="76200"/>
            <a:ext cx="8534400" cy="609600"/>
          </a:xfrm>
        </p:spPr>
        <p:txBody>
          <a:bodyPr/>
          <a:lstStyle/>
          <a:p>
            <a:r>
              <a:rPr lang="en-US"/>
              <a:t>Faraday’s Law of Induction</a:t>
            </a:r>
          </a:p>
        </p:txBody>
      </p:sp>
      <p:graphicFrame>
        <p:nvGraphicFramePr>
          <p:cNvPr id="414723"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19034"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4724"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19035"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4725"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19036"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4726" name="Rectangle 6"/>
          <p:cNvSpPr>
            <a:spLocks noGrp="1" noChangeArrowheads="1"/>
          </p:cNvSpPr>
          <p:nvPr>
            <p:ph type="body" idx="1"/>
          </p:nvPr>
        </p:nvSpPr>
        <p:spPr>
          <a:xfrm>
            <a:off x="228600" y="609600"/>
            <a:ext cx="8610600" cy="5867400"/>
          </a:xfrm>
        </p:spPr>
        <p:txBody>
          <a:bodyPr/>
          <a:lstStyle/>
          <a:p>
            <a:pPr>
              <a:lnSpc>
                <a:spcPct val="90000"/>
              </a:lnSpc>
            </a:pPr>
            <a:r>
              <a:rPr lang="en-US" dirty="0"/>
              <a:t>In terms of magnetic flux, we can formulate Faraday’s findings</a:t>
            </a:r>
          </a:p>
          <a:p>
            <a:pPr lvl="1">
              <a:lnSpc>
                <a:spcPct val="90000"/>
              </a:lnSpc>
            </a:pPr>
            <a:r>
              <a:rPr lang="en-US" dirty="0"/>
              <a:t>The </a:t>
            </a:r>
            <a:r>
              <a:rPr lang="en-US" dirty="0" err="1"/>
              <a:t>emf</a:t>
            </a:r>
            <a:r>
              <a:rPr lang="en-US" dirty="0"/>
              <a:t> induced in a circuit is equal to the rate of change of magnetic flux through the circuit</a:t>
            </a:r>
          </a:p>
          <a:p>
            <a:pPr lvl="1">
              <a:lnSpc>
                <a:spcPct val="90000"/>
              </a:lnSpc>
              <a:buFontTx/>
              <a:buNone/>
            </a:pPr>
            <a:r>
              <a:rPr lang="en-US" dirty="0"/>
              <a:t> </a:t>
            </a:r>
          </a:p>
          <a:p>
            <a:pPr lvl="2">
              <a:lnSpc>
                <a:spcPct val="90000"/>
              </a:lnSpc>
            </a:pPr>
            <a:endParaRPr lang="en-US" dirty="0"/>
          </a:p>
          <a:p>
            <a:pPr>
              <a:lnSpc>
                <a:spcPct val="90000"/>
              </a:lnSpc>
            </a:pPr>
            <a:r>
              <a:rPr lang="en-US" dirty="0"/>
              <a:t>If the circuit contains N closely wrapped loops, the total induced </a:t>
            </a:r>
            <a:r>
              <a:rPr lang="en-US" dirty="0" err="1"/>
              <a:t>emf</a:t>
            </a:r>
            <a:r>
              <a:rPr lang="en-US" dirty="0"/>
              <a:t> is the sum of </a:t>
            </a:r>
            <a:r>
              <a:rPr lang="en-US" dirty="0" err="1"/>
              <a:t>emf</a:t>
            </a:r>
            <a:r>
              <a:rPr lang="en-US" dirty="0"/>
              <a:t> induced in each loop</a:t>
            </a:r>
          </a:p>
          <a:p>
            <a:pPr>
              <a:lnSpc>
                <a:spcPct val="90000"/>
              </a:lnSpc>
            </a:pPr>
            <a:endParaRPr lang="en-US" dirty="0"/>
          </a:p>
          <a:p>
            <a:pPr lvl="1">
              <a:lnSpc>
                <a:spcPct val="90000"/>
              </a:lnSpc>
            </a:pPr>
            <a:r>
              <a:rPr lang="en-US" dirty="0"/>
              <a:t>Why negative?</a:t>
            </a:r>
          </a:p>
          <a:p>
            <a:pPr lvl="2">
              <a:lnSpc>
                <a:spcPct val="90000"/>
              </a:lnSpc>
            </a:pPr>
            <a:r>
              <a:rPr lang="en-US" dirty="0"/>
              <a:t>Has got a lot to do with the direction of induced </a:t>
            </a:r>
            <a:r>
              <a:rPr lang="en-US" dirty="0" err="1"/>
              <a:t>emf</a:t>
            </a:r>
            <a:r>
              <a:rPr lang="en-US" dirty="0"/>
              <a:t>…</a:t>
            </a:r>
          </a:p>
        </p:txBody>
      </p:sp>
      <p:graphicFrame>
        <p:nvGraphicFramePr>
          <p:cNvPr id="414727"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19037"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4728" name="Text Box 8"/>
          <p:cNvSpPr txBox="1">
            <a:spLocks noChangeArrowheads="1"/>
          </p:cNvSpPr>
          <p:nvPr/>
        </p:nvSpPr>
        <p:spPr bwMode="auto">
          <a:xfrm>
            <a:off x="3352800" y="2638425"/>
            <a:ext cx="3505200" cy="485775"/>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b="1">
                <a:solidFill>
                  <a:srgbClr val="CC0000"/>
                </a:solidFill>
                <a:latin typeface="Arial Narrow" charset="0"/>
              </a:rPr>
              <a:t>Faraday’s Law of Induction</a:t>
            </a:r>
            <a:endParaRPr lang="en-US">
              <a:solidFill>
                <a:srgbClr val="CC0000"/>
              </a:solidFill>
              <a:latin typeface="Arial Narrow" charset="0"/>
            </a:endParaRPr>
          </a:p>
        </p:txBody>
      </p:sp>
      <p:graphicFrame>
        <p:nvGraphicFramePr>
          <p:cNvPr id="414729" name="Object 9"/>
          <p:cNvGraphicFramePr>
            <a:graphicFrameLocks noChangeAspect="1"/>
          </p:cNvGraphicFramePr>
          <p:nvPr/>
        </p:nvGraphicFramePr>
        <p:xfrm>
          <a:off x="1371600" y="2392363"/>
          <a:ext cx="1676400" cy="935037"/>
        </p:xfrm>
        <a:graphic>
          <a:graphicData uri="http://schemas.openxmlformats.org/presentationml/2006/ole">
            <mc:AlternateContent xmlns:mc="http://schemas.openxmlformats.org/markup-compatibility/2006">
              <mc:Choice xmlns:v="urn:schemas-microsoft-com:vml" Requires="v">
                <p:oleObj spid="_x0000_s419038" name="Equation" r:id="rId8" imgW="660240" imgH="368280" progId="Equation.DSMT4">
                  <p:embed/>
                </p:oleObj>
              </mc:Choice>
              <mc:Fallback>
                <p:oleObj name="Equation" r:id="rId8" imgW="660240" imgH="3682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1600" y="2392363"/>
                        <a:ext cx="1676400" cy="935037"/>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414730" name="Object 10"/>
          <p:cNvGraphicFramePr>
            <a:graphicFrameLocks noChangeAspect="1"/>
          </p:cNvGraphicFramePr>
          <p:nvPr/>
        </p:nvGraphicFramePr>
        <p:xfrm>
          <a:off x="1981200" y="4343400"/>
          <a:ext cx="1828800" cy="871538"/>
        </p:xfrm>
        <a:graphic>
          <a:graphicData uri="http://schemas.openxmlformats.org/presentationml/2006/ole">
            <mc:AlternateContent xmlns:mc="http://schemas.openxmlformats.org/markup-compatibility/2006">
              <mc:Choice xmlns:v="urn:schemas-microsoft-com:vml" Requires="v">
                <p:oleObj spid="_x0000_s419039" name="Equation" r:id="rId10" imgW="774360" imgH="368280" progId="Equation.DSMT4">
                  <p:embed/>
                </p:oleObj>
              </mc:Choice>
              <mc:Fallback>
                <p:oleObj name="Equation" r:id="rId10" imgW="774360" imgH="3682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1200" y="4343400"/>
                        <a:ext cx="1828800" cy="871538"/>
                      </a:xfrm>
                      <a:prstGeom prst="rect">
                        <a:avLst/>
                      </a:prstGeom>
                      <a:solidFill>
                        <a:srgbClr val="99FFCC"/>
                      </a:solidFill>
                      <a:ln w="28575">
                        <a:solidFill>
                          <a:srgbClr val="CC0000"/>
                        </a:solidFill>
                        <a:miter lim="800000"/>
                        <a:headEnd/>
                        <a:tailEnd/>
                      </a:ln>
                    </p:spPr>
                  </p:pic>
                </p:oleObj>
              </mc:Fallback>
            </mc:AlternateContent>
          </a:graphicData>
        </a:graphic>
      </p:graphicFrame>
    </p:spTree>
    <p:extLst>
      <p:ext uri="{BB962C8B-B14F-4D97-AF65-F5344CB8AC3E}">
        <p14:creationId xmlns:p14="http://schemas.microsoft.com/office/powerpoint/2010/main" val="201924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type="wd">
                                    <p:tmPct val="10000"/>
                                  </p:iterate>
                                  <p:childTnLst>
                                    <p:set>
                                      <p:cBhvr>
                                        <p:cTn id="6" dur="1" fill="hold">
                                          <p:stCondLst>
                                            <p:cond delay="0"/>
                                          </p:stCondLst>
                                        </p:cTn>
                                        <p:tgtEl>
                                          <p:spTgt spid="414726">
                                            <p:txEl>
                                              <p:pRg st="0" end="0"/>
                                            </p:txEl>
                                          </p:spTgt>
                                        </p:tgtEl>
                                        <p:attrNameLst>
                                          <p:attrName>style.visibility</p:attrName>
                                        </p:attrNameLst>
                                      </p:cBhvr>
                                      <p:to>
                                        <p:strVal val="visible"/>
                                      </p:to>
                                    </p:set>
                                    <p:animEffect transition="in" filter="wipe(down)">
                                      <p:cBhvr>
                                        <p:cTn id="7" dur="500"/>
                                        <p:tgtEl>
                                          <p:spTgt spid="4147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type="wd">
                                    <p:tmPct val="10000"/>
                                  </p:iterate>
                                  <p:childTnLst>
                                    <p:set>
                                      <p:cBhvr>
                                        <p:cTn id="11" dur="1" fill="hold">
                                          <p:stCondLst>
                                            <p:cond delay="0"/>
                                          </p:stCondLst>
                                        </p:cTn>
                                        <p:tgtEl>
                                          <p:spTgt spid="414726">
                                            <p:txEl>
                                              <p:pRg st="1" end="1"/>
                                            </p:txEl>
                                          </p:spTgt>
                                        </p:tgtEl>
                                        <p:attrNameLst>
                                          <p:attrName>style.visibility</p:attrName>
                                        </p:attrNameLst>
                                      </p:cBhvr>
                                      <p:to>
                                        <p:strVal val="visible"/>
                                      </p:to>
                                    </p:set>
                                    <p:animEffect transition="in" filter="wipe(down)">
                                      <p:cBhvr>
                                        <p:cTn id="12" dur="500"/>
                                        <p:tgtEl>
                                          <p:spTgt spid="4147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iterate type="wd">
                                    <p:tmPct val="10000"/>
                                  </p:iterate>
                                  <p:childTnLst>
                                    <p:set>
                                      <p:cBhvr>
                                        <p:cTn id="16" dur="1" fill="hold">
                                          <p:stCondLst>
                                            <p:cond delay="0"/>
                                          </p:stCondLst>
                                        </p:cTn>
                                        <p:tgtEl>
                                          <p:spTgt spid="414729"/>
                                        </p:tgtEl>
                                        <p:attrNameLst>
                                          <p:attrName>style.visibility</p:attrName>
                                        </p:attrNameLst>
                                      </p:cBhvr>
                                      <p:to>
                                        <p:strVal val="visible"/>
                                      </p:to>
                                    </p:set>
                                    <p:animEffect transition="in" filter="wipe(left)">
                                      <p:cBhvr>
                                        <p:cTn id="17" dur="500"/>
                                        <p:tgtEl>
                                          <p:spTgt spid="4147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14728"/>
                                        </p:tgtEl>
                                        <p:attrNameLst>
                                          <p:attrName>style.visibility</p:attrName>
                                        </p:attrNameLst>
                                      </p:cBhvr>
                                      <p:to>
                                        <p:strVal val="visible"/>
                                      </p:to>
                                    </p:set>
                                    <p:animEffect transition="in" filter="wipe(left)">
                                      <p:cBhvr>
                                        <p:cTn id="22" dur="500"/>
                                        <p:tgtEl>
                                          <p:spTgt spid="4147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iterate type="wd">
                                    <p:tmPct val="10000"/>
                                  </p:iterate>
                                  <p:childTnLst>
                                    <p:set>
                                      <p:cBhvr>
                                        <p:cTn id="26" dur="1" fill="hold">
                                          <p:stCondLst>
                                            <p:cond delay="0"/>
                                          </p:stCondLst>
                                        </p:cTn>
                                        <p:tgtEl>
                                          <p:spTgt spid="414726">
                                            <p:txEl>
                                              <p:pRg st="4" end="4"/>
                                            </p:txEl>
                                          </p:spTgt>
                                        </p:tgtEl>
                                        <p:attrNameLst>
                                          <p:attrName>style.visibility</p:attrName>
                                        </p:attrNameLst>
                                      </p:cBhvr>
                                      <p:to>
                                        <p:strVal val="visible"/>
                                      </p:to>
                                    </p:set>
                                    <p:animEffect transition="in" filter="wipe(down)">
                                      <p:cBhvr>
                                        <p:cTn id="27" dur="500"/>
                                        <p:tgtEl>
                                          <p:spTgt spid="41472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iterate type="wd">
                                    <p:tmPct val="10000"/>
                                  </p:iterate>
                                  <p:childTnLst>
                                    <p:set>
                                      <p:cBhvr>
                                        <p:cTn id="31" dur="1" fill="hold">
                                          <p:stCondLst>
                                            <p:cond delay="0"/>
                                          </p:stCondLst>
                                        </p:cTn>
                                        <p:tgtEl>
                                          <p:spTgt spid="414730"/>
                                        </p:tgtEl>
                                        <p:attrNameLst>
                                          <p:attrName>style.visibility</p:attrName>
                                        </p:attrNameLst>
                                      </p:cBhvr>
                                      <p:to>
                                        <p:strVal val="visible"/>
                                      </p:to>
                                    </p:set>
                                    <p:animEffect transition="in" filter="wipe(left)">
                                      <p:cBhvr>
                                        <p:cTn id="32" dur="500"/>
                                        <p:tgtEl>
                                          <p:spTgt spid="4147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iterate type="wd">
                                    <p:tmPct val="10000"/>
                                  </p:iterate>
                                  <p:childTnLst>
                                    <p:set>
                                      <p:cBhvr>
                                        <p:cTn id="36" dur="1" fill="hold">
                                          <p:stCondLst>
                                            <p:cond delay="0"/>
                                          </p:stCondLst>
                                        </p:cTn>
                                        <p:tgtEl>
                                          <p:spTgt spid="414726">
                                            <p:txEl>
                                              <p:pRg st="6" end="6"/>
                                            </p:txEl>
                                          </p:spTgt>
                                        </p:tgtEl>
                                        <p:attrNameLst>
                                          <p:attrName>style.visibility</p:attrName>
                                        </p:attrNameLst>
                                      </p:cBhvr>
                                      <p:to>
                                        <p:strVal val="visible"/>
                                      </p:to>
                                    </p:set>
                                    <p:animEffect transition="in" filter="wipe(down)">
                                      <p:cBhvr>
                                        <p:cTn id="37" dur="500"/>
                                        <p:tgtEl>
                                          <p:spTgt spid="41472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iterate type="wd">
                                    <p:tmPct val="10000"/>
                                  </p:iterate>
                                  <p:childTnLst>
                                    <p:set>
                                      <p:cBhvr>
                                        <p:cTn id="41" dur="1" fill="hold">
                                          <p:stCondLst>
                                            <p:cond delay="0"/>
                                          </p:stCondLst>
                                        </p:cTn>
                                        <p:tgtEl>
                                          <p:spTgt spid="414726">
                                            <p:txEl>
                                              <p:pRg st="7" end="7"/>
                                            </p:txEl>
                                          </p:spTgt>
                                        </p:tgtEl>
                                        <p:attrNameLst>
                                          <p:attrName>style.visibility</p:attrName>
                                        </p:attrNameLst>
                                      </p:cBhvr>
                                      <p:to>
                                        <p:strVal val="visible"/>
                                      </p:to>
                                    </p:set>
                                    <p:animEffect transition="in" filter="wipe(down)">
                                      <p:cBhvr>
                                        <p:cTn id="42" dur="500"/>
                                        <p:tgtEl>
                                          <p:spTgt spid="41472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726" grpId="0" build="p"/>
      <p:bldP spid="4147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r>
              <a:rPr lang="en-US" smtClean="0"/>
              <a:t>Thursday, July 5, 2018</a:t>
            </a:r>
            <a:endParaRPr lang="en-US"/>
          </a:p>
        </p:txBody>
      </p:sp>
      <p:sp>
        <p:nvSpPr>
          <p:cNvPr id="12" name="Footer Placeholder 4"/>
          <p:cNvSpPr>
            <a:spLocks noGrp="1"/>
          </p:cNvSpPr>
          <p:nvPr>
            <p:ph type="ftr" sz="quarter" idx="11"/>
          </p:nvPr>
        </p:nvSpPr>
        <p:spPr/>
        <p:txBody>
          <a:bodyPr/>
          <a:lstStyle/>
          <a:p>
            <a:r>
              <a:rPr lang="de-DE" smtClean="0"/>
              <a:t>PHYS 1444-001, Summer 2018               Dr. Jaehoon Yu</a:t>
            </a:r>
            <a:endParaRPr lang="en-US"/>
          </a:p>
        </p:txBody>
      </p:sp>
      <p:sp>
        <p:nvSpPr>
          <p:cNvPr id="13" name="Slide Number Placeholder 5"/>
          <p:cNvSpPr>
            <a:spLocks noGrp="1"/>
          </p:cNvSpPr>
          <p:nvPr>
            <p:ph type="sldNum" sz="quarter" idx="12"/>
          </p:nvPr>
        </p:nvSpPr>
        <p:spPr/>
        <p:txBody>
          <a:bodyPr/>
          <a:lstStyle/>
          <a:p>
            <a:fld id="{E8B5B2A9-0447-BE46-B285-D8002E30F9D6}" type="slidenum">
              <a:rPr lang="en-US"/>
              <a:pPr/>
              <a:t>39</a:t>
            </a:fld>
            <a:endParaRPr lang="en-US"/>
          </a:p>
        </p:txBody>
      </p:sp>
      <p:pic>
        <p:nvPicPr>
          <p:cNvPr id="415746" name="Picture 2" descr="FG29_002A"/>
          <p:cNvPicPr>
            <a:picLocks noChangeAspect="1" noChangeArrowheads="1"/>
          </p:cNvPicPr>
          <p:nvPr/>
        </p:nvPicPr>
        <p:blipFill>
          <a:blip r:embed="rId3"/>
          <a:srcRect/>
          <a:stretch>
            <a:fillRect/>
          </a:stretch>
        </p:blipFill>
        <p:spPr bwMode="auto">
          <a:xfrm>
            <a:off x="6781800" y="3048000"/>
            <a:ext cx="2743200" cy="1600200"/>
          </a:xfrm>
          <a:prstGeom prst="rect">
            <a:avLst/>
          </a:prstGeom>
          <a:noFill/>
        </p:spPr>
      </p:pic>
      <p:sp>
        <p:nvSpPr>
          <p:cNvPr id="415747" name="Rectangle 3"/>
          <p:cNvSpPr>
            <a:spLocks noGrp="1" noChangeArrowheads="1"/>
          </p:cNvSpPr>
          <p:nvPr>
            <p:ph type="title"/>
          </p:nvPr>
        </p:nvSpPr>
        <p:spPr>
          <a:xfrm>
            <a:off x="381000" y="228600"/>
            <a:ext cx="8534400" cy="609600"/>
          </a:xfrm>
        </p:spPr>
        <p:txBody>
          <a:bodyPr/>
          <a:lstStyle/>
          <a:p>
            <a:r>
              <a:rPr lang="en-US"/>
              <a:t>Lenz’s Law</a:t>
            </a:r>
          </a:p>
        </p:txBody>
      </p:sp>
      <p:graphicFrame>
        <p:nvGraphicFramePr>
          <p:cNvPr id="415748"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19986"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5749"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19987"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5750"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19988"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5751" name="Rectangle 7"/>
          <p:cNvSpPr>
            <a:spLocks noGrp="1" noChangeArrowheads="1"/>
          </p:cNvSpPr>
          <p:nvPr>
            <p:ph type="body" idx="1"/>
          </p:nvPr>
        </p:nvSpPr>
        <p:spPr>
          <a:xfrm>
            <a:off x="228600" y="838200"/>
            <a:ext cx="8534400" cy="2971800"/>
          </a:xfrm>
        </p:spPr>
        <p:txBody>
          <a:bodyPr/>
          <a:lstStyle/>
          <a:p>
            <a:pPr>
              <a:lnSpc>
                <a:spcPct val="80000"/>
              </a:lnSpc>
            </a:pPr>
            <a:r>
              <a:rPr lang="en-US" sz="2800" dirty="0"/>
              <a:t>It is experimentally found that</a:t>
            </a:r>
          </a:p>
          <a:p>
            <a:pPr lvl="1">
              <a:lnSpc>
                <a:spcPct val="80000"/>
              </a:lnSpc>
            </a:pPr>
            <a:r>
              <a:rPr lang="en-US" sz="2400" dirty="0"/>
              <a:t>An induced </a:t>
            </a:r>
            <a:r>
              <a:rPr lang="en-US" sz="2400" dirty="0" err="1"/>
              <a:t>emf</a:t>
            </a:r>
            <a:r>
              <a:rPr lang="en-US" sz="2400" dirty="0"/>
              <a:t> gives rise to </a:t>
            </a:r>
            <a:r>
              <a:rPr lang="en-US" sz="2400" dirty="0" smtClean="0"/>
              <a:t>the </a:t>
            </a:r>
            <a:r>
              <a:rPr lang="en-US" sz="2400" dirty="0"/>
              <a:t>current whose magnetic field opposes the original change in flux </a:t>
            </a:r>
            <a:r>
              <a:rPr lang="en-US" sz="2400" dirty="0">
                <a:sym typeface="Wingdings" charset="2"/>
              </a:rPr>
              <a:t> This is known as </a:t>
            </a:r>
            <a:r>
              <a:rPr lang="en-US" sz="2400" b="1" u="sng" dirty="0">
                <a:solidFill>
                  <a:srgbClr val="CC0000"/>
                </a:solidFill>
                <a:effectLst>
                  <a:outerShdw blurRad="38100" dist="38100" dir="2700000" algn="tl">
                    <a:srgbClr val="DDDDDD"/>
                  </a:outerShdw>
                </a:effectLst>
                <a:sym typeface="Wingdings" charset="2"/>
              </a:rPr>
              <a:t>Lenz’s Law</a:t>
            </a:r>
          </a:p>
          <a:p>
            <a:pPr lvl="1">
              <a:lnSpc>
                <a:spcPct val="80000"/>
              </a:lnSpc>
            </a:pPr>
            <a:r>
              <a:rPr lang="en-US" sz="2400" dirty="0"/>
              <a:t>In other words, an induced </a:t>
            </a:r>
            <a:r>
              <a:rPr lang="en-US" sz="2400" dirty="0" err="1"/>
              <a:t>emf</a:t>
            </a:r>
            <a:r>
              <a:rPr lang="en-US" sz="2400" dirty="0"/>
              <a:t> is always in </a:t>
            </a:r>
            <a:r>
              <a:rPr lang="en-US" sz="2400" dirty="0" smtClean="0"/>
              <a:t>the </a:t>
            </a:r>
            <a:r>
              <a:rPr lang="en-US" sz="2400" dirty="0"/>
              <a:t>direction that opposes the original change in flux that caused it.</a:t>
            </a:r>
          </a:p>
          <a:p>
            <a:pPr lvl="1">
              <a:lnSpc>
                <a:spcPct val="80000"/>
              </a:lnSpc>
            </a:pPr>
            <a:r>
              <a:rPr lang="en-US" sz="2400" dirty="0"/>
              <a:t>We can use Lenz’s law to explain the following cases in the figures</a:t>
            </a:r>
          </a:p>
        </p:txBody>
      </p:sp>
      <p:graphicFrame>
        <p:nvGraphicFramePr>
          <p:cNvPr id="415752"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19989"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5753" name="Picture 9" descr="FG29_002B"/>
          <p:cNvPicPr>
            <a:picLocks noChangeAspect="1" noChangeArrowheads="1"/>
          </p:cNvPicPr>
          <p:nvPr/>
        </p:nvPicPr>
        <p:blipFill>
          <a:blip r:embed="rId9"/>
          <a:srcRect/>
          <a:stretch>
            <a:fillRect/>
          </a:stretch>
        </p:blipFill>
        <p:spPr bwMode="auto">
          <a:xfrm>
            <a:off x="6629400" y="4741862"/>
            <a:ext cx="2743200" cy="1582738"/>
          </a:xfrm>
          <a:prstGeom prst="rect">
            <a:avLst/>
          </a:prstGeom>
          <a:noFill/>
        </p:spPr>
      </p:pic>
      <p:sp>
        <p:nvSpPr>
          <p:cNvPr id="415754" name="Rectangle 10"/>
          <p:cNvSpPr>
            <a:spLocks noChangeArrowheads="1"/>
          </p:cNvSpPr>
          <p:nvPr/>
        </p:nvSpPr>
        <p:spPr bwMode="auto">
          <a:xfrm>
            <a:off x="207818" y="2971800"/>
            <a:ext cx="6781800" cy="2971800"/>
          </a:xfrm>
          <a:prstGeom prst="rect">
            <a:avLst/>
          </a:prstGeom>
          <a:noFill/>
          <a:ln w="9525">
            <a:noFill/>
            <a:miter lim="800000"/>
            <a:headEnd/>
            <a:tailEnd/>
          </a:ln>
          <a:effectLst/>
        </p:spPr>
        <p:txBody>
          <a:bodyPr>
            <a:prstTxWarp prst="textNoShape">
              <a:avLst/>
            </a:prstTxWarp>
          </a:bodyPr>
          <a:lstStyle/>
          <a:p>
            <a:pPr marL="1143000" lvl="2" indent="-228600">
              <a:lnSpc>
                <a:spcPct val="80000"/>
              </a:lnSpc>
              <a:spcBef>
                <a:spcPct val="20000"/>
              </a:spcBef>
              <a:buFontTx/>
              <a:buChar char="•"/>
            </a:pPr>
            <a:r>
              <a:rPr lang="en-US" sz="2000" dirty="0">
                <a:solidFill>
                  <a:srgbClr val="003300"/>
                </a:solidFill>
                <a:latin typeface="Arial Narrow" charset="0"/>
                <a:ea typeface="ＭＳ Ｐゴシック" charset="-128"/>
              </a:rPr>
              <a:t>When the magnet is moving into the coil</a:t>
            </a:r>
          </a:p>
          <a:p>
            <a:pPr marL="1600200" lvl="3" indent="-228600">
              <a:lnSpc>
                <a:spcPct val="80000"/>
              </a:lnSpc>
              <a:spcBef>
                <a:spcPct val="20000"/>
              </a:spcBef>
              <a:buFontTx/>
              <a:buChar char="–"/>
            </a:pPr>
            <a:r>
              <a:rPr lang="en-US" sz="1800" dirty="0">
                <a:solidFill>
                  <a:srgbClr val="CC00CC"/>
                </a:solidFill>
                <a:latin typeface="Arial Narrow" charset="0"/>
                <a:ea typeface="ＭＳ Ｐゴシック" charset="-128"/>
              </a:rPr>
              <a:t>Since the external flux increases, the field inside the coil takes the opposite direction to minimize the change and causes the current to flow clockwise</a:t>
            </a:r>
          </a:p>
          <a:p>
            <a:pPr marL="1143000" lvl="2" indent="-228600">
              <a:lnSpc>
                <a:spcPct val="80000"/>
              </a:lnSpc>
              <a:spcBef>
                <a:spcPct val="20000"/>
              </a:spcBef>
              <a:buFontTx/>
              <a:buChar char="•"/>
            </a:pPr>
            <a:r>
              <a:rPr lang="en-US" sz="2000" dirty="0">
                <a:solidFill>
                  <a:srgbClr val="003300"/>
                </a:solidFill>
                <a:latin typeface="Arial Narrow" charset="0"/>
                <a:ea typeface="ＭＳ Ｐゴシック" charset="-128"/>
              </a:rPr>
              <a:t>When the magnet is moving out</a:t>
            </a:r>
          </a:p>
          <a:p>
            <a:pPr marL="1600200" lvl="3" indent="-228600">
              <a:lnSpc>
                <a:spcPct val="80000"/>
              </a:lnSpc>
              <a:spcBef>
                <a:spcPct val="20000"/>
              </a:spcBef>
              <a:buFontTx/>
              <a:buChar char="–"/>
            </a:pPr>
            <a:r>
              <a:rPr lang="en-US" sz="1800" dirty="0">
                <a:solidFill>
                  <a:srgbClr val="CC00CC"/>
                </a:solidFill>
                <a:latin typeface="Arial Narrow" charset="0"/>
                <a:ea typeface="ＭＳ Ｐゴシック" charset="-128"/>
              </a:rPr>
              <a:t>Since the external flux decreases, the field inside the coil takes the opposite direction to compensate the loss, causing the current to flow counter-clockwise</a:t>
            </a:r>
          </a:p>
          <a:p>
            <a:pPr marL="342900" indent="-342900">
              <a:lnSpc>
                <a:spcPct val="80000"/>
              </a:lnSpc>
              <a:spcBef>
                <a:spcPct val="20000"/>
              </a:spcBef>
              <a:buFontTx/>
              <a:buChar char="•"/>
            </a:pPr>
            <a:r>
              <a:rPr lang="en-US" sz="2800" dirty="0">
                <a:solidFill>
                  <a:schemeClr val="accent2"/>
                </a:solidFill>
                <a:latin typeface="Arial Narrow" charset="0"/>
              </a:rPr>
              <a:t>Which law is Lenz’s law result of?</a:t>
            </a:r>
          </a:p>
          <a:p>
            <a:pPr marL="742950" lvl="1" indent="-285750">
              <a:lnSpc>
                <a:spcPct val="80000"/>
              </a:lnSpc>
              <a:spcBef>
                <a:spcPct val="20000"/>
              </a:spcBef>
              <a:buFontTx/>
              <a:buChar char="–"/>
            </a:pPr>
            <a:r>
              <a:rPr lang="en-US" dirty="0">
                <a:solidFill>
                  <a:srgbClr val="660066"/>
                </a:solidFill>
                <a:latin typeface="Arial Narrow" charset="0"/>
                <a:ea typeface="ＭＳ Ｐゴシック" charset="-128"/>
              </a:rPr>
              <a:t>Energy conservation.  Why?</a:t>
            </a:r>
          </a:p>
        </p:txBody>
      </p:sp>
    </p:spTree>
    <p:extLst>
      <p:ext uri="{BB962C8B-B14F-4D97-AF65-F5344CB8AC3E}">
        <p14:creationId xmlns:p14="http://schemas.microsoft.com/office/powerpoint/2010/main" val="72153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15751">
                                            <p:txEl>
                                              <p:pRg st="0" end="0"/>
                                            </p:txEl>
                                          </p:spTgt>
                                        </p:tgtEl>
                                        <p:attrNameLst>
                                          <p:attrName>style.visibility</p:attrName>
                                        </p:attrNameLst>
                                      </p:cBhvr>
                                      <p:to>
                                        <p:strVal val="visible"/>
                                      </p:to>
                                    </p:set>
                                    <p:animEffect transition="in" filter="wipe(left)">
                                      <p:cBhvr>
                                        <p:cTn id="7" dur="500"/>
                                        <p:tgtEl>
                                          <p:spTgt spid="4157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15751">
                                            <p:txEl>
                                              <p:pRg st="1" end="1"/>
                                            </p:txEl>
                                          </p:spTgt>
                                        </p:tgtEl>
                                        <p:attrNameLst>
                                          <p:attrName>style.visibility</p:attrName>
                                        </p:attrNameLst>
                                      </p:cBhvr>
                                      <p:to>
                                        <p:strVal val="visible"/>
                                      </p:to>
                                    </p:set>
                                    <p:animEffect transition="in" filter="wipe(left)">
                                      <p:cBhvr>
                                        <p:cTn id="12" dur="500"/>
                                        <p:tgtEl>
                                          <p:spTgt spid="4157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15751">
                                            <p:txEl>
                                              <p:pRg st="2" end="2"/>
                                            </p:txEl>
                                          </p:spTgt>
                                        </p:tgtEl>
                                        <p:attrNameLst>
                                          <p:attrName>style.visibility</p:attrName>
                                        </p:attrNameLst>
                                      </p:cBhvr>
                                      <p:to>
                                        <p:strVal val="visible"/>
                                      </p:to>
                                    </p:set>
                                    <p:animEffect transition="in" filter="wipe(left)">
                                      <p:cBhvr>
                                        <p:cTn id="17" dur="500"/>
                                        <p:tgtEl>
                                          <p:spTgt spid="4157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15751">
                                            <p:txEl>
                                              <p:pRg st="3" end="3"/>
                                            </p:txEl>
                                          </p:spTgt>
                                        </p:tgtEl>
                                        <p:attrNameLst>
                                          <p:attrName>style.visibility</p:attrName>
                                        </p:attrNameLst>
                                      </p:cBhvr>
                                      <p:to>
                                        <p:strVal val="visible"/>
                                      </p:to>
                                    </p:set>
                                    <p:animEffect transition="in" filter="wipe(left)">
                                      <p:cBhvr>
                                        <p:cTn id="22" dur="500"/>
                                        <p:tgtEl>
                                          <p:spTgt spid="4157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15754">
                                            <p:txEl>
                                              <p:pRg st="0" end="0"/>
                                            </p:txEl>
                                          </p:spTgt>
                                        </p:tgtEl>
                                        <p:attrNameLst>
                                          <p:attrName>style.visibility</p:attrName>
                                        </p:attrNameLst>
                                      </p:cBhvr>
                                      <p:to>
                                        <p:strVal val="visible"/>
                                      </p:to>
                                    </p:set>
                                    <p:animEffect transition="in" filter="wipe(left)">
                                      <p:cBhvr>
                                        <p:cTn id="27" dur="500"/>
                                        <p:tgtEl>
                                          <p:spTgt spid="41575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415754">
                                            <p:txEl>
                                              <p:pRg st="1" end="1"/>
                                            </p:txEl>
                                          </p:spTgt>
                                        </p:tgtEl>
                                        <p:attrNameLst>
                                          <p:attrName>style.visibility</p:attrName>
                                        </p:attrNameLst>
                                      </p:cBhvr>
                                      <p:to>
                                        <p:strVal val="visible"/>
                                      </p:to>
                                    </p:set>
                                    <p:animEffect transition="in" filter="wipe(left)">
                                      <p:cBhvr>
                                        <p:cTn id="32" dur="500"/>
                                        <p:tgtEl>
                                          <p:spTgt spid="41575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nodeType="clickEffect">
                                  <p:stCondLst>
                                    <p:cond delay="0"/>
                                  </p:stCondLst>
                                  <p:iterate type="wd">
                                    <p:tmPct val="10000"/>
                                  </p:iterate>
                                  <p:childTnLst>
                                    <p:set>
                                      <p:cBhvr>
                                        <p:cTn id="36" dur="1" fill="hold">
                                          <p:stCondLst>
                                            <p:cond delay="0"/>
                                          </p:stCondLst>
                                        </p:cTn>
                                        <p:tgtEl>
                                          <p:spTgt spid="415746"/>
                                        </p:tgtEl>
                                        <p:attrNameLst>
                                          <p:attrName>style.visibility</p:attrName>
                                        </p:attrNameLst>
                                      </p:cBhvr>
                                      <p:to>
                                        <p:strVal val="visible"/>
                                      </p:to>
                                    </p:set>
                                    <p:anim calcmode="lin" valueType="num">
                                      <p:cBhvr>
                                        <p:cTn id="37" dur="500" fill="hold"/>
                                        <p:tgtEl>
                                          <p:spTgt spid="415746"/>
                                        </p:tgtEl>
                                        <p:attrNameLst>
                                          <p:attrName>ppt_w</p:attrName>
                                        </p:attrNameLst>
                                      </p:cBhvr>
                                      <p:tavLst>
                                        <p:tav tm="0">
                                          <p:val>
                                            <p:fltVal val="0"/>
                                          </p:val>
                                        </p:tav>
                                        <p:tav tm="100000">
                                          <p:val>
                                            <p:strVal val="#ppt_w"/>
                                          </p:val>
                                        </p:tav>
                                      </p:tavLst>
                                    </p:anim>
                                    <p:anim calcmode="lin" valueType="num">
                                      <p:cBhvr>
                                        <p:cTn id="38" dur="500" fill="hold"/>
                                        <p:tgtEl>
                                          <p:spTgt spid="415746"/>
                                        </p:tgtEl>
                                        <p:attrNameLst>
                                          <p:attrName>ppt_h</p:attrName>
                                        </p:attrNameLst>
                                      </p:cBhvr>
                                      <p:tavLst>
                                        <p:tav tm="0">
                                          <p:val>
                                            <p:fltVal val="0"/>
                                          </p:val>
                                        </p:tav>
                                        <p:tav tm="100000">
                                          <p:val>
                                            <p:strVal val="#ppt_h"/>
                                          </p:val>
                                        </p:tav>
                                      </p:tavLst>
                                    </p:anim>
                                    <p:animEffect transition="in" filter="fade">
                                      <p:cBhvr>
                                        <p:cTn id="39" dur="500"/>
                                        <p:tgtEl>
                                          <p:spTgt spid="41574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iterate type="wd">
                                    <p:tmPct val="10000"/>
                                  </p:iterate>
                                  <p:childTnLst>
                                    <p:set>
                                      <p:cBhvr>
                                        <p:cTn id="43" dur="1" fill="hold">
                                          <p:stCondLst>
                                            <p:cond delay="0"/>
                                          </p:stCondLst>
                                        </p:cTn>
                                        <p:tgtEl>
                                          <p:spTgt spid="415754">
                                            <p:txEl>
                                              <p:pRg st="2" end="2"/>
                                            </p:txEl>
                                          </p:spTgt>
                                        </p:tgtEl>
                                        <p:attrNameLst>
                                          <p:attrName>style.visibility</p:attrName>
                                        </p:attrNameLst>
                                      </p:cBhvr>
                                      <p:to>
                                        <p:strVal val="visible"/>
                                      </p:to>
                                    </p:set>
                                    <p:animEffect transition="in" filter="wipe(left)">
                                      <p:cBhvr>
                                        <p:cTn id="44" dur="500"/>
                                        <p:tgtEl>
                                          <p:spTgt spid="415754">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iterate type="wd">
                                    <p:tmPct val="10000"/>
                                  </p:iterate>
                                  <p:childTnLst>
                                    <p:set>
                                      <p:cBhvr>
                                        <p:cTn id="48" dur="1" fill="hold">
                                          <p:stCondLst>
                                            <p:cond delay="0"/>
                                          </p:stCondLst>
                                        </p:cTn>
                                        <p:tgtEl>
                                          <p:spTgt spid="415754">
                                            <p:txEl>
                                              <p:pRg st="3" end="3"/>
                                            </p:txEl>
                                          </p:spTgt>
                                        </p:tgtEl>
                                        <p:attrNameLst>
                                          <p:attrName>style.visibility</p:attrName>
                                        </p:attrNameLst>
                                      </p:cBhvr>
                                      <p:to>
                                        <p:strVal val="visible"/>
                                      </p:to>
                                    </p:set>
                                    <p:animEffect transition="in" filter="wipe(left)">
                                      <p:cBhvr>
                                        <p:cTn id="49" dur="500"/>
                                        <p:tgtEl>
                                          <p:spTgt spid="415754">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0" fill="hold" nodeType="clickEffect">
                                  <p:stCondLst>
                                    <p:cond delay="0"/>
                                  </p:stCondLst>
                                  <p:iterate type="wd">
                                    <p:tmPct val="10000"/>
                                  </p:iterate>
                                  <p:childTnLst>
                                    <p:set>
                                      <p:cBhvr>
                                        <p:cTn id="53" dur="1" fill="hold">
                                          <p:stCondLst>
                                            <p:cond delay="0"/>
                                          </p:stCondLst>
                                        </p:cTn>
                                        <p:tgtEl>
                                          <p:spTgt spid="415753"/>
                                        </p:tgtEl>
                                        <p:attrNameLst>
                                          <p:attrName>style.visibility</p:attrName>
                                        </p:attrNameLst>
                                      </p:cBhvr>
                                      <p:to>
                                        <p:strVal val="visible"/>
                                      </p:to>
                                    </p:set>
                                    <p:anim calcmode="lin" valueType="num">
                                      <p:cBhvr>
                                        <p:cTn id="54" dur="500" fill="hold"/>
                                        <p:tgtEl>
                                          <p:spTgt spid="415753"/>
                                        </p:tgtEl>
                                        <p:attrNameLst>
                                          <p:attrName>ppt_w</p:attrName>
                                        </p:attrNameLst>
                                      </p:cBhvr>
                                      <p:tavLst>
                                        <p:tav tm="0">
                                          <p:val>
                                            <p:fltVal val="0"/>
                                          </p:val>
                                        </p:tav>
                                        <p:tav tm="100000">
                                          <p:val>
                                            <p:strVal val="#ppt_w"/>
                                          </p:val>
                                        </p:tav>
                                      </p:tavLst>
                                    </p:anim>
                                    <p:anim calcmode="lin" valueType="num">
                                      <p:cBhvr>
                                        <p:cTn id="55" dur="500" fill="hold"/>
                                        <p:tgtEl>
                                          <p:spTgt spid="415753"/>
                                        </p:tgtEl>
                                        <p:attrNameLst>
                                          <p:attrName>ppt_h</p:attrName>
                                        </p:attrNameLst>
                                      </p:cBhvr>
                                      <p:tavLst>
                                        <p:tav tm="0">
                                          <p:val>
                                            <p:fltVal val="0"/>
                                          </p:val>
                                        </p:tav>
                                        <p:tav tm="100000">
                                          <p:val>
                                            <p:strVal val="#ppt_h"/>
                                          </p:val>
                                        </p:tav>
                                      </p:tavLst>
                                    </p:anim>
                                    <p:animEffect transition="in" filter="fade">
                                      <p:cBhvr>
                                        <p:cTn id="56" dur="500"/>
                                        <p:tgtEl>
                                          <p:spTgt spid="41575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iterate type="wd">
                                    <p:tmPct val="10000"/>
                                  </p:iterate>
                                  <p:childTnLst>
                                    <p:set>
                                      <p:cBhvr>
                                        <p:cTn id="60" dur="1" fill="hold">
                                          <p:stCondLst>
                                            <p:cond delay="0"/>
                                          </p:stCondLst>
                                        </p:cTn>
                                        <p:tgtEl>
                                          <p:spTgt spid="415754">
                                            <p:txEl>
                                              <p:pRg st="4" end="4"/>
                                            </p:txEl>
                                          </p:spTgt>
                                        </p:tgtEl>
                                        <p:attrNameLst>
                                          <p:attrName>style.visibility</p:attrName>
                                        </p:attrNameLst>
                                      </p:cBhvr>
                                      <p:to>
                                        <p:strVal val="visible"/>
                                      </p:to>
                                    </p:set>
                                    <p:animEffect transition="in" filter="wipe(left)">
                                      <p:cBhvr>
                                        <p:cTn id="61" dur="500"/>
                                        <p:tgtEl>
                                          <p:spTgt spid="415754">
                                            <p:txEl>
                                              <p:pRg st="4" end="4"/>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iterate type="wd">
                                    <p:tmPct val="10000"/>
                                  </p:iterate>
                                  <p:childTnLst>
                                    <p:set>
                                      <p:cBhvr>
                                        <p:cTn id="65" dur="1" fill="hold">
                                          <p:stCondLst>
                                            <p:cond delay="0"/>
                                          </p:stCondLst>
                                        </p:cTn>
                                        <p:tgtEl>
                                          <p:spTgt spid="415754">
                                            <p:txEl>
                                              <p:pRg st="5" end="5"/>
                                            </p:txEl>
                                          </p:spTgt>
                                        </p:tgtEl>
                                        <p:attrNameLst>
                                          <p:attrName>style.visibility</p:attrName>
                                        </p:attrNameLst>
                                      </p:cBhvr>
                                      <p:to>
                                        <p:strVal val="visible"/>
                                      </p:to>
                                    </p:set>
                                    <p:animEffect transition="in" filter="wipe(left)">
                                      <p:cBhvr>
                                        <p:cTn id="66" dur="500"/>
                                        <p:tgtEl>
                                          <p:spTgt spid="41575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51" grpId="0" build="p"/>
      <p:bldP spid="41575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3"/>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smtClean="0">
                <a:solidFill>
                  <a:srgbClr val="FF0066"/>
                </a:solidFill>
                <a:latin typeface="Arial Narrow" charset="0"/>
              </a:rPr>
              <a:t>Thursday, July 5, 2018</a:t>
            </a:r>
            <a:endParaRPr lang="en-US" sz="1400">
              <a:solidFill>
                <a:srgbClr val="FF0066"/>
              </a:solidFill>
              <a:latin typeface="Arial Narrow" charset="0"/>
            </a:endParaRPr>
          </a:p>
        </p:txBody>
      </p:sp>
      <p:sp>
        <p:nvSpPr>
          <p:cNvPr id="19459"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de-DE" sz="1400" smtClean="0">
                <a:solidFill>
                  <a:srgbClr val="003300"/>
                </a:solidFill>
                <a:latin typeface="Arial Narrow" charset="0"/>
              </a:rPr>
              <a:t>PHYS 1444-001, Summer 2018               Dr. Jaehoon Yu</a:t>
            </a:r>
            <a:endParaRPr lang="en-US" sz="1400">
              <a:solidFill>
                <a:srgbClr val="003300"/>
              </a:solidFill>
              <a:latin typeface="Arial Narrow" charset="0"/>
            </a:endParaRPr>
          </a:p>
        </p:txBody>
      </p:sp>
      <p:sp>
        <p:nvSpPr>
          <p:cNvPr id="6" name="Slide Number Placeholder 5"/>
          <p:cNvSpPr>
            <a:spLocks noGrp="1"/>
          </p:cNvSpPr>
          <p:nvPr>
            <p:ph type="sldNum" sz="quarter" idx="12"/>
          </p:nvPr>
        </p:nvSpPr>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9E5A06-31D5-AF47-8D83-B0D4AB7E3FC1}" type="slidenum">
              <a:rPr lang="en-US" sz="1400">
                <a:solidFill>
                  <a:srgbClr val="A50021"/>
                </a:solidFill>
                <a:latin typeface="Arial Narrow" charset="0"/>
              </a:rPr>
              <a:pPr eaLnBrk="1" hangingPunct="1"/>
              <a:t>4</a:t>
            </a:fld>
            <a:endParaRPr lang="en-US" sz="1400">
              <a:solidFill>
                <a:srgbClr val="A50021"/>
              </a:solidFill>
              <a:latin typeface="Arial Narrow" charset="0"/>
            </a:endParaRPr>
          </a:p>
        </p:txBody>
      </p:sp>
      <p:sp>
        <p:nvSpPr>
          <p:cNvPr id="19461" name="Rectangle 2"/>
          <p:cNvSpPr>
            <a:spLocks noGrp="1" noChangeArrowheads="1"/>
          </p:cNvSpPr>
          <p:nvPr>
            <p:ph type="title"/>
          </p:nvPr>
        </p:nvSpPr>
        <p:spPr>
          <a:xfrm>
            <a:off x="762000" y="-152400"/>
            <a:ext cx="7772400" cy="838200"/>
          </a:xfrm>
        </p:spPr>
        <p:txBody>
          <a:bodyPr/>
          <a:lstStyle/>
          <a:p>
            <a:r>
              <a:rPr lang="en-US" sz="4800" dirty="0" smtClean="0">
                <a:latin typeface="Arial Narrow" charset="0"/>
                <a:ea typeface="ＭＳ Ｐゴシック" charset="0"/>
                <a:cs typeface="ＭＳ Ｐゴシック" charset="0"/>
              </a:rPr>
              <a:t>Announcement</a:t>
            </a:r>
            <a:endParaRPr lang="en-US" sz="4800" dirty="0">
              <a:latin typeface="Arial Narrow" charset="0"/>
              <a:ea typeface="ＭＳ Ｐゴシック" charset="0"/>
              <a:cs typeface="ＭＳ Ｐゴシック" charset="0"/>
            </a:endParaRPr>
          </a:p>
        </p:txBody>
      </p:sp>
      <p:sp>
        <p:nvSpPr>
          <p:cNvPr id="111619" name="Rectangle 3"/>
          <p:cNvSpPr>
            <a:spLocks noGrp="1" noChangeArrowheads="1"/>
          </p:cNvSpPr>
          <p:nvPr>
            <p:ph type="body" idx="1"/>
          </p:nvPr>
        </p:nvSpPr>
        <p:spPr>
          <a:xfrm>
            <a:off x="533400" y="533400"/>
            <a:ext cx="8153400" cy="5867400"/>
          </a:xfrm>
        </p:spPr>
        <p:txBody>
          <a:bodyPr/>
          <a:lstStyle/>
          <a:p>
            <a:r>
              <a:rPr lang="en-US" sz="2800" dirty="0" smtClean="0"/>
              <a:t>Quiz #4 </a:t>
            </a:r>
          </a:p>
          <a:p>
            <a:pPr lvl="1"/>
            <a:r>
              <a:rPr lang="en-US" sz="2400" dirty="0" smtClean="0"/>
              <a:t>Beginning of the class Thursday, July 5</a:t>
            </a:r>
          </a:p>
          <a:p>
            <a:pPr lvl="1"/>
            <a:r>
              <a:rPr lang="en-US" sz="2400" dirty="0" smtClean="0"/>
              <a:t>Covers CH 28.1 </a:t>
            </a:r>
            <a:r>
              <a:rPr lang="mr-IN" sz="2400" dirty="0" smtClean="0"/>
              <a:t>–</a:t>
            </a:r>
            <a:r>
              <a:rPr lang="en-US" sz="2400" dirty="0" smtClean="0"/>
              <a:t> what we finish Tuesday, July </a:t>
            </a:r>
            <a:r>
              <a:rPr lang="en-US" sz="2400" dirty="0" smtClean="0"/>
              <a:t>3</a:t>
            </a:r>
          </a:p>
          <a:p>
            <a:pPr lvl="1"/>
            <a:r>
              <a:rPr lang="en-US" sz="2400" dirty="0" smtClean="0"/>
              <a:t>BYOF</a:t>
            </a:r>
          </a:p>
          <a:p>
            <a:r>
              <a:rPr lang="en-US" sz="2800" dirty="0" smtClean="0"/>
              <a:t>Final Exam</a:t>
            </a:r>
          </a:p>
          <a:p>
            <a:pPr lvl="1"/>
            <a:r>
              <a:rPr lang="en-US" sz="2400" dirty="0" smtClean="0"/>
              <a:t>In class 10:30 </a:t>
            </a:r>
            <a:r>
              <a:rPr lang="mr-IN" sz="2400" dirty="0" smtClean="0"/>
              <a:t>–</a:t>
            </a:r>
            <a:r>
              <a:rPr lang="en-US" sz="2400" dirty="0" smtClean="0"/>
              <a:t> 12:30, Monday, July 9</a:t>
            </a:r>
          </a:p>
          <a:p>
            <a:pPr lvl="1"/>
            <a:r>
              <a:rPr lang="en-US" sz="2400" dirty="0" smtClean="0"/>
              <a:t>Comprehensive Exam: Covers CH21.1 </a:t>
            </a:r>
            <a:r>
              <a:rPr lang="mr-IN" sz="2400" dirty="0" smtClean="0"/>
              <a:t>–</a:t>
            </a:r>
            <a:r>
              <a:rPr lang="en-US" sz="2400" dirty="0" smtClean="0"/>
              <a:t> what we finish Thursday, July 5 + Math refresher Appendices </a:t>
            </a:r>
            <a:endParaRPr lang="en-US" sz="2400" dirty="0" smtClean="0"/>
          </a:p>
          <a:p>
            <a:pPr lvl="1"/>
            <a:r>
              <a:rPr lang="en-US" sz="2400" dirty="0" smtClean="0"/>
              <a:t>BYOF</a:t>
            </a:r>
          </a:p>
          <a:p>
            <a:r>
              <a:rPr lang="en-US" sz="2800" dirty="0" smtClean="0"/>
              <a:t>Reading Assignments:</a:t>
            </a:r>
          </a:p>
          <a:p>
            <a:pPr lvl="1"/>
            <a:r>
              <a:rPr lang="en-US" sz="2400" dirty="0" smtClean="0"/>
              <a:t>Ch29.5, CH29.8, CH30.10 </a:t>
            </a:r>
            <a:r>
              <a:rPr lang="en-US" sz="2400" dirty="0"/>
              <a:t>and </a:t>
            </a:r>
            <a:r>
              <a:rPr lang="en-US" sz="2400" dirty="0" smtClean="0"/>
              <a:t>CH30.11</a:t>
            </a:r>
          </a:p>
          <a:p>
            <a:r>
              <a:rPr lang="en-US" sz="2800" dirty="0" smtClean="0"/>
              <a:t>Be sure to bring your planetarium extra credit sheet Monday, July 9</a:t>
            </a:r>
            <a:endParaRPr lang="en-US" sz="2800" dirty="0" smtClean="0"/>
          </a:p>
        </p:txBody>
      </p:sp>
    </p:spTree>
    <p:extLst>
      <p:ext uri="{BB962C8B-B14F-4D97-AF65-F5344CB8AC3E}">
        <p14:creationId xmlns:p14="http://schemas.microsoft.com/office/powerpoint/2010/main" val="88614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wipe(left)">
                                      <p:cBhvr>
                                        <p:cTn id="7" dur="500"/>
                                        <p:tgtEl>
                                          <p:spTgt spid="1116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1619">
                                            <p:txEl>
                                              <p:pRg st="1" end="1"/>
                                            </p:txEl>
                                          </p:spTgt>
                                        </p:tgtEl>
                                        <p:attrNameLst>
                                          <p:attrName>style.visibility</p:attrName>
                                        </p:attrNameLst>
                                      </p:cBhvr>
                                      <p:to>
                                        <p:strVal val="visible"/>
                                      </p:to>
                                    </p:set>
                                    <p:animEffect transition="in" filter="wipe(left)">
                                      <p:cBhvr>
                                        <p:cTn id="12" dur="500"/>
                                        <p:tgtEl>
                                          <p:spTgt spid="1116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1619">
                                            <p:txEl>
                                              <p:pRg st="2" end="2"/>
                                            </p:txEl>
                                          </p:spTgt>
                                        </p:tgtEl>
                                        <p:attrNameLst>
                                          <p:attrName>style.visibility</p:attrName>
                                        </p:attrNameLst>
                                      </p:cBhvr>
                                      <p:to>
                                        <p:strVal val="visible"/>
                                      </p:to>
                                    </p:set>
                                    <p:animEffect transition="in" filter="wipe(left)">
                                      <p:cBhvr>
                                        <p:cTn id="17" dur="500"/>
                                        <p:tgtEl>
                                          <p:spTgt spid="1116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1619">
                                            <p:txEl>
                                              <p:pRg st="3" end="3"/>
                                            </p:txEl>
                                          </p:spTgt>
                                        </p:tgtEl>
                                        <p:attrNameLst>
                                          <p:attrName>style.visibility</p:attrName>
                                        </p:attrNameLst>
                                      </p:cBhvr>
                                      <p:to>
                                        <p:strVal val="visible"/>
                                      </p:to>
                                    </p:set>
                                    <p:animEffect transition="in" filter="wipe(left)">
                                      <p:cBhvr>
                                        <p:cTn id="22" dur="500"/>
                                        <p:tgtEl>
                                          <p:spTgt spid="1116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1619">
                                            <p:txEl>
                                              <p:pRg st="4" end="4"/>
                                            </p:txEl>
                                          </p:spTgt>
                                        </p:tgtEl>
                                        <p:attrNameLst>
                                          <p:attrName>style.visibility</p:attrName>
                                        </p:attrNameLst>
                                      </p:cBhvr>
                                      <p:to>
                                        <p:strVal val="visible"/>
                                      </p:to>
                                    </p:set>
                                    <p:animEffect transition="in" filter="wipe(left)">
                                      <p:cBhvr>
                                        <p:cTn id="27" dur="500"/>
                                        <p:tgtEl>
                                          <p:spTgt spid="1116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1619">
                                            <p:txEl>
                                              <p:pRg st="5" end="5"/>
                                            </p:txEl>
                                          </p:spTgt>
                                        </p:tgtEl>
                                        <p:attrNameLst>
                                          <p:attrName>style.visibility</p:attrName>
                                        </p:attrNameLst>
                                      </p:cBhvr>
                                      <p:to>
                                        <p:strVal val="visible"/>
                                      </p:to>
                                    </p:set>
                                    <p:animEffect transition="in" filter="wipe(left)">
                                      <p:cBhvr>
                                        <p:cTn id="32" dur="500"/>
                                        <p:tgtEl>
                                          <p:spTgt spid="1116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1619">
                                            <p:txEl>
                                              <p:pRg st="6" end="6"/>
                                            </p:txEl>
                                          </p:spTgt>
                                        </p:tgtEl>
                                        <p:attrNameLst>
                                          <p:attrName>style.visibility</p:attrName>
                                        </p:attrNameLst>
                                      </p:cBhvr>
                                      <p:to>
                                        <p:strVal val="visible"/>
                                      </p:to>
                                    </p:set>
                                    <p:animEffect transition="in" filter="wipe(left)">
                                      <p:cBhvr>
                                        <p:cTn id="37" dur="500"/>
                                        <p:tgtEl>
                                          <p:spTgt spid="11161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11619">
                                            <p:txEl>
                                              <p:pRg st="7" end="7"/>
                                            </p:txEl>
                                          </p:spTgt>
                                        </p:tgtEl>
                                        <p:attrNameLst>
                                          <p:attrName>style.visibility</p:attrName>
                                        </p:attrNameLst>
                                      </p:cBhvr>
                                      <p:to>
                                        <p:strVal val="visible"/>
                                      </p:to>
                                    </p:set>
                                    <p:animEffect transition="in" filter="wipe(left)">
                                      <p:cBhvr>
                                        <p:cTn id="42" dur="500"/>
                                        <p:tgtEl>
                                          <p:spTgt spid="11161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11619">
                                            <p:txEl>
                                              <p:pRg st="8" end="8"/>
                                            </p:txEl>
                                          </p:spTgt>
                                        </p:tgtEl>
                                        <p:attrNameLst>
                                          <p:attrName>style.visibility</p:attrName>
                                        </p:attrNameLst>
                                      </p:cBhvr>
                                      <p:to>
                                        <p:strVal val="visible"/>
                                      </p:to>
                                    </p:set>
                                    <p:animEffect transition="in" filter="wipe(left)">
                                      <p:cBhvr>
                                        <p:cTn id="47" dur="500"/>
                                        <p:tgtEl>
                                          <p:spTgt spid="11161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11619">
                                            <p:txEl>
                                              <p:pRg st="9" end="9"/>
                                            </p:txEl>
                                          </p:spTgt>
                                        </p:tgtEl>
                                        <p:attrNameLst>
                                          <p:attrName>style.visibility</p:attrName>
                                        </p:attrNameLst>
                                      </p:cBhvr>
                                      <p:to>
                                        <p:strVal val="visible"/>
                                      </p:to>
                                    </p:set>
                                    <p:animEffect transition="in" filter="wipe(left)">
                                      <p:cBhvr>
                                        <p:cTn id="52" dur="500"/>
                                        <p:tgtEl>
                                          <p:spTgt spid="111619">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11619">
                                            <p:txEl>
                                              <p:pRg st="10" end="10"/>
                                            </p:txEl>
                                          </p:spTgt>
                                        </p:tgtEl>
                                        <p:attrNameLst>
                                          <p:attrName>style.visibility</p:attrName>
                                        </p:attrNameLst>
                                      </p:cBhvr>
                                      <p:to>
                                        <p:strVal val="visible"/>
                                      </p:to>
                                    </p:set>
                                    <p:animEffect transition="in" filter="wipe(left)">
                                      <p:cBhvr>
                                        <p:cTn id="57" dur="500"/>
                                        <p:tgtEl>
                                          <p:spTgt spid="11161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5" name="Rectangle 7"/>
          <p:cNvSpPr>
            <a:spLocks noGrp="1" noChangeArrowheads="1"/>
          </p:cNvSpPr>
          <p:nvPr>
            <p:ph type="body" idx="1"/>
          </p:nvPr>
        </p:nvSpPr>
        <p:spPr>
          <a:xfrm>
            <a:off x="228600" y="533400"/>
            <a:ext cx="8915400" cy="5105400"/>
          </a:xfrm>
        </p:spPr>
        <p:txBody>
          <a:bodyPr/>
          <a:lstStyle/>
          <a:p>
            <a:r>
              <a:rPr lang="en-US" dirty="0"/>
              <a:t>How can we induce </a:t>
            </a:r>
            <a:r>
              <a:rPr lang="en-US" dirty="0" err="1"/>
              <a:t>emf</a:t>
            </a:r>
            <a:r>
              <a:rPr lang="en-US" dirty="0"/>
              <a:t>?</a:t>
            </a:r>
          </a:p>
          <a:p>
            <a:r>
              <a:rPr lang="en-US" dirty="0"/>
              <a:t>Let’s look at the formula for</a:t>
            </a:r>
            <a:r>
              <a:rPr lang="en-US" dirty="0" smtClean="0"/>
              <a:t> the magnetic </a:t>
            </a:r>
            <a:r>
              <a:rPr lang="en-US" dirty="0"/>
              <a:t>flux</a:t>
            </a:r>
          </a:p>
          <a:p>
            <a:r>
              <a:rPr lang="en-US" dirty="0"/>
              <a:t> </a:t>
            </a:r>
          </a:p>
          <a:p>
            <a:r>
              <a:rPr lang="en-US" dirty="0"/>
              <a:t>What do you see?  What are the things that can change with time to result </a:t>
            </a:r>
            <a:r>
              <a:rPr lang="en-US" dirty="0" smtClean="0"/>
              <a:t>in change </a:t>
            </a:r>
            <a:r>
              <a:rPr lang="en-US" dirty="0"/>
              <a:t>of magnetic flux?</a:t>
            </a:r>
          </a:p>
          <a:p>
            <a:pPr lvl="1"/>
            <a:r>
              <a:rPr lang="en-US" dirty="0"/>
              <a:t>Magnetic field</a:t>
            </a:r>
          </a:p>
          <a:p>
            <a:pPr lvl="1"/>
            <a:endParaRPr lang="en-US" dirty="0"/>
          </a:p>
          <a:p>
            <a:pPr lvl="1"/>
            <a:r>
              <a:rPr lang="en-US" dirty="0"/>
              <a:t>The area of the loop</a:t>
            </a:r>
          </a:p>
          <a:p>
            <a:pPr lvl="1"/>
            <a:endParaRPr lang="en-US" dirty="0"/>
          </a:p>
        </p:txBody>
      </p:sp>
      <p:sp>
        <p:nvSpPr>
          <p:cNvPr id="16" name="Date Placeholder 3"/>
          <p:cNvSpPr>
            <a:spLocks noGrp="1"/>
          </p:cNvSpPr>
          <p:nvPr>
            <p:ph type="dt" sz="half" idx="10"/>
          </p:nvPr>
        </p:nvSpPr>
        <p:spPr/>
        <p:txBody>
          <a:bodyPr/>
          <a:lstStyle/>
          <a:p>
            <a:r>
              <a:rPr lang="en-US" smtClean="0"/>
              <a:t>Thursday, July 5, 2018</a:t>
            </a:r>
            <a:endParaRPr lang="en-US"/>
          </a:p>
        </p:txBody>
      </p:sp>
      <p:sp>
        <p:nvSpPr>
          <p:cNvPr id="17" name="Footer Placeholder 4"/>
          <p:cNvSpPr>
            <a:spLocks noGrp="1"/>
          </p:cNvSpPr>
          <p:nvPr>
            <p:ph type="ftr" sz="quarter" idx="11"/>
          </p:nvPr>
        </p:nvSpPr>
        <p:spPr/>
        <p:txBody>
          <a:bodyPr/>
          <a:lstStyle/>
          <a:p>
            <a:r>
              <a:rPr lang="de-DE" smtClean="0"/>
              <a:t>PHYS 1444-001, Summer 2018               Dr. Jaehoon Yu</a:t>
            </a:r>
            <a:endParaRPr lang="en-US"/>
          </a:p>
        </p:txBody>
      </p:sp>
      <p:sp>
        <p:nvSpPr>
          <p:cNvPr id="18" name="Slide Number Placeholder 5"/>
          <p:cNvSpPr>
            <a:spLocks noGrp="1"/>
          </p:cNvSpPr>
          <p:nvPr>
            <p:ph type="sldNum" sz="quarter" idx="12"/>
          </p:nvPr>
        </p:nvSpPr>
        <p:spPr/>
        <p:txBody>
          <a:bodyPr/>
          <a:lstStyle/>
          <a:p>
            <a:fld id="{E92CBCA5-995C-FA4B-A6AE-D7823CBB2540}" type="slidenum">
              <a:rPr lang="en-US"/>
              <a:pPr/>
              <a:t>40</a:t>
            </a:fld>
            <a:endParaRPr lang="en-US"/>
          </a:p>
        </p:txBody>
      </p:sp>
      <p:pic>
        <p:nvPicPr>
          <p:cNvPr id="416770" name="Picture 2" descr="FG29_005"/>
          <p:cNvPicPr>
            <a:picLocks noChangeAspect="1" noChangeArrowheads="1"/>
          </p:cNvPicPr>
          <p:nvPr/>
        </p:nvPicPr>
        <p:blipFill>
          <a:blip r:embed="rId3"/>
          <a:srcRect/>
          <a:stretch>
            <a:fillRect/>
          </a:stretch>
        </p:blipFill>
        <p:spPr bwMode="auto">
          <a:xfrm>
            <a:off x="3810000" y="3733800"/>
            <a:ext cx="3429000" cy="2571750"/>
          </a:xfrm>
          <a:prstGeom prst="rect">
            <a:avLst/>
          </a:prstGeom>
          <a:noFill/>
        </p:spPr>
      </p:pic>
      <p:sp>
        <p:nvSpPr>
          <p:cNvPr id="416771" name="Rectangle 3"/>
          <p:cNvSpPr>
            <a:spLocks noGrp="1" noChangeArrowheads="1"/>
          </p:cNvSpPr>
          <p:nvPr>
            <p:ph type="title"/>
          </p:nvPr>
        </p:nvSpPr>
        <p:spPr>
          <a:xfrm>
            <a:off x="381000" y="76200"/>
            <a:ext cx="8534400" cy="609600"/>
          </a:xfrm>
        </p:spPr>
        <p:txBody>
          <a:bodyPr/>
          <a:lstStyle/>
          <a:p>
            <a:r>
              <a:rPr lang="en-US" dirty="0"/>
              <a:t>Induction of EMF</a:t>
            </a:r>
          </a:p>
        </p:txBody>
      </p:sp>
      <p:graphicFrame>
        <p:nvGraphicFramePr>
          <p:cNvPr id="416772"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21082"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6773"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21083"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6774"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21084"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6776"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21085"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6777" name="Object 9"/>
          <p:cNvGraphicFramePr>
            <a:graphicFrameLocks noChangeAspect="1"/>
          </p:cNvGraphicFramePr>
          <p:nvPr/>
        </p:nvGraphicFramePr>
        <p:xfrm>
          <a:off x="762000" y="1752600"/>
          <a:ext cx="1016000" cy="579437"/>
        </p:xfrm>
        <a:graphic>
          <a:graphicData uri="http://schemas.openxmlformats.org/presentationml/2006/ole">
            <mc:AlternateContent xmlns:mc="http://schemas.openxmlformats.org/markup-compatibility/2006">
              <mc:Choice xmlns:v="urn:schemas-microsoft-com:vml" Requires="v">
                <p:oleObj spid="_x0000_s421086" name="Equation" r:id="rId9" imgW="355320" imgH="203040" progId="Equation.DSMT4">
                  <p:embed/>
                </p:oleObj>
              </mc:Choice>
              <mc:Fallback>
                <p:oleObj name="Equation" r:id="rId9" imgW="355320" imgH="20304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1752600"/>
                        <a:ext cx="1016000" cy="57943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pic>
        <p:nvPicPr>
          <p:cNvPr id="416778" name="Picture 10" descr="FG29_002A"/>
          <p:cNvPicPr>
            <a:picLocks noChangeAspect="1" noChangeArrowheads="1"/>
          </p:cNvPicPr>
          <p:nvPr/>
        </p:nvPicPr>
        <p:blipFill>
          <a:blip r:embed="rId11"/>
          <a:srcRect/>
          <a:stretch>
            <a:fillRect/>
          </a:stretch>
        </p:blipFill>
        <p:spPr bwMode="auto">
          <a:xfrm>
            <a:off x="3886200" y="3276600"/>
            <a:ext cx="1524000" cy="1143000"/>
          </a:xfrm>
          <a:prstGeom prst="rect">
            <a:avLst/>
          </a:prstGeom>
          <a:noFill/>
        </p:spPr>
      </p:pic>
      <p:pic>
        <p:nvPicPr>
          <p:cNvPr id="416779" name="Picture 11" descr="FG29_002B"/>
          <p:cNvPicPr>
            <a:picLocks noChangeAspect="1" noChangeArrowheads="1"/>
          </p:cNvPicPr>
          <p:nvPr/>
        </p:nvPicPr>
        <p:blipFill>
          <a:blip r:embed="rId12"/>
          <a:srcRect/>
          <a:stretch>
            <a:fillRect/>
          </a:stretch>
        </p:blipFill>
        <p:spPr bwMode="auto">
          <a:xfrm>
            <a:off x="5410200" y="3276600"/>
            <a:ext cx="1600200" cy="1200150"/>
          </a:xfrm>
          <a:prstGeom prst="rect">
            <a:avLst/>
          </a:prstGeom>
          <a:noFill/>
        </p:spPr>
      </p:pic>
      <p:sp>
        <p:nvSpPr>
          <p:cNvPr id="416780" name="Rectangle 12"/>
          <p:cNvSpPr>
            <a:spLocks noChangeArrowheads="1"/>
          </p:cNvSpPr>
          <p:nvPr/>
        </p:nvSpPr>
        <p:spPr bwMode="auto">
          <a:xfrm>
            <a:off x="228600" y="5486400"/>
            <a:ext cx="4648200" cy="685800"/>
          </a:xfrm>
          <a:prstGeom prst="rect">
            <a:avLst/>
          </a:prstGeom>
          <a:noFill/>
          <a:ln w="9525">
            <a:noFill/>
            <a:miter lim="800000"/>
            <a:headEnd/>
            <a:tailEnd/>
          </a:ln>
          <a:effectLst/>
        </p:spPr>
        <p:txBody>
          <a:bodyPr>
            <a:prstTxWarp prst="textNoShape">
              <a:avLst/>
            </a:prstTxWarp>
          </a:bodyPr>
          <a:lstStyle/>
          <a:p>
            <a:pPr marL="742950" lvl="1" indent="-285750">
              <a:lnSpc>
                <a:spcPct val="90000"/>
              </a:lnSpc>
              <a:spcBef>
                <a:spcPct val="20000"/>
              </a:spcBef>
              <a:buFontTx/>
              <a:buChar char="–"/>
            </a:pPr>
            <a:r>
              <a:rPr lang="en-US" sz="2800" dirty="0">
                <a:solidFill>
                  <a:srgbClr val="660066"/>
                </a:solidFill>
                <a:latin typeface="Arial Narrow" charset="0"/>
                <a:ea typeface="ＭＳ Ｐゴシック" charset="-128"/>
              </a:rPr>
              <a:t>The angle</a:t>
            </a:r>
            <a:r>
              <a:rPr lang="en-US" sz="2800" dirty="0" smtClean="0">
                <a:solidFill>
                  <a:srgbClr val="660066"/>
                </a:solidFill>
                <a:latin typeface="Arial Narrow" charset="0"/>
                <a:ea typeface="ＭＳ Ｐゴシック" charset="-128"/>
              </a:rPr>
              <a:t> </a:t>
            </a:r>
            <a:r>
              <a:rPr lang="en-US" sz="2800" dirty="0" err="1" smtClean="0">
                <a:solidFill>
                  <a:srgbClr val="660066"/>
                </a:solidFill>
                <a:latin typeface="Symbol" charset="2"/>
                <a:ea typeface="ＭＳ Ｐゴシック" charset="-128"/>
              </a:rPr>
              <a:t>θ</a:t>
            </a:r>
            <a:r>
              <a:rPr lang="en-US" sz="2800" dirty="0" smtClean="0">
                <a:solidFill>
                  <a:srgbClr val="660066"/>
                </a:solidFill>
                <a:latin typeface="Arial Narrow" charset="0"/>
                <a:ea typeface="ＭＳ Ｐゴシック" charset="-128"/>
              </a:rPr>
              <a:t> </a:t>
            </a:r>
            <a:r>
              <a:rPr lang="en-US" sz="2800" dirty="0">
                <a:solidFill>
                  <a:srgbClr val="660066"/>
                </a:solidFill>
                <a:latin typeface="Arial Narrow" charset="0"/>
                <a:ea typeface="ＭＳ Ｐゴシック" charset="-128"/>
              </a:rPr>
              <a:t>between the field and the area vector</a:t>
            </a:r>
          </a:p>
        </p:txBody>
      </p:sp>
      <p:pic>
        <p:nvPicPr>
          <p:cNvPr id="416781" name="Picture 13" descr="FG29_006"/>
          <p:cNvPicPr>
            <a:picLocks noChangeAspect="1" noChangeArrowheads="1"/>
          </p:cNvPicPr>
          <p:nvPr/>
        </p:nvPicPr>
        <p:blipFill>
          <a:blip r:embed="rId13"/>
          <a:srcRect/>
          <a:stretch>
            <a:fillRect/>
          </a:stretch>
        </p:blipFill>
        <p:spPr bwMode="auto">
          <a:xfrm>
            <a:off x="6705600" y="5181600"/>
            <a:ext cx="2438400" cy="1828800"/>
          </a:xfrm>
          <a:prstGeom prst="rect">
            <a:avLst/>
          </a:prstGeom>
          <a:noFill/>
        </p:spPr>
      </p:pic>
      <p:graphicFrame>
        <p:nvGraphicFramePr>
          <p:cNvPr id="416783" name="Object 15"/>
          <p:cNvGraphicFramePr>
            <a:graphicFrameLocks noChangeAspect="1"/>
          </p:cNvGraphicFramePr>
          <p:nvPr/>
        </p:nvGraphicFramePr>
        <p:xfrm>
          <a:off x="3300413" y="1676400"/>
          <a:ext cx="1957387" cy="833438"/>
        </p:xfrm>
        <a:graphic>
          <a:graphicData uri="http://schemas.openxmlformats.org/presentationml/2006/ole">
            <mc:AlternateContent xmlns:mc="http://schemas.openxmlformats.org/markup-compatibility/2006">
              <mc:Choice xmlns:v="urn:schemas-microsoft-com:vml" Requires="v">
                <p:oleObj spid="_x0000_s421087" name="Equation" r:id="rId14" imgW="685800" imgH="291960" progId="Equation.DSMT4">
                  <p:embed/>
                </p:oleObj>
              </mc:Choice>
              <mc:Fallback>
                <p:oleObj name="Equation" r:id="rId14" imgW="685800" imgH="29196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00413" y="1676400"/>
                        <a:ext cx="1957387" cy="8334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pic>
        <p:nvPicPr>
          <p:cNvPr id="3" name="Picture 2"/>
          <p:cNvPicPr>
            <a:picLocks noChangeAspect="1"/>
          </p:cNvPicPr>
          <p:nvPr/>
        </p:nvPicPr>
        <p:blipFill>
          <a:blip r:embed="rId16"/>
          <a:stretch>
            <a:fillRect/>
          </a:stretch>
        </p:blipFill>
        <p:spPr>
          <a:xfrm>
            <a:off x="1745284" y="1676400"/>
            <a:ext cx="1691032" cy="793750"/>
          </a:xfrm>
          <a:prstGeom prst="rect">
            <a:avLst/>
          </a:prstGeom>
        </p:spPr>
      </p:pic>
    </p:spTree>
    <p:extLst>
      <p:ext uri="{BB962C8B-B14F-4D97-AF65-F5344CB8AC3E}">
        <p14:creationId xmlns:p14="http://schemas.microsoft.com/office/powerpoint/2010/main" val="208676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16775">
                                            <p:txEl>
                                              <p:pRg st="0" end="0"/>
                                            </p:txEl>
                                          </p:spTgt>
                                        </p:tgtEl>
                                        <p:attrNameLst>
                                          <p:attrName>style.visibility</p:attrName>
                                        </p:attrNameLst>
                                      </p:cBhvr>
                                      <p:to>
                                        <p:strVal val="visible"/>
                                      </p:to>
                                    </p:set>
                                    <p:animEffect transition="in" filter="wipe(left)">
                                      <p:cBhvr>
                                        <p:cTn id="7" dur="500"/>
                                        <p:tgtEl>
                                          <p:spTgt spid="4167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16775">
                                            <p:txEl>
                                              <p:pRg st="1" end="1"/>
                                            </p:txEl>
                                          </p:spTgt>
                                        </p:tgtEl>
                                        <p:attrNameLst>
                                          <p:attrName>style.visibility</p:attrName>
                                        </p:attrNameLst>
                                      </p:cBhvr>
                                      <p:to>
                                        <p:strVal val="visible"/>
                                      </p:to>
                                    </p:set>
                                    <p:animEffect transition="in" filter="wipe(left)">
                                      <p:cBhvr>
                                        <p:cTn id="12" dur="500"/>
                                        <p:tgtEl>
                                          <p:spTgt spid="416775">
                                            <p:txEl>
                                              <p:pRg st="1" end="1"/>
                                            </p:txEl>
                                          </p:spTgt>
                                        </p:tgtEl>
                                      </p:cBhvr>
                                    </p:animEffect>
                                  </p:childTnLst>
                                </p:cTn>
                              </p:par>
                              <p:par>
                                <p:cTn id="13" presetID="22" presetClass="entr" presetSubtype="8" fill="hold" nodeType="withEffect">
                                  <p:stCondLst>
                                    <p:cond delay="0"/>
                                  </p:stCondLst>
                                  <p:iterate type="wd">
                                    <p:tmPct val="10000"/>
                                  </p:iterate>
                                  <p:childTnLst>
                                    <p:set>
                                      <p:cBhvr>
                                        <p:cTn id="14" dur="1" fill="hold">
                                          <p:stCondLst>
                                            <p:cond delay="0"/>
                                          </p:stCondLst>
                                        </p:cTn>
                                        <p:tgtEl>
                                          <p:spTgt spid="416777"/>
                                        </p:tgtEl>
                                        <p:attrNameLst>
                                          <p:attrName>style.visibility</p:attrName>
                                        </p:attrNameLst>
                                      </p:cBhvr>
                                      <p:to>
                                        <p:strVal val="visible"/>
                                      </p:to>
                                    </p:set>
                                    <p:animEffect transition="in" filter="wipe(left)">
                                      <p:cBhvr>
                                        <p:cTn id="15" dur="500"/>
                                        <p:tgtEl>
                                          <p:spTgt spid="41677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iterate type="wd">
                                    <p:tmPct val="10000"/>
                                  </p:iterate>
                                  <p:childTnLst>
                                    <p:set>
                                      <p:cBhvr>
                                        <p:cTn id="24" dur="1" fill="hold">
                                          <p:stCondLst>
                                            <p:cond delay="0"/>
                                          </p:stCondLst>
                                        </p:cTn>
                                        <p:tgtEl>
                                          <p:spTgt spid="416783"/>
                                        </p:tgtEl>
                                        <p:attrNameLst>
                                          <p:attrName>style.visibility</p:attrName>
                                        </p:attrNameLst>
                                      </p:cBhvr>
                                      <p:to>
                                        <p:strVal val="visible"/>
                                      </p:to>
                                    </p:set>
                                    <p:animEffect transition="in" filter="wipe(left)">
                                      <p:cBhvr>
                                        <p:cTn id="25" dur="500"/>
                                        <p:tgtEl>
                                          <p:spTgt spid="41678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iterate type="wd">
                                    <p:tmPct val="10000"/>
                                  </p:iterate>
                                  <p:childTnLst>
                                    <p:set>
                                      <p:cBhvr>
                                        <p:cTn id="29" dur="1" fill="hold">
                                          <p:stCondLst>
                                            <p:cond delay="0"/>
                                          </p:stCondLst>
                                        </p:cTn>
                                        <p:tgtEl>
                                          <p:spTgt spid="416775">
                                            <p:txEl>
                                              <p:pRg st="3" end="3"/>
                                            </p:txEl>
                                          </p:spTgt>
                                        </p:tgtEl>
                                        <p:attrNameLst>
                                          <p:attrName>style.visibility</p:attrName>
                                        </p:attrNameLst>
                                      </p:cBhvr>
                                      <p:to>
                                        <p:strVal val="visible"/>
                                      </p:to>
                                    </p:set>
                                    <p:animEffect transition="in" filter="wipe(left)">
                                      <p:cBhvr>
                                        <p:cTn id="30" dur="500"/>
                                        <p:tgtEl>
                                          <p:spTgt spid="41677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iterate type="wd">
                                    <p:tmPct val="10000"/>
                                  </p:iterate>
                                  <p:childTnLst>
                                    <p:set>
                                      <p:cBhvr>
                                        <p:cTn id="34" dur="1" fill="hold">
                                          <p:stCondLst>
                                            <p:cond delay="0"/>
                                          </p:stCondLst>
                                        </p:cTn>
                                        <p:tgtEl>
                                          <p:spTgt spid="416775">
                                            <p:txEl>
                                              <p:pRg st="4" end="4"/>
                                            </p:txEl>
                                          </p:spTgt>
                                        </p:tgtEl>
                                        <p:attrNameLst>
                                          <p:attrName>style.visibility</p:attrName>
                                        </p:attrNameLst>
                                      </p:cBhvr>
                                      <p:to>
                                        <p:strVal val="visible"/>
                                      </p:to>
                                    </p:set>
                                    <p:animEffect transition="in" filter="wipe(left)">
                                      <p:cBhvr>
                                        <p:cTn id="35" dur="500"/>
                                        <p:tgtEl>
                                          <p:spTgt spid="41677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iterate type="wd">
                                    <p:tmPct val="10000"/>
                                  </p:iterate>
                                  <p:childTnLst>
                                    <p:set>
                                      <p:cBhvr>
                                        <p:cTn id="39" dur="1" fill="hold">
                                          <p:stCondLst>
                                            <p:cond delay="0"/>
                                          </p:stCondLst>
                                        </p:cTn>
                                        <p:tgtEl>
                                          <p:spTgt spid="416778"/>
                                        </p:tgtEl>
                                        <p:attrNameLst>
                                          <p:attrName>style.visibility</p:attrName>
                                        </p:attrNameLst>
                                      </p:cBhvr>
                                      <p:to>
                                        <p:strVal val="visible"/>
                                      </p:to>
                                    </p:set>
                                    <p:anim calcmode="lin" valueType="num">
                                      <p:cBhvr>
                                        <p:cTn id="40" dur="500" fill="hold"/>
                                        <p:tgtEl>
                                          <p:spTgt spid="416778"/>
                                        </p:tgtEl>
                                        <p:attrNameLst>
                                          <p:attrName>ppt_w</p:attrName>
                                        </p:attrNameLst>
                                      </p:cBhvr>
                                      <p:tavLst>
                                        <p:tav tm="0">
                                          <p:val>
                                            <p:fltVal val="0"/>
                                          </p:val>
                                        </p:tav>
                                        <p:tav tm="100000">
                                          <p:val>
                                            <p:strVal val="#ppt_w"/>
                                          </p:val>
                                        </p:tav>
                                      </p:tavLst>
                                    </p:anim>
                                    <p:anim calcmode="lin" valueType="num">
                                      <p:cBhvr>
                                        <p:cTn id="41" dur="500" fill="hold"/>
                                        <p:tgtEl>
                                          <p:spTgt spid="416778"/>
                                        </p:tgtEl>
                                        <p:attrNameLst>
                                          <p:attrName>ppt_h</p:attrName>
                                        </p:attrNameLst>
                                      </p:cBhvr>
                                      <p:tavLst>
                                        <p:tav tm="0">
                                          <p:val>
                                            <p:fltVal val="0"/>
                                          </p:val>
                                        </p:tav>
                                        <p:tav tm="100000">
                                          <p:val>
                                            <p:strVal val="#ppt_h"/>
                                          </p:val>
                                        </p:tav>
                                      </p:tavLst>
                                    </p:anim>
                                    <p:animEffect transition="in" filter="fade">
                                      <p:cBhvr>
                                        <p:cTn id="42" dur="500"/>
                                        <p:tgtEl>
                                          <p:spTgt spid="41677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nodeType="clickEffect">
                                  <p:stCondLst>
                                    <p:cond delay="0"/>
                                  </p:stCondLst>
                                  <p:iterate type="wd">
                                    <p:tmPct val="10000"/>
                                  </p:iterate>
                                  <p:childTnLst>
                                    <p:set>
                                      <p:cBhvr>
                                        <p:cTn id="46" dur="1" fill="hold">
                                          <p:stCondLst>
                                            <p:cond delay="0"/>
                                          </p:stCondLst>
                                        </p:cTn>
                                        <p:tgtEl>
                                          <p:spTgt spid="416779"/>
                                        </p:tgtEl>
                                        <p:attrNameLst>
                                          <p:attrName>style.visibility</p:attrName>
                                        </p:attrNameLst>
                                      </p:cBhvr>
                                      <p:to>
                                        <p:strVal val="visible"/>
                                      </p:to>
                                    </p:set>
                                    <p:anim calcmode="lin" valueType="num">
                                      <p:cBhvr>
                                        <p:cTn id="47" dur="500" fill="hold"/>
                                        <p:tgtEl>
                                          <p:spTgt spid="416779"/>
                                        </p:tgtEl>
                                        <p:attrNameLst>
                                          <p:attrName>ppt_w</p:attrName>
                                        </p:attrNameLst>
                                      </p:cBhvr>
                                      <p:tavLst>
                                        <p:tav tm="0">
                                          <p:val>
                                            <p:fltVal val="0"/>
                                          </p:val>
                                        </p:tav>
                                        <p:tav tm="100000">
                                          <p:val>
                                            <p:strVal val="#ppt_w"/>
                                          </p:val>
                                        </p:tav>
                                      </p:tavLst>
                                    </p:anim>
                                    <p:anim calcmode="lin" valueType="num">
                                      <p:cBhvr>
                                        <p:cTn id="48" dur="500" fill="hold"/>
                                        <p:tgtEl>
                                          <p:spTgt spid="416779"/>
                                        </p:tgtEl>
                                        <p:attrNameLst>
                                          <p:attrName>ppt_h</p:attrName>
                                        </p:attrNameLst>
                                      </p:cBhvr>
                                      <p:tavLst>
                                        <p:tav tm="0">
                                          <p:val>
                                            <p:fltVal val="0"/>
                                          </p:val>
                                        </p:tav>
                                        <p:tav tm="100000">
                                          <p:val>
                                            <p:strVal val="#ppt_h"/>
                                          </p:val>
                                        </p:tav>
                                      </p:tavLst>
                                    </p:anim>
                                    <p:animEffect transition="in" filter="fade">
                                      <p:cBhvr>
                                        <p:cTn id="49" dur="500"/>
                                        <p:tgtEl>
                                          <p:spTgt spid="41677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iterate type="wd">
                                    <p:tmPct val="10000"/>
                                  </p:iterate>
                                  <p:childTnLst>
                                    <p:set>
                                      <p:cBhvr>
                                        <p:cTn id="53" dur="1" fill="hold">
                                          <p:stCondLst>
                                            <p:cond delay="0"/>
                                          </p:stCondLst>
                                        </p:cTn>
                                        <p:tgtEl>
                                          <p:spTgt spid="416775">
                                            <p:txEl>
                                              <p:pRg st="6" end="6"/>
                                            </p:txEl>
                                          </p:spTgt>
                                        </p:tgtEl>
                                        <p:attrNameLst>
                                          <p:attrName>style.visibility</p:attrName>
                                        </p:attrNameLst>
                                      </p:cBhvr>
                                      <p:to>
                                        <p:strVal val="visible"/>
                                      </p:to>
                                    </p:set>
                                    <p:animEffect transition="in" filter="wipe(left)">
                                      <p:cBhvr>
                                        <p:cTn id="54" dur="500"/>
                                        <p:tgtEl>
                                          <p:spTgt spid="416775">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0" fill="hold" nodeType="clickEffect">
                                  <p:stCondLst>
                                    <p:cond delay="0"/>
                                  </p:stCondLst>
                                  <p:childTnLst>
                                    <p:set>
                                      <p:cBhvr>
                                        <p:cTn id="58" dur="1" fill="hold">
                                          <p:stCondLst>
                                            <p:cond delay="0"/>
                                          </p:stCondLst>
                                        </p:cTn>
                                        <p:tgtEl>
                                          <p:spTgt spid="416770"/>
                                        </p:tgtEl>
                                        <p:attrNameLst>
                                          <p:attrName>style.visibility</p:attrName>
                                        </p:attrNameLst>
                                      </p:cBhvr>
                                      <p:to>
                                        <p:strVal val="visible"/>
                                      </p:to>
                                    </p:set>
                                    <p:anim calcmode="lin" valueType="num">
                                      <p:cBhvr>
                                        <p:cTn id="59" dur="500" fill="hold"/>
                                        <p:tgtEl>
                                          <p:spTgt spid="416770"/>
                                        </p:tgtEl>
                                        <p:attrNameLst>
                                          <p:attrName>ppt_w</p:attrName>
                                        </p:attrNameLst>
                                      </p:cBhvr>
                                      <p:tavLst>
                                        <p:tav tm="0">
                                          <p:val>
                                            <p:fltVal val="0"/>
                                          </p:val>
                                        </p:tav>
                                        <p:tav tm="100000">
                                          <p:val>
                                            <p:strVal val="#ppt_w"/>
                                          </p:val>
                                        </p:tav>
                                      </p:tavLst>
                                    </p:anim>
                                    <p:anim calcmode="lin" valueType="num">
                                      <p:cBhvr>
                                        <p:cTn id="60" dur="500" fill="hold"/>
                                        <p:tgtEl>
                                          <p:spTgt spid="416770"/>
                                        </p:tgtEl>
                                        <p:attrNameLst>
                                          <p:attrName>ppt_h</p:attrName>
                                        </p:attrNameLst>
                                      </p:cBhvr>
                                      <p:tavLst>
                                        <p:tav tm="0">
                                          <p:val>
                                            <p:fltVal val="0"/>
                                          </p:val>
                                        </p:tav>
                                        <p:tav tm="100000">
                                          <p:val>
                                            <p:strVal val="#ppt_h"/>
                                          </p:val>
                                        </p:tav>
                                      </p:tavLst>
                                    </p:anim>
                                    <p:animEffect transition="in" filter="fade">
                                      <p:cBhvr>
                                        <p:cTn id="61" dur="500"/>
                                        <p:tgtEl>
                                          <p:spTgt spid="41677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iterate type="wd">
                                    <p:tmPct val="10000"/>
                                  </p:iterate>
                                  <p:childTnLst>
                                    <p:set>
                                      <p:cBhvr>
                                        <p:cTn id="65" dur="1" fill="hold">
                                          <p:stCondLst>
                                            <p:cond delay="0"/>
                                          </p:stCondLst>
                                        </p:cTn>
                                        <p:tgtEl>
                                          <p:spTgt spid="416780">
                                            <p:txEl>
                                              <p:pRg st="0" end="0"/>
                                            </p:txEl>
                                          </p:spTgt>
                                        </p:tgtEl>
                                        <p:attrNameLst>
                                          <p:attrName>style.visibility</p:attrName>
                                        </p:attrNameLst>
                                      </p:cBhvr>
                                      <p:to>
                                        <p:strVal val="visible"/>
                                      </p:to>
                                    </p:set>
                                    <p:animEffect transition="in" filter="wipe(left)">
                                      <p:cBhvr>
                                        <p:cTn id="66" dur="500"/>
                                        <p:tgtEl>
                                          <p:spTgt spid="416780">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0" fill="hold" nodeType="clickEffect">
                                  <p:stCondLst>
                                    <p:cond delay="0"/>
                                  </p:stCondLst>
                                  <p:childTnLst>
                                    <p:set>
                                      <p:cBhvr>
                                        <p:cTn id="70" dur="1" fill="hold">
                                          <p:stCondLst>
                                            <p:cond delay="0"/>
                                          </p:stCondLst>
                                        </p:cTn>
                                        <p:tgtEl>
                                          <p:spTgt spid="416781"/>
                                        </p:tgtEl>
                                        <p:attrNameLst>
                                          <p:attrName>style.visibility</p:attrName>
                                        </p:attrNameLst>
                                      </p:cBhvr>
                                      <p:to>
                                        <p:strVal val="visible"/>
                                      </p:to>
                                    </p:set>
                                    <p:anim calcmode="lin" valueType="num">
                                      <p:cBhvr>
                                        <p:cTn id="71" dur="500" fill="hold"/>
                                        <p:tgtEl>
                                          <p:spTgt spid="416781"/>
                                        </p:tgtEl>
                                        <p:attrNameLst>
                                          <p:attrName>ppt_w</p:attrName>
                                        </p:attrNameLst>
                                      </p:cBhvr>
                                      <p:tavLst>
                                        <p:tav tm="0">
                                          <p:val>
                                            <p:fltVal val="0"/>
                                          </p:val>
                                        </p:tav>
                                        <p:tav tm="100000">
                                          <p:val>
                                            <p:strVal val="#ppt_w"/>
                                          </p:val>
                                        </p:tav>
                                      </p:tavLst>
                                    </p:anim>
                                    <p:anim calcmode="lin" valueType="num">
                                      <p:cBhvr>
                                        <p:cTn id="72" dur="500" fill="hold"/>
                                        <p:tgtEl>
                                          <p:spTgt spid="416781"/>
                                        </p:tgtEl>
                                        <p:attrNameLst>
                                          <p:attrName>ppt_h</p:attrName>
                                        </p:attrNameLst>
                                      </p:cBhvr>
                                      <p:tavLst>
                                        <p:tav tm="0">
                                          <p:val>
                                            <p:fltVal val="0"/>
                                          </p:val>
                                        </p:tav>
                                        <p:tav tm="100000">
                                          <p:val>
                                            <p:strVal val="#ppt_h"/>
                                          </p:val>
                                        </p:tav>
                                      </p:tavLst>
                                    </p:anim>
                                    <p:animEffect transition="in" filter="fade">
                                      <p:cBhvr>
                                        <p:cTn id="73" dur="500"/>
                                        <p:tgtEl>
                                          <p:spTgt spid="416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775" grpId="0" build="p"/>
      <p:bldP spid="416780"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Date Placeholder 3"/>
          <p:cNvSpPr>
            <a:spLocks noGrp="1"/>
          </p:cNvSpPr>
          <p:nvPr>
            <p:ph type="dt" sz="half" idx="10"/>
          </p:nvPr>
        </p:nvSpPr>
        <p:spPr/>
        <p:txBody>
          <a:bodyPr/>
          <a:lstStyle/>
          <a:p>
            <a:r>
              <a:rPr lang="en-US" smtClean="0"/>
              <a:t>Thursday, July 5, 2018</a:t>
            </a:r>
            <a:endParaRPr lang="en-US"/>
          </a:p>
        </p:txBody>
      </p:sp>
      <p:sp>
        <p:nvSpPr>
          <p:cNvPr id="22" name="Footer Placeholder 4"/>
          <p:cNvSpPr>
            <a:spLocks noGrp="1"/>
          </p:cNvSpPr>
          <p:nvPr>
            <p:ph type="ftr" sz="quarter" idx="11"/>
          </p:nvPr>
        </p:nvSpPr>
        <p:spPr/>
        <p:txBody>
          <a:bodyPr/>
          <a:lstStyle/>
          <a:p>
            <a:r>
              <a:rPr lang="de-DE" smtClean="0"/>
              <a:t>PHYS 1444-001, Summer 2018               Dr. Jaehoon Yu</a:t>
            </a:r>
            <a:endParaRPr lang="en-US"/>
          </a:p>
        </p:txBody>
      </p:sp>
      <p:sp>
        <p:nvSpPr>
          <p:cNvPr id="23" name="Slide Number Placeholder 5"/>
          <p:cNvSpPr>
            <a:spLocks noGrp="1"/>
          </p:cNvSpPr>
          <p:nvPr>
            <p:ph type="sldNum" sz="quarter" idx="12"/>
          </p:nvPr>
        </p:nvSpPr>
        <p:spPr/>
        <p:txBody>
          <a:bodyPr/>
          <a:lstStyle/>
          <a:p>
            <a:fld id="{457F987F-3DBE-2E45-B0C6-9AAB24ACFB94}" type="slidenum">
              <a:rPr lang="en-US"/>
              <a:pPr/>
              <a:t>41</a:t>
            </a:fld>
            <a:endParaRPr lang="en-US"/>
          </a:p>
        </p:txBody>
      </p:sp>
      <p:pic>
        <p:nvPicPr>
          <p:cNvPr id="417794" name="Picture 2" descr="FG29_008"/>
          <p:cNvPicPr>
            <a:picLocks noChangeAspect="1" noChangeArrowheads="1"/>
          </p:cNvPicPr>
          <p:nvPr/>
        </p:nvPicPr>
        <p:blipFill>
          <a:blip r:embed="rId3"/>
          <a:srcRect/>
          <a:stretch>
            <a:fillRect/>
          </a:stretch>
        </p:blipFill>
        <p:spPr bwMode="auto">
          <a:xfrm>
            <a:off x="6477000" y="571500"/>
            <a:ext cx="2743200" cy="2057400"/>
          </a:xfrm>
          <a:prstGeom prst="rect">
            <a:avLst/>
          </a:prstGeom>
          <a:noFill/>
        </p:spPr>
      </p:pic>
      <p:sp>
        <p:nvSpPr>
          <p:cNvPr id="417795" name="Rectangle 3"/>
          <p:cNvSpPr>
            <a:spLocks noGrp="1" noChangeArrowheads="1"/>
          </p:cNvSpPr>
          <p:nvPr>
            <p:ph type="title"/>
          </p:nvPr>
        </p:nvSpPr>
        <p:spPr>
          <a:xfrm>
            <a:off x="228600" y="-76200"/>
            <a:ext cx="8686800" cy="762000"/>
          </a:xfrm>
        </p:spPr>
        <p:txBody>
          <a:bodyPr/>
          <a:lstStyle/>
          <a:p>
            <a:r>
              <a:rPr lang="en-US" dirty="0"/>
              <a:t>Example 29 –</a:t>
            </a:r>
            <a:r>
              <a:rPr lang="en-US" dirty="0" smtClean="0"/>
              <a:t> 5 </a:t>
            </a:r>
            <a:endParaRPr lang="en-US" dirty="0"/>
          </a:p>
        </p:txBody>
      </p:sp>
      <p:sp>
        <p:nvSpPr>
          <p:cNvPr id="417796" name="Text Box 4"/>
          <p:cNvSpPr txBox="1">
            <a:spLocks noChangeArrowheads="1"/>
          </p:cNvSpPr>
          <p:nvPr/>
        </p:nvSpPr>
        <p:spPr bwMode="auto">
          <a:xfrm>
            <a:off x="381000" y="669925"/>
            <a:ext cx="6477000" cy="1920875"/>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sz="2000" b="1">
                <a:solidFill>
                  <a:schemeClr val="accent2"/>
                </a:solidFill>
                <a:latin typeface="Arial Narrow" charset="0"/>
              </a:rPr>
              <a:t>Pulling a coil from a magnetic field. </a:t>
            </a:r>
            <a:r>
              <a:rPr lang="en-US" sz="2000">
                <a:solidFill>
                  <a:schemeClr val="accent2"/>
                </a:solidFill>
                <a:latin typeface="Arial Narrow" charset="0"/>
              </a:rPr>
              <a:t>A square coil of wire with side 5.00cm contains 100 loops and is positioned perpendicular to a uniform 0.600-T magnetic field.  It is quickly and uniformly pulled from the field (moving perpendicular to B) to a region where B drops abruptly to zero.  At t=0, the right edge of the coil is at the edge of the field.  It takes 0.100s for the whole coil to reach the field-free</a:t>
            </a:r>
          </a:p>
        </p:txBody>
      </p:sp>
      <p:sp>
        <p:nvSpPr>
          <p:cNvPr id="417797" name="Text Box 5"/>
          <p:cNvSpPr txBox="1">
            <a:spLocks noChangeArrowheads="1"/>
          </p:cNvSpPr>
          <p:nvPr/>
        </p:nvSpPr>
        <p:spPr bwMode="auto">
          <a:xfrm>
            <a:off x="304800" y="3514725"/>
            <a:ext cx="40386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What should be computed first?</a:t>
            </a:r>
            <a:endParaRPr lang="en-US" baseline="-25000">
              <a:solidFill>
                <a:srgbClr val="CC00CC"/>
              </a:solidFill>
              <a:latin typeface="Arial Narrow" charset="0"/>
            </a:endParaRPr>
          </a:p>
        </p:txBody>
      </p:sp>
      <p:sp>
        <p:nvSpPr>
          <p:cNvPr id="417798" name="Text Box 6"/>
          <p:cNvSpPr txBox="1">
            <a:spLocks noChangeArrowheads="1"/>
          </p:cNvSpPr>
          <p:nvPr/>
        </p:nvSpPr>
        <p:spPr bwMode="auto">
          <a:xfrm>
            <a:off x="304800" y="3971925"/>
            <a:ext cx="3124200" cy="457200"/>
          </a:xfrm>
          <a:prstGeom prst="rect">
            <a:avLst/>
          </a:prstGeom>
          <a:solidFill>
            <a:schemeClr val="bg1"/>
          </a:solidFill>
          <a:ln w="9525">
            <a:noFill/>
            <a:miter lim="800000"/>
            <a:headEnd/>
            <a:tailEnd/>
          </a:ln>
          <a:effectLst/>
        </p:spPr>
        <p:txBody>
          <a:bodyPr>
            <a:prstTxWarp prst="textNoShape">
              <a:avLst/>
            </a:prstTxWarp>
            <a:spAutoFit/>
          </a:bodyPr>
          <a:lstStyle/>
          <a:p>
            <a:r>
              <a:rPr lang="en-US">
                <a:solidFill>
                  <a:srgbClr val="CC00CC"/>
                </a:solidFill>
                <a:latin typeface="Arial Narrow" charset="0"/>
              </a:rPr>
              <a:t>The flux at t=0 is</a:t>
            </a:r>
          </a:p>
        </p:txBody>
      </p:sp>
      <p:sp>
        <p:nvSpPr>
          <p:cNvPr id="417799" name="Text Box 7"/>
          <p:cNvSpPr txBox="1">
            <a:spLocks noChangeArrowheads="1"/>
          </p:cNvSpPr>
          <p:nvPr/>
        </p:nvSpPr>
        <p:spPr bwMode="auto">
          <a:xfrm>
            <a:off x="304800" y="4429125"/>
            <a:ext cx="3505200" cy="457200"/>
          </a:xfrm>
          <a:prstGeom prst="rect">
            <a:avLst/>
          </a:prstGeom>
          <a:solidFill>
            <a:schemeClr val="bg1"/>
          </a:solidFill>
          <a:ln w="9525">
            <a:noFill/>
            <a:miter lim="800000"/>
            <a:headEnd/>
            <a:tailEnd/>
          </a:ln>
          <a:effectLst/>
        </p:spPr>
        <p:txBody>
          <a:bodyPr>
            <a:prstTxWarp prst="textNoShape">
              <a:avLst/>
            </a:prstTxWarp>
            <a:spAutoFit/>
          </a:bodyPr>
          <a:lstStyle/>
          <a:p>
            <a:r>
              <a:rPr lang="en-US">
                <a:solidFill>
                  <a:srgbClr val="CC00CC"/>
                </a:solidFill>
                <a:latin typeface="Arial Narrow" charset="0"/>
              </a:rPr>
              <a:t>The change of flux is</a:t>
            </a:r>
          </a:p>
        </p:txBody>
      </p:sp>
      <p:sp>
        <p:nvSpPr>
          <p:cNvPr id="417800" name="Text Box 8"/>
          <p:cNvSpPr txBox="1">
            <a:spLocks noChangeArrowheads="1"/>
          </p:cNvSpPr>
          <p:nvPr/>
        </p:nvSpPr>
        <p:spPr bwMode="auto">
          <a:xfrm>
            <a:off x="381000" y="2514600"/>
            <a:ext cx="8763000" cy="1006475"/>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sz="2000" dirty="0">
                <a:solidFill>
                  <a:schemeClr val="accent2"/>
                </a:solidFill>
                <a:latin typeface="Arial Narrow" charset="0"/>
              </a:rPr>
              <a:t>region. Find (a) the rate of change in flux through the coil, (b) the </a:t>
            </a:r>
            <a:r>
              <a:rPr lang="en-US" sz="2000" dirty="0" err="1">
                <a:solidFill>
                  <a:schemeClr val="accent2"/>
                </a:solidFill>
                <a:latin typeface="Arial Narrow" charset="0"/>
              </a:rPr>
              <a:t>emf</a:t>
            </a:r>
            <a:r>
              <a:rPr lang="en-US" sz="2000" dirty="0">
                <a:solidFill>
                  <a:schemeClr val="accent2"/>
                </a:solidFill>
                <a:latin typeface="Arial Narrow" charset="0"/>
              </a:rPr>
              <a:t> and </a:t>
            </a:r>
            <a:r>
              <a:rPr lang="en-US" sz="2000" dirty="0" smtClean="0">
                <a:solidFill>
                  <a:schemeClr val="accent2"/>
                </a:solidFill>
                <a:latin typeface="Arial Narrow" charset="0"/>
              </a:rPr>
              <a:t>the current </a:t>
            </a:r>
            <a:r>
              <a:rPr lang="en-US" sz="2000" dirty="0">
                <a:solidFill>
                  <a:schemeClr val="accent2"/>
                </a:solidFill>
                <a:latin typeface="Arial Narrow" charset="0"/>
              </a:rPr>
              <a:t>induced, and (c) how much energy is dissipated in the coil if its resistance is </a:t>
            </a:r>
            <a:r>
              <a:rPr lang="en-US" sz="2000" dirty="0" smtClean="0">
                <a:solidFill>
                  <a:schemeClr val="accent2"/>
                </a:solidFill>
                <a:latin typeface="Arial Narrow" charset="0"/>
              </a:rPr>
              <a:t>100</a:t>
            </a:r>
            <a:r>
              <a:rPr lang="en-US" sz="2000" dirty="0" smtClean="0">
                <a:solidFill>
                  <a:schemeClr val="accent2"/>
                </a:solidFill>
                <a:latin typeface="Symbol" charset="2"/>
              </a:rPr>
              <a:t>Ω</a:t>
            </a:r>
            <a:r>
              <a:rPr lang="en-US" sz="2000" dirty="0" smtClean="0">
                <a:solidFill>
                  <a:schemeClr val="accent2"/>
                </a:solidFill>
                <a:latin typeface="Arial Narrow" charset="0"/>
              </a:rPr>
              <a:t>. </a:t>
            </a:r>
            <a:r>
              <a:rPr lang="en-US" sz="2000" dirty="0">
                <a:solidFill>
                  <a:schemeClr val="accent2"/>
                </a:solidFill>
                <a:latin typeface="Arial Narrow" charset="0"/>
              </a:rPr>
              <a:t>(</a:t>
            </a:r>
            <a:r>
              <a:rPr lang="en-US" sz="2000" dirty="0" err="1">
                <a:solidFill>
                  <a:schemeClr val="accent2"/>
                </a:solidFill>
                <a:latin typeface="Arial Narrow" charset="0"/>
              </a:rPr>
              <a:t>d</a:t>
            </a:r>
            <a:r>
              <a:rPr lang="en-US" sz="2000" dirty="0">
                <a:solidFill>
                  <a:schemeClr val="accent2"/>
                </a:solidFill>
                <a:latin typeface="Arial Narrow" charset="0"/>
              </a:rPr>
              <a:t>) what was the average force required?  </a:t>
            </a:r>
          </a:p>
        </p:txBody>
      </p:sp>
      <p:sp>
        <p:nvSpPr>
          <p:cNvPr id="417801" name="Text Box 9"/>
          <p:cNvSpPr txBox="1">
            <a:spLocks noChangeArrowheads="1"/>
          </p:cNvSpPr>
          <p:nvPr/>
        </p:nvSpPr>
        <p:spPr bwMode="auto">
          <a:xfrm>
            <a:off x="4191000" y="3495675"/>
            <a:ext cx="25908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The initial flux at t=0.  </a:t>
            </a:r>
            <a:endParaRPr lang="en-US" baseline="-25000">
              <a:solidFill>
                <a:srgbClr val="CC00CC"/>
              </a:solidFill>
              <a:latin typeface="Arial Narrow" charset="0"/>
            </a:endParaRPr>
          </a:p>
        </p:txBody>
      </p:sp>
      <p:graphicFrame>
        <p:nvGraphicFramePr>
          <p:cNvPr id="417802" name="Object 10"/>
          <p:cNvGraphicFramePr>
            <a:graphicFrameLocks noChangeAspect="1"/>
          </p:cNvGraphicFramePr>
          <p:nvPr/>
        </p:nvGraphicFramePr>
        <p:xfrm>
          <a:off x="2514600" y="3989388"/>
          <a:ext cx="728663" cy="414337"/>
        </p:xfrm>
        <a:graphic>
          <a:graphicData uri="http://schemas.openxmlformats.org/presentationml/2006/ole">
            <mc:AlternateContent xmlns:mc="http://schemas.openxmlformats.org/markup-compatibility/2006">
              <mc:Choice xmlns:v="urn:schemas-microsoft-com:vml" Requires="v">
                <p:oleObj spid="_x0000_s422214" name="Equation" r:id="rId4" imgW="355320" imgH="203040" progId="Equation.DSMT4">
                  <p:embed/>
                </p:oleObj>
              </mc:Choice>
              <mc:Fallback>
                <p:oleObj name="Equation" r:id="rId4" imgW="355320" imgH="2030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3989388"/>
                        <a:ext cx="728663" cy="41433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417803" name="Text Box 11"/>
          <p:cNvSpPr txBox="1">
            <a:spLocks noChangeArrowheads="1"/>
          </p:cNvSpPr>
          <p:nvPr/>
        </p:nvSpPr>
        <p:spPr bwMode="auto">
          <a:xfrm>
            <a:off x="304800" y="4943475"/>
            <a:ext cx="4572000" cy="457200"/>
          </a:xfrm>
          <a:prstGeom prst="rect">
            <a:avLst/>
          </a:prstGeom>
          <a:solidFill>
            <a:schemeClr val="bg1"/>
          </a:solidFill>
          <a:ln w="9525">
            <a:noFill/>
            <a:miter lim="800000"/>
            <a:headEnd/>
            <a:tailEnd/>
          </a:ln>
          <a:effectLst/>
        </p:spPr>
        <p:txBody>
          <a:bodyPr>
            <a:prstTxWarp prst="textNoShape">
              <a:avLst/>
            </a:prstTxWarp>
            <a:spAutoFit/>
          </a:bodyPr>
          <a:lstStyle/>
          <a:p>
            <a:r>
              <a:rPr lang="en-US">
                <a:solidFill>
                  <a:srgbClr val="CC00CC"/>
                </a:solidFill>
                <a:latin typeface="Arial Narrow" charset="0"/>
              </a:rPr>
              <a:t>Thus the rate of change of the flux is</a:t>
            </a:r>
          </a:p>
        </p:txBody>
      </p:sp>
      <p:graphicFrame>
        <p:nvGraphicFramePr>
          <p:cNvPr id="417804" name="Object 12"/>
          <p:cNvGraphicFramePr>
            <a:graphicFrameLocks noChangeAspect="1"/>
          </p:cNvGraphicFramePr>
          <p:nvPr/>
        </p:nvGraphicFramePr>
        <p:xfrm>
          <a:off x="2971800" y="4486275"/>
          <a:ext cx="5270500" cy="492125"/>
        </p:xfrm>
        <a:graphic>
          <a:graphicData uri="http://schemas.openxmlformats.org/presentationml/2006/ole">
            <mc:AlternateContent xmlns:mc="http://schemas.openxmlformats.org/markup-compatibility/2006">
              <mc:Choice xmlns:v="urn:schemas-microsoft-com:vml" Requires="v">
                <p:oleObj spid="_x0000_s422215" name="Equation" r:id="rId6" imgW="2438280" imgH="228600" progId="Equation.DSMT4">
                  <p:embed/>
                </p:oleObj>
              </mc:Choice>
              <mc:Fallback>
                <p:oleObj name="Equation" r:id="rId6" imgW="2438280" imgH="2286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4486275"/>
                        <a:ext cx="5270500" cy="4921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17805" name="Object 13"/>
          <p:cNvGraphicFramePr>
            <a:graphicFrameLocks noChangeAspect="1"/>
          </p:cNvGraphicFramePr>
          <p:nvPr/>
        </p:nvGraphicFramePr>
        <p:xfrm>
          <a:off x="2590800" y="5380038"/>
          <a:ext cx="987425" cy="792162"/>
        </p:xfrm>
        <a:graphic>
          <a:graphicData uri="http://schemas.openxmlformats.org/presentationml/2006/ole">
            <mc:AlternateContent xmlns:mc="http://schemas.openxmlformats.org/markup-compatibility/2006">
              <mc:Choice xmlns:v="urn:schemas-microsoft-com:vml" Requires="v">
                <p:oleObj spid="_x0000_s422216" name="Equation" r:id="rId8" imgW="457200" imgH="368280" progId="Equation.DSMT4">
                  <p:embed/>
                </p:oleObj>
              </mc:Choice>
              <mc:Fallback>
                <p:oleObj name="Equation" r:id="rId8" imgW="457200" imgH="3682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0800" y="5380038"/>
                        <a:ext cx="987425" cy="7921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17807" name="Object 15"/>
          <p:cNvGraphicFramePr>
            <a:graphicFrameLocks noChangeAspect="1"/>
          </p:cNvGraphicFramePr>
          <p:nvPr/>
        </p:nvGraphicFramePr>
        <p:xfrm>
          <a:off x="4114800" y="4041775"/>
          <a:ext cx="676275" cy="309563"/>
        </p:xfrm>
        <a:graphic>
          <a:graphicData uri="http://schemas.openxmlformats.org/presentationml/2006/ole">
            <mc:AlternateContent xmlns:mc="http://schemas.openxmlformats.org/markup-compatibility/2006">
              <mc:Choice xmlns:v="urn:schemas-microsoft-com:vml" Requires="v">
                <p:oleObj spid="_x0000_s422217" name="Equation" r:id="rId10" imgW="330120" imgH="152280" progId="Equation.DSMT4">
                  <p:embed/>
                </p:oleObj>
              </mc:Choice>
              <mc:Fallback>
                <p:oleObj name="Equation" r:id="rId10" imgW="330120" imgH="1522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4800" y="4041775"/>
                        <a:ext cx="676275" cy="3095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17808" name="Object 16"/>
          <p:cNvGraphicFramePr>
            <a:graphicFrameLocks noChangeAspect="1"/>
          </p:cNvGraphicFramePr>
          <p:nvPr/>
        </p:nvGraphicFramePr>
        <p:xfrm>
          <a:off x="4724400" y="3886200"/>
          <a:ext cx="2755900" cy="620713"/>
        </p:xfrm>
        <a:graphic>
          <a:graphicData uri="http://schemas.openxmlformats.org/presentationml/2006/ole">
            <mc:AlternateContent xmlns:mc="http://schemas.openxmlformats.org/markup-compatibility/2006">
              <mc:Choice xmlns:v="urn:schemas-microsoft-com:vml" Requires="v">
                <p:oleObj spid="_x0000_s422218" name="Equation" r:id="rId12" imgW="1346040" imgH="304560" progId="Equation.DSMT4">
                  <p:embed/>
                </p:oleObj>
              </mc:Choice>
              <mc:Fallback>
                <p:oleObj name="Equation" r:id="rId12" imgW="1346040" imgH="30456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24400" y="3886200"/>
                        <a:ext cx="2755900" cy="6207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17809" name="Object 17"/>
          <p:cNvGraphicFramePr>
            <a:graphicFrameLocks noChangeAspect="1"/>
          </p:cNvGraphicFramePr>
          <p:nvPr/>
        </p:nvGraphicFramePr>
        <p:xfrm>
          <a:off x="7480300" y="3989388"/>
          <a:ext cx="1663700" cy="414337"/>
        </p:xfrm>
        <a:graphic>
          <a:graphicData uri="http://schemas.openxmlformats.org/presentationml/2006/ole">
            <mc:AlternateContent xmlns:mc="http://schemas.openxmlformats.org/markup-compatibility/2006">
              <mc:Choice xmlns:v="urn:schemas-microsoft-com:vml" Requires="v">
                <p:oleObj spid="_x0000_s422219" name="Equation" r:id="rId14" imgW="812520" imgH="203040" progId="Equation.DSMT4">
                  <p:embed/>
                </p:oleObj>
              </mc:Choice>
              <mc:Fallback>
                <p:oleObj name="Equation" r:id="rId14" imgW="812520" imgH="20304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80300" y="3989388"/>
                        <a:ext cx="1663700" cy="41433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17810" name="Object 18"/>
          <p:cNvGraphicFramePr>
            <a:graphicFrameLocks noChangeAspect="1"/>
          </p:cNvGraphicFramePr>
          <p:nvPr/>
        </p:nvGraphicFramePr>
        <p:xfrm>
          <a:off x="4213225" y="5816600"/>
          <a:ext cx="904875" cy="355600"/>
        </p:xfrm>
        <a:graphic>
          <a:graphicData uri="http://schemas.openxmlformats.org/presentationml/2006/ole">
            <mc:AlternateContent xmlns:mc="http://schemas.openxmlformats.org/markup-compatibility/2006">
              <mc:Choice xmlns:v="urn:schemas-microsoft-com:vml" Requires="v">
                <p:oleObj spid="_x0000_s422220" name="Equation" r:id="rId16" imgW="419040" imgH="164880" progId="Equation.DSMT4">
                  <p:embed/>
                </p:oleObj>
              </mc:Choice>
              <mc:Fallback>
                <p:oleObj name="Equation" r:id="rId16" imgW="419040" imgH="16488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13225" y="5816600"/>
                        <a:ext cx="904875" cy="3556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17811" name="Object 19"/>
          <p:cNvGraphicFramePr>
            <a:graphicFrameLocks noChangeAspect="1"/>
          </p:cNvGraphicFramePr>
          <p:nvPr/>
        </p:nvGraphicFramePr>
        <p:xfrm>
          <a:off x="5749925" y="5527675"/>
          <a:ext cx="2251075" cy="492125"/>
        </p:xfrm>
        <a:graphic>
          <a:graphicData uri="http://schemas.openxmlformats.org/presentationml/2006/ole">
            <mc:AlternateContent xmlns:mc="http://schemas.openxmlformats.org/markup-compatibility/2006">
              <mc:Choice xmlns:v="urn:schemas-microsoft-com:vml" Requires="v">
                <p:oleObj spid="_x0000_s422221" name="Equation" r:id="rId18" imgW="1041120" imgH="228600" progId="Equation.DSMT4">
                  <p:embed/>
                </p:oleObj>
              </mc:Choice>
              <mc:Fallback>
                <p:oleObj name="Equation" r:id="rId18" imgW="1041120" imgH="22860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749925" y="5527675"/>
                        <a:ext cx="2251075" cy="4921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17812" name="Object 20"/>
          <p:cNvGraphicFramePr>
            <a:graphicFrameLocks noChangeAspect="1"/>
          </p:cNvGraphicFramePr>
          <p:nvPr/>
        </p:nvGraphicFramePr>
        <p:xfrm>
          <a:off x="3541713" y="5324475"/>
          <a:ext cx="2249487" cy="847725"/>
        </p:xfrm>
        <a:graphic>
          <a:graphicData uri="http://schemas.openxmlformats.org/presentationml/2006/ole">
            <mc:AlternateContent xmlns:mc="http://schemas.openxmlformats.org/markup-compatibility/2006">
              <mc:Choice xmlns:v="urn:schemas-microsoft-com:vml" Requires="v">
                <p:oleObj spid="_x0000_s422222" name="Equation" r:id="rId20" imgW="1041120" imgH="393480" progId="Equation.DSMT4">
                  <p:embed/>
                </p:oleObj>
              </mc:Choice>
              <mc:Fallback>
                <p:oleObj name="Equation" r:id="rId20" imgW="1041120" imgH="39348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541713" y="5324475"/>
                        <a:ext cx="2249487" cy="8477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pic>
        <p:nvPicPr>
          <p:cNvPr id="2" name="Picture 1"/>
          <p:cNvPicPr>
            <a:picLocks noChangeAspect="1"/>
          </p:cNvPicPr>
          <p:nvPr/>
        </p:nvPicPr>
        <p:blipFill>
          <a:blip r:embed="rId22"/>
          <a:stretch>
            <a:fillRect/>
          </a:stretch>
        </p:blipFill>
        <p:spPr>
          <a:xfrm>
            <a:off x="3276600" y="3960812"/>
            <a:ext cx="836911" cy="382588"/>
          </a:xfrm>
          <a:prstGeom prst="rect">
            <a:avLst/>
          </a:prstGeom>
        </p:spPr>
      </p:pic>
    </p:spTree>
    <p:extLst>
      <p:ext uri="{BB962C8B-B14F-4D97-AF65-F5344CB8AC3E}">
        <p14:creationId xmlns:p14="http://schemas.microsoft.com/office/powerpoint/2010/main" val="165576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17796"/>
                                        </p:tgtEl>
                                        <p:attrNameLst>
                                          <p:attrName>style.visibility</p:attrName>
                                        </p:attrNameLst>
                                      </p:cBhvr>
                                      <p:to>
                                        <p:strVal val="visible"/>
                                      </p:to>
                                    </p:set>
                                    <p:animEffect transition="in" filter="wipe(left)">
                                      <p:cBhvr>
                                        <p:cTn id="7" dur="500"/>
                                        <p:tgtEl>
                                          <p:spTgt spid="417796"/>
                                        </p:tgtEl>
                                      </p:cBhvr>
                                    </p:animEffect>
                                  </p:childTnLst>
                                </p:cTn>
                              </p:par>
                              <p:par>
                                <p:cTn id="8" presetID="53" presetClass="entr" presetSubtype="0" fill="hold" nodeType="withEffect">
                                  <p:stCondLst>
                                    <p:cond delay="0"/>
                                  </p:stCondLst>
                                  <p:childTnLst>
                                    <p:set>
                                      <p:cBhvr>
                                        <p:cTn id="9" dur="1" fill="hold">
                                          <p:stCondLst>
                                            <p:cond delay="0"/>
                                          </p:stCondLst>
                                        </p:cTn>
                                        <p:tgtEl>
                                          <p:spTgt spid="417794"/>
                                        </p:tgtEl>
                                        <p:attrNameLst>
                                          <p:attrName>style.visibility</p:attrName>
                                        </p:attrNameLst>
                                      </p:cBhvr>
                                      <p:to>
                                        <p:strVal val="visible"/>
                                      </p:to>
                                    </p:set>
                                    <p:anim calcmode="lin" valueType="num">
                                      <p:cBhvr>
                                        <p:cTn id="10" dur="500" fill="hold"/>
                                        <p:tgtEl>
                                          <p:spTgt spid="417794"/>
                                        </p:tgtEl>
                                        <p:attrNameLst>
                                          <p:attrName>ppt_w</p:attrName>
                                        </p:attrNameLst>
                                      </p:cBhvr>
                                      <p:tavLst>
                                        <p:tav tm="0">
                                          <p:val>
                                            <p:fltVal val="0"/>
                                          </p:val>
                                        </p:tav>
                                        <p:tav tm="100000">
                                          <p:val>
                                            <p:strVal val="#ppt_w"/>
                                          </p:val>
                                        </p:tav>
                                      </p:tavLst>
                                    </p:anim>
                                    <p:anim calcmode="lin" valueType="num">
                                      <p:cBhvr>
                                        <p:cTn id="11" dur="500" fill="hold"/>
                                        <p:tgtEl>
                                          <p:spTgt spid="417794"/>
                                        </p:tgtEl>
                                        <p:attrNameLst>
                                          <p:attrName>ppt_h</p:attrName>
                                        </p:attrNameLst>
                                      </p:cBhvr>
                                      <p:tavLst>
                                        <p:tav tm="0">
                                          <p:val>
                                            <p:fltVal val="0"/>
                                          </p:val>
                                        </p:tav>
                                        <p:tav tm="100000">
                                          <p:val>
                                            <p:strVal val="#ppt_h"/>
                                          </p:val>
                                        </p:tav>
                                      </p:tavLst>
                                    </p:anim>
                                    <p:animEffect transition="in" filter="fade">
                                      <p:cBhvr>
                                        <p:cTn id="12" dur="500"/>
                                        <p:tgtEl>
                                          <p:spTgt spid="417794"/>
                                        </p:tgtEl>
                                      </p:cBhvr>
                                    </p:animEffect>
                                  </p:childTnLst>
                                </p:cTn>
                              </p:par>
                            </p:childTnLst>
                          </p:cTn>
                        </p:par>
                        <p:par>
                          <p:cTn id="13" fill="hold">
                            <p:stCondLst>
                              <p:cond delay="4600"/>
                            </p:stCondLst>
                            <p:childTnLst>
                              <p:par>
                                <p:cTn id="14" presetID="22" presetClass="entr" presetSubtype="8" fill="hold" grpId="0" nodeType="afterEffect">
                                  <p:stCondLst>
                                    <p:cond delay="0"/>
                                  </p:stCondLst>
                                  <p:iterate type="wd">
                                    <p:tmPct val="10000"/>
                                  </p:iterate>
                                  <p:childTnLst>
                                    <p:set>
                                      <p:cBhvr>
                                        <p:cTn id="15" dur="1" fill="hold">
                                          <p:stCondLst>
                                            <p:cond delay="0"/>
                                          </p:stCondLst>
                                        </p:cTn>
                                        <p:tgtEl>
                                          <p:spTgt spid="417800"/>
                                        </p:tgtEl>
                                        <p:attrNameLst>
                                          <p:attrName>style.visibility</p:attrName>
                                        </p:attrNameLst>
                                      </p:cBhvr>
                                      <p:to>
                                        <p:strVal val="visible"/>
                                      </p:to>
                                    </p:set>
                                    <p:animEffect transition="in" filter="wipe(left)">
                                      <p:cBhvr>
                                        <p:cTn id="16" dur="500"/>
                                        <p:tgtEl>
                                          <p:spTgt spid="41780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wd">
                                    <p:tmPct val="10000"/>
                                  </p:iterate>
                                  <p:childTnLst>
                                    <p:set>
                                      <p:cBhvr>
                                        <p:cTn id="20" dur="1" fill="hold">
                                          <p:stCondLst>
                                            <p:cond delay="0"/>
                                          </p:stCondLst>
                                        </p:cTn>
                                        <p:tgtEl>
                                          <p:spTgt spid="417797"/>
                                        </p:tgtEl>
                                        <p:attrNameLst>
                                          <p:attrName>style.visibility</p:attrName>
                                        </p:attrNameLst>
                                      </p:cBhvr>
                                      <p:to>
                                        <p:strVal val="visible"/>
                                      </p:to>
                                    </p:set>
                                    <p:animEffect transition="in" filter="wipe(left)">
                                      <p:cBhvr>
                                        <p:cTn id="21" dur="500"/>
                                        <p:tgtEl>
                                          <p:spTgt spid="41779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wd">
                                    <p:tmPct val="10000"/>
                                  </p:iterate>
                                  <p:childTnLst>
                                    <p:set>
                                      <p:cBhvr>
                                        <p:cTn id="25" dur="1" fill="hold">
                                          <p:stCondLst>
                                            <p:cond delay="0"/>
                                          </p:stCondLst>
                                        </p:cTn>
                                        <p:tgtEl>
                                          <p:spTgt spid="417801"/>
                                        </p:tgtEl>
                                        <p:attrNameLst>
                                          <p:attrName>style.visibility</p:attrName>
                                        </p:attrNameLst>
                                      </p:cBhvr>
                                      <p:to>
                                        <p:strVal val="visible"/>
                                      </p:to>
                                    </p:set>
                                    <p:animEffect transition="in" filter="wipe(left)">
                                      <p:cBhvr>
                                        <p:cTn id="26" dur="500"/>
                                        <p:tgtEl>
                                          <p:spTgt spid="41780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wd">
                                    <p:tmPct val="10000"/>
                                  </p:iterate>
                                  <p:childTnLst>
                                    <p:set>
                                      <p:cBhvr>
                                        <p:cTn id="30" dur="1" fill="hold">
                                          <p:stCondLst>
                                            <p:cond delay="0"/>
                                          </p:stCondLst>
                                        </p:cTn>
                                        <p:tgtEl>
                                          <p:spTgt spid="417798"/>
                                        </p:tgtEl>
                                        <p:attrNameLst>
                                          <p:attrName>style.visibility</p:attrName>
                                        </p:attrNameLst>
                                      </p:cBhvr>
                                      <p:to>
                                        <p:strVal val="visible"/>
                                      </p:to>
                                    </p:set>
                                    <p:animEffect transition="in" filter="wipe(left)">
                                      <p:cBhvr>
                                        <p:cTn id="31" dur="500"/>
                                        <p:tgtEl>
                                          <p:spTgt spid="41779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iterate type="wd">
                                    <p:tmPct val="10000"/>
                                  </p:iterate>
                                  <p:childTnLst>
                                    <p:set>
                                      <p:cBhvr>
                                        <p:cTn id="35" dur="1" fill="hold">
                                          <p:stCondLst>
                                            <p:cond delay="0"/>
                                          </p:stCondLst>
                                        </p:cTn>
                                        <p:tgtEl>
                                          <p:spTgt spid="417802"/>
                                        </p:tgtEl>
                                        <p:attrNameLst>
                                          <p:attrName>style.visibility</p:attrName>
                                        </p:attrNameLst>
                                      </p:cBhvr>
                                      <p:to>
                                        <p:strVal val="visible"/>
                                      </p:to>
                                    </p:set>
                                    <p:animEffect transition="in" filter="wipe(left)">
                                      <p:cBhvr>
                                        <p:cTn id="36" dur="500"/>
                                        <p:tgtEl>
                                          <p:spTgt spid="41780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left)">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iterate type="wd">
                                    <p:tmPct val="10000"/>
                                  </p:iterate>
                                  <p:childTnLst>
                                    <p:set>
                                      <p:cBhvr>
                                        <p:cTn id="45" dur="1" fill="hold">
                                          <p:stCondLst>
                                            <p:cond delay="0"/>
                                          </p:stCondLst>
                                        </p:cTn>
                                        <p:tgtEl>
                                          <p:spTgt spid="417807"/>
                                        </p:tgtEl>
                                        <p:attrNameLst>
                                          <p:attrName>style.visibility</p:attrName>
                                        </p:attrNameLst>
                                      </p:cBhvr>
                                      <p:to>
                                        <p:strVal val="visible"/>
                                      </p:to>
                                    </p:set>
                                    <p:animEffect transition="in" filter="wipe(left)">
                                      <p:cBhvr>
                                        <p:cTn id="46" dur="500"/>
                                        <p:tgtEl>
                                          <p:spTgt spid="41780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iterate type="wd">
                                    <p:tmPct val="10000"/>
                                  </p:iterate>
                                  <p:childTnLst>
                                    <p:set>
                                      <p:cBhvr>
                                        <p:cTn id="50" dur="1" fill="hold">
                                          <p:stCondLst>
                                            <p:cond delay="0"/>
                                          </p:stCondLst>
                                        </p:cTn>
                                        <p:tgtEl>
                                          <p:spTgt spid="417808"/>
                                        </p:tgtEl>
                                        <p:attrNameLst>
                                          <p:attrName>style.visibility</p:attrName>
                                        </p:attrNameLst>
                                      </p:cBhvr>
                                      <p:to>
                                        <p:strVal val="visible"/>
                                      </p:to>
                                    </p:set>
                                    <p:animEffect transition="in" filter="wipe(left)">
                                      <p:cBhvr>
                                        <p:cTn id="51" dur="500"/>
                                        <p:tgtEl>
                                          <p:spTgt spid="41780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iterate type="wd">
                                    <p:tmPct val="10000"/>
                                  </p:iterate>
                                  <p:childTnLst>
                                    <p:set>
                                      <p:cBhvr>
                                        <p:cTn id="55" dur="1" fill="hold">
                                          <p:stCondLst>
                                            <p:cond delay="0"/>
                                          </p:stCondLst>
                                        </p:cTn>
                                        <p:tgtEl>
                                          <p:spTgt spid="417809"/>
                                        </p:tgtEl>
                                        <p:attrNameLst>
                                          <p:attrName>style.visibility</p:attrName>
                                        </p:attrNameLst>
                                      </p:cBhvr>
                                      <p:to>
                                        <p:strVal val="visible"/>
                                      </p:to>
                                    </p:set>
                                    <p:animEffect transition="in" filter="wipe(left)">
                                      <p:cBhvr>
                                        <p:cTn id="56" dur="500"/>
                                        <p:tgtEl>
                                          <p:spTgt spid="41780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iterate type="wd">
                                    <p:tmPct val="10000"/>
                                  </p:iterate>
                                  <p:childTnLst>
                                    <p:set>
                                      <p:cBhvr>
                                        <p:cTn id="60" dur="1" fill="hold">
                                          <p:stCondLst>
                                            <p:cond delay="0"/>
                                          </p:stCondLst>
                                        </p:cTn>
                                        <p:tgtEl>
                                          <p:spTgt spid="417799"/>
                                        </p:tgtEl>
                                        <p:attrNameLst>
                                          <p:attrName>style.visibility</p:attrName>
                                        </p:attrNameLst>
                                      </p:cBhvr>
                                      <p:to>
                                        <p:strVal val="visible"/>
                                      </p:to>
                                    </p:set>
                                    <p:animEffect transition="in" filter="wipe(left)">
                                      <p:cBhvr>
                                        <p:cTn id="61" dur="500"/>
                                        <p:tgtEl>
                                          <p:spTgt spid="41779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iterate type="wd">
                                    <p:tmPct val="10000"/>
                                  </p:iterate>
                                  <p:childTnLst>
                                    <p:set>
                                      <p:cBhvr>
                                        <p:cTn id="65" dur="1" fill="hold">
                                          <p:stCondLst>
                                            <p:cond delay="0"/>
                                          </p:stCondLst>
                                        </p:cTn>
                                        <p:tgtEl>
                                          <p:spTgt spid="417804"/>
                                        </p:tgtEl>
                                        <p:attrNameLst>
                                          <p:attrName>style.visibility</p:attrName>
                                        </p:attrNameLst>
                                      </p:cBhvr>
                                      <p:to>
                                        <p:strVal val="visible"/>
                                      </p:to>
                                    </p:set>
                                    <p:animEffect transition="in" filter="wipe(left)">
                                      <p:cBhvr>
                                        <p:cTn id="66" dur="500"/>
                                        <p:tgtEl>
                                          <p:spTgt spid="417804"/>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iterate type="wd">
                                    <p:tmPct val="10000"/>
                                  </p:iterate>
                                  <p:childTnLst>
                                    <p:set>
                                      <p:cBhvr>
                                        <p:cTn id="70" dur="1" fill="hold">
                                          <p:stCondLst>
                                            <p:cond delay="0"/>
                                          </p:stCondLst>
                                        </p:cTn>
                                        <p:tgtEl>
                                          <p:spTgt spid="417803"/>
                                        </p:tgtEl>
                                        <p:attrNameLst>
                                          <p:attrName>style.visibility</p:attrName>
                                        </p:attrNameLst>
                                      </p:cBhvr>
                                      <p:to>
                                        <p:strVal val="visible"/>
                                      </p:to>
                                    </p:set>
                                    <p:animEffect transition="in" filter="wipe(left)">
                                      <p:cBhvr>
                                        <p:cTn id="71" dur="500"/>
                                        <p:tgtEl>
                                          <p:spTgt spid="417803"/>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iterate type="wd">
                                    <p:tmPct val="10000"/>
                                  </p:iterate>
                                  <p:childTnLst>
                                    <p:set>
                                      <p:cBhvr>
                                        <p:cTn id="75" dur="1" fill="hold">
                                          <p:stCondLst>
                                            <p:cond delay="0"/>
                                          </p:stCondLst>
                                        </p:cTn>
                                        <p:tgtEl>
                                          <p:spTgt spid="417805"/>
                                        </p:tgtEl>
                                        <p:attrNameLst>
                                          <p:attrName>style.visibility</p:attrName>
                                        </p:attrNameLst>
                                      </p:cBhvr>
                                      <p:to>
                                        <p:strVal val="visible"/>
                                      </p:to>
                                    </p:set>
                                    <p:animEffect transition="in" filter="wipe(left)">
                                      <p:cBhvr>
                                        <p:cTn id="76" dur="500"/>
                                        <p:tgtEl>
                                          <p:spTgt spid="417805"/>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iterate type="wd">
                                    <p:tmPct val="10000"/>
                                  </p:iterate>
                                  <p:childTnLst>
                                    <p:set>
                                      <p:cBhvr>
                                        <p:cTn id="80" dur="1" fill="hold">
                                          <p:stCondLst>
                                            <p:cond delay="0"/>
                                          </p:stCondLst>
                                        </p:cTn>
                                        <p:tgtEl>
                                          <p:spTgt spid="417812"/>
                                        </p:tgtEl>
                                        <p:attrNameLst>
                                          <p:attrName>style.visibility</p:attrName>
                                        </p:attrNameLst>
                                      </p:cBhvr>
                                      <p:to>
                                        <p:strVal val="visible"/>
                                      </p:to>
                                    </p:set>
                                    <p:animEffect transition="in" filter="wipe(left)">
                                      <p:cBhvr>
                                        <p:cTn id="81" dur="500"/>
                                        <p:tgtEl>
                                          <p:spTgt spid="417812"/>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iterate type="wd">
                                    <p:tmPct val="10000"/>
                                  </p:iterate>
                                  <p:childTnLst>
                                    <p:set>
                                      <p:cBhvr>
                                        <p:cTn id="85" dur="1" fill="hold">
                                          <p:stCondLst>
                                            <p:cond delay="0"/>
                                          </p:stCondLst>
                                        </p:cTn>
                                        <p:tgtEl>
                                          <p:spTgt spid="417810"/>
                                        </p:tgtEl>
                                        <p:attrNameLst>
                                          <p:attrName>style.visibility</p:attrName>
                                        </p:attrNameLst>
                                      </p:cBhvr>
                                      <p:to>
                                        <p:strVal val="visible"/>
                                      </p:to>
                                    </p:set>
                                    <p:animEffect transition="in" filter="wipe(left)">
                                      <p:cBhvr>
                                        <p:cTn id="86" dur="500"/>
                                        <p:tgtEl>
                                          <p:spTgt spid="417810"/>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iterate type="wd">
                                    <p:tmPct val="10000"/>
                                  </p:iterate>
                                  <p:childTnLst>
                                    <p:set>
                                      <p:cBhvr>
                                        <p:cTn id="90" dur="1" fill="hold">
                                          <p:stCondLst>
                                            <p:cond delay="0"/>
                                          </p:stCondLst>
                                        </p:cTn>
                                        <p:tgtEl>
                                          <p:spTgt spid="417811"/>
                                        </p:tgtEl>
                                        <p:attrNameLst>
                                          <p:attrName>style.visibility</p:attrName>
                                        </p:attrNameLst>
                                      </p:cBhvr>
                                      <p:to>
                                        <p:strVal val="visible"/>
                                      </p:to>
                                    </p:set>
                                    <p:animEffect transition="in" filter="wipe(left)">
                                      <p:cBhvr>
                                        <p:cTn id="91" dur="500"/>
                                        <p:tgtEl>
                                          <p:spTgt spid="417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6" grpId="0"/>
      <p:bldP spid="417797" grpId="0"/>
      <p:bldP spid="417798" grpId="0" animBg="1"/>
      <p:bldP spid="417799" grpId="0" animBg="1"/>
      <p:bldP spid="417800" grpId="0"/>
      <p:bldP spid="417801" grpId="0"/>
      <p:bldP spid="41780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ate Placeholder 3"/>
          <p:cNvSpPr>
            <a:spLocks noGrp="1"/>
          </p:cNvSpPr>
          <p:nvPr>
            <p:ph type="dt" sz="half" idx="10"/>
          </p:nvPr>
        </p:nvSpPr>
        <p:spPr/>
        <p:txBody>
          <a:bodyPr/>
          <a:lstStyle/>
          <a:p>
            <a:r>
              <a:rPr lang="en-US" smtClean="0"/>
              <a:t>Thursday, July 5, 2018</a:t>
            </a:r>
            <a:endParaRPr lang="en-US"/>
          </a:p>
        </p:txBody>
      </p:sp>
      <p:sp>
        <p:nvSpPr>
          <p:cNvPr id="28" name="Footer Placeholder 4"/>
          <p:cNvSpPr>
            <a:spLocks noGrp="1"/>
          </p:cNvSpPr>
          <p:nvPr>
            <p:ph type="ftr" sz="quarter" idx="11"/>
          </p:nvPr>
        </p:nvSpPr>
        <p:spPr/>
        <p:txBody>
          <a:bodyPr/>
          <a:lstStyle/>
          <a:p>
            <a:r>
              <a:rPr lang="de-DE" smtClean="0"/>
              <a:t>PHYS 1444-001, Summer 2018               Dr. Jaehoon Yu</a:t>
            </a:r>
            <a:endParaRPr lang="en-US"/>
          </a:p>
        </p:txBody>
      </p:sp>
      <p:sp>
        <p:nvSpPr>
          <p:cNvPr id="29" name="Slide Number Placeholder 5"/>
          <p:cNvSpPr>
            <a:spLocks noGrp="1"/>
          </p:cNvSpPr>
          <p:nvPr>
            <p:ph type="sldNum" sz="quarter" idx="12"/>
          </p:nvPr>
        </p:nvSpPr>
        <p:spPr/>
        <p:txBody>
          <a:bodyPr/>
          <a:lstStyle/>
          <a:p>
            <a:fld id="{3F232168-8568-F642-8DB8-E6591339FC85}" type="slidenum">
              <a:rPr lang="en-US"/>
              <a:pPr/>
              <a:t>42</a:t>
            </a:fld>
            <a:endParaRPr lang="en-US"/>
          </a:p>
        </p:txBody>
      </p:sp>
      <p:sp>
        <p:nvSpPr>
          <p:cNvPr id="418818" name="Rectangle 2"/>
          <p:cNvSpPr>
            <a:spLocks noGrp="1" noChangeArrowheads="1"/>
          </p:cNvSpPr>
          <p:nvPr>
            <p:ph type="title"/>
          </p:nvPr>
        </p:nvSpPr>
        <p:spPr>
          <a:xfrm>
            <a:off x="228600" y="-76200"/>
            <a:ext cx="8686800" cy="762000"/>
          </a:xfrm>
        </p:spPr>
        <p:txBody>
          <a:bodyPr/>
          <a:lstStyle/>
          <a:p>
            <a:r>
              <a:rPr lang="en-US" dirty="0"/>
              <a:t>Example 29 –</a:t>
            </a:r>
            <a:r>
              <a:rPr lang="en-US" dirty="0" smtClean="0"/>
              <a:t> 5, </a:t>
            </a:r>
            <a:r>
              <a:rPr lang="en-US" dirty="0" err="1"/>
              <a:t>cnt’d</a:t>
            </a:r>
            <a:r>
              <a:rPr lang="en-US" dirty="0"/>
              <a:t> </a:t>
            </a:r>
          </a:p>
        </p:txBody>
      </p:sp>
      <p:sp>
        <p:nvSpPr>
          <p:cNvPr id="418819" name="Text Box 3"/>
          <p:cNvSpPr txBox="1">
            <a:spLocks noChangeArrowheads="1"/>
          </p:cNvSpPr>
          <p:nvPr/>
        </p:nvSpPr>
        <p:spPr bwMode="auto">
          <a:xfrm>
            <a:off x="304800" y="781050"/>
            <a:ext cx="53340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Thus the total emf induced in this period is </a:t>
            </a:r>
            <a:endParaRPr lang="en-US" baseline="-25000">
              <a:solidFill>
                <a:srgbClr val="CC00CC"/>
              </a:solidFill>
              <a:latin typeface="Arial Narrow" charset="0"/>
            </a:endParaRPr>
          </a:p>
        </p:txBody>
      </p:sp>
      <p:sp>
        <p:nvSpPr>
          <p:cNvPr id="418820" name="Text Box 4"/>
          <p:cNvSpPr txBox="1">
            <a:spLocks noChangeArrowheads="1"/>
          </p:cNvSpPr>
          <p:nvPr/>
        </p:nvSpPr>
        <p:spPr bwMode="auto">
          <a:xfrm>
            <a:off x="304800" y="3286125"/>
            <a:ext cx="56388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Which direction would the induced current flow?</a:t>
            </a:r>
          </a:p>
        </p:txBody>
      </p:sp>
      <p:sp>
        <p:nvSpPr>
          <p:cNvPr id="418821" name="Text Box 5"/>
          <p:cNvSpPr txBox="1">
            <a:spLocks noChangeArrowheads="1"/>
          </p:cNvSpPr>
          <p:nvPr/>
        </p:nvSpPr>
        <p:spPr bwMode="auto">
          <a:xfrm>
            <a:off x="304800" y="3743325"/>
            <a:ext cx="3505200" cy="457200"/>
          </a:xfrm>
          <a:prstGeom prst="rect">
            <a:avLst/>
          </a:prstGeom>
          <a:solidFill>
            <a:schemeClr val="bg1"/>
          </a:solidFill>
          <a:ln w="9525">
            <a:noFill/>
            <a:miter lim="800000"/>
            <a:headEnd/>
            <a:tailEnd/>
          </a:ln>
          <a:effectLst/>
        </p:spPr>
        <p:txBody>
          <a:bodyPr>
            <a:prstTxWarp prst="textNoShape">
              <a:avLst/>
            </a:prstTxWarp>
            <a:spAutoFit/>
          </a:bodyPr>
          <a:lstStyle/>
          <a:p>
            <a:r>
              <a:rPr lang="en-US">
                <a:solidFill>
                  <a:srgbClr val="CC00CC"/>
                </a:solidFill>
                <a:latin typeface="Arial Narrow" charset="0"/>
              </a:rPr>
              <a:t>The total energy dissipated is</a:t>
            </a:r>
          </a:p>
        </p:txBody>
      </p:sp>
      <p:sp>
        <p:nvSpPr>
          <p:cNvPr id="418822" name="Text Box 6"/>
          <p:cNvSpPr txBox="1">
            <a:spLocks noChangeArrowheads="1"/>
          </p:cNvSpPr>
          <p:nvPr/>
        </p:nvSpPr>
        <p:spPr bwMode="auto">
          <a:xfrm>
            <a:off x="228600" y="4953000"/>
            <a:ext cx="25146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Force for each coil is</a:t>
            </a:r>
          </a:p>
        </p:txBody>
      </p:sp>
      <p:graphicFrame>
        <p:nvGraphicFramePr>
          <p:cNvPr id="418823" name="Object 7"/>
          <p:cNvGraphicFramePr>
            <a:graphicFrameLocks noChangeAspect="1"/>
          </p:cNvGraphicFramePr>
          <p:nvPr/>
        </p:nvGraphicFramePr>
        <p:xfrm>
          <a:off x="381000" y="4297363"/>
          <a:ext cx="614363" cy="368300"/>
        </p:xfrm>
        <a:graphic>
          <a:graphicData uri="http://schemas.openxmlformats.org/presentationml/2006/ole">
            <mc:AlternateContent xmlns:mc="http://schemas.openxmlformats.org/markup-compatibility/2006">
              <mc:Choice xmlns:v="urn:schemas-microsoft-com:vml" Requires="v">
                <p:oleObj spid="_x0000_s423382" name="Equation" r:id="rId3" imgW="253800" imgH="152280" progId="Equation.DSMT4">
                  <p:embed/>
                </p:oleObj>
              </mc:Choice>
              <mc:Fallback>
                <p:oleObj name="Equation" r:id="rId3" imgW="253800" imgH="1522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297363"/>
                        <a:ext cx="614363" cy="3683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18824" name="Object 8"/>
          <p:cNvGraphicFramePr>
            <a:graphicFrameLocks noChangeAspect="1"/>
          </p:cNvGraphicFramePr>
          <p:nvPr/>
        </p:nvGraphicFramePr>
        <p:xfrm>
          <a:off x="838200" y="1420813"/>
          <a:ext cx="539750" cy="331787"/>
        </p:xfrm>
        <a:graphic>
          <a:graphicData uri="http://schemas.openxmlformats.org/presentationml/2006/ole">
            <mc:AlternateContent xmlns:mc="http://schemas.openxmlformats.org/markup-compatibility/2006">
              <mc:Choice xmlns:v="urn:schemas-microsoft-com:vml" Requires="v">
                <p:oleObj spid="_x0000_s423383" name="Equation" r:id="rId5" imgW="228600" imgH="139680" progId="Equation.DSMT4">
                  <p:embed/>
                </p:oleObj>
              </mc:Choice>
              <mc:Fallback>
                <p:oleObj name="Equation" r:id="rId5" imgW="228600" imgH="1396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1420813"/>
                        <a:ext cx="539750" cy="33178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18825" name="Object 9"/>
          <p:cNvGraphicFramePr>
            <a:graphicFrameLocks noChangeAspect="1"/>
          </p:cNvGraphicFramePr>
          <p:nvPr/>
        </p:nvGraphicFramePr>
        <p:xfrm>
          <a:off x="838200" y="2535238"/>
          <a:ext cx="539750" cy="360362"/>
        </p:xfrm>
        <a:graphic>
          <a:graphicData uri="http://schemas.openxmlformats.org/presentationml/2006/ole">
            <mc:AlternateContent xmlns:mc="http://schemas.openxmlformats.org/markup-compatibility/2006">
              <mc:Choice xmlns:v="urn:schemas-microsoft-com:vml" Requires="v">
                <p:oleObj spid="_x0000_s423384" name="Equation" r:id="rId7" imgW="228600" imgH="152280" progId="Equation.DSMT4">
                  <p:embed/>
                </p:oleObj>
              </mc:Choice>
              <mc:Fallback>
                <p:oleObj name="Equation" r:id="rId7" imgW="228600" imgH="1522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2535238"/>
                        <a:ext cx="539750" cy="3603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418826" name="Text Box 10"/>
          <p:cNvSpPr txBox="1">
            <a:spLocks noChangeArrowheads="1"/>
          </p:cNvSpPr>
          <p:nvPr/>
        </p:nvSpPr>
        <p:spPr bwMode="auto">
          <a:xfrm>
            <a:off x="381000" y="1981200"/>
            <a:ext cx="53340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The induced current in this period is </a:t>
            </a:r>
            <a:endParaRPr lang="en-US" baseline="-25000">
              <a:solidFill>
                <a:srgbClr val="CC00CC"/>
              </a:solidFill>
              <a:latin typeface="Arial Narrow" charset="0"/>
            </a:endParaRPr>
          </a:p>
        </p:txBody>
      </p:sp>
      <p:sp>
        <p:nvSpPr>
          <p:cNvPr id="418827" name="Text Box 11"/>
          <p:cNvSpPr txBox="1">
            <a:spLocks noChangeArrowheads="1"/>
          </p:cNvSpPr>
          <p:nvPr/>
        </p:nvSpPr>
        <p:spPr bwMode="auto">
          <a:xfrm>
            <a:off x="6019800" y="3276600"/>
            <a:ext cx="14478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Clockwise</a:t>
            </a:r>
          </a:p>
        </p:txBody>
      </p:sp>
      <p:sp>
        <p:nvSpPr>
          <p:cNvPr id="418829" name="Text Box 13"/>
          <p:cNvSpPr txBox="1">
            <a:spLocks noChangeArrowheads="1"/>
          </p:cNvSpPr>
          <p:nvPr/>
        </p:nvSpPr>
        <p:spPr bwMode="auto">
          <a:xfrm>
            <a:off x="4267200" y="5029200"/>
            <a:ext cx="21336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Force for N coil is</a:t>
            </a:r>
          </a:p>
        </p:txBody>
      </p:sp>
      <p:graphicFrame>
        <p:nvGraphicFramePr>
          <p:cNvPr id="418831" name="Object 15"/>
          <p:cNvGraphicFramePr>
            <a:graphicFrameLocks noChangeAspect="1"/>
          </p:cNvGraphicFramePr>
          <p:nvPr/>
        </p:nvGraphicFramePr>
        <p:xfrm>
          <a:off x="636588" y="5529263"/>
          <a:ext cx="658812" cy="490537"/>
        </p:xfrm>
        <a:graphic>
          <a:graphicData uri="http://schemas.openxmlformats.org/presentationml/2006/ole">
            <mc:AlternateContent xmlns:mc="http://schemas.openxmlformats.org/markup-compatibility/2006">
              <mc:Choice xmlns:v="urn:schemas-microsoft-com:vml" Requires="v">
                <p:oleObj spid="_x0000_s423385" name="Equation" r:id="rId9" imgW="304560" imgH="228600" progId="Equation.DSMT4">
                  <p:embed/>
                </p:oleObj>
              </mc:Choice>
              <mc:Fallback>
                <p:oleObj name="Equation" r:id="rId9" imgW="304560" imgH="2286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6588" y="5529263"/>
                        <a:ext cx="658812" cy="49053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18832" name="Object 16"/>
          <p:cNvGraphicFramePr>
            <a:graphicFrameLocks noChangeAspect="1"/>
          </p:cNvGraphicFramePr>
          <p:nvPr/>
        </p:nvGraphicFramePr>
        <p:xfrm>
          <a:off x="1371600" y="1143000"/>
          <a:ext cx="1589088" cy="873125"/>
        </p:xfrm>
        <a:graphic>
          <a:graphicData uri="http://schemas.openxmlformats.org/presentationml/2006/ole">
            <mc:AlternateContent xmlns:mc="http://schemas.openxmlformats.org/markup-compatibility/2006">
              <mc:Choice xmlns:v="urn:schemas-microsoft-com:vml" Requires="v">
                <p:oleObj spid="_x0000_s423386" name="Equation" r:id="rId11" imgW="672840" imgH="368280" progId="Equation.DSMT4">
                  <p:embed/>
                </p:oleObj>
              </mc:Choice>
              <mc:Fallback>
                <p:oleObj name="Equation" r:id="rId11" imgW="672840" imgH="3682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71600" y="1143000"/>
                        <a:ext cx="1589088" cy="8731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18833" name="Object 17"/>
          <p:cNvGraphicFramePr>
            <a:graphicFrameLocks noChangeAspect="1"/>
          </p:cNvGraphicFramePr>
          <p:nvPr/>
        </p:nvGraphicFramePr>
        <p:xfrm>
          <a:off x="2894013" y="1295400"/>
          <a:ext cx="4497387" cy="661988"/>
        </p:xfrm>
        <a:graphic>
          <a:graphicData uri="http://schemas.openxmlformats.org/presentationml/2006/ole">
            <mc:AlternateContent xmlns:mc="http://schemas.openxmlformats.org/markup-compatibility/2006">
              <mc:Choice xmlns:v="urn:schemas-microsoft-com:vml" Requires="v">
                <p:oleObj spid="_x0000_s423387" name="Equation" r:id="rId13" imgW="1904760" imgH="279360" progId="Equation.DSMT4">
                  <p:embed/>
                </p:oleObj>
              </mc:Choice>
              <mc:Fallback>
                <p:oleObj name="Equation" r:id="rId13" imgW="1904760" imgH="27936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94013" y="1295400"/>
                        <a:ext cx="4497387" cy="6619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18834" name="Object 18"/>
          <p:cNvGraphicFramePr>
            <a:graphicFrameLocks noChangeAspect="1"/>
          </p:cNvGraphicFramePr>
          <p:nvPr/>
        </p:nvGraphicFramePr>
        <p:xfrm>
          <a:off x="1320800" y="2328863"/>
          <a:ext cx="660400" cy="871537"/>
        </p:xfrm>
        <a:graphic>
          <a:graphicData uri="http://schemas.openxmlformats.org/presentationml/2006/ole">
            <mc:AlternateContent xmlns:mc="http://schemas.openxmlformats.org/markup-compatibility/2006">
              <mc:Choice xmlns:v="urn:schemas-microsoft-com:vml" Requires="v">
                <p:oleObj spid="_x0000_s423388" name="Equation" r:id="rId15" imgW="279360" imgH="368280" progId="Equation.DSMT4">
                  <p:embed/>
                </p:oleObj>
              </mc:Choice>
              <mc:Fallback>
                <p:oleObj name="Equation" r:id="rId15" imgW="279360" imgH="36828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20800" y="2328863"/>
                        <a:ext cx="660400" cy="87153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18835" name="Object 19"/>
          <p:cNvGraphicFramePr>
            <a:graphicFrameLocks noChangeAspect="1"/>
          </p:cNvGraphicFramePr>
          <p:nvPr/>
        </p:nvGraphicFramePr>
        <p:xfrm>
          <a:off x="1958975" y="2328863"/>
          <a:ext cx="4137025" cy="871537"/>
        </p:xfrm>
        <a:graphic>
          <a:graphicData uri="http://schemas.openxmlformats.org/presentationml/2006/ole">
            <mc:AlternateContent xmlns:mc="http://schemas.openxmlformats.org/markup-compatibility/2006">
              <mc:Choice xmlns:v="urn:schemas-microsoft-com:vml" Requires="v">
                <p:oleObj spid="_x0000_s423389" name="Equation" r:id="rId17" imgW="1752480" imgH="368280" progId="Equation.DSMT4">
                  <p:embed/>
                </p:oleObj>
              </mc:Choice>
              <mc:Fallback>
                <p:oleObj name="Equation" r:id="rId17" imgW="1752480" imgH="36828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58975" y="2328863"/>
                        <a:ext cx="4137025" cy="87153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18836" name="Object 20"/>
          <p:cNvGraphicFramePr>
            <a:graphicFrameLocks noChangeAspect="1"/>
          </p:cNvGraphicFramePr>
          <p:nvPr/>
        </p:nvGraphicFramePr>
        <p:xfrm>
          <a:off x="990600" y="4283075"/>
          <a:ext cx="708025" cy="398463"/>
        </p:xfrm>
        <a:graphic>
          <a:graphicData uri="http://schemas.openxmlformats.org/presentationml/2006/ole">
            <mc:AlternateContent xmlns:mc="http://schemas.openxmlformats.org/markup-compatibility/2006">
              <mc:Choice xmlns:v="urn:schemas-microsoft-com:vml" Requires="v">
                <p:oleObj spid="_x0000_s423390" name="Equation" r:id="rId19" imgW="291960" imgH="164880" progId="Equation.DSMT4">
                  <p:embed/>
                </p:oleObj>
              </mc:Choice>
              <mc:Fallback>
                <p:oleObj name="Equation" r:id="rId19" imgW="291960" imgH="16488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90600" y="4283075"/>
                        <a:ext cx="708025" cy="3984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18837" name="Object 21"/>
          <p:cNvGraphicFramePr>
            <a:graphicFrameLocks noChangeAspect="1"/>
          </p:cNvGraphicFramePr>
          <p:nvPr/>
        </p:nvGraphicFramePr>
        <p:xfrm>
          <a:off x="1651000" y="4237038"/>
          <a:ext cx="1016000" cy="490537"/>
        </p:xfrm>
        <a:graphic>
          <a:graphicData uri="http://schemas.openxmlformats.org/presentationml/2006/ole">
            <mc:AlternateContent xmlns:mc="http://schemas.openxmlformats.org/markup-compatibility/2006">
              <mc:Choice xmlns:v="urn:schemas-microsoft-com:vml" Requires="v">
                <p:oleObj spid="_x0000_s423391" name="Equation" r:id="rId21" imgW="419040" imgH="203040" progId="Equation.DSMT4">
                  <p:embed/>
                </p:oleObj>
              </mc:Choice>
              <mc:Fallback>
                <p:oleObj name="Equation" r:id="rId21" imgW="419040" imgH="20304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51000" y="4237038"/>
                        <a:ext cx="1016000" cy="49053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18838" name="Object 22"/>
          <p:cNvGraphicFramePr>
            <a:graphicFrameLocks noChangeAspect="1"/>
          </p:cNvGraphicFramePr>
          <p:nvPr/>
        </p:nvGraphicFramePr>
        <p:xfrm>
          <a:off x="2640013" y="4114800"/>
          <a:ext cx="6275387" cy="735013"/>
        </p:xfrm>
        <a:graphic>
          <a:graphicData uri="http://schemas.openxmlformats.org/presentationml/2006/ole">
            <mc:AlternateContent xmlns:mc="http://schemas.openxmlformats.org/markup-compatibility/2006">
              <mc:Choice xmlns:v="urn:schemas-microsoft-com:vml" Requires="v">
                <p:oleObj spid="_x0000_s423392" name="Equation" r:id="rId23" imgW="2590560" imgH="304560" progId="Equation.DSMT4">
                  <p:embed/>
                </p:oleObj>
              </mc:Choice>
              <mc:Fallback>
                <p:oleObj name="Equation" r:id="rId23" imgW="2590560" imgH="30456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640013" y="4114800"/>
                        <a:ext cx="6275387" cy="7350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18841" name="Object 25"/>
          <p:cNvGraphicFramePr>
            <a:graphicFrameLocks noChangeAspect="1"/>
          </p:cNvGraphicFramePr>
          <p:nvPr/>
        </p:nvGraphicFramePr>
        <p:xfrm>
          <a:off x="1295400" y="5562600"/>
          <a:ext cx="933450" cy="355600"/>
        </p:xfrm>
        <a:graphic>
          <a:graphicData uri="http://schemas.openxmlformats.org/presentationml/2006/ole">
            <mc:AlternateContent xmlns:mc="http://schemas.openxmlformats.org/markup-compatibility/2006">
              <mc:Choice xmlns:v="urn:schemas-microsoft-com:vml" Requires="v">
                <p:oleObj spid="_x0000_s423393" name="Equation" r:id="rId25" imgW="431640" imgH="164880" progId="Equation.DSMT4">
                  <p:embed/>
                </p:oleObj>
              </mc:Choice>
              <mc:Fallback>
                <p:oleObj name="Equation" r:id="rId25" imgW="431640" imgH="16488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295400" y="5562600"/>
                        <a:ext cx="933450" cy="3556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18842" name="Object 26"/>
          <p:cNvGraphicFramePr>
            <a:graphicFrameLocks noChangeAspect="1"/>
          </p:cNvGraphicFramePr>
          <p:nvPr/>
        </p:nvGraphicFramePr>
        <p:xfrm>
          <a:off x="2162175" y="5486400"/>
          <a:ext cx="6448425" cy="600075"/>
        </p:xfrm>
        <a:graphic>
          <a:graphicData uri="http://schemas.openxmlformats.org/presentationml/2006/ole">
            <mc:AlternateContent xmlns:mc="http://schemas.openxmlformats.org/markup-compatibility/2006">
              <mc:Choice xmlns:v="urn:schemas-microsoft-com:vml" Requires="v">
                <p:oleObj spid="_x0000_s423394" name="Equation" r:id="rId27" imgW="2984400" imgH="279360" progId="Equation.DSMT4">
                  <p:embed/>
                </p:oleObj>
              </mc:Choice>
              <mc:Fallback>
                <p:oleObj name="Equation" r:id="rId27" imgW="2984400" imgH="279360" progId="Equation.DSMT4">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162175" y="5486400"/>
                        <a:ext cx="6448425" cy="6000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pic>
        <p:nvPicPr>
          <p:cNvPr id="2" name="Picture 1"/>
          <p:cNvPicPr>
            <a:picLocks noChangeAspect="1"/>
          </p:cNvPicPr>
          <p:nvPr/>
        </p:nvPicPr>
        <p:blipFill>
          <a:blip r:embed="rId29"/>
          <a:stretch>
            <a:fillRect/>
          </a:stretch>
        </p:blipFill>
        <p:spPr>
          <a:xfrm>
            <a:off x="3276600" y="4953000"/>
            <a:ext cx="992188" cy="505619"/>
          </a:xfrm>
          <a:prstGeom prst="rect">
            <a:avLst/>
          </a:prstGeom>
        </p:spPr>
      </p:pic>
      <p:pic>
        <p:nvPicPr>
          <p:cNvPr id="3" name="Picture 2"/>
          <p:cNvPicPr>
            <a:picLocks noChangeAspect="1"/>
          </p:cNvPicPr>
          <p:nvPr/>
        </p:nvPicPr>
        <p:blipFill>
          <a:blip r:embed="rId30"/>
          <a:stretch>
            <a:fillRect/>
          </a:stretch>
        </p:blipFill>
        <p:spPr>
          <a:xfrm>
            <a:off x="2667000" y="4953000"/>
            <a:ext cx="653415" cy="497840"/>
          </a:xfrm>
          <a:prstGeom prst="rect">
            <a:avLst/>
          </a:prstGeom>
        </p:spPr>
      </p:pic>
      <p:pic>
        <p:nvPicPr>
          <p:cNvPr id="33" name="Picture 32"/>
          <p:cNvPicPr>
            <a:picLocks noChangeAspect="1"/>
          </p:cNvPicPr>
          <p:nvPr/>
        </p:nvPicPr>
        <p:blipFill>
          <a:blip r:embed="rId30"/>
          <a:stretch>
            <a:fillRect/>
          </a:stretch>
        </p:blipFill>
        <p:spPr>
          <a:xfrm>
            <a:off x="6400800" y="4981893"/>
            <a:ext cx="653415" cy="497840"/>
          </a:xfrm>
          <a:prstGeom prst="rect">
            <a:avLst/>
          </a:prstGeom>
        </p:spPr>
      </p:pic>
      <p:pic>
        <p:nvPicPr>
          <p:cNvPr id="5" name="Picture 4"/>
          <p:cNvPicPr>
            <a:picLocks noChangeAspect="1"/>
          </p:cNvPicPr>
          <p:nvPr/>
        </p:nvPicPr>
        <p:blipFill>
          <a:blip r:embed="rId31"/>
          <a:stretch>
            <a:fillRect/>
          </a:stretch>
        </p:blipFill>
        <p:spPr>
          <a:xfrm>
            <a:off x="7054215" y="5002213"/>
            <a:ext cx="1210468" cy="484187"/>
          </a:xfrm>
          <a:prstGeom prst="rect">
            <a:avLst/>
          </a:prstGeom>
        </p:spPr>
      </p:pic>
    </p:spTree>
    <p:extLst>
      <p:ext uri="{BB962C8B-B14F-4D97-AF65-F5344CB8AC3E}">
        <p14:creationId xmlns:p14="http://schemas.microsoft.com/office/powerpoint/2010/main" val="132888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18819"/>
                                        </p:tgtEl>
                                        <p:attrNameLst>
                                          <p:attrName>style.visibility</p:attrName>
                                        </p:attrNameLst>
                                      </p:cBhvr>
                                      <p:to>
                                        <p:strVal val="visible"/>
                                      </p:to>
                                    </p:set>
                                    <p:animEffect transition="in" filter="wipe(left)">
                                      <p:cBhvr>
                                        <p:cTn id="7" dur="500"/>
                                        <p:tgtEl>
                                          <p:spTgt spid="4188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iterate type="wd">
                                    <p:tmPct val="10000"/>
                                  </p:iterate>
                                  <p:childTnLst>
                                    <p:set>
                                      <p:cBhvr>
                                        <p:cTn id="11" dur="1" fill="hold">
                                          <p:stCondLst>
                                            <p:cond delay="0"/>
                                          </p:stCondLst>
                                        </p:cTn>
                                        <p:tgtEl>
                                          <p:spTgt spid="418824"/>
                                        </p:tgtEl>
                                        <p:attrNameLst>
                                          <p:attrName>style.visibility</p:attrName>
                                        </p:attrNameLst>
                                      </p:cBhvr>
                                      <p:to>
                                        <p:strVal val="visible"/>
                                      </p:to>
                                    </p:set>
                                    <p:animEffect transition="in" filter="wipe(left)">
                                      <p:cBhvr>
                                        <p:cTn id="12" dur="500"/>
                                        <p:tgtEl>
                                          <p:spTgt spid="4188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iterate type="wd">
                                    <p:tmPct val="10000"/>
                                  </p:iterate>
                                  <p:childTnLst>
                                    <p:set>
                                      <p:cBhvr>
                                        <p:cTn id="16" dur="1" fill="hold">
                                          <p:stCondLst>
                                            <p:cond delay="0"/>
                                          </p:stCondLst>
                                        </p:cTn>
                                        <p:tgtEl>
                                          <p:spTgt spid="418832"/>
                                        </p:tgtEl>
                                        <p:attrNameLst>
                                          <p:attrName>style.visibility</p:attrName>
                                        </p:attrNameLst>
                                      </p:cBhvr>
                                      <p:to>
                                        <p:strVal val="visible"/>
                                      </p:to>
                                    </p:set>
                                    <p:animEffect transition="in" filter="wipe(left)">
                                      <p:cBhvr>
                                        <p:cTn id="17" dur="500"/>
                                        <p:tgtEl>
                                          <p:spTgt spid="4188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iterate type="wd">
                                    <p:tmPct val="10000"/>
                                  </p:iterate>
                                  <p:childTnLst>
                                    <p:set>
                                      <p:cBhvr>
                                        <p:cTn id="21" dur="1" fill="hold">
                                          <p:stCondLst>
                                            <p:cond delay="0"/>
                                          </p:stCondLst>
                                        </p:cTn>
                                        <p:tgtEl>
                                          <p:spTgt spid="418833"/>
                                        </p:tgtEl>
                                        <p:attrNameLst>
                                          <p:attrName>style.visibility</p:attrName>
                                        </p:attrNameLst>
                                      </p:cBhvr>
                                      <p:to>
                                        <p:strVal val="visible"/>
                                      </p:to>
                                    </p:set>
                                    <p:animEffect transition="in" filter="wipe(left)">
                                      <p:cBhvr>
                                        <p:cTn id="22" dur="500"/>
                                        <p:tgtEl>
                                          <p:spTgt spid="4188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18826"/>
                                        </p:tgtEl>
                                        <p:attrNameLst>
                                          <p:attrName>style.visibility</p:attrName>
                                        </p:attrNameLst>
                                      </p:cBhvr>
                                      <p:to>
                                        <p:strVal val="visible"/>
                                      </p:to>
                                    </p:set>
                                    <p:animEffect transition="in" filter="wipe(left)">
                                      <p:cBhvr>
                                        <p:cTn id="27" dur="500"/>
                                        <p:tgtEl>
                                          <p:spTgt spid="4188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iterate type="wd">
                                    <p:tmPct val="10000"/>
                                  </p:iterate>
                                  <p:childTnLst>
                                    <p:set>
                                      <p:cBhvr>
                                        <p:cTn id="31" dur="1" fill="hold">
                                          <p:stCondLst>
                                            <p:cond delay="0"/>
                                          </p:stCondLst>
                                        </p:cTn>
                                        <p:tgtEl>
                                          <p:spTgt spid="418825"/>
                                        </p:tgtEl>
                                        <p:attrNameLst>
                                          <p:attrName>style.visibility</p:attrName>
                                        </p:attrNameLst>
                                      </p:cBhvr>
                                      <p:to>
                                        <p:strVal val="visible"/>
                                      </p:to>
                                    </p:set>
                                    <p:animEffect transition="in" filter="wipe(left)">
                                      <p:cBhvr>
                                        <p:cTn id="32" dur="500"/>
                                        <p:tgtEl>
                                          <p:spTgt spid="4188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iterate type="wd">
                                    <p:tmPct val="10000"/>
                                  </p:iterate>
                                  <p:childTnLst>
                                    <p:set>
                                      <p:cBhvr>
                                        <p:cTn id="36" dur="1" fill="hold">
                                          <p:stCondLst>
                                            <p:cond delay="0"/>
                                          </p:stCondLst>
                                        </p:cTn>
                                        <p:tgtEl>
                                          <p:spTgt spid="418834"/>
                                        </p:tgtEl>
                                        <p:attrNameLst>
                                          <p:attrName>style.visibility</p:attrName>
                                        </p:attrNameLst>
                                      </p:cBhvr>
                                      <p:to>
                                        <p:strVal val="visible"/>
                                      </p:to>
                                    </p:set>
                                    <p:animEffect transition="in" filter="wipe(left)">
                                      <p:cBhvr>
                                        <p:cTn id="37" dur="500"/>
                                        <p:tgtEl>
                                          <p:spTgt spid="41883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iterate type="wd">
                                    <p:tmPct val="10000"/>
                                  </p:iterate>
                                  <p:childTnLst>
                                    <p:set>
                                      <p:cBhvr>
                                        <p:cTn id="41" dur="1" fill="hold">
                                          <p:stCondLst>
                                            <p:cond delay="0"/>
                                          </p:stCondLst>
                                        </p:cTn>
                                        <p:tgtEl>
                                          <p:spTgt spid="418835"/>
                                        </p:tgtEl>
                                        <p:attrNameLst>
                                          <p:attrName>style.visibility</p:attrName>
                                        </p:attrNameLst>
                                      </p:cBhvr>
                                      <p:to>
                                        <p:strVal val="visible"/>
                                      </p:to>
                                    </p:set>
                                    <p:animEffect transition="in" filter="wipe(left)">
                                      <p:cBhvr>
                                        <p:cTn id="42" dur="500"/>
                                        <p:tgtEl>
                                          <p:spTgt spid="41883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wd">
                                    <p:tmPct val="10000"/>
                                  </p:iterate>
                                  <p:childTnLst>
                                    <p:set>
                                      <p:cBhvr>
                                        <p:cTn id="46" dur="1" fill="hold">
                                          <p:stCondLst>
                                            <p:cond delay="0"/>
                                          </p:stCondLst>
                                        </p:cTn>
                                        <p:tgtEl>
                                          <p:spTgt spid="418820"/>
                                        </p:tgtEl>
                                        <p:attrNameLst>
                                          <p:attrName>style.visibility</p:attrName>
                                        </p:attrNameLst>
                                      </p:cBhvr>
                                      <p:to>
                                        <p:strVal val="visible"/>
                                      </p:to>
                                    </p:set>
                                    <p:animEffect transition="in" filter="wipe(left)">
                                      <p:cBhvr>
                                        <p:cTn id="47" dur="500"/>
                                        <p:tgtEl>
                                          <p:spTgt spid="4188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wd">
                                    <p:tmPct val="10000"/>
                                  </p:iterate>
                                  <p:childTnLst>
                                    <p:set>
                                      <p:cBhvr>
                                        <p:cTn id="51" dur="1" fill="hold">
                                          <p:stCondLst>
                                            <p:cond delay="0"/>
                                          </p:stCondLst>
                                        </p:cTn>
                                        <p:tgtEl>
                                          <p:spTgt spid="418827"/>
                                        </p:tgtEl>
                                        <p:attrNameLst>
                                          <p:attrName>style.visibility</p:attrName>
                                        </p:attrNameLst>
                                      </p:cBhvr>
                                      <p:to>
                                        <p:strVal val="visible"/>
                                      </p:to>
                                    </p:set>
                                    <p:animEffect transition="in" filter="wipe(left)">
                                      <p:cBhvr>
                                        <p:cTn id="52" dur="500"/>
                                        <p:tgtEl>
                                          <p:spTgt spid="41882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wd">
                                    <p:tmPct val="10000"/>
                                  </p:iterate>
                                  <p:childTnLst>
                                    <p:set>
                                      <p:cBhvr>
                                        <p:cTn id="56" dur="1" fill="hold">
                                          <p:stCondLst>
                                            <p:cond delay="0"/>
                                          </p:stCondLst>
                                        </p:cTn>
                                        <p:tgtEl>
                                          <p:spTgt spid="418821"/>
                                        </p:tgtEl>
                                        <p:attrNameLst>
                                          <p:attrName>style.visibility</p:attrName>
                                        </p:attrNameLst>
                                      </p:cBhvr>
                                      <p:to>
                                        <p:strVal val="visible"/>
                                      </p:to>
                                    </p:set>
                                    <p:animEffect transition="in" filter="wipe(left)">
                                      <p:cBhvr>
                                        <p:cTn id="57" dur="500"/>
                                        <p:tgtEl>
                                          <p:spTgt spid="41882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iterate type="wd">
                                    <p:tmPct val="10000"/>
                                  </p:iterate>
                                  <p:childTnLst>
                                    <p:set>
                                      <p:cBhvr>
                                        <p:cTn id="61" dur="1" fill="hold">
                                          <p:stCondLst>
                                            <p:cond delay="0"/>
                                          </p:stCondLst>
                                        </p:cTn>
                                        <p:tgtEl>
                                          <p:spTgt spid="418823"/>
                                        </p:tgtEl>
                                        <p:attrNameLst>
                                          <p:attrName>style.visibility</p:attrName>
                                        </p:attrNameLst>
                                      </p:cBhvr>
                                      <p:to>
                                        <p:strVal val="visible"/>
                                      </p:to>
                                    </p:set>
                                    <p:animEffect transition="in" filter="wipe(left)">
                                      <p:cBhvr>
                                        <p:cTn id="62" dur="500"/>
                                        <p:tgtEl>
                                          <p:spTgt spid="41882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iterate type="wd">
                                    <p:tmPct val="10000"/>
                                  </p:iterate>
                                  <p:childTnLst>
                                    <p:set>
                                      <p:cBhvr>
                                        <p:cTn id="66" dur="1" fill="hold">
                                          <p:stCondLst>
                                            <p:cond delay="0"/>
                                          </p:stCondLst>
                                        </p:cTn>
                                        <p:tgtEl>
                                          <p:spTgt spid="418836"/>
                                        </p:tgtEl>
                                        <p:attrNameLst>
                                          <p:attrName>style.visibility</p:attrName>
                                        </p:attrNameLst>
                                      </p:cBhvr>
                                      <p:to>
                                        <p:strVal val="visible"/>
                                      </p:to>
                                    </p:set>
                                    <p:animEffect transition="in" filter="wipe(left)">
                                      <p:cBhvr>
                                        <p:cTn id="67" dur="500"/>
                                        <p:tgtEl>
                                          <p:spTgt spid="41883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iterate type="wd">
                                    <p:tmPct val="10000"/>
                                  </p:iterate>
                                  <p:childTnLst>
                                    <p:set>
                                      <p:cBhvr>
                                        <p:cTn id="71" dur="1" fill="hold">
                                          <p:stCondLst>
                                            <p:cond delay="0"/>
                                          </p:stCondLst>
                                        </p:cTn>
                                        <p:tgtEl>
                                          <p:spTgt spid="418837"/>
                                        </p:tgtEl>
                                        <p:attrNameLst>
                                          <p:attrName>style.visibility</p:attrName>
                                        </p:attrNameLst>
                                      </p:cBhvr>
                                      <p:to>
                                        <p:strVal val="visible"/>
                                      </p:to>
                                    </p:set>
                                    <p:animEffect transition="in" filter="wipe(left)">
                                      <p:cBhvr>
                                        <p:cTn id="72" dur="500"/>
                                        <p:tgtEl>
                                          <p:spTgt spid="41883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iterate type="wd">
                                    <p:tmPct val="10000"/>
                                  </p:iterate>
                                  <p:childTnLst>
                                    <p:set>
                                      <p:cBhvr>
                                        <p:cTn id="76" dur="1" fill="hold">
                                          <p:stCondLst>
                                            <p:cond delay="0"/>
                                          </p:stCondLst>
                                        </p:cTn>
                                        <p:tgtEl>
                                          <p:spTgt spid="418838"/>
                                        </p:tgtEl>
                                        <p:attrNameLst>
                                          <p:attrName>style.visibility</p:attrName>
                                        </p:attrNameLst>
                                      </p:cBhvr>
                                      <p:to>
                                        <p:strVal val="visible"/>
                                      </p:to>
                                    </p:set>
                                    <p:animEffect transition="in" filter="wipe(left)">
                                      <p:cBhvr>
                                        <p:cTn id="77" dur="500"/>
                                        <p:tgtEl>
                                          <p:spTgt spid="41883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iterate type="wd">
                                    <p:tmPct val="10000"/>
                                  </p:iterate>
                                  <p:childTnLst>
                                    <p:set>
                                      <p:cBhvr>
                                        <p:cTn id="81" dur="1" fill="hold">
                                          <p:stCondLst>
                                            <p:cond delay="0"/>
                                          </p:stCondLst>
                                        </p:cTn>
                                        <p:tgtEl>
                                          <p:spTgt spid="418822"/>
                                        </p:tgtEl>
                                        <p:attrNameLst>
                                          <p:attrName>style.visibility</p:attrName>
                                        </p:attrNameLst>
                                      </p:cBhvr>
                                      <p:to>
                                        <p:strVal val="visible"/>
                                      </p:to>
                                    </p:set>
                                    <p:animEffect transition="in" filter="wipe(left)">
                                      <p:cBhvr>
                                        <p:cTn id="82" dur="500"/>
                                        <p:tgtEl>
                                          <p:spTgt spid="4188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wipe(left)">
                                      <p:cBhvr>
                                        <p:cTn id="87" dur="500"/>
                                        <p:tgtEl>
                                          <p:spTgt spid="3"/>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2"/>
                                        </p:tgtEl>
                                        <p:attrNameLst>
                                          <p:attrName>style.visibility</p:attrName>
                                        </p:attrNameLst>
                                      </p:cBhvr>
                                      <p:to>
                                        <p:strVal val="visible"/>
                                      </p:to>
                                    </p:set>
                                    <p:animEffect transition="in" filter="wipe(left)">
                                      <p:cBhvr>
                                        <p:cTn id="92" dur="500"/>
                                        <p:tgtEl>
                                          <p:spTgt spid="2"/>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iterate type="wd">
                                    <p:tmPct val="10000"/>
                                  </p:iterate>
                                  <p:childTnLst>
                                    <p:set>
                                      <p:cBhvr>
                                        <p:cTn id="96" dur="1" fill="hold">
                                          <p:stCondLst>
                                            <p:cond delay="0"/>
                                          </p:stCondLst>
                                        </p:cTn>
                                        <p:tgtEl>
                                          <p:spTgt spid="418829"/>
                                        </p:tgtEl>
                                        <p:attrNameLst>
                                          <p:attrName>style.visibility</p:attrName>
                                        </p:attrNameLst>
                                      </p:cBhvr>
                                      <p:to>
                                        <p:strVal val="visible"/>
                                      </p:to>
                                    </p:set>
                                    <p:animEffect transition="in" filter="wipe(left)">
                                      <p:cBhvr>
                                        <p:cTn id="97" dur="500"/>
                                        <p:tgtEl>
                                          <p:spTgt spid="418829"/>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wipe(left)">
                                      <p:cBhvr>
                                        <p:cTn id="102" dur="500"/>
                                        <p:tgtEl>
                                          <p:spTgt spid="33"/>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nodeType="clickEffect">
                                  <p:stCondLst>
                                    <p:cond delay="0"/>
                                  </p:stCondLst>
                                  <p:childTnLst>
                                    <p:set>
                                      <p:cBhvr>
                                        <p:cTn id="106" dur="1" fill="hold">
                                          <p:stCondLst>
                                            <p:cond delay="0"/>
                                          </p:stCondLst>
                                        </p:cTn>
                                        <p:tgtEl>
                                          <p:spTgt spid="5"/>
                                        </p:tgtEl>
                                        <p:attrNameLst>
                                          <p:attrName>style.visibility</p:attrName>
                                        </p:attrNameLst>
                                      </p:cBhvr>
                                      <p:to>
                                        <p:strVal val="visible"/>
                                      </p:to>
                                    </p:set>
                                    <p:animEffect transition="in" filter="wipe(left)">
                                      <p:cBhvr>
                                        <p:cTn id="107" dur="500"/>
                                        <p:tgtEl>
                                          <p:spTgt spid="5"/>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nodeType="clickEffect">
                                  <p:stCondLst>
                                    <p:cond delay="0"/>
                                  </p:stCondLst>
                                  <p:iterate type="wd">
                                    <p:tmPct val="10000"/>
                                  </p:iterate>
                                  <p:childTnLst>
                                    <p:set>
                                      <p:cBhvr>
                                        <p:cTn id="111" dur="1" fill="hold">
                                          <p:stCondLst>
                                            <p:cond delay="0"/>
                                          </p:stCondLst>
                                        </p:cTn>
                                        <p:tgtEl>
                                          <p:spTgt spid="418831"/>
                                        </p:tgtEl>
                                        <p:attrNameLst>
                                          <p:attrName>style.visibility</p:attrName>
                                        </p:attrNameLst>
                                      </p:cBhvr>
                                      <p:to>
                                        <p:strVal val="visible"/>
                                      </p:to>
                                    </p:set>
                                    <p:animEffect transition="in" filter="wipe(left)">
                                      <p:cBhvr>
                                        <p:cTn id="112" dur="500"/>
                                        <p:tgtEl>
                                          <p:spTgt spid="418831"/>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iterate type="wd">
                                    <p:tmPct val="10000"/>
                                  </p:iterate>
                                  <p:childTnLst>
                                    <p:set>
                                      <p:cBhvr>
                                        <p:cTn id="116" dur="1" fill="hold">
                                          <p:stCondLst>
                                            <p:cond delay="0"/>
                                          </p:stCondLst>
                                        </p:cTn>
                                        <p:tgtEl>
                                          <p:spTgt spid="418841"/>
                                        </p:tgtEl>
                                        <p:attrNameLst>
                                          <p:attrName>style.visibility</p:attrName>
                                        </p:attrNameLst>
                                      </p:cBhvr>
                                      <p:to>
                                        <p:strVal val="visible"/>
                                      </p:to>
                                    </p:set>
                                    <p:animEffect transition="in" filter="wipe(left)">
                                      <p:cBhvr>
                                        <p:cTn id="117" dur="500"/>
                                        <p:tgtEl>
                                          <p:spTgt spid="418841"/>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nodeType="clickEffect">
                                  <p:stCondLst>
                                    <p:cond delay="0"/>
                                  </p:stCondLst>
                                  <p:iterate type="wd">
                                    <p:tmPct val="10000"/>
                                  </p:iterate>
                                  <p:childTnLst>
                                    <p:set>
                                      <p:cBhvr>
                                        <p:cTn id="121" dur="1" fill="hold">
                                          <p:stCondLst>
                                            <p:cond delay="0"/>
                                          </p:stCondLst>
                                        </p:cTn>
                                        <p:tgtEl>
                                          <p:spTgt spid="418842"/>
                                        </p:tgtEl>
                                        <p:attrNameLst>
                                          <p:attrName>style.visibility</p:attrName>
                                        </p:attrNameLst>
                                      </p:cBhvr>
                                      <p:to>
                                        <p:strVal val="visible"/>
                                      </p:to>
                                    </p:set>
                                    <p:animEffect transition="in" filter="wipe(left)">
                                      <p:cBhvr>
                                        <p:cTn id="122" dur="500"/>
                                        <p:tgtEl>
                                          <p:spTgt spid="418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819" grpId="0"/>
      <p:bldP spid="418820" grpId="0"/>
      <p:bldP spid="418821" grpId="0" animBg="1"/>
      <p:bldP spid="418822" grpId="0"/>
      <p:bldP spid="418826" grpId="0"/>
      <p:bldP spid="418827" grpId="0"/>
      <p:bldP spid="41882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3"/>
          <p:cNvSpPr>
            <a:spLocks noGrp="1"/>
          </p:cNvSpPr>
          <p:nvPr>
            <p:ph type="dt" sz="half" idx="10"/>
          </p:nvPr>
        </p:nvSpPr>
        <p:spPr/>
        <p:txBody>
          <a:bodyPr/>
          <a:lstStyle/>
          <a:p>
            <a:r>
              <a:rPr lang="en-US" smtClean="0"/>
              <a:t>Thursday, July 5, 2018</a:t>
            </a:r>
            <a:endParaRPr lang="en-US"/>
          </a:p>
        </p:txBody>
      </p:sp>
      <p:sp>
        <p:nvSpPr>
          <p:cNvPr id="17" name="Footer Placeholder 4"/>
          <p:cNvSpPr>
            <a:spLocks noGrp="1"/>
          </p:cNvSpPr>
          <p:nvPr>
            <p:ph type="ftr" sz="quarter" idx="11"/>
          </p:nvPr>
        </p:nvSpPr>
        <p:spPr/>
        <p:txBody>
          <a:bodyPr/>
          <a:lstStyle/>
          <a:p>
            <a:r>
              <a:rPr lang="de-DE" smtClean="0"/>
              <a:t>PHYS 1444-001, Summer 2018               Dr. Jaehoon Yu</a:t>
            </a:r>
            <a:endParaRPr lang="en-US"/>
          </a:p>
        </p:txBody>
      </p:sp>
      <p:sp>
        <p:nvSpPr>
          <p:cNvPr id="18" name="Slide Number Placeholder 5"/>
          <p:cNvSpPr>
            <a:spLocks noGrp="1"/>
          </p:cNvSpPr>
          <p:nvPr>
            <p:ph type="sldNum" sz="quarter" idx="12"/>
          </p:nvPr>
        </p:nvSpPr>
        <p:spPr/>
        <p:txBody>
          <a:bodyPr/>
          <a:lstStyle/>
          <a:p>
            <a:fld id="{C51B38B7-7589-E243-B915-BA9CAB045F6A}" type="slidenum">
              <a:rPr lang="en-US"/>
              <a:pPr/>
              <a:t>43</a:t>
            </a:fld>
            <a:endParaRPr lang="en-US" dirty="0"/>
          </a:p>
        </p:txBody>
      </p:sp>
      <p:pic>
        <p:nvPicPr>
          <p:cNvPr id="419842" name="Picture 2" descr="FG29_009A"/>
          <p:cNvPicPr>
            <a:picLocks noChangeAspect="1" noChangeArrowheads="1"/>
          </p:cNvPicPr>
          <p:nvPr/>
        </p:nvPicPr>
        <p:blipFill>
          <a:blip r:embed="rId3"/>
          <a:srcRect/>
          <a:stretch>
            <a:fillRect/>
          </a:stretch>
        </p:blipFill>
        <p:spPr bwMode="auto">
          <a:xfrm>
            <a:off x="7162800" y="685800"/>
            <a:ext cx="1981200" cy="2057400"/>
          </a:xfrm>
          <a:prstGeom prst="rect">
            <a:avLst/>
          </a:prstGeom>
          <a:noFill/>
        </p:spPr>
      </p:pic>
      <p:sp>
        <p:nvSpPr>
          <p:cNvPr id="419843" name="Rectangle 3"/>
          <p:cNvSpPr>
            <a:spLocks noGrp="1" noChangeArrowheads="1"/>
          </p:cNvSpPr>
          <p:nvPr>
            <p:ph type="title"/>
          </p:nvPr>
        </p:nvSpPr>
        <p:spPr>
          <a:xfrm>
            <a:off x="381000" y="76200"/>
            <a:ext cx="8534400" cy="609600"/>
          </a:xfrm>
        </p:spPr>
        <p:txBody>
          <a:bodyPr/>
          <a:lstStyle/>
          <a:p>
            <a:r>
              <a:rPr lang="en-US"/>
              <a:t>EMF Induced on a Moving Conductor</a:t>
            </a:r>
          </a:p>
        </p:txBody>
      </p:sp>
      <p:graphicFrame>
        <p:nvGraphicFramePr>
          <p:cNvPr id="419844"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24298"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9845"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24299"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9846"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24300"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9847" name="Rectangle 7"/>
          <p:cNvSpPr>
            <a:spLocks noGrp="1" noChangeArrowheads="1"/>
          </p:cNvSpPr>
          <p:nvPr>
            <p:ph type="body" idx="1"/>
          </p:nvPr>
        </p:nvSpPr>
        <p:spPr>
          <a:xfrm>
            <a:off x="228600" y="762000"/>
            <a:ext cx="7086600" cy="1828800"/>
          </a:xfrm>
        </p:spPr>
        <p:txBody>
          <a:bodyPr/>
          <a:lstStyle/>
          <a:p>
            <a:pPr>
              <a:lnSpc>
                <a:spcPct val="90000"/>
              </a:lnSpc>
            </a:pPr>
            <a:r>
              <a:rPr lang="en-US" sz="2800" dirty="0"/>
              <a:t>Another way of inducing </a:t>
            </a:r>
            <a:r>
              <a:rPr lang="en-US" sz="2800" dirty="0" err="1"/>
              <a:t>emf</a:t>
            </a:r>
            <a:r>
              <a:rPr lang="en-US" sz="2800" dirty="0"/>
              <a:t> is using a U shaped conductor with a movable rod resting on it.</a:t>
            </a:r>
          </a:p>
          <a:p>
            <a:pPr>
              <a:lnSpc>
                <a:spcPct val="90000"/>
              </a:lnSpc>
            </a:pPr>
            <a:r>
              <a:rPr lang="en-US" sz="2800" dirty="0"/>
              <a:t>As the rod moves at a speed </a:t>
            </a:r>
            <a:r>
              <a:rPr lang="en-US" sz="2800" dirty="0" err="1">
                <a:latin typeface="Monotype Corsiva" charset="0"/>
              </a:rPr>
              <a:t>v</a:t>
            </a:r>
            <a:r>
              <a:rPr lang="en-US" sz="2800" dirty="0"/>
              <a:t>, it travels </a:t>
            </a:r>
            <a:r>
              <a:rPr lang="en-US" sz="2800" dirty="0" err="1">
                <a:latin typeface="Monotype Corsiva" charset="0"/>
              </a:rPr>
              <a:t>v</a:t>
            </a:r>
            <a:r>
              <a:rPr lang="en-US" sz="2800" dirty="0" err="1"/>
              <a:t>dt</a:t>
            </a:r>
            <a:r>
              <a:rPr lang="en-US" sz="2800" dirty="0"/>
              <a:t> in time </a:t>
            </a:r>
            <a:r>
              <a:rPr lang="en-US" sz="2800" dirty="0" err="1"/>
              <a:t>dt</a:t>
            </a:r>
            <a:r>
              <a:rPr lang="en-US" sz="2800" dirty="0"/>
              <a:t>, changing the area of the loop by </a:t>
            </a:r>
            <a:r>
              <a:rPr lang="en-US" sz="2800" dirty="0" err="1"/>
              <a:t>dA</a:t>
            </a:r>
            <a:r>
              <a:rPr lang="en-US" sz="2800" dirty="0"/>
              <a:t>=</a:t>
            </a:r>
            <a:r>
              <a:rPr lang="en-US" sz="2800" dirty="0" err="1">
                <a:latin typeface="Monotype Corsiva" charset="0"/>
              </a:rPr>
              <a:t>lv</a:t>
            </a:r>
            <a:r>
              <a:rPr lang="en-US" sz="2800" dirty="0" err="1"/>
              <a:t>dt</a:t>
            </a:r>
            <a:r>
              <a:rPr lang="en-US" sz="2800" dirty="0"/>
              <a:t>.</a:t>
            </a:r>
          </a:p>
        </p:txBody>
      </p:sp>
      <p:graphicFrame>
        <p:nvGraphicFramePr>
          <p:cNvPr id="419848"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24301"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9849" name="Object 9"/>
          <p:cNvGraphicFramePr>
            <a:graphicFrameLocks noChangeAspect="1"/>
          </p:cNvGraphicFramePr>
          <p:nvPr/>
        </p:nvGraphicFramePr>
        <p:xfrm>
          <a:off x="1219200" y="3200400"/>
          <a:ext cx="785813" cy="644525"/>
        </p:xfrm>
        <a:graphic>
          <a:graphicData uri="http://schemas.openxmlformats.org/presentationml/2006/ole">
            <mc:AlternateContent xmlns:mc="http://schemas.openxmlformats.org/markup-compatibility/2006">
              <mc:Choice xmlns:v="urn:schemas-microsoft-com:vml" Requires="v">
                <p:oleObj spid="_x0000_s424302" name="Equation" r:id="rId9" imgW="279360" imgH="228600" progId="Equation.DSMT4">
                  <p:embed/>
                </p:oleObj>
              </mc:Choice>
              <mc:Fallback>
                <p:oleObj name="Equation" r:id="rId9" imgW="279360" imgH="2286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9200" y="3200400"/>
                        <a:ext cx="785813" cy="6445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19850" name="Object 10"/>
          <p:cNvGraphicFramePr>
            <a:graphicFrameLocks noChangeAspect="1"/>
          </p:cNvGraphicFramePr>
          <p:nvPr/>
        </p:nvGraphicFramePr>
        <p:xfrm>
          <a:off x="1916113" y="2971800"/>
          <a:ext cx="1284287" cy="1038225"/>
        </p:xfrm>
        <a:graphic>
          <a:graphicData uri="http://schemas.openxmlformats.org/presentationml/2006/ole">
            <mc:AlternateContent xmlns:mc="http://schemas.openxmlformats.org/markup-compatibility/2006">
              <mc:Choice xmlns:v="urn:schemas-microsoft-com:vml" Requires="v">
                <p:oleObj spid="_x0000_s424303" name="Equation" r:id="rId11" imgW="457200" imgH="368280" progId="Equation.DSMT4">
                  <p:embed/>
                </p:oleObj>
              </mc:Choice>
              <mc:Fallback>
                <p:oleObj name="Equation" r:id="rId11" imgW="457200" imgH="3682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16113" y="2971800"/>
                        <a:ext cx="1284287" cy="10382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19851" name="Object 11"/>
          <p:cNvGraphicFramePr>
            <a:graphicFrameLocks noChangeAspect="1"/>
          </p:cNvGraphicFramePr>
          <p:nvPr/>
        </p:nvGraphicFramePr>
        <p:xfrm>
          <a:off x="3200400" y="2971800"/>
          <a:ext cx="1177925" cy="1038225"/>
        </p:xfrm>
        <a:graphic>
          <a:graphicData uri="http://schemas.openxmlformats.org/presentationml/2006/ole">
            <mc:AlternateContent xmlns:mc="http://schemas.openxmlformats.org/markup-compatibility/2006">
              <mc:Choice xmlns:v="urn:schemas-microsoft-com:vml" Requires="v">
                <p:oleObj spid="_x0000_s424304" name="Equation" r:id="rId13" imgW="419040" imgH="368280" progId="Equation.DSMT4">
                  <p:embed/>
                </p:oleObj>
              </mc:Choice>
              <mc:Fallback>
                <p:oleObj name="Equation" r:id="rId13" imgW="419040" imgH="3682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00400" y="2971800"/>
                        <a:ext cx="1177925" cy="10382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19852" name="Object 12"/>
          <p:cNvGraphicFramePr>
            <a:graphicFrameLocks noChangeAspect="1"/>
          </p:cNvGraphicFramePr>
          <p:nvPr/>
        </p:nvGraphicFramePr>
        <p:xfrm>
          <a:off x="4724400" y="3497263"/>
          <a:ext cx="463550" cy="465137"/>
        </p:xfrm>
        <a:graphic>
          <a:graphicData uri="http://schemas.openxmlformats.org/presentationml/2006/ole">
            <mc:AlternateContent xmlns:mc="http://schemas.openxmlformats.org/markup-compatibility/2006">
              <mc:Choice xmlns:v="urn:schemas-microsoft-com:vml" Requires="v">
                <p:oleObj spid="_x0000_s424305" name="Equation" r:id="rId15" imgW="164880" imgH="164880" progId="Equation.DSMT4">
                  <p:embed/>
                </p:oleObj>
              </mc:Choice>
              <mc:Fallback>
                <p:oleObj name="Equation" r:id="rId15" imgW="164880" imgH="16488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24400" y="3497263"/>
                        <a:ext cx="463550" cy="46513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19853" name="Object 13"/>
          <p:cNvGraphicFramePr>
            <a:graphicFrameLocks noChangeAspect="1"/>
          </p:cNvGraphicFramePr>
          <p:nvPr/>
        </p:nvGraphicFramePr>
        <p:xfrm>
          <a:off x="5722938" y="3276600"/>
          <a:ext cx="677862" cy="465138"/>
        </p:xfrm>
        <a:graphic>
          <a:graphicData uri="http://schemas.openxmlformats.org/presentationml/2006/ole">
            <mc:AlternateContent xmlns:mc="http://schemas.openxmlformats.org/markup-compatibility/2006">
              <mc:Choice xmlns:v="urn:schemas-microsoft-com:vml" Requires="v">
                <p:oleObj spid="_x0000_s424306" name="Equation" r:id="rId17" imgW="241200" imgH="164880" progId="Equation.DSMT4">
                  <p:embed/>
                </p:oleObj>
              </mc:Choice>
              <mc:Fallback>
                <p:oleObj name="Equation" r:id="rId17" imgW="241200" imgH="16488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722938" y="3276600"/>
                        <a:ext cx="677862" cy="4651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19854" name="Object 14"/>
          <p:cNvGraphicFramePr>
            <a:graphicFrameLocks noChangeAspect="1"/>
          </p:cNvGraphicFramePr>
          <p:nvPr/>
        </p:nvGraphicFramePr>
        <p:xfrm>
          <a:off x="4435475" y="2971800"/>
          <a:ext cx="1355725" cy="1038225"/>
        </p:xfrm>
        <a:graphic>
          <a:graphicData uri="http://schemas.openxmlformats.org/presentationml/2006/ole">
            <mc:AlternateContent xmlns:mc="http://schemas.openxmlformats.org/markup-compatibility/2006">
              <mc:Choice xmlns:v="urn:schemas-microsoft-com:vml" Requires="v">
                <p:oleObj spid="_x0000_s424307" name="Equation" r:id="rId19" imgW="482400" imgH="368280" progId="Equation.DSMT4">
                  <p:embed/>
                </p:oleObj>
              </mc:Choice>
              <mc:Fallback>
                <p:oleObj name="Equation" r:id="rId19" imgW="482400" imgH="36828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435475" y="2971800"/>
                        <a:ext cx="1355725" cy="10382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419855" name="Rectangle 15"/>
          <p:cNvSpPr>
            <a:spLocks noChangeArrowheads="1"/>
          </p:cNvSpPr>
          <p:nvPr/>
        </p:nvSpPr>
        <p:spPr bwMode="auto">
          <a:xfrm>
            <a:off x="228600" y="2438400"/>
            <a:ext cx="8458200" cy="3962400"/>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en-US" sz="2800" dirty="0">
                <a:solidFill>
                  <a:srgbClr val="000090"/>
                </a:solidFill>
                <a:latin typeface="Arial Narrow" charset="0"/>
              </a:rPr>
              <a:t>Using Faraday’s law, the induced </a:t>
            </a:r>
            <a:r>
              <a:rPr lang="en-US" sz="2800" dirty="0" err="1">
                <a:solidFill>
                  <a:srgbClr val="000090"/>
                </a:solidFill>
                <a:latin typeface="Arial Narrow" charset="0"/>
              </a:rPr>
              <a:t>emf</a:t>
            </a:r>
            <a:r>
              <a:rPr lang="en-US" sz="2800" dirty="0">
                <a:solidFill>
                  <a:srgbClr val="000090"/>
                </a:solidFill>
                <a:latin typeface="Arial Narrow" charset="0"/>
              </a:rPr>
              <a:t> for this loop is</a:t>
            </a:r>
          </a:p>
          <a:p>
            <a:pPr marL="342900" indent="-342900">
              <a:spcBef>
                <a:spcPct val="20000"/>
              </a:spcBef>
              <a:buFontTx/>
              <a:buChar char="•"/>
            </a:pPr>
            <a:endParaRPr lang="en-US" sz="2800" dirty="0">
              <a:solidFill>
                <a:schemeClr val="accent2"/>
              </a:solidFill>
              <a:latin typeface="Arial Narrow" charset="0"/>
            </a:endParaRPr>
          </a:p>
          <a:p>
            <a:pPr marL="342900" indent="-342900">
              <a:spcBef>
                <a:spcPct val="20000"/>
              </a:spcBef>
              <a:buFontTx/>
              <a:buChar char="•"/>
            </a:pPr>
            <a:endParaRPr lang="en-US" sz="2800" dirty="0">
              <a:solidFill>
                <a:schemeClr val="accent2"/>
              </a:solidFill>
              <a:latin typeface="Arial Narrow" charset="0"/>
            </a:endParaRPr>
          </a:p>
          <a:p>
            <a:pPr marL="742950" lvl="1" indent="-285750">
              <a:spcBef>
                <a:spcPct val="20000"/>
              </a:spcBef>
              <a:buFontTx/>
              <a:buChar char="–"/>
            </a:pPr>
            <a:r>
              <a:rPr lang="en-US" dirty="0">
                <a:solidFill>
                  <a:srgbClr val="660066"/>
                </a:solidFill>
                <a:latin typeface="Arial Narrow" charset="0"/>
                <a:ea typeface="ＭＳ Ｐゴシック" charset="-128"/>
              </a:rPr>
              <a:t>This equation is valid as long as B, </a:t>
            </a:r>
            <a:r>
              <a:rPr lang="en-US" dirty="0" err="1">
                <a:solidFill>
                  <a:srgbClr val="660066"/>
                </a:solidFill>
                <a:latin typeface="Monotype Corsiva"/>
                <a:ea typeface="ＭＳ Ｐゴシック" charset="-128"/>
                <a:cs typeface="Monotype Corsiva"/>
              </a:rPr>
              <a:t>l</a:t>
            </a:r>
            <a:r>
              <a:rPr lang="en-US" dirty="0">
                <a:solidFill>
                  <a:srgbClr val="660066"/>
                </a:solidFill>
                <a:latin typeface="Arial Narrow" charset="0"/>
                <a:ea typeface="ＭＳ Ｐゴシック" charset="-128"/>
              </a:rPr>
              <a:t> and </a:t>
            </a:r>
            <a:r>
              <a:rPr lang="en-US" dirty="0" err="1">
                <a:solidFill>
                  <a:srgbClr val="660066"/>
                </a:solidFill>
                <a:latin typeface="Arial Narrow" charset="0"/>
                <a:ea typeface="ＭＳ Ｐゴシック" charset="-128"/>
              </a:rPr>
              <a:t>v</a:t>
            </a:r>
            <a:r>
              <a:rPr lang="en-US" dirty="0">
                <a:solidFill>
                  <a:srgbClr val="660066"/>
                </a:solidFill>
                <a:latin typeface="Arial Narrow" charset="0"/>
                <a:ea typeface="ＭＳ Ｐゴシック" charset="-128"/>
              </a:rPr>
              <a:t> are perpendicular to each other. What do we do if not?</a:t>
            </a:r>
          </a:p>
          <a:p>
            <a:pPr marL="1143000" lvl="2" indent="-228600">
              <a:spcBef>
                <a:spcPct val="20000"/>
              </a:spcBef>
              <a:buFontTx/>
              <a:buChar char="•"/>
            </a:pPr>
            <a:r>
              <a:rPr lang="en-US" sz="2000" dirty="0">
                <a:solidFill>
                  <a:srgbClr val="003300"/>
                </a:solidFill>
                <a:latin typeface="Arial Narrow" charset="0"/>
                <a:ea typeface="ＭＳ Ｐゴシック" charset="-128"/>
              </a:rPr>
              <a:t>Use the scalar product of vector quantities</a:t>
            </a:r>
          </a:p>
          <a:p>
            <a:pPr marL="342900" indent="-342900">
              <a:spcBef>
                <a:spcPct val="20000"/>
              </a:spcBef>
              <a:buFontTx/>
              <a:buChar char="•"/>
            </a:pPr>
            <a:r>
              <a:rPr lang="en-US" sz="2800" dirty="0">
                <a:solidFill>
                  <a:srgbClr val="000090"/>
                </a:solidFill>
                <a:latin typeface="Arial Narrow" charset="0"/>
              </a:rPr>
              <a:t>An </a:t>
            </a:r>
            <a:r>
              <a:rPr lang="en-US" sz="2800" dirty="0" err="1">
                <a:solidFill>
                  <a:srgbClr val="000090"/>
                </a:solidFill>
                <a:latin typeface="Arial Narrow" charset="0"/>
              </a:rPr>
              <a:t>emf</a:t>
            </a:r>
            <a:r>
              <a:rPr lang="en-US" sz="2800" dirty="0">
                <a:solidFill>
                  <a:srgbClr val="000090"/>
                </a:solidFill>
                <a:latin typeface="Arial Narrow" charset="0"/>
              </a:rPr>
              <a:t> induced on a conductor moving in a magnetic field is called a </a:t>
            </a:r>
            <a:r>
              <a:rPr lang="en-US" sz="2800" b="1" u="sng" dirty="0">
                <a:solidFill>
                  <a:srgbClr val="CC0000"/>
                </a:solidFill>
                <a:effectLst>
                  <a:outerShdw blurRad="38100" dist="38100" dir="2700000" algn="tl">
                    <a:srgbClr val="DDDDDD"/>
                  </a:outerShdw>
                </a:effectLst>
                <a:latin typeface="Arial Narrow" charset="0"/>
              </a:rPr>
              <a:t>motional </a:t>
            </a:r>
            <a:r>
              <a:rPr lang="en-US" sz="2800" b="1" u="sng" dirty="0" err="1">
                <a:solidFill>
                  <a:srgbClr val="CC0000"/>
                </a:solidFill>
                <a:effectLst>
                  <a:outerShdw blurRad="38100" dist="38100" dir="2700000" algn="tl">
                    <a:srgbClr val="DDDDDD"/>
                  </a:outerShdw>
                </a:effectLst>
                <a:latin typeface="Arial Narrow" charset="0"/>
              </a:rPr>
              <a:t>emf</a:t>
            </a:r>
            <a:endParaRPr lang="en-US" sz="2800" b="1" u="sng" dirty="0">
              <a:solidFill>
                <a:srgbClr val="CC0000"/>
              </a:solidFill>
              <a:effectLst>
                <a:outerShdw blurRad="38100" dist="38100" dir="2700000" algn="tl">
                  <a:srgbClr val="DDDDDD"/>
                </a:outerShdw>
              </a:effectLst>
              <a:latin typeface="Arial Narrow" charset="0"/>
            </a:endParaRPr>
          </a:p>
        </p:txBody>
      </p:sp>
    </p:spTree>
    <p:extLst>
      <p:ext uri="{BB962C8B-B14F-4D97-AF65-F5344CB8AC3E}">
        <p14:creationId xmlns:p14="http://schemas.microsoft.com/office/powerpoint/2010/main" val="77539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19847">
                                            <p:txEl>
                                              <p:pRg st="0" end="0"/>
                                            </p:txEl>
                                          </p:spTgt>
                                        </p:tgtEl>
                                        <p:attrNameLst>
                                          <p:attrName>style.visibility</p:attrName>
                                        </p:attrNameLst>
                                      </p:cBhvr>
                                      <p:to>
                                        <p:strVal val="visible"/>
                                      </p:to>
                                    </p:set>
                                    <p:animEffect transition="in" filter="wipe(left)">
                                      <p:cBhvr>
                                        <p:cTn id="7" dur="500"/>
                                        <p:tgtEl>
                                          <p:spTgt spid="4198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419842"/>
                                        </p:tgtEl>
                                        <p:attrNameLst>
                                          <p:attrName>style.visibility</p:attrName>
                                        </p:attrNameLst>
                                      </p:cBhvr>
                                      <p:to>
                                        <p:strVal val="visible"/>
                                      </p:to>
                                    </p:set>
                                    <p:anim calcmode="lin" valueType="num">
                                      <p:cBhvr>
                                        <p:cTn id="12" dur="500" fill="hold"/>
                                        <p:tgtEl>
                                          <p:spTgt spid="419842"/>
                                        </p:tgtEl>
                                        <p:attrNameLst>
                                          <p:attrName>ppt_w</p:attrName>
                                        </p:attrNameLst>
                                      </p:cBhvr>
                                      <p:tavLst>
                                        <p:tav tm="0">
                                          <p:val>
                                            <p:fltVal val="0"/>
                                          </p:val>
                                        </p:tav>
                                        <p:tav tm="100000">
                                          <p:val>
                                            <p:strVal val="#ppt_w"/>
                                          </p:val>
                                        </p:tav>
                                      </p:tavLst>
                                    </p:anim>
                                    <p:anim calcmode="lin" valueType="num">
                                      <p:cBhvr>
                                        <p:cTn id="13" dur="500" fill="hold"/>
                                        <p:tgtEl>
                                          <p:spTgt spid="419842"/>
                                        </p:tgtEl>
                                        <p:attrNameLst>
                                          <p:attrName>ppt_h</p:attrName>
                                        </p:attrNameLst>
                                      </p:cBhvr>
                                      <p:tavLst>
                                        <p:tav tm="0">
                                          <p:val>
                                            <p:fltVal val="0"/>
                                          </p:val>
                                        </p:tav>
                                        <p:tav tm="100000">
                                          <p:val>
                                            <p:strVal val="#ppt_h"/>
                                          </p:val>
                                        </p:tav>
                                      </p:tavLst>
                                    </p:anim>
                                    <p:animEffect transition="in" filter="fade">
                                      <p:cBhvr>
                                        <p:cTn id="14" dur="500"/>
                                        <p:tgtEl>
                                          <p:spTgt spid="41984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419847">
                                            <p:txEl>
                                              <p:pRg st="1" end="1"/>
                                            </p:txEl>
                                          </p:spTgt>
                                        </p:tgtEl>
                                        <p:attrNameLst>
                                          <p:attrName>style.visibility</p:attrName>
                                        </p:attrNameLst>
                                      </p:cBhvr>
                                      <p:to>
                                        <p:strVal val="visible"/>
                                      </p:to>
                                    </p:set>
                                    <p:animEffect transition="in" filter="wipe(left)">
                                      <p:cBhvr>
                                        <p:cTn id="19" dur="500"/>
                                        <p:tgtEl>
                                          <p:spTgt spid="41984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
                                  </p:iterate>
                                  <p:childTnLst>
                                    <p:set>
                                      <p:cBhvr>
                                        <p:cTn id="23" dur="1" fill="hold">
                                          <p:stCondLst>
                                            <p:cond delay="0"/>
                                          </p:stCondLst>
                                        </p:cTn>
                                        <p:tgtEl>
                                          <p:spTgt spid="419855">
                                            <p:txEl>
                                              <p:pRg st="0" end="0"/>
                                            </p:txEl>
                                          </p:spTgt>
                                        </p:tgtEl>
                                        <p:attrNameLst>
                                          <p:attrName>style.visibility</p:attrName>
                                        </p:attrNameLst>
                                      </p:cBhvr>
                                      <p:to>
                                        <p:strVal val="visible"/>
                                      </p:to>
                                    </p:set>
                                    <p:animEffect transition="in" filter="wipe(left)">
                                      <p:cBhvr>
                                        <p:cTn id="24" dur="500"/>
                                        <p:tgtEl>
                                          <p:spTgt spid="41985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iterate type="wd">
                                    <p:tmPct val="10000"/>
                                  </p:iterate>
                                  <p:childTnLst>
                                    <p:set>
                                      <p:cBhvr>
                                        <p:cTn id="28" dur="1" fill="hold">
                                          <p:stCondLst>
                                            <p:cond delay="0"/>
                                          </p:stCondLst>
                                        </p:cTn>
                                        <p:tgtEl>
                                          <p:spTgt spid="419849"/>
                                        </p:tgtEl>
                                        <p:attrNameLst>
                                          <p:attrName>style.visibility</p:attrName>
                                        </p:attrNameLst>
                                      </p:cBhvr>
                                      <p:to>
                                        <p:strVal val="visible"/>
                                      </p:to>
                                    </p:set>
                                    <p:animEffect transition="in" filter="wipe(left)">
                                      <p:cBhvr>
                                        <p:cTn id="29" dur="500"/>
                                        <p:tgtEl>
                                          <p:spTgt spid="41984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iterate type="wd">
                                    <p:tmPct val="10000"/>
                                  </p:iterate>
                                  <p:childTnLst>
                                    <p:set>
                                      <p:cBhvr>
                                        <p:cTn id="33" dur="1" fill="hold">
                                          <p:stCondLst>
                                            <p:cond delay="0"/>
                                          </p:stCondLst>
                                        </p:cTn>
                                        <p:tgtEl>
                                          <p:spTgt spid="419850"/>
                                        </p:tgtEl>
                                        <p:attrNameLst>
                                          <p:attrName>style.visibility</p:attrName>
                                        </p:attrNameLst>
                                      </p:cBhvr>
                                      <p:to>
                                        <p:strVal val="visible"/>
                                      </p:to>
                                    </p:set>
                                    <p:animEffect transition="in" filter="wipe(left)">
                                      <p:cBhvr>
                                        <p:cTn id="34" dur="500"/>
                                        <p:tgtEl>
                                          <p:spTgt spid="41985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iterate type="wd">
                                    <p:tmPct val="10000"/>
                                  </p:iterate>
                                  <p:childTnLst>
                                    <p:set>
                                      <p:cBhvr>
                                        <p:cTn id="38" dur="1" fill="hold">
                                          <p:stCondLst>
                                            <p:cond delay="0"/>
                                          </p:stCondLst>
                                        </p:cTn>
                                        <p:tgtEl>
                                          <p:spTgt spid="419851"/>
                                        </p:tgtEl>
                                        <p:attrNameLst>
                                          <p:attrName>style.visibility</p:attrName>
                                        </p:attrNameLst>
                                      </p:cBhvr>
                                      <p:to>
                                        <p:strVal val="visible"/>
                                      </p:to>
                                    </p:set>
                                    <p:animEffect transition="in" filter="wipe(left)">
                                      <p:cBhvr>
                                        <p:cTn id="39" dur="500"/>
                                        <p:tgtEl>
                                          <p:spTgt spid="41985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iterate type="wd">
                                    <p:tmPct val="10000"/>
                                  </p:iterate>
                                  <p:childTnLst>
                                    <p:set>
                                      <p:cBhvr>
                                        <p:cTn id="43" dur="1" fill="hold">
                                          <p:stCondLst>
                                            <p:cond delay="0"/>
                                          </p:stCondLst>
                                        </p:cTn>
                                        <p:tgtEl>
                                          <p:spTgt spid="419854"/>
                                        </p:tgtEl>
                                        <p:attrNameLst>
                                          <p:attrName>style.visibility</p:attrName>
                                        </p:attrNameLst>
                                      </p:cBhvr>
                                      <p:to>
                                        <p:strVal val="visible"/>
                                      </p:to>
                                    </p:set>
                                    <p:animEffect transition="in" filter="wipe(left)">
                                      <p:cBhvr>
                                        <p:cTn id="44" dur="500"/>
                                        <p:tgtEl>
                                          <p:spTgt spid="41985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iterate type="wd">
                                    <p:tmPct val="10000"/>
                                  </p:iterate>
                                  <p:childTnLst>
                                    <p:set>
                                      <p:cBhvr>
                                        <p:cTn id="48" dur="1" fill="hold">
                                          <p:stCondLst>
                                            <p:cond delay="0"/>
                                          </p:stCondLst>
                                        </p:cTn>
                                        <p:tgtEl>
                                          <p:spTgt spid="419852"/>
                                        </p:tgtEl>
                                        <p:attrNameLst>
                                          <p:attrName>style.visibility</p:attrName>
                                        </p:attrNameLst>
                                      </p:cBhvr>
                                      <p:to>
                                        <p:strVal val="visible"/>
                                      </p:to>
                                    </p:set>
                                    <p:animEffect transition="in" filter="wipe(left)">
                                      <p:cBhvr>
                                        <p:cTn id="49" dur="500"/>
                                        <p:tgtEl>
                                          <p:spTgt spid="41985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iterate type="wd">
                                    <p:tmPct val="10000"/>
                                  </p:iterate>
                                  <p:childTnLst>
                                    <p:set>
                                      <p:cBhvr>
                                        <p:cTn id="53" dur="1" fill="hold">
                                          <p:stCondLst>
                                            <p:cond delay="0"/>
                                          </p:stCondLst>
                                        </p:cTn>
                                        <p:tgtEl>
                                          <p:spTgt spid="419853"/>
                                        </p:tgtEl>
                                        <p:attrNameLst>
                                          <p:attrName>style.visibility</p:attrName>
                                        </p:attrNameLst>
                                      </p:cBhvr>
                                      <p:to>
                                        <p:strVal val="visible"/>
                                      </p:to>
                                    </p:set>
                                    <p:animEffect transition="in" filter="wipe(left)">
                                      <p:cBhvr>
                                        <p:cTn id="54" dur="500"/>
                                        <p:tgtEl>
                                          <p:spTgt spid="41985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iterate type="wd">
                                    <p:tmPct val="10000"/>
                                  </p:iterate>
                                  <p:childTnLst>
                                    <p:set>
                                      <p:cBhvr>
                                        <p:cTn id="58" dur="1" fill="hold">
                                          <p:stCondLst>
                                            <p:cond delay="0"/>
                                          </p:stCondLst>
                                        </p:cTn>
                                        <p:tgtEl>
                                          <p:spTgt spid="419855">
                                            <p:txEl>
                                              <p:pRg st="3" end="3"/>
                                            </p:txEl>
                                          </p:spTgt>
                                        </p:tgtEl>
                                        <p:attrNameLst>
                                          <p:attrName>style.visibility</p:attrName>
                                        </p:attrNameLst>
                                      </p:cBhvr>
                                      <p:to>
                                        <p:strVal val="visible"/>
                                      </p:to>
                                    </p:set>
                                    <p:animEffect transition="in" filter="wipe(left)">
                                      <p:cBhvr>
                                        <p:cTn id="59" dur="500"/>
                                        <p:tgtEl>
                                          <p:spTgt spid="419855">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iterate type="wd">
                                    <p:tmPct val="10000"/>
                                  </p:iterate>
                                  <p:childTnLst>
                                    <p:set>
                                      <p:cBhvr>
                                        <p:cTn id="63" dur="1" fill="hold">
                                          <p:stCondLst>
                                            <p:cond delay="0"/>
                                          </p:stCondLst>
                                        </p:cTn>
                                        <p:tgtEl>
                                          <p:spTgt spid="419855">
                                            <p:txEl>
                                              <p:pRg st="4" end="4"/>
                                            </p:txEl>
                                          </p:spTgt>
                                        </p:tgtEl>
                                        <p:attrNameLst>
                                          <p:attrName>style.visibility</p:attrName>
                                        </p:attrNameLst>
                                      </p:cBhvr>
                                      <p:to>
                                        <p:strVal val="visible"/>
                                      </p:to>
                                    </p:set>
                                    <p:animEffect transition="in" filter="wipe(left)">
                                      <p:cBhvr>
                                        <p:cTn id="64" dur="500"/>
                                        <p:tgtEl>
                                          <p:spTgt spid="419855">
                                            <p:txEl>
                                              <p:pRg st="4" end="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iterate type="wd">
                                    <p:tmPct val="10000"/>
                                  </p:iterate>
                                  <p:childTnLst>
                                    <p:set>
                                      <p:cBhvr>
                                        <p:cTn id="68" dur="1" fill="hold">
                                          <p:stCondLst>
                                            <p:cond delay="0"/>
                                          </p:stCondLst>
                                        </p:cTn>
                                        <p:tgtEl>
                                          <p:spTgt spid="419855">
                                            <p:txEl>
                                              <p:pRg st="5" end="5"/>
                                            </p:txEl>
                                          </p:spTgt>
                                        </p:tgtEl>
                                        <p:attrNameLst>
                                          <p:attrName>style.visibility</p:attrName>
                                        </p:attrNameLst>
                                      </p:cBhvr>
                                      <p:to>
                                        <p:strVal val="visible"/>
                                      </p:to>
                                    </p:set>
                                    <p:animEffect transition="in" filter="wipe(left)">
                                      <p:cBhvr>
                                        <p:cTn id="69" dur="500"/>
                                        <p:tgtEl>
                                          <p:spTgt spid="4198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7" grpId="0" build="p"/>
      <p:bldP spid="41985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r>
              <a:rPr lang="en-US" smtClean="0"/>
              <a:t>Thursday, July 5, 2018</a:t>
            </a:r>
            <a:endParaRPr lang="en-US"/>
          </a:p>
        </p:txBody>
      </p:sp>
      <p:sp>
        <p:nvSpPr>
          <p:cNvPr id="11" name="Footer Placeholder 4"/>
          <p:cNvSpPr>
            <a:spLocks noGrp="1"/>
          </p:cNvSpPr>
          <p:nvPr>
            <p:ph type="ftr" sz="quarter" idx="11"/>
          </p:nvPr>
        </p:nvSpPr>
        <p:spPr/>
        <p:txBody>
          <a:bodyPr/>
          <a:lstStyle/>
          <a:p>
            <a:r>
              <a:rPr lang="de-DE" smtClean="0"/>
              <a:t>PHYS 1444-001, Summer 2018               Dr. Jaehoon Yu</a:t>
            </a:r>
            <a:endParaRPr lang="en-US"/>
          </a:p>
        </p:txBody>
      </p:sp>
      <p:sp>
        <p:nvSpPr>
          <p:cNvPr id="12" name="Slide Number Placeholder 5"/>
          <p:cNvSpPr>
            <a:spLocks noGrp="1"/>
          </p:cNvSpPr>
          <p:nvPr>
            <p:ph type="sldNum" sz="quarter" idx="12"/>
          </p:nvPr>
        </p:nvSpPr>
        <p:spPr/>
        <p:txBody>
          <a:bodyPr/>
          <a:lstStyle/>
          <a:p>
            <a:fld id="{FBCD98C5-8ADD-8D4A-A2AA-415924DFC25E}" type="slidenum">
              <a:rPr lang="en-US"/>
              <a:pPr/>
              <a:t>44</a:t>
            </a:fld>
            <a:endParaRPr lang="en-US"/>
          </a:p>
        </p:txBody>
      </p:sp>
      <p:pic>
        <p:nvPicPr>
          <p:cNvPr id="420866" name="Picture 2" descr="FG29_011"/>
          <p:cNvPicPr>
            <a:picLocks noChangeAspect="1" noChangeArrowheads="1"/>
          </p:cNvPicPr>
          <p:nvPr/>
        </p:nvPicPr>
        <p:blipFill>
          <a:blip r:embed="rId3"/>
          <a:srcRect/>
          <a:stretch>
            <a:fillRect/>
          </a:stretch>
        </p:blipFill>
        <p:spPr bwMode="auto">
          <a:xfrm>
            <a:off x="4572000" y="1009650"/>
            <a:ext cx="4953000" cy="3714750"/>
          </a:xfrm>
          <a:prstGeom prst="rect">
            <a:avLst/>
          </a:prstGeom>
          <a:noFill/>
        </p:spPr>
      </p:pic>
      <p:sp>
        <p:nvSpPr>
          <p:cNvPr id="420867" name="Rectangle 3"/>
          <p:cNvSpPr>
            <a:spLocks noGrp="1" noChangeArrowheads="1"/>
          </p:cNvSpPr>
          <p:nvPr>
            <p:ph type="title"/>
          </p:nvPr>
        </p:nvSpPr>
        <p:spPr>
          <a:xfrm>
            <a:off x="381000" y="152400"/>
            <a:ext cx="8534400" cy="609600"/>
          </a:xfrm>
        </p:spPr>
        <p:txBody>
          <a:bodyPr/>
          <a:lstStyle/>
          <a:p>
            <a:r>
              <a:rPr lang="en-US"/>
              <a:t>Electric Generators</a:t>
            </a:r>
          </a:p>
        </p:txBody>
      </p:sp>
      <p:graphicFrame>
        <p:nvGraphicFramePr>
          <p:cNvPr id="420868"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25106"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0869"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25107"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0870"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25108"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0871" name="Rectangle 7"/>
          <p:cNvSpPr>
            <a:spLocks noGrp="1" noChangeArrowheads="1"/>
          </p:cNvSpPr>
          <p:nvPr>
            <p:ph type="body" idx="1"/>
          </p:nvPr>
        </p:nvSpPr>
        <p:spPr>
          <a:xfrm>
            <a:off x="76200" y="914400"/>
            <a:ext cx="5334000" cy="3886200"/>
          </a:xfrm>
        </p:spPr>
        <p:txBody>
          <a:bodyPr/>
          <a:lstStyle/>
          <a:p>
            <a:pPr>
              <a:lnSpc>
                <a:spcPct val="90000"/>
              </a:lnSpc>
            </a:pPr>
            <a:r>
              <a:rPr lang="en-US" dirty="0"/>
              <a:t>What does a generator do?</a:t>
            </a:r>
          </a:p>
          <a:p>
            <a:pPr lvl="1">
              <a:lnSpc>
                <a:spcPct val="90000"/>
              </a:lnSpc>
            </a:pPr>
            <a:r>
              <a:rPr lang="en-US" dirty="0"/>
              <a:t>Transforms mechanical energy into the electrical energy</a:t>
            </a:r>
          </a:p>
          <a:p>
            <a:pPr lvl="1">
              <a:lnSpc>
                <a:spcPct val="90000"/>
              </a:lnSpc>
            </a:pPr>
            <a:r>
              <a:rPr lang="en-US" dirty="0"/>
              <a:t>What does this look like?</a:t>
            </a:r>
          </a:p>
          <a:p>
            <a:pPr lvl="2">
              <a:lnSpc>
                <a:spcPct val="90000"/>
              </a:lnSpc>
            </a:pPr>
            <a:r>
              <a:rPr lang="en-US" dirty="0"/>
              <a:t>An inverse of an electric motor which transforms electrical energy to mechanical energy</a:t>
            </a:r>
          </a:p>
          <a:p>
            <a:pPr lvl="1">
              <a:lnSpc>
                <a:spcPct val="90000"/>
              </a:lnSpc>
            </a:pPr>
            <a:r>
              <a:rPr lang="en-US" dirty="0"/>
              <a:t>An electric generator is also called a dynamo</a:t>
            </a:r>
          </a:p>
        </p:txBody>
      </p:sp>
      <p:graphicFrame>
        <p:nvGraphicFramePr>
          <p:cNvPr id="420872"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25109"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0873" name="Rectangle 9"/>
          <p:cNvSpPr>
            <a:spLocks noChangeArrowheads="1"/>
          </p:cNvSpPr>
          <p:nvPr/>
        </p:nvSpPr>
        <p:spPr bwMode="auto">
          <a:xfrm>
            <a:off x="457200" y="4800600"/>
            <a:ext cx="7467600" cy="1219200"/>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en-US" sz="3200">
                <a:solidFill>
                  <a:schemeClr val="accent2"/>
                </a:solidFill>
                <a:latin typeface="Arial Narrow" charset="0"/>
              </a:rPr>
              <a:t>Whose law does the generator based on?</a:t>
            </a:r>
          </a:p>
          <a:p>
            <a:pPr marL="742950" lvl="1" indent="-285750">
              <a:spcBef>
                <a:spcPct val="20000"/>
              </a:spcBef>
              <a:buFontTx/>
              <a:buChar char="–"/>
            </a:pPr>
            <a:r>
              <a:rPr lang="en-US" sz="2800">
                <a:solidFill>
                  <a:srgbClr val="660066"/>
                </a:solidFill>
                <a:latin typeface="Arial Narrow" charset="0"/>
                <a:ea typeface="ＭＳ Ｐゴシック" charset="-128"/>
              </a:rPr>
              <a:t>Faraday’s law of induction</a:t>
            </a:r>
          </a:p>
        </p:txBody>
      </p:sp>
    </p:spTree>
    <p:extLst>
      <p:ext uri="{BB962C8B-B14F-4D97-AF65-F5344CB8AC3E}">
        <p14:creationId xmlns:p14="http://schemas.microsoft.com/office/powerpoint/2010/main" val="109652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20871">
                                            <p:txEl>
                                              <p:pRg st="0" end="0"/>
                                            </p:txEl>
                                          </p:spTgt>
                                        </p:tgtEl>
                                        <p:attrNameLst>
                                          <p:attrName>style.visibility</p:attrName>
                                        </p:attrNameLst>
                                      </p:cBhvr>
                                      <p:to>
                                        <p:strVal val="visible"/>
                                      </p:to>
                                    </p:set>
                                    <p:animEffect transition="in" filter="wipe(left)">
                                      <p:cBhvr>
                                        <p:cTn id="7" dur="500"/>
                                        <p:tgtEl>
                                          <p:spTgt spid="4208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20871">
                                            <p:txEl>
                                              <p:pRg st="1" end="1"/>
                                            </p:txEl>
                                          </p:spTgt>
                                        </p:tgtEl>
                                        <p:attrNameLst>
                                          <p:attrName>style.visibility</p:attrName>
                                        </p:attrNameLst>
                                      </p:cBhvr>
                                      <p:to>
                                        <p:strVal val="visible"/>
                                      </p:to>
                                    </p:set>
                                    <p:animEffect transition="in" filter="wipe(left)">
                                      <p:cBhvr>
                                        <p:cTn id="12" dur="500"/>
                                        <p:tgtEl>
                                          <p:spTgt spid="4208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20871">
                                            <p:txEl>
                                              <p:pRg st="2" end="2"/>
                                            </p:txEl>
                                          </p:spTgt>
                                        </p:tgtEl>
                                        <p:attrNameLst>
                                          <p:attrName>style.visibility</p:attrName>
                                        </p:attrNameLst>
                                      </p:cBhvr>
                                      <p:to>
                                        <p:strVal val="visible"/>
                                      </p:to>
                                    </p:set>
                                    <p:animEffect transition="in" filter="wipe(left)">
                                      <p:cBhvr>
                                        <p:cTn id="17" dur="500"/>
                                        <p:tgtEl>
                                          <p:spTgt spid="4208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20871">
                                            <p:txEl>
                                              <p:pRg st="3" end="3"/>
                                            </p:txEl>
                                          </p:spTgt>
                                        </p:tgtEl>
                                        <p:attrNameLst>
                                          <p:attrName>style.visibility</p:attrName>
                                        </p:attrNameLst>
                                      </p:cBhvr>
                                      <p:to>
                                        <p:strVal val="visible"/>
                                      </p:to>
                                    </p:set>
                                    <p:animEffect transition="in" filter="wipe(left)">
                                      <p:cBhvr>
                                        <p:cTn id="22" dur="500"/>
                                        <p:tgtEl>
                                          <p:spTgt spid="4208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420866"/>
                                        </p:tgtEl>
                                        <p:attrNameLst>
                                          <p:attrName>style.visibility</p:attrName>
                                        </p:attrNameLst>
                                      </p:cBhvr>
                                      <p:to>
                                        <p:strVal val="visible"/>
                                      </p:to>
                                    </p:set>
                                    <p:anim calcmode="lin" valueType="num">
                                      <p:cBhvr>
                                        <p:cTn id="27" dur="500" fill="hold"/>
                                        <p:tgtEl>
                                          <p:spTgt spid="420866"/>
                                        </p:tgtEl>
                                        <p:attrNameLst>
                                          <p:attrName>ppt_w</p:attrName>
                                        </p:attrNameLst>
                                      </p:cBhvr>
                                      <p:tavLst>
                                        <p:tav tm="0">
                                          <p:val>
                                            <p:fltVal val="0"/>
                                          </p:val>
                                        </p:tav>
                                        <p:tav tm="100000">
                                          <p:val>
                                            <p:strVal val="#ppt_w"/>
                                          </p:val>
                                        </p:tav>
                                      </p:tavLst>
                                    </p:anim>
                                    <p:anim calcmode="lin" valueType="num">
                                      <p:cBhvr>
                                        <p:cTn id="28" dur="500" fill="hold"/>
                                        <p:tgtEl>
                                          <p:spTgt spid="420866"/>
                                        </p:tgtEl>
                                        <p:attrNameLst>
                                          <p:attrName>ppt_h</p:attrName>
                                        </p:attrNameLst>
                                      </p:cBhvr>
                                      <p:tavLst>
                                        <p:tav tm="0">
                                          <p:val>
                                            <p:fltVal val="0"/>
                                          </p:val>
                                        </p:tav>
                                        <p:tav tm="100000">
                                          <p:val>
                                            <p:strVal val="#ppt_h"/>
                                          </p:val>
                                        </p:tav>
                                      </p:tavLst>
                                    </p:anim>
                                    <p:animEffect transition="in" filter="fade">
                                      <p:cBhvr>
                                        <p:cTn id="29" dur="500"/>
                                        <p:tgtEl>
                                          <p:spTgt spid="42086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wd">
                                    <p:tmPct val="10000"/>
                                  </p:iterate>
                                  <p:childTnLst>
                                    <p:set>
                                      <p:cBhvr>
                                        <p:cTn id="33" dur="1" fill="hold">
                                          <p:stCondLst>
                                            <p:cond delay="0"/>
                                          </p:stCondLst>
                                        </p:cTn>
                                        <p:tgtEl>
                                          <p:spTgt spid="420871">
                                            <p:txEl>
                                              <p:pRg st="4" end="4"/>
                                            </p:txEl>
                                          </p:spTgt>
                                        </p:tgtEl>
                                        <p:attrNameLst>
                                          <p:attrName>style.visibility</p:attrName>
                                        </p:attrNameLst>
                                      </p:cBhvr>
                                      <p:to>
                                        <p:strVal val="visible"/>
                                      </p:to>
                                    </p:set>
                                    <p:animEffect transition="in" filter="wipe(left)">
                                      <p:cBhvr>
                                        <p:cTn id="34" dur="500"/>
                                        <p:tgtEl>
                                          <p:spTgt spid="420871">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wd">
                                    <p:tmPct val="10000"/>
                                  </p:iterate>
                                  <p:childTnLst>
                                    <p:set>
                                      <p:cBhvr>
                                        <p:cTn id="38" dur="1" fill="hold">
                                          <p:stCondLst>
                                            <p:cond delay="0"/>
                                          </p:stCondLst>
                                        </p:cTn>
                                        <p:tgtEl>
                                          <p:spTgt spid="420873">
                                            <p:txEl>
                                              <p:pRg st="0" end="0"/>
                                            </p:txEl>
                                          </p:spTgt>
                                        </p:tgtEl>
                                        <p:attrNameLst>
                                          <p:attrName>style.visibility</p:attrName>
                                        </p:attrNameLst>
                                      </p:cBhvr>
                                      <p:to>
                                        <p:strVal val="visible"/>
                                      </p:to>
                                    </p:set>
                                    <p:animEffect transition="in" filter="wipe(left)">
                                      <p:cBhvr>
                                        <p:cTn id="39" dur="500"/>
                                        <p:tgtEl>
                                          <p:spTgt spid="42087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iterate type="wd">
                                    <p:tmPct val="10000"/>
                                  </p:iterate>
                                  <p:childTnLst>
                                    <p:set>
                                      <p:cBhvr>
                                        <p:cTn id="43" dur="1" fill="hold">
                                          <p:stCondLst>
                                            <p:cond delay="0"/>
                                          </p:stCondLst>
                                        </p:cTn>
                                        <p:tgtEl>
                                          <p:spTgt spid="420873">
                                            <p:txEl>
                                              <p:pRg st="1" end="1"/>
                                            </p:txEl>
                                          </p:spTgt>
                                        </p:tgtEl>
                                        <p:attrNameLst>
                                          <p:attrName>style.visibility</p:attrName>
                                        </p:attrNameLst>
                                      </p:cBhvr>
                                      <p:to>
                                        <p:strVal val="visible"/>
                                      </p:to>
                                    </p:set>
                                    <p:animEffect transition="in" filter="wipe(left)">
                                      <p:cBhvr>
                                        <p:cTn id="44" dur="500"/>
                                        <p:tgtEl>
                                          <p:spTgt spid="42087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871" grpId="0" build="p"/>
      <p:bldP spid="42087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r>
              <a:rPr lang="en-US" smtClean="0"/>
              <a:t>Thursday, July 5, 2018</a:t>
            </a:r>
            <a:endParaRPr lang="en-US"/>
          </a:p>
        </p:txBody>
      </p:sp>
      <p:sp>
        <p:nvSpPr>
          <p:cNvPr id="11" name="Footer Placeholder 4"/>
          <p:cNvSpPr>
            <a:spLocks noGrp="1"/>
          </p:cNvSpPr>
          <p:nvPr>
            <p:ph type="ftr" sz="quarter" idx="11"/>
          </p:nvPr>
        </p:nvSpPr>
        <p:spPr/>
        <p:txBody>
          <a:bodyPr/>
          <a:lstStyle/>
          <a:p>
            <a:r>
              <a:rPr lang="de-DE" smtClean="0"/>
              <a:t>PHYS 1444-001, Summer 2018               Dr. Jaehoon Yu</a:t>
            </a:r>
            <a:endParaRPr lang="en-US"/>
          </a:p>
        </p:txBody>
      </p:sp>
      <p:sp>
        <p:nvSpPr>
          <p:cNvPr id="12" name="Slide Number Placeholder 5"/>
          <p:cNvSpPr>
            <a:spLocks noGrp="1"/>
          </p:cNvSpPr>
          <p:nvPr>
            <p:ph type="sldNum" sz="quarter" idx="12"/>
          </p:nvPr>
        </p:nvSpPr>
        <p:spPr/>
        <p:txBody>
          <a:bodyPr/>
          <a:lstStyle/>
          <a:p>
            <a:fld id="{810B0CD9-1D9E-C149-9F50-5016E1FDC39D}" type="slidenum">
              <a:rPr lang="en-US"/>
              <a:pPr/>
              <a:t>45</a:t>
            </a:fld>
            <a:endParaRPr lang="en-US"/>
          </a:p>
        </p:txBody>
      </p:sp>
      <p:pic>
        <p:nvPicPr>
          <p:cNvPr id="421890" name="Picture 2" descr="FG29_011"/>
          <p:cNvPicPr>
            <a:picLocks noChangeAspect="1" noChangeArrowheads="1"/>
          </p:cNvPicPr>
          <p:nvPr/>
        </p:nvPicPr>
        <p:blipFill>
          <a:blip r:embed="rId3"/>
          <a:srcRect/>
          <a:stretch>
            <a:fillRect/>
          </a:stretch>
        </p:blipFill>
        <p:spPr bwMode="auto">
          <a:xfrm>
            <a:off x="5410200" y="781050"/>
            <a:ext cx="3733800" cy="2495550"/>
          </a:xfrm>
          <a:prstGeom prst="rect">
            <a:avLst/>
          </a:prstGeom>
          <a:noFill/>
        </p:spPr>
      </p:pic>
      <p:sp>
        <p:nvSpPr>
          <p:cNvPr id="421891" name="Rectangle 3"/>
          <p:cNvSpPr>
            <a:spLocks noGrp="1" noChangeArrowheads="1"/>
          </p:cNvSpPr>
          <p:nvPr>
            <p:ph type="title"/>
          </p:nvPr>
        </p:nvSpPr>
        <p:spPr>
          <a:xfrm>
            <a:off x="381000" y="152400"/>
            <a:ext cx="8534400" cy="609600"/>
          </a:xfrm>
        </p:spPr>
        <p:txBody>
          <a:bodyPr/>
          <a:lstStyle/>
          <a:p>
            <a:r>
              <a:rPr lang="en-US"/>
              <a:t>How does an Electric Generator work?</a:t>
            </a:r>
          </a:p>
        </p:txBody>
      </p:sp>
      <p:graphicFrame>
        <p:nvGraphicFramePr>
          <p:cNvPr id="421892"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26130"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1893"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26131"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1894"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26132"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1895" name="Rectangle 7"/>
          <p:cNvSpPr>
            <a:spLocks noGrp="1" noChangeArrowheads="1"/>
          </p:cNvSpPr>
          <p:nvPr>
            <p:ph type="body" idx="1"/>
          </p:nvPr>
        </p:nvSpPr>
        <p:spPr>
          <a:xfrm>
            <a:off x="228600" y="914400"/>
            <a:ext cx="5791200" cy="2819400"/>
          </a:xfrm>
        </p:spPr>
        <p:txBody>
          <a:bodyPr/>
          <a:lstStyle/>
          <a:p>
            <a:pPr>
              <a:lnSpc>
                <a:spcPct val="80000"/>
              </a:lnSpc>
            </a:pPr>
            <a:r>
              <a:rPr lang="en-US" sz="2800" dirty="0"/>
              <a:t>An electric generator consists of</a:t>
            </a:r>
          </a:p>
          <a:p>
            <a:pPr lvl="1">
              <a:lnSpc>
                <a:spcPct val="80000"/>
              </a:lnSpc>
            </a:pPr>
            <a:r>
              <a:rPr lang="en-US" sz="2400" dirty="0"/>
              <a:t>Many coils of wires wound on an armature that can rotate by mechanical means in a magnetic field</a:t>
            </a:r>
          </a:p>
          <a:p>
            <a:pPr>
              <a:lnSpc>
                <a:spcPct val="80000"/>
              </a:lnSpc>
            </a:pPr>
            <a:r>
              <a:rPr lang="en-US" sz="2800" dirty="0"/>
              <a:t>An </a:t>
            </a:r>
            <a:r>
              <a:rPr lang="en-US" sz="2800" dirty="0" err="1"/>
              <a:t>emf</a:t>
            </a:r>
            <a:r>
              <a:rPr lang="en-US" sz="2800" dirty="0"/>
              <a:t> is induced in the rotating coil</a:t>
            </a:r>
          </a:p>
          <a:p>
            <a:pPr>
              <a:lnSpc>
                <a:spcPct val="80000"/>
              </a:lnSpc>
            </a:pPr>
            <a:r>
              <a:rPr lang="en-US" sz="2800" dirty="0"/>
              <a:t>Electric current is the output of a generator</a:t>
            </a:r>
          </a:p>
        </p:txBody>
      </p:sp>
      <p:graphicFrame>
        <p:nvGraphicFramePr>
          <p:cNvPr id="421896"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26133"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1897" name="Rectangle 9"/>
          <p:cNvSpPr>
            <a:spLocks noChangeArrowheads="1"/>
          </p:cNvSpPr>
          <p:nvPr/>
        </p:nvSpPr>
        <p:spPr bwMode="auto">
          <a:xfrm>
            <a:off x="228600" y="3505200"/>
            <a:ext cx="8610600" cy="2667000"/>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en-US" sz="2800">
                <a:solidFill>
                  <a:schemeClr val="accent2"/>
                </a:solidFill>
                <a:latin typeface="Arial Narrow" charset="0"/>
              </a:rPr>
              <a:t>Which direction does the output current flow when the armature rotates counterclockwise?</a:t>
            </a:r>
          </a:p>
          <a:p>
            <a:pPr marL="742950" lvl="1" indent="-285750">
              <a:spcBef>
                <a:spcPct val="20000"/>
              </a:spcBef>
              <a:buFontTx/>
              <a:buChar char="–"/>
            </a:pPr>
            <a:r>
              <a:rPr lang="en-US">
                <a:solidFill>
                  <a:srgbClr val="660066"/>
                </a:solidFill>
                <a:latin typeface="Arial Narrow" charset="0"/>
                <a:ea typeface="ＭＳ Ｐゴシック" charset="-128"/>
              </a:rPr>
              <a:t>The conventional current flows outward on wire A toward the brush</a:t>
            </a:r>
          </a:p>
          <a:p>
            <a:pPr marL="742950" lvl="1" indent="-285750">
              <a:spcBef>
                <a:spcPct val="20000"/>
              </a:spcBef>
              <a:buFontTx/>
              <a:buChar char="–"/>
            </a:pPr>
            <a:r>
              <a:rPr lang="en-US">
                <a:solidFill>
                  <a:srgbClr val="660066"/>
                </a:solidFill>
                <a:latin typeface="Arial Narrow" charset="0"/>
                <a:ea typeface="ＭＳ Ｐゴシック" charset="-128"/>
              </a:rPr>
              <a:t>After half the revolution the wire A will be where the wire C is and the current flow on A is reversed</a:t>
            </a:r>
          </a:p>
          <a:p>
            <a:pPr marL="342900" indent="-342900">
              <a:spcBef>
                <a:spcPct val="20000"/>
              </a:spcBef>
              <a:buFontTx/>
              <a:buChar char="•"/>
            </a:pPr>
            <a:r>
              <a:rPr lang="en-US" sz="2800">
                <a:solidFill>
                  <a:schemeClr val="accent2"/>
                </a:solidFill>
                <a:latin typeface="Arial Narrow" charset="0"/>
              </a:rPr>
              <a:t>Thus the current produced is alternating its direction</a:t>
            </a:r>
          </a:p>
        </p:txBody>
      </p:sp>
    </p:spTree>
    <p:extLst>
      <p:ext uri="{BB962C8B-B14F-4D97-AF65-F5344CB8AC3E}">
        <p14:creationId xmlns:p14="http://schemas.microsoft.com/office/powerpoint/2010/main" val="171856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21890"/>
                                        </p:tgtEl>
                                        <p:attrNameLst>
                                          <p:attrName>style.visibility</p:attrName>
                                        </p:attrNameLst>
                                      </p:cBhvr>
                                      <p:to>
                                        <p:strVal val="visible"/>
                                      </p:to>
                                    </p:set>
                                    <p:anim calcmode="lin" valueType="num">
                                      <p:cBhvr>
                                        <p:cTn id="7" dur="500" fill="hold"/>
                                        <p:tgtEl>
                                          <p:spTgt spid="421890"/>
                                        </p:tgtEl>
                                        <p:attrNameLst>
                                          <p:attrName>ppt_w</p:attrName>
                                        </p:attrNameLst>
                                      </p:cBhvr>
                                      <p:tavLst>
                                        <p:tav tm="0">
                                          <p:val>
                                            <p:fltVal val="0"/>
                                          </p:val>
                                        </p:tav>
                                        <p:tav tm="100000">
                                          <p:val>
                                            <p:strVal val="#ppt_w"/>
                                          </p:val>
                                        </p:tav>
                                      </p:tavLst>
                                    </p:anim>
                                    <p:anim calcmode="lin" valueType="num">
                                      <p:cBhvr>
                                        <p:cTn id="8" dur="500" fill="hold"/>
                                        <p:tgtEl>
                                          <p:spTgt spid="421890"/>
                                        </p:tgtEl>
                                        <p:attrNameLst>
                                          <p:attrName>ppt_h</p:attrName>
                                        </p:attrNameLst>
                                      </p:cBhvr>
                                      <p:tavLst>
                                        <p:tav tm="0">
                                          <p:val>
                                            <p:fltVal val="0"/>
                                          </p:val>
                                        </p:tav>
                                        <p:tav tm="100000">
                                          <p:val>
                                            <p:strVal val="#ppt_h"/>
                                          </p:val>
                                        </p:tav>
                                      </p:tavLst>
                                    </p:anim>
                                    <p:animEffect transition="in" filter="fade">
                                      <p:cBhvr>
                                        <p:cTn id="9" dur="500"/>
                                        <p:tgtEl>
                                          <p:spTgt spid="42189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wd">
                                    <p:tmPct val="10000"/>
                                  </p:iterate>
                                  <p:childTnLst>
                                    <p:set>
                                      <p:cBhvr>
                                        <p:cTn id="13" dur="1" fill="hold">
                                          <p:stCondLst>
                                            <p:cond delay="0"/>
                                          </p:stCondLst>
                                        </p:cTn>
                                        <p:tgtEl>
                                          <p:spTgt spid="421895">
                                            <p:txEl>
                                              <p:pRg st="0" end="0"/>
                                            </p:txEl>
                                          </p:spTgt>
                                        </p:tgtEl>
                                        <p:attrNameLst>
                                          <p:attrName>style.visibility</p:attrName>
                                        </p:attrNameLst>
                                      </p:cBhvr>
                                      <p:to>
                                        <p:strVal val="visible"/>
                                      </p:to>
                                    </p:set>
                                    <p:animEffect transition="in" filter="wipe(left)">
                                      <p:cBhvr>
                                        <p:cTn id="14" dur="500"/>
                                        <p:tgtEl>
                                          <p:spTgt spid="42189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421895">
                                            <p:txEl>
                                              <p:pRg st="1" end="1"/>
                                            </p:txEl>
                                          </p:spTgt>
                                        </p:tgtEl>
                                        <p:attrNameLst>
                                          <p:attrName>style.visibility</p:attrName>
                                        </p:attrNameLst>
                                      </p:cBhvr>
                                      <p:to>
                                        <p:strVal val="visible"/>
                                      </p:to>
                                    </p:set>
                                    <p:animEffect transition="in" filter="wipe(left)">
                                      <p:cBhvr>
                                        <p:cTn id="19" dur="500"/>
                                        <p:tgtEl>
                                          <p:spTgt spid="42189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
                                  </p:iterate>
                                  <p:childTnLst>
                                    <p:set>
                                      <p:cBhvr>
                                        <p:cTn id="23" dur="1" fill="hold">
                                          <p:stCondLst>
                                            <p:cond delay="0"/>
                                          </p:stCondLst>
                                        </p:cTn>
                                        <p:tgtEl>
                                          <p:spTgt spid="421895">
                                            <p:txEl>
                                              <p:pRg st="2" end="2"/>
                                            </p:txEl>
                                          </p:spTgt>
                                        </p:tgtEl>
                                        <p:attrNameLst>
                                          <p:attrName>style.visibility</p:attrName>
                                        </p:attrNameLst>
                                      </p:cBhvr>
                                      <p:to>
                                        <p:strVal val="visible"/>
                                      </p:to>
                                    </p:set>
                                    <p:animEffect transition="in" filter="wipe(left)">
                                      <p:cBhvr>
                                        <p:cTn id="24" dur="500"/>
                                        <p:tgtEl>
                                          <p:spTgt spid="42189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421895">
                                            <p:txEl>
                                              <p:pRg st="3" end="3"/>
                                            </p:txEl>
                                          </p:spTgt>
                                        </p:tgtEl>
                                        <p:attrNameLst>
                                          <p:attrName>style.visibility</p:attrName>
                                        </p:attrNameLst>
                                      </p:cBhvr>
                                      <p:to>
                                        <p:strVal val="visible"/>
                                      </p:to>
                                    </p:set>
                                    <p:animEffect transition="in" filter="wipe(left)">
                                      <p:cBhvr>
                                        <p:cTn id="29" dur="500"/>
                                        <p:tgtEl>
                                          <p:spTgt spid="42189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wd">
                                    <p:tmPct val="10000"/>
                                  </p:iterate>
                                  <p:childTnLst>
                                    <p:set>
                                      <p:cBhvr>
                                        <p:cTn id="33" dur="1" fill="hold">
                                          <p:stCondLst>
                                            <p:cond delay="0"/>
                                          </p:stCondLst>
                                        </p:cTn>
                                        <p:tgtEl>
                                          <p:spTgt spid="421897">
                                            <p:txEl>
                                              <p:pRg st="0" end="0"/>
                                            </p:txEl>
                                          </p:spTgt>
                                        </p:tgtEl>
                                        <p:attrNameLst>
                                          <p:attrName>style.visibility</p:attrName>
                                        </p:attrNameLst>
                                      </p:cBhvr>
                                      <p:to>
                                        <p:strVal val="visible"/>
                                      </p:to>
                                    </p:set>
                                    <p:animEffect transition="in" filter="wipe(left)">
                                      <p:cBhvr>
                                        <p:cTn id="34" dur="500"/>
                                        <p:tgtEl>
                                          <p:spTgt spid="42189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wd">
                                    <p:tmPct val="10000"/>
                                  </p:iterate>
                                  <p:childTnLst>
                                    <p:set>
                                      <p:cBhvr>
                                        <p:cTn id="38" dur="1" fill="hold">
                                          <p:stCondLst>
                                            <p:cond delay="0"/>
                                          </p:stCondLst>
                                        </p:cTn>
                                        <p:tgtEl>
                                          <p:spTgt spid="421897">
                                            <p:txEl>
                                              <p:pRg st="1" end="1"/>
                                            </p:txEl>
                                          </p:spTgt>
                                        </p:tgtEl>
                                        <p:attrNameLst>
                                          <p:attrName>style.visibility</p:attrName>
                                        </p:attrNameLst>
                                      </p:cBhvr>
                                      <p:to>
                                        <p:strVal val="visible"/>
                                      </p:to>
                                    </p:set>
                                    <p:animEffect transition="in" filter="wipe(left)">
                                      <p:cBhvr>
                                        <p:cTn id="39" dur="500"/>
                                        <p:tgtEl>
                                          <p:spTgt spid="421897">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iterate type="wd">
                                    <p:tmPct val="10000"/>
                                  </p:iterate>
                                  <p:childTnLst>
                                    <p:set>
                                      <p:cBhvr>
                                        <p:cTn id="43" dur="1" fill="hold">
                                          <p:stCondLst>
                                            <p:cond delay="0"/>
                                          </p:stCondLst>
                                        </p:cTn>
                                        <p:tgtEl>
                                          <p:spTgt spid="421897">
                                            <p:txEl>
                                              <p:pRg st="2" end="2"/>
                                            </p:txEl>
                                          </p:spTgt>
                                        </p:tgtEl>
                                        <p:attrNameLst>
                                          <p:attrName>style.visibility</p:attrName>
                                        </p:attrNameLst>
                                      </p:cBhvr>
                                      <p:to>
                                        <p:strVal val="visible"/>
                                      </p:to>
                                    </p:set>
                                    <p:animEffect transition="in" filter="wipe(left)">
                                      <p:cBhvr>
                                        <p:cTn id="44" dur="500"/>
                                        <p:tgtEl>
                                          <p:spTgt spid="421897">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iterate type="wd">
                                    <p:tmPct val="10000"/>
                                  </p:iterate>
                                  <p:childTnLst>
                                    <p:set>
                                      <p:cBhvr>
                                        <p:cTn id="48" dur="1" fill="hold">
                                          <p:stCondLst>
                                            <p:cond delay="0"/>
                                          </p:stCondLst>
                                        </p:cTn>
                                        <p:tgtEl>
                                          <p:spTgt spid="421897">
                                            <p:txEl>
                                              <p:pRg st="3" end="3"/>
                                            </p:txEl>
                                          </p:spTgt>
                                        </p:tgtEl>
                                        <p:attrNameLst>
                                          <p:attrName>style.visibility</p:attrName>
                                        </p:attrNameLst>
                                      </p:cBhvr>
                                      <p:to>
                                        <p:strVal val="visible"/>
                                      </p:to>
                                    </p:set>
                                    <p:animEffect transition="in" filter="wipe(left)">
                                      <p:cBhvr>
                                        <p:cTn id="49" dur="500"/>
                                        <p:tgtEl>
                                          <p:spTgt spid="4218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895" grpId="0" build="p"/>
      <p:bldP spid="421897"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3"/>
          <p:cNvSpPr>
            <a:spLocks noGrp="1"/>
          </p:cNvSpPr>
          <p:nvPr>
            <p:ph type="dt" sz="half" idx="10"/>
          </p:nvPr>
        </p:nvSpPr>
        <p:spPr/>
        <p:txBody>
          <a:bodyPr/>
          <a:lstStyle/>
          <a:p>
            <a:r>
              <a:rPr lang="en-US" smtClean="0"/>
              <a:t>Thursday, July 5, 2018</a:t>
            </a:r>
            <a:endParaRPr lang="en-US"/>
          </a:p>
        </p:txBody>
      </p:sp>
      <p:sp>
        <p:nvSpPr>
          <p:cNvPr id="21" name="Footer Placeholder 4"/>
          <p:cNvSpPr>
            <a:spLocks noGrp="1"/>
          </p:cNvSpPr>
          <p:nvPr>
            <p:ph type="ftr" sz="quarter" idx="11"/>
          </p:nvPr>
        </p:nvSpPr>
        <p:spPr/>
        <p:txBody>
          <a:bodyPr/>
          <a:lstStyle/>
          <a:p>
            <a:r>
              <a:rPr lang="de-DE" smtClean="0"/>
              <a:t>PHYS 1444-001, Summer 2018               Dr. Jaehoon Yu</a:t>
            </a:r>
            <a:endParaRPr lang="en-US"/>
          </a:p>
        </p:txBody>
      </p:sp>
      <p:sp>
        <p:nvSpPr>
          <p:cNvPr id="22" name="Slide Number Placeholder 5"/>
          <p:cNvSpPr>
            <a:spLocks noGrp="1"/>
          </p:cNvSpPr>
          <p:nvPr>
            <p:ph type="sldNum" sz="quarter" idx="12"/>
          </p:nvPr>
        </p:nvSpPr>
        <p:spPr/>
        <p:txBody>
          <a:bodyPr/>
          <a:lstStyle/>
          <a:p>
            <a:fld id="{9762AEB3-A4F7-9A45-8A17-9D34A04DA514}" type="slidenum">
              <a:rPr lang="en-US"/>
              <a:pPr/>
              <a:t>46</a:t>
            </a:fld>
            <a:endParaRPr lang="en-US"/>
          </a:p>
        </p:txBody>
      </p:sp>
      <p:pic>
        <p:nvPicPr>
          <p:cNvPr id="422914" name="Picture 2" descr="FG29_012"/>
          <p:cNvPicPr>
            <a:picLocks noChangeAspect="1" noChangeArrowheads="1"/>
          </p:cNvPicPr>
          <p:nvPr/>
        </p:nvPicPr>
        <p:blipFill>
          <a:blip r:embed="rId3"/>
          <a:srcRect/>
          <a:stretch>
            <a:fillRect/>
          </a:stretch>
        </p:blipFill>
        <p:spPr bwMode="auto">
          <a:xfrm>
            <a:off x="6705600" y="4419600"/>
            <a:ext cx="2209800" cy="1657350"/>
          </a:xfrm>
          <a:prstGeom prst="rect">
            <a:avLst/>
          </a:prstGeom>
          <a:noFill/>
        </p:spPr>
      </p:pic>
      <p:sp>
        <p:nvSpPr>
          <p:cNvPr id="422915" name="Rectangle 3"/>
          <p:cNvSpPr>
            <a:spLocks noGrp="1" noChangeArrowheads="1"/>
          </p:cNvSpPr>
          <p:nvPr>
            <p:ph type="title"/>
          </p:nvPr>
        </p:nvSpPr>
        <p:spPr>
          <a:xfrm>
            <a:off x="381000" y="152400"/>
            <a:ext cx="8534400" cy="609600"/>
          </a:xfrm>
        </p:spPr>
        <p:txBody>
          <a:bodyPr/>
          <a:lstStyle/>
          <a:p>
            <a:r>
              <a:rPr lang="en-US"/>
              <a:t>How does an Electric Generator work?</a:t>
            </a:r>
          </a:p>
        </p:txBody>
      </p:sp>
      <p:graphicFrame>
        <p:nvGraphicFramePr>
          <p:cNvPr id="422916"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27514"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2917"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27515"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2918"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27516"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2919" name="Rectangle 7"/>
          <p:cNvSpPr>
            <a:spLocks noGrp="1" noChangeArrowheads="1"/>
          </p:cNvSpPr>
          <p:nvPr>
            <p:ph type="body" idx="1"/>
          </p:nvPr>
        </p:nvSpPr>
        <p:spPr>
          <a:xfrm>
            <a:off x="228600" y="838200"/>
            <a:ext cx="8915400" cy="5715000"/>
          </a:xfrm>
        </p:spPr>
        <p:txBody>
          <a:bodyPr/>
          <a:lstStyle/>
          <a:p>
            <a:pPr>
              <a:lnSpc>
                <a:spcPct val="80000"/>
              </a:lnSpc>
            </a:pPr>
            <a:r>
              <a:rPr lang="en-US" sz="2800" dirty="0"/>
              <a:t>Let’s assume the loop is rotating in a uniform B field </a:t>
            </a:r>
            <a:r>
              <a:rPr lang="en-US" sz="2800" dirty="0" err="1"/>
              <a:t>w</a:t>
            </a:r>
            <a:r>
              <a:rPr lang="en-US" sz="2800" dirty="0"/>
              <a:t>/</a:t>
            </a:r>
            <a:r>
              <a:rPr lang="en-US" sz="2800" dirty="0" smtClean="0"/>
              <a:t> a constant </a:t>
            </a:r>
            <a:r>
              <a:rPr lang="en-US" sz="2800" dirty="0"/>
              <a:t>angular velocity</a:t>
            </a:r>
            <a:r>
              <a:rPr lang="en-US" sz="2800" dirty="0" smtClean="0"/>
              <a:t> </a:t>
            </a:r>
            <a:r>
              <a:rPr lang="en-US" sz="2800" dirty="0" err="1" smtClean="0">
                <a:latin typeface="Symbol" charset="2"/>
              </a:rPr>
              <a:t>ω</a:t>
            </a:r>
            <a:r>
              <a:rPr lang="en-US" sz="2800" dirty="0" smtClean="0">
                <a:latin typeface="Symbol" charset="2"/>
              </a:rPr>
              <a:t>.</a:t>
            </a:r>
            <a:r>
              <a:rPr lang="en-US" sz="2800" dirty="0" smtClean="0"/>
              <a:t> </a:t>
            </a:r>
            <a:r>
              <a:rPr lang="en-US" sz="2800" dirty="0"/>
              <a:t>The induced </a:t>
            </a:r>
            <a:r>
              <a:rPr lang="en-US" sz="2800" dirty="0" err="1"/>
              <a:t>emf</a:t>
            </a:r>
            <a:r>
              <a:rPr lang="en-US" sz="2800" dirty="0"/>
              <a:t> is</a:t>
            </a:r>
          </a:p>
          <a:p>
            <a:pPr>
              <a:lnSpc>
                <a:spcPct val="80000"/>
              </a:lnSpc>
            </a:pPr>
            <a:r>
              <a:rPr lang="en-US" sz="2800" dirty="0"/>
              <a:t> </a:t>
            </a:r>
          </a:p>
          <a:p>
            <a:pPr>
              <a:lnSpc>
                <a:spcPct val="80000"/>
              </a:lnSpc>
            </a:pPr>
            <a:r>
              <a:rPr lang="en-US" sz="2800" dirty="0"/>
              <a:t>What is the variable that changes above?</a:t>
            </a:r>
          </a:p>
          <a:p>
            <a:pPr lvl="1">
              <a:lnSpc>
                <a:spcPct val="80000"/>
              </a:lnSpc>
            </a:pPr>
            <a:r>
              <a:rPr lang="en-US" sz="2400" dirty="0"/>
              <a:t>The angle</a:t>
            </a:r>
            <a:r>
              <a:rPr lang="en-US" sz="2400" dirty="0" smtClean="0"/>
              <a:t> </a:t>
            </a:r>
            <a:r>
              <a:rPr lang="en-US" sz="2400" dirty="0" err="1" smtClean="0">
                <a:latin typeface="Symbol" charset="2"/>
              </a:rPr>
              <a:t>θ</a:t>
            </a:r>
            <a:r>
              <a:rPr lang="en-US" sz="2400" dirty="0" smtClean="0"/>
              <a:t>.  </a:t>
            </a:r>
            <a:r>
              <a:rPr lang="en-US" sz="2400" dirty="0"/>
              <a:t>What is </a:t>
            </a:r>
            <a:r>
              <a:rPr lang="en-US" sz="2400" dirty="0" err="1" smtClean="0"/>
              <a:t>d</a:t>
            </a:r>
            <a:r>
              <a:rPr lang="en-US" sz="2400" dirty="0" err="1" smtClean="0">
                <a:latin typeface="Symbol" charset="2"/>
              </a:rPr>
              <a:t>θ</a:t>
            </a:r>
            <a:r>
              <a:rPr lang="en-US" sz="2400" dirty="0" err="1" smtClean="0"/>
              <a:t>/</a:t>
            </a:r>
            <a:r>
              <a:rPr lang="en-US" sz="2400" dirty="0" err="1"/>
              <a:t>dt</a:t>
            </a:r>
            <a:r>
              <a:rPr lang="en-US" sz="2400" dirty="0"/>
              <a:t>?</a:t>
            </a:r>
          </a:p>
          <a:p>
            <a:pPr lvl="2">
              <a:lnSpc>
                <a:spcPct val="80000"/>
              </a:lnSpc>
            </a:pPr>
            <a:r>
              <a:rPr lang="en-US" sz="2000" dirty="0"/>
              <a:t>The angular speed</a:t>
            </a:r>
            <a:r>
              <a:rPr lang="en-US" sz="2000" dirty="0" smtClean="0"/>
              <a:t> </a:t>
            </a:r>
            <a:r>
              <a:rPr lang="en-US" sz="2000" dirty="0" err="1" smtClean="0">
                <a:latin typeface="Symbol" charset="2"/>
              </a:rPr>
              <a:t>ω</a:t>
            </a:r>
            <a:r>
              <a:rPr lang="en-US" sz="2000" dirty="0" smtClean="0"/>
              <a:t>.</a:t>
            </a:r>
            <a:endParaRPr lang="en-US" sz="2000" dirty="0"/>
          </a:p>
          <a:p>
            <a:pPr lvl="1">
              <a:lnSpc>
                <a:spcPct val="80000"/>
              </a:lnSpc>
            </a:pPr>
            <a:r>
              <a:rPr lang="en-US" sz="2400" dirty="0"/>
              <a:t>So</a:t>
            </a:r>
            <a:r>
              <a:rPr lang="en-US" sz="2400" dirty="0" smtClean="0"/>
              <a:t> </a:t>
            </a:r>
            <a:r>
              <a:rPr lang="en-US" sz="2400" dirty="0" err="1" smtClean="0">
                <a:latin typeface="Symbol" charset="2"/>
              </a:rPr>
              <a:t>θ</a:t>
            </a:r>
            <a:r>
              <a:rPr lang="en-US" sz="2400" dirty="0" smtClean="0">
                <a:latin typeface="Symbol" charset="2"/>
              </a:rPr>
              <a:t>=θ</a:t>
            </a:r>
            <a:r>
              <a:rPr lang="en-US" sz="2400" baseline="-25000" dirty="0" smtClean="0">
                <a:latin typeface="Symbol" charset="2"/>
              </a:rPr>
              <a:t>0</a:t>
            </a:r>
            <a:r>
              <a:rPr lang="en-US" sz="2400" dirty="0" smtClean="0">
                <a:latin typeface="Symbol" charset="2"/>
              </a:rPr>
              <a:t>+ω</a:t>
            </a:r>
            <a:r>
              <a:rPr lang="en-US" sz="2400" dirty="0" smtClean="0"/>
              <a:t>t</a:t>
            </a:r>
            <a:endParaRPr lang="en-US" sz="2400" dirty="0"/>
          </a:p>
          <a:p>
            <a:pPr lvl="1">
              <a:lnSpc>
                <a:spcPct val="80000"/>
              </a:lnSpc>
            </a:pPr>
            <a:r>
              <a:rPr lang="en-US" sz="2400" dirty="0"/>
              <a:t>If we choose</a:t>
            </a:r>
            <a:r>
              <a:rPr lang="en-US" sz="2400" dirty="0" smtClean="0"/>
              <a:t> </a:t>
            </a:r>
            <a:r>
              <a:rPr lang="en-US" sz="2400" dirty="0" smtClean="0">
                <a:latin typeface="Symbol" charset="2"/>
              </a:rPr>
              <a:t>θ</a:t>
            </a:r>
            <a:r>
              <a:rPr lang="en-US" sz="2400" baseline="-25000" dirty="0" smtClean="0"/>
              <a:t>0</a:t>
            </a:r>
            <a:r>
              <a:rPr lang="en-US" sz="2400" dirty="0"/>
              <a:t>=0, we obtain</a:t>
            </a:r>
          </a:p>
          <a:p>
            <a:pPr lvl="1">
              <a:lnSpc>
                <a:spcPct val="80000"/>
              </a:lnSpc>
            </a:pPr>
            <a:r>
              <a:rPr lang="en-US" sz="2400" dirty="0"/>
              <a:t> </a:t>
            </a:r>
          </a:p>
          <a:p>
            <a:pPr lvl="1">
              <a:lnSpc>
                <a:spcPct val="80000"/>
              </a:lnSpc>
            </a:pPr>
            <a:r>
              <a:rPr lang="en-US" sz="2400" dirty="0"/>
              <a:t>If the coil contains N loops:</a:t>
            </a:r>
          </a:p>
          <a:p>
            <a:pPr lvl="1">
              <a:lnSpc>
                <a:spcPct val="80000"/>
              </a:lnSpc>
            </a:pPr>
            <a:r>
              <a:rPr lang="en-US" sz="2400" dirty="0"/>
              <a:t>What is the shape of the output?</a:t>
            </a:r>
          </a:p>
          <a:p>
            <a:pPr lvl="2">
              <a:lnSpc>
                <a:spcPct val="80000"/>
              </a:lnSpc>
            </a:pPr>
            <a:r>
              <a:rPr lang="en-US" sz="2000" dirty="0"/>
              <a:t>Sinusoidal w/ </a:t>
            </a:r>
            <a:r>
              <a:rPr lang="en-US" sz="2000" dirty="0" smtClean="0"/>
              <a:t>the amplitude </a:t>
            </a:r>
            <a:r>
              <a:rPr lang="en-US" sz="2000" dirty="0" smtClean="0">
                <a:latin typeface="Symbol" charset="2"/>
              </a:rPr>
              <a:t>ε</a:t>
            </a:r>
            <a:r>
              <a:rPr lang="en-US" sz="2000" baseline="-25000" dirty="0" smtClean="0"/>
              <a:t>0</a:t>
            </a:r>
            <a:r>
              <a:rPr lang="en-US" sz="2000" dirty="0"/>
              <a:t>=</a:t>
            </a:r>
            <a:r>
              <a:rPr lang="en-US" sz="2000" dirty="0" smtClean="0"/>
              <a:t>NBA</a:t>
            </a:r>
            <a:r>
              <a:rPr lang="en-US" sz="2000" dirty="0" smtClean="0">
                <a:latin typeface="Symbol" charset="2"/>
              </a:rPr>
              <a:t>ω</a:t>
            </a:r>
          </a:p>
          <a:p>
            <a:pPr>
              <a:lnSpc>
                <a:spcPct val="80000"/>
              </a:lnSpc>
            </a:pPr>
            <a:r>
              <a:rPr lang="en-US" sz="2800" dirty="0" smtClean="0"/>
              <a:t>USA </a:t>
            </a:r>
            <a:r>
              <a:rPr lang="en-US" sz="2800" dirty="0"/>
              <a:t>frequency is 60Hz.  Europe is at 50Hz</a:t>
            </a:r>
          </a:p>
          <a:p>
            <a:pPr lvl="1">
              <a:lnSpc>
                <a:spcPct val="80000"/>
              </a:lnSpc>
            </a:pPr>
            <a:r>
              <a:rPr lang="en-US" sz="2400" dirty="0"/>
              <a:t>Most the U.S. power is generated at steam plants</a:t>
            </a:r>
          </a:p>
        </p:txBody>
      </p:sp>
      <p:graphicFrame>
        <p:nvGraphicFramePr>
          <p:cNvPr id="422920"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27517"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2921" name="Object 9"/>
          <p:cNvGraphicFramePr>
            <a:graphicFrameLocks noChangeAspect="1"/>
          </p:cNvGraphicFramePr>
          <p:nvPr>
            <p:extLst/>
          </p:nvPr>
        </p:nvGraphicFramePr>
        <p:xfrm>
          <a:off x="898525" y="1708150"/>
          <a:ext cx="396875" cy="242887"/>
        </p:xfrm>
        <a:graphic>
          <a:graphicData uri="http://schemas.openxmlformats.org/presentationml/2006/ole">
            <mc:AlternateContent xmlns:mc="http://schemas.openxmlformats.org/markup-compatibility/2006">
              <mc:Choice xmlns:v="urn:schemas-microsoft-com:vml" Requires="v">
                <p:oleObj spid="_x0000_s427518" name="Equation" r:id="rId9" imgW="228600" imgH="139680" progId="Equation.DSMT4">
                  <p:embed/>
                </p:oleObj>
              </mc:Choice>
              <mc:Fallback>
                <p:oleObj name="Equation" r:id="rId9" imgW="228600" imgH="1396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8525" y="1708150"/>
                        <a:ext cx="396875" cy="24288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22922" name="Object 10"/>
          <p:cNvGraphicFramePr>
            <a:graphicFrameLocks noChangeAspect="1"/>
          </p:cNvGraphicFramePr>
          <p:nvPr>
            <p:extLst/>
          </p:nvPr>
        </p:nvGraphicFramePr>
        <p:xfrm>
          <a:off x="1116013" y="3902076"/>
          <a:ext cx="406400" cy="247650"/>
        </p:xfrm>
        <a:graphic>
          <a:graphicData uri="http://schemas.openxmlformats.org/presentationml/2006/ole">
            <mc:AlternateContent xmlns:mc="http://schemas.openxmlformats.org/markup-compatibility/2006">
              <mc:Choice xmlns:v="urn:schemas-microsoft-com:vml" Requires="v">
                <p:oleObj spid="_x0000_s427519" name="Equation" r:id="rId11" imgW="228600" imgH="139680" progId="Equation.DSMT4">
                  <p:embed/>
                </p:oleObj>
              </mc:Choice>
              <mc:Fallback>
                <p:oleObj name="Equation" r:id="rId11" imgW="228600" imgH="1396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6013" y="3902076"/>
                        <a:ext cx="406400" cy="2476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22923" name="Object 11"/>
          <p:cNvGraphicFramePr>
            <a:graphicFrameLocks noChangeAspect="1"/>
          </p:cNvGraphicFramePr>
          <p:nvPr/>
        </p:nvGraphicFramePr>
        <p:xfrm>
          <a:off x="4495800" y="4314825"/>
          <a:ext cx="333375" cy="203200"/>
        </p:xfrm>
        <a:graphic>
          <a:graphicData uri="http://schemas.openxmlformats.org/presentationml/2006/ole">
            <mc:AlternateContent xmlns:mc="http://schemas.openxmlformats.org/markup-compatibility/2006">
              <mc:Choice xmlns:v="urn:schemas-microsoft-com:vml" Requires="v">
                <p:oleObj spid="_x0000_s427520" name="Equation" r:id="rId13" imgW="228600" imgH="139680" progId="Equation.DSMT4">
                  <p:embed/>
                </p:oleObj>
              </mc:Choice>
              <mc:Fallback>
                <p:oleObj name="Equation" r:id="rId13" imgW="228600" imgH="1396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95800" y="4314825"/>
                        <a:ext cx="333375" cy="2032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22924" name="Object 12"/>
          <p:cNvGraphicFramePr>
            <a:graphicFrameLocks noChangeAspect="1"/>
          </p:cNvGraphicFramePr>
          <p:nvPr>
            <p:extLst/>
          </p:nvPr>
        </p:nvGraphicFramePr>
        <p:xfrm>
          <a:off x="1314450" y="1493837"/>
          <a:ext cx="971550" cy="639763"/>
        </p:xfrm>
        <a:graphic>
          <a:graphicData uri="http://schemas.openxmlformats.org/presentationml/2006/ole">
            <mc:AlternateContent xmlns:mc="http://schemas.openxmlformats.org/markup-compatibility/2006">
              <mc:Choice xmlns:v="urn:schemas-microsoft-com:vml" Requires="v">
                <p:oleObj spid="_x0000_s427521" name="Equation" r:id="rId15" imgW="558720" imgH="368280" progId="Equation.DSMT4">
                  <p:embed/>
                </p:oleObj>
              </mc:Choice>
              <mc:Fallback>
                <p:oleObj name="Equation" r:id="rId15" imgW="558720" imgH="36828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14450" y="1493837"/>
                        <a:ext cx="971550" cy="6397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22926" name="Object 14"/>
          <p:cNvGraphicFramePr>
            <a:graphicFrameLocks noChangeAspect="1"/>
          </p:cNvGraphicFramePr>
          <p:nvPr>
            <p:extLst/>
          </p:nvPr>
        </p:nvGraphicFramePr>
        <p:xfrm>
          <a:off x="3733800" y="1493837"/>
          <a:ext cx="1524000" cy="639763"/>
        </p:xfrm>
        <a:graphic>
          <a:graphicData uri="http://schemas.openxmlformats.org/presentationml/2006/ole">
            <mc:AlternateContent xmlns:mc="http://schemas.openxmlformats.org/markup-compatibility/2006">
              <mc:Choice xmlns:v="urn:schemas-microsoft-com:vml" Requires="v">
                <p:oleObj spid="_x0000_s427522" name="Equation" r:id="rId17" imgW="876240" imgH="368280" progId="Equation.DSMT4">
                  <p:embed/>
                </p:oleObj>
              </mc:Choice>
              <mc:Fallback>
                <p:oleObj name="Equation" r:id="rId17" imgW="876240" imgH="36828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33800" y="1493837"/>
                        <a:ext cx="1524000" cy="6397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22927" name="Object 15"/>
          <p:cNvGraphicFramePr>
            <a:graphicFrameLocks noChangeAspect="1"/>
          </p:cNvGraphicFramePr>
          <p:nvPr>
            <p:extLst/>
          </p:nvPr>
        </p:nvGraphicFramePr>
        <p:xfrm>
          <a:off x="1524000" y="3697288"/>
          <a:ext cx="1827213" cy="646112"/>
        </p:xfrm>
        <a:graphic>
          <a:graphicData uri="http://schemas.openxmlformats.org/presentationml/2006/ole">
            <mc:AlternateContent xmlns:mc="http://schemas.openxmlformats.org/markup-compatibility/2006">
              <mc:Choice xmlns:v="urn:schemas-microsoft-com:vml" Requires="v">
                <p:oleObj spid="_x0000_s427523" name="Equation" r:id="rId19" imgW="1041120" imgH="368280" progId="Equation.DSMT4">
                  <p:embed/>
                </p:oleObj>
              </mc:Choice>
              <mc:Fallback>
                <p:oleObj name="Equation" r:id="rId19" imgW="1041120" imgH="36828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24000" y="3697288"/>
                        <a:ext cx="1827213" cy="64611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22928" name="Object 16"/>
          <p:cNvGraphicFramePr>
            <a:graphicFrameLocks noChangeAspect="1"/>
          </p:cNvGraphicFramePr>
          <p:nvPr>
            <p:extLst/>
          </p:nvPr>
        </p:nvGraphicFramePr>
        <p:xfrm>
          <a:off x="3363913" y="3849688"/>
          <a:ext cx="1196975" cy="293688"/>
        </p:xfrm>
        <a:graphic>
          <a:graphicData uri="http://schemas.openxmlformats.org/presentationml/2006/ole">
            <mc:AlternateContent xmlns:mc="http://schemas.openxmlformats.org/markup-compatibility/2006">
              <mc:Choice xmlns:v="urn:schemas-microsoft-com:vml" Requires="v">
                <p:oleObj spid="_x0000_s427524" name="Equation" r:id="rId21" imgW="673100" imgH="165100" progId="Equation.DSMT4">
                  <p:embed/>
                </p:oleObj>
              </mc:Choice>
              <mc:Fallback>
                <p:oleObj name="Equation" r:id="rId21" imgW="673100" imgH="16510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363913" y="3849688"/>
                        <a:ext cx="1196975" cy="2936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22929" name="Object 17"/>
          <p:cNvGraphicFramePr>
            <a:graphicFrameLocks noChangeAspect="1"/>
          </p:cNvGraphicFramePr>
          <p:nvPr/>
        </p:nvGraphicFramePr>
        <p:xfrm>
          <a:off x="4886325" y="4097338"/>
          <a:ext cx="981075" cy="573087"/>
        </p:xfrm>
        <a:graphic>
          <a:graphicData uri="http://schemas.openxmlformats.org/presentationml/2006/ole">
            <mc:AlternateContent xmlns:mc="http://schemas.openxmlformats.org/markup-compatibility/2006">
              <mc:Choice xmlns:v="urn:schemas-microsoft-com:vml" Requires="v">
                <p:oleObj spid="_x0000_s427525" name="Equation" r:id="rId23" imgW="673100" imgH="393700" progId="Equation.DSMT4">
                  <p:embed/>
                </p:oleObj>
              </mc:Choice>
              <mc:Fallback>
                <p:oleObj name="Equation" r:id="rId23" imgW="673100" imgH="39370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886325" y="4097338"/>
                        <a:ext cx="981075" cy="57308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22930" name="Object 18"/>
          <p:cNvGraphicFramePr>
            <a:graphicFrameLocks noChangeAspect="1"/>
          </p:cNvGraphicFramePr>
          <p:nvPr/>
        </p:nvGraphicFramePr>
        <p:xfrm>
          <a:off x="5876925" y="4267200"/>
          <a:ext cx="1276350" cy="241300"/>
        </p:xfrm>
        <a:graphic>
          <a:graphicData uri="http://schemas.openxmlformats.org/presentationml/2006/ole">
            <mc:AlternateContent xmlns:mc="http://schemas.openxmlformats.org/markup-compatibility/2006">
              <mc:Choice xmlns:v="urn:schemas-microsoft-com:vml" Requires="v">
                <p:oleObj spid="_x0000_s427526" name="Equation" r:id="rId25" imgW="876300" imgH="165100" progId="Equation.DSMT4">
                  <p:embed/>
                </p:oleObj>
              </mc:Choice>
              <mc:Fallback>
                <p:oleObj name="Equation" r:id="rId25" imgW="876300" imgH="16510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876925" y="4267200"/>
                        <a:ext cx="1276350" cy="2413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22931" name="Object 19"/>
          <p:cNvGraphicFramePr>
            <a:graphicFrameLocks noChangeAspect="1"/>
          </p:cNvGraphicFramePr>
          <p:nvPr>
            <p:extLst/>
          </p:nvPr>
        </p:nvGraphicFramePr>
        <p:xfrm>
          <a:off x="7162800" y="4240213"/>
          <a:ext cx="757237" cy="331787"/>
        </p:xfrm>
        <a:graphic>
          <a:graphicData uri="http://schemas.openxmlformats.org/presentationml/2006/ole">
            <mc:AlternateContent xmlns:mc="http://schemas.openxmlformats.org/markup-compatibility/2006">
              <mc:Choice xmlns:v="urn:schemas-microsoft-com:vml" Requires="v">
                <p:oleObj spid="_x0000_s427527" name="Equation" r:id="rId27" imgW="520700" imgH="228600" progId="Equation.DSMT4">
                  <p:embed/>
                </p:oleObj>
              </mc:Choice>
              <mc:Fallback>
                <p:oleObj name="Equation" r:id="rId27" imgW="520700" imgH="228600" progId="Equation.DSMT4">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162800" y="4240213"/>
                        <a:ext cx="757237" cy="33178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pic>
        <p:nvPicPr>
          <p:cNvPr id="2" name="Picture 1"/>
          <p:cNvPicPr>
            <a:picLocks noChangeAspect="1"/>
          </p:cNvPicPr>
          <p:nvPr/>
        </p:nvPicPr>
        <p:blipFill>
          <a:blip r:embed="rId29"/>
          <a:stretch>
            <a:fillRect/>
          </a:stretch>
        </p:blipFill>
        <p:spPr>
          <a:xfrm>
            <a:off x="2371620" y="1493837"/>
            <a:ext cx="1362180" cy="603251"/>
          </a:xfrm>
          <a:prstGeom prst="rect">
            <a:avLst/>
          </a:prstGeom>
        </p:spPr>
      </p:pic>
    </p:spTree>
    <p:extLst>
      <p:ext uri="{BB962C8B-B14F-4D97-AF65-F5344CB8AC3E}">
        <p14:creationId xmlns:p14="http://schemas.microsoft.com/office/powerpoint/2010/main" val="30036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22919">
                                            <p:txEl>
                                              <p:pRg st="0" end="0"/>
                                            </p:txEl>
                                          </p:spTgt>
                                        </p:tgtEl>
                                        <p:attrNameLst>
                                          <p:attrName>style.visibility</p:attrName>
                                        </p:attrNameLst>
                                      </p:cBhvr>
                                      <p:to>
                                        <p:strVal val="visible"/>
                                      </p:to>
                                    </p:set>
                                    <p:animEffect transition="in" filter="wipe(left)">
                                      <p:cBhvr>
                                        <p:cTn id="7" dur="500"/>
                                        <p:tgtEl>
                                          <p:spTgt spid="4229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22919">
                                            <p:txEl>
                                              <p:pRg st="1" end="1"/>
                                            </p:txEl>
                                          </p:spTgt>
                                        </p:tgtEl>
                                        <p:attrNameLst>
                                          <p:attrName>style.visibility</p:attrName>
                                        </p:attrNameLst>
                                      </p:cBhvr>
                                      <p:to>
                                        <p:strVal val="visible"/>
                                      </p:to>
                                    </p:set>
                                    <p:animEffect transition="in" filter="wipe(left)">
                                      <p:cBhvr>
                                        <p:cTn id="12" dur="500"/>
                                        <p:tgtEl>
                                          <p:spTgt spid="422919">
                                            <p:txEl>
                                              <p:pRg st="1" end="1"/>
                                            </p:txEl>
                                          </p:spTgt>
                                        </p:tgtEl>
                                      </p:cBhvr>
                                    </p:animEffect>
                                  </p:childTnLst>
                                </p:cTn>
                              </p:par>
                              <p:par>
                                <p:cTn id="13" presetID="22" presetClass="entr" presetSubtype="8" fill="hold" nodeType="withEffect">
                                  <p:stCondLst>
                                    <p:cond delay="0"/>
                                  </p:stCondLst>
                                  <p:iterate type="wd">
                                    <p:tmPct val="10000"/>
                                  </p:iterate>
                                  <p:childTnLst>
                                    <p:set>
                                      <p:cBhvr>
                                        <p:cTn id="14" dur="1" fill="hold">
                                          <p:stCondLst>
                                            <p:cond delay="0"/>
                                          </p:stCondLst>
                                        </p:cTn>
                                        <p:tgtEl>
                                          <p:spTgt spid="422921"/>
                                        </p:tgtEl>
                                        <p:attrNameLst>
                                          <p:attrName>style.visibility</p:attrName>
                                        </p:attrNameLst>
                                      </p:cBhvr>
                                      <p:to>
                                        <p:strVal val="visible"/>
                                      </p:to>
                                    </p:set>
                                    <p:animEffect transition="in" filter="wipe(left)">
                                      <p:cBhvr>
                                        <p:cTn id="15" dur="500"/>
                                        <p:tgtEl>
                                          <p:spTgt spid="4229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iterate type="wd">
                                    <p:tmPct val="10000"/>
                                  </p:iterate>
                                  <p:childTnLst>
                                    <p:set>
                                      <p:cBhvr>
                                        <p:cTn id="19" dur="1" fill="hold">
                                          <p:stCondLst>
                                            <p:cond delay="0"/>
                                          </p:stCondLst>
                                        </p:cTn>
                                        <p:tgtEl>
                                          <p:spTgt spid="422924"/>
                                        </p:tgtEl>
                                        <p:attrNameLst>
                                          <p:attrName>style.visibility</p:attrName>
                                        </p:attrNameLst>
                                      </p:cBhvr>
                                      <p:to>
                                        <p:strVal val="visible"/>
                                      </p:to>
                                    </p:set>
                                    <p:animEffect transition="in" filter="wipe(left)">
                                      <p:cBhvr>
                                        <p:cTn id="20" dur="500"/>
                                        <p:tgtEl>
                                          <p:spTgt spid="4229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iterate type="wd">
                                    <p:tmPct val="10000"/>
                                  </p:iterate>
                                  <p:childTnLst>
                                    <p:set>
                                      <p:cBhvr>
                                        <p:cTn id="29" dur="1" fill="hold">
                                          <p:stCondLst>
                                            <p:cond delay="0"/>
                                          </p:stCondLst>
                                        </p:cTn>
                                        <p:tgtEl>
                                          <p:spTgt spid="422926"/>
                                        </p:tgtEl>
                                        <p:attrNameLst>
                                          <p:attrName>style.visibility</p:attrName>
                                        </p:attrNameLst>
                                      </p:cBhvr>
                                      <p:to>
                                        <p:strVal val="visible"/>
                                      </p:to>
                                    </p:set>
                                    <p:animEffect transition="in" filter="wipe(left)">
                                      <p:cBhvr>
                                        <p:cTn id="30" dur="500"/>
                                        <p:tgtEl>
                                          <p:spTgt spid="4229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iterate type="wd">
                                    <p:tmPct val="10000"/>
                                  </p:iterate>
                                  <p:childTnLst>
                                    <p:set>
                                      <p:cBhvr>
                                        <p:cTn id="34" dur="1" fill="hold">
                                          <p:stCondLst>
                                            <p:cond delay="0"/>
                                          </p:stCondLst>
                                        </p:cTn>
                                        <p:tgtEl>
                                          <p:spTgt spid="422919">
                                            <p:txEl>
                                              <p:pRg st="2" end="2"/>
                                            </p:txEl>
                                          </p:spTgt>
                                        </p:tgtEl>
                                        <p:attrNameLst>
                                          <p:attrName>style.visibility</p:attrName>
                                        </p:attrNameLst>
                                      </p:cBhvr>
                                      <p:to>
                                        <p:strVal val="visible"/>
                                      </p:to>
                                    </p:set>
                                    <p:animEffect transition="in" filter="wipe(left)">
                                      <p:cBhvr>
                                        <p:cTn id="35" dur="500"/>
                                        <p:tgtEl>
                                          <p:spTgt spid="422919">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iterate type="wd">
                                    <p:tmPct val="10000"/>
                                  </p:iterate>
                                  <p:childTnLst>
                                    <p:set>
                                      <p:cBhvr>
                                        <p:cTn id="39" dur="1" fill="hold">
                                          <p:stCondLst>
                                            <p:cond delay="0"/>
                                          </p:stCondLst>
                                        </p:cTn>
                                        <p:tgtEl>
                                          <p:spTgt spid="422919">
                                            <p:txEl>
                                              <p:pRg st="3" end="3"/>
                                            </p:txEl>
                                          </p:spTgt>
                                        </p:tgtEl>
                                        <p:attrNameLst>
                                          <p:attrName>style.visibility</p:attrName>
                                        </p:attrNameLst>
                                      </p:cBhvr>
                                      <p:to>
                                        <p:strVal val="visible"/>
                                      </p:to>
                                    </p:set>
                                    <p:animEffect transition="in" filter="wipe(left)">
                                      <p:cBhvr>
                                        <p:cTn id="40" dur="500"/>
                                        <p:tgtEl>
                                          <p:spTgt spid="422919">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iterate type="wd">
                                    <p:tmPct val="10000"/>
                                  </p:iterate>
                                  <p:childTnLst>
                                    <p:set>
                                      <p:cBhvr>
                                        <p:cTn id="44" dur="1" fill="hold">
                                          <p:stCondLst>
                                            <p:cond delay="0"/>
                                          </p:stCondLst>
                                        </p:cTn>
                                        <p:tgtEl>
                                          <p:spTgt spid="422919">
                                            <p:txEl>
                                              <p:pRg st="4" end="4"/>
                                            </p:txEl>
                                          </p:spTgt>
                                        </p:tgtEl>
                                        <p:attrNameLst>
                                          <p:attrName>style.visibility</p:attrName>
                                        </p:attrNameLst>
                                      </p:cBhvr>
                                      <p:to>
                                        <p:strVal val="visible"/>
                                      </p:to>
                                    </p:set>
                                    <p:animEffect transition="in" filter="wipe(left)">
                                      <p:cBhvr>
                                        <p:cTn id="45" dur="500"/>
                                        <p:tgtEl>
                                          <p:spTgt spid="422919">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iterate type="wd">
                                    <p:tmPct val="10000"/>
                                  </p:iterate>
                                  <p:childTnLst>
                                    <p:set>
                                      <p:cBhvr>
                                        <p:cTn id="49" dur="1" fill="hold">
                                          <p:stCondLst>
                                            <p:cond delay="0"/>
                                          </p:stCondLst>
                                        </p:cTn>
                                        <p:tgtEl>
                                          <p:spTgt spid="422919">
                                            <p:txEl>
                                              <p:pRg st="5" end="5"/>
                                            </p:txEl>
                                          </p:spTgt>
                                        </p:tgtEl>
                                        <p:attrNameLst>
                                          <p:attrName>style.visibility</p:attrName>
                                        </p:attrNameLst>
                                      </p:cBhvr>
                                      <p:to>
                                        <p:strVal val="visible"/>
                                      </p:to>
                                    </p:set>
                                    <p:animEffect transition="in" filter="wipe(left)">
                                      <p:cBhvr>
                                        <p:cTn id="50" dur="500"/>
                                        <p:tgtEl>
                                          <p:spTgt spid="422919">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iterate type="wd">
                                    <p:tmPct val="10000"/>
                                  </p:iterate>
                                  <p:childTnLst>
                                    <p:set>
                                      <p:cBhvr>
                                        <p:cTn id="54" dur="1" fill="hold">
                                          <p:stCondLst>
                                            <p:cond delay="0"/>
                                          </p:stCondLst>
                                        </p:cTn>
                                        <p:tgtEl>
                                          <p:spTgt spid="422919">
                                            <p:txEl>
                                              <p:pRg st="6" end="6"/>
                                            </p:txEl>
                                          </p:spTgt>
                                        </p:tgtEl>
                                        <p:attrNameLst>
                                          <p:attrName>style.visibility</p:attrName>
                                        </p:attrNameLst>
                                      </p:cBhvr>
                                      <p:to>
                                        <p:strVal val="visible"/>
                                      </p:to>
                                    </p:set>
                                    <p:animEffect transition="in" filter="wipe(left)">
                                      <p:cBhvr>
                                        <p:cTn id="55" dur="500"/>
                                        <p:tgtEl>
                                          <p:spTgt spid="422919">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iterate type="wd">
                                    <p:tmPct val="10000"/>
                                  </p:iterate>
                                  <p:childTnLst>
                                    <p:set>
                                      <p:cBhvr>
                                        <p:cTn id="59" dur="1" fill="hold">
                                          <p:stCondLst>
                                            <p:cond delay="0"/>
                                          </p:stCondLst>
                                        </p:cTn>
                                        <p:tgtEl>
                                          <p:spTgt spid="422919">
                                            <p:txEl>
                                              <p:pRg st="7" end="7"/>
                                            </p:txEl>
                                          </p:spTgt>
                                        </p:tgtEl>
                                        <p:attrNameLst>
                                          <p:attrName>style.visibility</p:attrName>
                                        </p:attrNameLst>
                                      </p:cBhvr>
                                      <p:to>
                                        <p:strVal val="visible"/>
                                      </p:to>
                                    </p:set>
                                    <p:animEffect transition="in" filter="wipe(left)">
                                      <p:cBhvr>
                                        <p:cTn id="60" dur="500"/>
                                        <p:tgtEl>
                                          <p:spTgt spid="422919">
                                            <p:txEl>
                                              <p:pRg st="7" end="7"/>
                                            </p:txEl>
                                          </p:spTgt>
                                        </p:tgtEl>
                                      </p:cBhvr>
                                    </p:animEffect>
                                  </p:childTnLst>
                                </p:cTn>
                              </p:par>
                              <p:par>
                                <p:cTn id="61" presetID="22" presetClass="entr" presetSubtype="8" fill="hold" nodeType="withEffect">
                                  <p:stCondLst>
                                    <p:cond delay="0"/>
                                  </p:stCondLst>
                                  <p:iterate type="wd">
                                    <p:tmPct val="10000"/>
                                  </p:iterate>
                                  <p:childTnLst>
                                    <p:set>
                                      <p:cBhvr>
                                        <p:cTn id="62" dur="1" fill="hold">
                                          <p:stCondLst>
                                            <p:cond delay="0"/>
                                          </p:stCondLst>
                                        </p:cTn>
                                        <p:tgtEl>
                                          <p:spTgt spid="422922"/>
                                        </p:tgtEl>
                                        <p:attrNameLst>
                                          <p:attrName>style.visibility</p:attrName>
                                        </p:attrNameLst>
                                      </p:cBhvr>
                                      <p:to>
                                        <p:strVal val="visible"/>
                                      </p:to>
                                    </p:set>
                                    <p:animEffect transition="in" filter="wipe(left)">
                                      <p:cBhvr>
                                        <p:cTn id="63" dur="500"/>
                                        <p:tgtEl>
                                          <p:spTgt spid="42292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iterate type="wd">
                                    <p:tmPct val="10000"/>
                                  </p:iterate>
                                  <p:childTnLst>
                                    <p:set>
                                      <p:cBhvr>
                                        <p:cTn id="67" dur="1" fill="hold">
                                          <p:stCondLst>
                                            <p:cond delay="0"/>
                                          </p:stCondLst>
                                        </p:cTn>
                                        <p:tgtEl>
                                          <p:spTgt spid="422927"/>
                                        </p:tgtEl>
                                        <p:attrNameLst>
                                          <p:attrName>style.visibility</p:attrName>
                                        </p:attrNameLst>
                                      </p:cBhvr>
                                      <p:to>
                                        <p:strVal val="visible"/>
                                      </p:to>
                                    </p:set>
                                    <p:animEffect transition="in" filter="wipe(left)">
                                      <p:cBhvr>
                                        <p:cTn id="68" dur="500"/>
                                        <p:tgtEl>
                                          <p:spTgt spid="42292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iterate type="wd">
                                    <p:tmPct val="10000"/>
                                  </p:iterate>
                                  <p:childTnLst>
                                    <p:set>
                                      <p:cBhvr>
                                        <p:cTn id="72" dur="1" fill="hold">
                                          <p:stCondLst>
                                            <p:cond delay="0"/>
                                          </p:stCondLst>
                                        </p:cTn>
                                        <p:tgtEl>
                                          <p:spTgt spid="422928"/>
                                        </p:tgtEl>
                                        <p:attrNameLst>
                                          <p:attrName>style.visibility</p:attrName>
                                        </p:attrNameLst>
                                      </p:cBhvr>
                                      <p:to>
                                        <p:strVal val="visible"/>
                                      </p:to>
                                    </p:set>
                                    <p:animEffect transition="in" filter="wipe(left)">
                                      <p:cBhvr>
                                        <p:cTn id="73" dur="500"/>
                                        <p:tgtEl>
                                          <p:spTgt spid="42292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iterate type="wd">
                                    <p:tmPct val="10000"/>
                                  </p:iterate>
                                  <p:childTnLst>
                                    <p:set>
                                      <p:cBhvr>
                                        <p:cTn id="77" dur="1" fill="hold">
                                          <p:stCondLst>
                                            <p:cond delay="0"/>
                                          </p:stCondLst>
                                        </p:cTn>
                                        <p:tgtEl>
                                          <p:spTgt spid="422919">
                                            <p:txEl>
                                              <p:pRg st="8" end="8"/>
                                            </p:txEl>
                                          </p:spTgt>
                                        </p:tgtEl>
                                        <p:attrNameLst>
                                          <p:attrName>style.visibility</p:attrName>
                                        </p:attrNameLst>
                                      </p:cBhvr>
                                      <p:to>
                                        <p:strVal val="visible"/>
                                      </p:to>
                                    </p:set>
                                    <p:animEffect transition="in" filter="wipe(left)">
                                      <p:cBhvr>
                                        <p:cTn id="78" dur="500"/>
                                        <p:tgtEl>
                                          <p:spTgt spid="422919">
                                            <p:txEl>
                                              <p:pRg st="8" end="8"/>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iterate type="wd">
                                    <p:tmPct val="10000"/>
                                  </p:iterate>
                                  <p:childTnLst>
                                    <p:set>
                                      <p:cBhvr>
                                        <p:cTn id="82" dur="1" fill="hold">
                                          <p:stCondLst>
                                            <p:cond delay="0"/>
                                          </p:stCondLst>
                                        </p:cTn>
                                        <p:tgtEl>
                                          <p:spTgt spid="422923"/>
                                        </p:tgtEl>
                                        <p:attrNameLst>
                                          <p:attrName>style.visibility</p:attrName>
                                        </p:attrNameLst>
                                      </p:cBhvr>
                                      <p:to>
                                        <p:strVal val="visible"/>
                                      </p:to>
                                    </p:set>
                                    <p:animEffect transition="in" filter="wipe(left)">
                                      <p:cBhvr>
                                        <p:cTn id="83" dur="500"/>
                                        <p:tgtEl>
                                          <p:spTgt spid="422923"/>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iterate type="wd">
                                    <p:tmPct val="10000"/>
                                  </p:iterate>
                                  <p:childTnLst>
                                    <p:set>
                                      <p:cBhvr>
                                        <p:cTn id="87" dur="1" fill="hold">
                                          <p:stCondLst>
                                            <p:cond delay="0"/>
                                          </p:stCondLst>
                                        </p:cTn>
                                        <p:tgtEl>
                                          <p:spTgt spid="422929"/>
                                        </p:tgtEl>
                                        <p:attrNameLst>
                                          <p:attrName>style.visibility</p:attrName>
                                        </p:attrNameLst>
                                      </p:cBhvr>
                                      <p:to>
                                        <p:strVal val="visible"/>
                                      </p:to>
                                    </p:set>
                                    <p:animEffect transition="in" filter="wipe(left)">
                                      <p:cBhvr>
                                        <p:cTn id="88" dur="500"/>
                                        <p:tgtEl>
                                          <p:spTgt spid="422929"/>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iterate type="wd">
                                    <p:tmPct val="10000"/>
                                  </p:iterate>
                                  <p:childTnLst>
                                    <p:set>
                                      <p:cBhvr>
                                        <p:cTn id="92" dur="1" fill="hold">
                                          <p:stCondLst>
                                            <p:cond delay="0"/>
                                          </p:stCondLst>
                                        </p:cTn>
                                        <p:tgtEl>
                                          <p:spTgt spid="422930"/>
                                        </p:tgtEl>
                                        <p:attrNameLst>
                                          <p:attrName>style.visibility</p:attrName>
                                        </p:attrNameLst>
                                      </p:cBhvr>
                                      <p:to>
                                        <p:strVal val="visible"/>
                                      </p:to>
                                    </p:set>
                                    <p:animEffect transition="in" filter="wipe(left)">
                                      <p:cBhvr>
                                        <p:cTn id="93" dur="500"/>
                                        <p:tgtEl>
                                          <p:spTgt spid="422930"/>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iterate type="wd">
                                    <p:tmPct val="10000"/>
                                  </p:iterate>
                                  <p:childTnLst>
                                    <p:set>
                                      <p:cBhvr>
                                        <p:cTn id="97" dur="1" fill="hold">
                                          <p:stCondLst>
                                            <p:cond delay="0"/>
                                          </p:stCondLst>
                                        </p:cTn>
                                        <p:tgtEl>
                                          <p:spTgt spid="422931"/>
                                        </p:tgtEl>
                                        <p:attrNameLst>
                                          <p:attrName>style.visibility</p:attrName>
                                        </p:attrNameLst>
                                      </p:cBhvr>
                                      <p:to>
                                        <p:strVal val="visible"/>
                                      </p:to>
                                    </p:set>
                                    <p:animEffect transition="in" filter="wipe(left)">
                                      <p:cBhvr>
                                        <p:cTn id="98" dur="500"/>
                                        <p:tgtEl>
                                          <p:spTgt spid="422931"/>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iterate type="wd">
                                    <p:tmPct val="10000"/>
                                  </p:iterate>
                                  <p:childTnLst>
                                    <p:set>
                                      <p:cBhvr>
                                        <p:cTn id="102" dur="1" fill="hold">
                                          <p:stCondLst>
                                            <p:cond delay="0"/>
                                          </p:stCondLst>
                                        </p:cTn>
                                        <p:tgtEl>
                                          <p:spTgt spid="422919">
                                            <p:txEl>
                                              <p:pRg st="9" end="9"/>
                                            </p:txEl>
                                          </p:spTgt>
                                        </p:tgtEl>
                                        <p:attrNameLst>
                                          <p:attrName>style.visibility</p:attrName>
                                        </p:attrNameLst>
                                      </p:cBhvr>
                                      <p:to>
                                        <p:strVal val="visible"/>
                                      </p:to>
                                    </p:set>
                                    <p:animEffect transition="in" filter="wipe(left)">
                                      <p:cBhvr>
                                        <p:cTn id="103" dur="500"/>
                                        <p:tgtEl>
                                          <p:spTgt spid="422919">
                                            <p:txEl>
                                              <p:pRg st="9" end="9"/>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iterate type="wd">
                                    <p:tmPct val="10000"/>
                                  </p:iterate>
                                  <p:childTnLst>
                                    <p:set>
                                      <p:cBhvr>
                                        <p:cTn id="107" dur="1" fill="hold">
                                          <p:stCondLst>
                                            <p:cond delay="0"/>
                                          </p:stCondLst>
                                        </p:cTn>
                                        <p:tgtEl>
                                          <p:spTgt spid="422919">
                                            <p:txEl>
                                              <p:pRg st="10" end="10"/>
                                            </p:txEl>
                                          </p:spTgt>
                                        </p:tgtEl>
                                        <p:attrNameLst>
                                          <p:attrName>style.visibility</p:attrName>
                                        </p:attrNameLst>
                                      </p:cBhvr>
                                      <p:to>
                                        <p:strVal val="visible"/>
                                      </p:to>
                                    </p:set>
                                    <p:animEffect transition="in" filter="wipe(left)">
                                      <p:cBhvr>
                                        <p:cTn id="108" dur="500"/>
                                        <p:tgtEl>
                                          <p:spTgt spid="422919">
                                            <p:txEl>
                                              <p:pRg st="10" end="10"/>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0" fill="hold" nodeType="clickEffect">
                                  <p:stCondLst>
                                    <p:cond delay="0"/>
                                  </p:stCondLst>
                                  <p:childTnLst>
                                    <p:set>
                                      <p:cBhvr>
                                        <p:cTn id="112" dur="1" fill="hold">
                                          <p:stCondLst>
                                            <p:cond delay="0"/>
                                          </p:stCondLst>
                                        </p:cTn>
                                        <p:tgtEl>
                                          <p:spTgt spid="422914"/>
                                        </p:tgtEl>
                                        <p:attrNameLst>
                                          <p:attrName>style.visibility</p:attrName>
                                        </p:attrNameLst>
                                      </p:cBhvr>
                                      <p:to>
                                        <p:strVal val="visible"/>
                                      </p:to>
                                    </p:set>
                                    <p:anim calcmode="lin" valueType="num">
                                      <p:cBhvr>
                                        <p:cTn id="113" dur="500" fill="hold"/>
                                        <p:tgtEl>
                                          <p:spTgt spid="422914"/>
                                        </p:tgtEl>
                                        <p:attrNameLst>
                                          <p:attrName>ppt_w</p:attrName>
                                        </p:attrNameLst>
                                      </p:cBhvr>
                                      <p:tavLst>
                                        <p:tav tm="0">
                                          <p:val>
                                            <p:fltVal val="0"/>
                                          </p:val>
                                        </p:tav>
                                        <p:tav tm="100000">
                                          <p:val>
                                            <p:strVal val="#ppt_w"/>
                                          </p:val>
                                        </p:tav>
                                      </p:tavLst>
                                    </p:anim>
                                    <p:anim calcmode="lin" valueType="num">
                                      <p:cBhvr>
                                        <p:cTn id="114" dur="500" fill="hold"/>
                                        <p:tgtEl>
                                          <p:spTgt spid="422914"/>
                                        </p:tgtEl>
                                        <p:attrNameLst>
                                          <p:attrName>ppt_h</p:attrName>
                                        </p:attrNameLst>
                                      </p:cBhvr>
                                      <p:tavLst>
                                        <p:tav tm="0">
                                          <p:val>
                                            <p:fltVal val="0"/>
                                          </p:val>
                                        </p:tav>
                                        <p:tav tm="100000">
                                          <p:val>
                                            <p:strVal val="#ppt_h"/>
                                          </p:val>
                                        </p:tav>
                                      </p:tavLst>
                                    </p:anim>
                                    <p:animEffect transition="in" filter="fade">
                                      <p:cBhvr>
                                        <p:cTn id="115" dur="500"/>
                                        <p:tgtEl>
                                          <p:spTgt spid="422914"/>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iterate type="wd">
                                    <p:tmPct val="10000"/>
                                  </p:iterate>
                                  <p:childTnLst>
                                    <p:set>
                                      <p:cBhvr>
                                        <p:cTn id="119" dur="1" fill="hold">
                                          <p:stCondLst>
                                            <p:cond delay="0"/>
                                          </p:stCondLst>
                                        </p:cTn>
                                        <p:tgtEl>
                                          <p:spTgt spid="422919">
                                            <p:txEl>
                                              <p:pRg st="11" end="11"/>
                                            </p:txEl>
                                          </p:spTgt>
                                        </p:tgtEl>
                                        <p:attrNameLst>
                                          <p:attrName>style.visibility</p:attrName>
                                        </p:attrNameLst>
                                      </p:cBhvr>
                                      <p:to>
                                        <p:strVal val="visible"/>
                                      </p:to>
                                    </p:set>
                                    <p:animEffect transition="in" filter="wipe(left)">
                                      <p:cBhvr>
                                        <p:cTn id="120" dur="500"/>
                                        <p:tgtEl>
                                          <p:spTgt spid="422919">
                                            <p:txEl>
                                              <p:pRg st="11" end="11"/>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iterate type="wd">
                                    <p:tmPct val="10000"/>
                                  </p:iterate>
                                  <p:childTnLst>
                                    <p:set>
                                      <p:cBhvr>
                                        <p:cTn id="124" dur="1" fill="hold">
                                          <p:stCondLst>
                                            <p:cond delay="0"/>
                                          </p:stCondLst>
                                        </p:cTn>
                                        <p:tgtEl>
                                          <p:spTgt spid="422919">
                                            <p:txEl>
                                              <p:pRg st="12" end="12"/>
                                            </p:txEl>
                                          </p:spTgt>
                                        </p:tgtEl>
                                        <p:attrNameLst>
                                          <p:attrName>style.visibility</p:attrName>
                                        </p:attrNameLst>
                                      </p:cBhvr>
                                      <p:to>
                                        <p:strVal val="visible"/>
                                      </p:to>
                                    </p:set>
                                    <p:animEffect transition="in" filter="wipe(left)">
                                      <p:cBhvr>
                                        <p:cTn id="125" dur="500"/>
                                        <p:tgtEl>
                                          <p:spTgt spid="42291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19"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3"/>
          <p:cNvSpPr>
            <a:spLocks noGrp="1"/>
          </p:cNvSpPr>
          <p:nvPr>
            <p:ph type="dt" sz="half" idx="10"/>
          </p:nvPr>
        </p:nvSpPr>
        <p:spPr/>
        <p:txBody>
          <a:bodyPr/>
          <a:lstStyle/>
          <a:p>
            <a:r>
              <a:rPr lang="en-US" smtClean="0"/>
              <a:t>Thursday, July 5, 2018</a:t>
            </a:r>
            <a:endParaRPr lang="en-US"/>
          </a:p>
        </p:txBody>
      </p:sp>
      <p:sp>
        <p:nvSpPr>
          <p:cNvPr id="15" name="Footer Placeholder 4"/>
          <p:cNvSpPr>
            <a:spLocks noGrp="1"/>
          </p:cNvSpPr>
          <p:nvPr>
            <p:ph type="ftr" sz="quarter" idx="11"/>
          </p:nvPr>
        </p:nvSpPr>
        <p:spPr/>
        <p:txBody>
          <a:bodyPr/>
          <a:lstStyle/>
          <a:p>
            <a:r>
              <a:rPr lang="de-DE" smtClean="0"/>
              <a:t>PHYS 1444-001, Summer 2018               Dr. Jaehoon Yu</a:t>
            </a:r>
            <a:endParaRPr lang="en-US"/>
          </a:p>
        </p:txBody>
      </p:sp>
      <p:sp>
        <p:nvSpPr>
          <p:cNvPr id="16" name="Slide Number Placeholder 5"/>
          <p:cNvSpPr>
            <a:spLocks noGrp="1"/>
          </p:cNvSpPr>
          <p:nvPr>
            <p:ph type="sldNum" sz="quarter" idx="12"/>
          </p:nvPr>
        </p:nvSpPr>
        <p:spPr/>
        <p:txBody>
          <a:bodyPr/>
          <a:lstStyle/>
          <a:p>
            <a:fld id="{E50B4296-5753-D34A-9AAC-241501AC2223}" type="slidenum">
              <a:rPr lang="en-US"/>
              <a:pPr/>
              <a:t>47</a:t>
            </a:fld>
            <a:endParaRPr lang="en-US"/>
          </a:p>
        </p:txBody>
      </p:sp>
      <p:sp>
        <p:nvSpPr>
          <p:cNvPr id="423938" name="Rectangle 2"/>
          <p:cNvSpPr>
            <a:spLocks noGrp="1" noChangeArrowheads="1"/>
          </p:cNvSpPr>
          <p:nvPr>
            <p:ph type="title"/>
          </p:nvPr>
        </p:nvSpPr>
        <p:spPr>
          <a:xfrm>
            <a:off x="228600" y="-76200"/>
            <a:ext cx="8686800" cy="762000"/>
          </a:xfrm>
        </p:spPr>
        <p:txBody>
          <a:bodyPr/>
          <a:lstStyle/>
          <a:p>
            <a:r>
              <a:rPr lang="en-US" dirty="0"/>
              <a:t>Example 29 –</a:t>
            </a:r>
            <a:r>
              <a:rPr lang="en-US" dirty="0" smtClean="0"/>
              <a:t> 9 </a:t>
            </a:r>
            <a:endParaRPr lang="en-US" dirty="0"/>
          </a:p>
        </p:txBody>
      </p:sp>
      <p:sp>
        <p:nvSpPr>
          <p:cNvPr id="423939" name="Text Box 3"/>
          <p:cNvSpPr txBox="1">
            <a:spLocks noChangeArrowheads="1"/>
          </p:cNvSpPr>
          <p:nvPr/>
        </p:nvSpPr>
        <p:spPr bwMode="auto">
          <a:xfrm>
            <a:off x="381000" y="609600"/>
            <a:ext cx="8458200" cy="1800225"/>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sz="2800" b="1" dirty="0">
                <a:solidFill>
                  <a:schemeClr val="accent2"/>
                </a:solidFill>
                <a:latin typeface="Arial Narrow" charset="0"/>
              </a:rPr>
              <a:t>An AC generator. </a:t>
            </a:r>
            <a:r>
              <a:rPr lang="en-US" sz="2800" dirty="0">
                <a:solidFill>
                  <a:schemeClr val="accent2"/>
                </a:solidFill>
                <a:latin typeface="Arial Narrow" charset="0"/>
              </a:rPr>
              <a:t>The armature of a 60-Hz AC generator rotates in a 0.15-T magnetic field. If the area of the coil is 2.0x10</a:t>
            </a:r>
            <a:r>
              <a:rPr lang="en-US" sz="2800" baseline="30000" dirty="0">
                <a:solidFill>
                  <a:schemeClr val="accent2"/>
                </a:solidFill>
                <a:latin typeface="Arial Narrow" charset="0"/>
              </a:rPr>
              <a:t>-2</a:t>
            </a:r>
            <a:r>
              <a:rPr lang="en-US" sz="2800" dirty="0">
                <a:solidFill>
                  <a:schemeClr val="accent2"/>
                </a:solidFill>
                <a:latin typeface="Arial Narrow" charset="0"/>
              </a:rPr>
              <a:t>m</a:t>
            </a:r>
            <a:r>
              <a:rPr lang="en-US" sz="2800" baseline="30000" dirty="0">
                <a:solidFill>
                  <a:schemeClr val="accent2"/>
                </a:solidFill>
                <a:latin typeface="Arial Narrow" charset="0"/>
              </a:rPr>
              <a:t>2</a:t>
            </a:r>
            <a:r>
              <a:rPr lang="en-US" sz="2800" dirty="0">
                <a:solidFill>
                  <a:schemeClr val="accent2"/>
                </a:solidFill>
                <a:latin typeface="Arial Narrow" charset="0"/>
              </a:rPr>
              <a:t>, how many loops must the coil contain if the peak output is to be</a:t>
            </a:r>
            <a:r>
              <a:rPr lang="en-US" sz="2800" dirty="0" smtClean="0">
                <a:solidFill>
                  <a:schemeClr val="accent2"/>
                </a:solidFill>
                <a:latin typeface="Arial Narrow" charset="0"/>
              </a:rPr>
              <a:t> </a:t>
            </a:r>
            <a:r>
              <a:rPr lang="en-US" sz="2800" dirty="0" smtClean="0">
                <a:solidFill>
                  <a:schemeClr val="accent2"/>
                </a:solidFill>
                <a:latin typeface="Symbol" charset="2"/>
              </a:rPr>
              <a:t>ε</a:t>
            </a:r>
            <a:r>
              <a:rPr lang="en-US" sz="2800" baseline="-25000" dirty="0" smtClean="0">
                <a:solidFill>
                  <a:schemeClr val="accent2"/>
                </a:solidFill>
                <a:latin typeface="Arial Narrow" charset="0"/>
              </a:rPr>
              <a:t>0</a:t>
            </a:r>
            <a:r>
              <a:rPr lang="en-US" sz="2800" dirty="0">
                <a:solidFill>
                  <a:schemeClr val="accent2"/>
                </a:solidFill>
                <a:latin typeface="Arial Narrow" charset="0"/>
              </a:rPr>
              <a:t>=170V?</a:t>
            </a:r>
          </a:p>
        </p:txBody>
      </p:sp>
      <p:sp>
        <p:nvSpPr>
          <p:cNvPr id="423940" name="Text Box 4"/>
          <p:cNvSpPr txBox="1">
            <a:spLocks noChangeArrowheads="1"/>
          </p:cNvSpPr>
          <p:nvPr/>
        </p:nvSpPr>
        <p:spPr bwMode="auto">
          <a:xfrm>
            <a:off x="381000" y="2438400"/>
            <a:ext cx="42672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The maximum emf of a generator is </a:t>
            </a:r>
            <a:endParaRPr lang="en-US" baseline="-25000">
              <a:solidFill>
                <a:srgbClr val="CC00CC"/>
              </a:solidFill>
              <a:latin typeface="Arial Narrow" charset="0"/>
            </a:endParaRPr>
          </a:p>
        </p:txBody>
      </p:sp>
      <p:sp>
        <p:nvSpPr>
          <p:cNvPr id="423941" name="AutoShape 5"/>
          <p:cNvSpPr>
            <a:spLocks noChangeArrowheads="1"/>
          </p:cNvSpPr>
          <p:nvPr/>
        </p:nvSpPr>
        <p:spPr bwMode="auto">
          <a:xfrm>
            <a:off x="654050" y="3079750"/>
            <a:ext cx="1990725" cy="850900"/>
          </a:xfrm>
          <a:prstGeom prst="rightArrow">
            <a:avLst>
              <a:gd name="adj1" fmla="val 50000"/>
              <a:gd name="adj2" fmla="val 58489"/>
            </a:avLst>
          </a:prstGeom>
          <a:solidFill>
            <a:srgbClr val="FFFF66"/>
          </a:solidFill>
          <a:ln w="28575">
            <a:solidFill>
              <a:srgbClr val="CC0000"/>
            </a:solidFill>
            <a:miter lim="800000"/>
            <a:headEnd/>
            <a:tailEnd/>
          </a:ln>
          <a:effectLst/>
        </p:spPr>
        <p:txBody>
          <a:bodyPr wrap="none" anchor="ctr">
            <a:prstTxWarp prst="textNoShape">
              <a:avLst/>
            </a:prstTxWarp>
            <a:spAutoFit/>
          </a:bodyPr>
          <a:lstStyle/>
          <a:p>
            <a:pPr algn="ctr"/>
            <a:r>
              <a:rPr lang="en-US" b="1">
                <a:solidFill>
                  <a:srgbClr val="CC0000"/>
                </a:solidFill>
                <a:latin typeface="Arial Narrow" charset="0"/>
              </a:rPr>
              <a:t>Solving for N</a:t>
            </a:r>
          </a:p>
        </p:txBody>
      </p:sp>
      <p:sp>
        <p:nvSpPr>
          <p:cNvPr id="423942" name="Text Box 6"/>
          <p:cNvSpPr txBox="1">
            <a:spLocks noChangeArrowheads="1"/>
          </p:cNvSpPr>
          <p:nvPr/>
        </p:nvSpPr>
        <p:spPr bwMode="auto">
          <a:xfrm>
            <a:off x="609600" y="4191000"/>
            <a:ext cx="9144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Since</a:t>
            </a:r>
          </a:p>
        </p:txBody>
      </p:sp>
      <p:graphicFrame>
        <p:nvGraphicFramePr>
          <p:cNvPr id="423943" name="Object 7"/>
          <p:cNvGraphicFramePr>
            <a:graphicFrameLocks noChangeAspect="1"/>
          </p:cNvGraphicFramePr>
          <p:nvPr/>
        </p:nvGraphicFramePr>
        <p:xfrm>
          <a:off x="1447800" y="4191000"/>
          <a:ext cx="1322388" cy="449263"/>
        </p:xfrm>
        <a:graphic>
          <a:graphicData uri="http://schemas.openxmlformats.org/presentationml/2006/ole">
            <mc:AlternateContent xmlns:mc="http://schemas.openxmlformats.org/markup-compatibility/2006">
              <mc:Choice xmlns:v="urn:schemas-microsoft-com:vml" Requires="v">
                <p:oleObj spid="_x0000_s428250" name="Equation" r:id="rId4" imgW="558720" imgH="190440" progId="Equation.DSMT4">
                  <p:embed/>
                </p:oleObj>
              </mc:Choice>
              <mc:Fallback>
                <p:oleObj name="Equation" r:id="rId4" imgW="558720" imgH="1904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191000"/>
                        <a:ext cx="1322388" cy="4492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23944" name="Object 8"/>
          <p:cNvGraphicFramePr>
            <a:graphicFrameLocks noChangeAspect="1"/>
          </p:cNvGraphicFramePr>
          <p:nvPr/>
        </p:nvGraphicFramePr>
        <p:xfrm>
          <a:off x="4648200" y="2362200"/>
          <a:ext cx="2112963" cy="612775"/>
        </p:xfrm>
        <a:graphic>
          <a:graphicData uri="http://schemas.openxmlformats.org/presentationml/2006/ole">
            <mc:AlternateContent xmlns:mc="http://schemas.openxmlformats.org/markup-compatibility/2006">
              <mc:Choice xmlns:v="urn:schemas-microsoft-com:vml" Requires="v">
                <p:oleObj spid="_x0000_s428251" name="Equation" r:id="rId6" imgW="698400" imgH="203040" progId="Equation.DSMT4">
                  <p:embed/>
                </p:oleObj>
              </mc:Choice>
              <mc:Fallback>
                <p:oleObj name="Equation" r:id="rId6" imgW="698400" imgH="2030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2362200"/>
                        <a:ext cx="2112963" cy="6127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23945" name="Object 9"/>
          <p:cNvGraphicFramePr>
            <a:graphicFrameLocks noChangeAspect="1"/>
          </p:cNvGraphicFramePr>
          <p:nvPr/>
        </p:nvGraphicFramePr>
        <p:xfrm>
          <a:off x="2819400" y="3022600"/>
          <a:ext cx="1843088" cy="1111250"/>
        </p:xfrm>
        <a:graphic>
          <a:graphicData uri="http://schemas.openxmlformats.org/presentationml/2006/ole">
            <mc:AlternateContent xmlns:mc="http://schemas.openxmlformats.org/markup-compatibility/2006">
              <mc:Choice xmlns:v="urn:schemas-microsoft-com:vml" Requires="v">
                <p:oleObj spid="_x0000_s428252" name="Equation" r:id="rId8" imgW="609480" imgH="368280" progId="Equation.DSMT4">
                  <p:embed/>
                </p:oleObj>
              </mc:Choice>
              <mc:Fallback>
                <p:oleObj name="Equation" r:id="rId8" imgW="609480" imgH="3682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19400" y="3022600"/>
                        <a:ext cx="1843088" cy="11112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423946" name="Text Box 10"/>
          <p:cNvSpPr txBox="1">
            <a:spLocks noChangeArrowheads="1"/>
          </p:cNvSpPr>
          <p:nvPr/>
        </p:nvSpPr>
        <p:spPr bwMode="auto">
          <a:xfrm>
            <a:off x="2895600" y="4191000"/>
            <a:ext cx="16764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We obtain</a:t>
            </a:r>
          </a:p>
        </p:txBody>
      </p:sp>
      <p:graphicFrame>
        <p:nvGraphicFramePr>
          <p:cNvPr id="423947" name="Object 11"/>
          <p:cNvGraphicFramePr>
            <a:graphicFrameLocks noChangeAspect="1"/>
          </p:cNvGraphicFramePr>
          <p:nvPr/>
        </p:nvGraphicFramePr>
        <p:xfrm>
          <a:off x="511175" y="4922838"/>
          <a:ext cx="631825" cy="388937"/>
        </p:xfrm>
        <a:graphic>
          <a:graphicData uri="http://schemas.openxmlformats.org/presentationml/2006/ole">
            <mc:AlternateContent xmlns:mc="http://schemas.openxmlformats.org/markup-compatibility/2006">
              <mc:Choice xmlns:v="urn:schemas-microsoft-com:vml" Requires="v">
                <p:oleObj spid="_x0000_s428253" name="Equation" r:id="rId10" imgW="266400" imgH="164880" progId="Equation.DSMT4">
                  <p:embed/>
                </p:oleObj>
              </mc:Choice>
              <mc:Fallback>
                <p:oleObj name="Equation" r:id="rId10" imgW="266400" imgH="1648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1175" y="4922838"/>
                        <a:ext cx="631825" cy="38893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23948" name="Object 12"/>
          <p:cNvGraphicFramePr>
            <a:graphicFrameLocks noChangeAspect="1"/>
          </p:cNvGraphicFramePr>
          <p:nvPr/>
        </p:nvGraphicFramePr>
        <p:xfrm>
          <a:off x="1054100" y="4724400"/>
          <a:ext cx="1384300" cy="960438"/>
        </p:xfrm>
        <a:graphic>
          <a:graphicData uri="http://schemas.openxmlformats.org/presentationml/2006/ole">
            <mc:AlternateContent xmlns:mc="http://schemas.openxmlformats.org/markup-compatibility/2006">
              <mc:Choice xmlns:v="urn:schemas-microsoft-com:vml" Requires="v">
                <p:oleObj spid="_x0000_s428254" name="Equation" r:id="rId12" imgW="583920" imgH="406080" progId="Equation.DSMT4">
                  <p:embed/>
                </p:oleObj>
              </mc:Choice>
              <mc:Fallback>
                <p:oleObj name="Equation" r:id="rId12" imgW="583920" imgH="4060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4100" y="4724400"/>
                        <a:ext cx="1384300" cy="9604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23949" name="Object 13"/>
          <p:cNvGraphicFramePr>
            <a:graphicFrameLocks noChangeAspect="1"/>
          </p:cNvGraphicFramePr>
          <p:nvPr/>
        </p:nvGraphicFramePr>
        <p:xfrm>
          <a:off x="2403475" y="4727575"/>
          <a:ext cx="6588125" cy="1109663"/>
        </p:xfrm>
        <a:graphic>
          <a:graphicData uri="http://schemas.openxmlformats.org/presentationml/2006/ole">
            <mc:AlternateContent xmlns:mc="http://schemas.openxmlformats.org/markup-compatibility/2006">
              <mc:Choice xmlns:v="urn:schemas-microsoft-com:vml" Requires="v">
                <p:oleObj spid="_x0000_s428255" name="Equation" r:id="rId14" imgW="2781000" imgH="469800" progId="Equation.DSMT4">
                  <p:embed/>
                </p:oleObj>
              </mc:Choice>
              <mc:Fallback>
                <p:oleObj name="Equation" r:id="rId14" imgW="2781000" imgH="4698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03475" y="4727575"/>
                        <a:ext cx="6588125" cy="11096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5785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23939"/>
                                        </p:tgtEl>
                                        <p:attrNameLst>
                                          <p:attrName>style.visibility</p:attrName>
                                        </p:attrNameLst>
                                      </p:cBhvr>
                                      <p:to>
                                        <p:strVal val="visible"/>
                                      </p:to>
                                    </p:set>
                                    <p:animEffect transition="in" filter="wipe(left)">
                                      <p:cBhvr>
                                        <p:cTn id="7" dur="500"/>
                                        <p:tgtEl>
                                          <p:spTgt spid="4239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23940"/>
                                        </p:tgtEl>
                                        <p:attrNameLst>
                                          <p:attrName>style.visibility</p:attrName>
                                        </p:attrNameLst>
                                      </p:cBhvr>
                                      <p:to>
                                        <p:strVal val="visible"/>
                                      </p:to>
                                    </p:set>
                                    <p:animEffect transition="in" filter="wipe(left)">
                                      <p:cBhvr>
                                        <p:cTn id="12" dur="500"/>
                                        <p:tgtEl>
                                          <p:spTgt spid="4239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iterate type="wd">
                                    <p:tmPct val="10000"/>
                                  </p:iterate>
                                  <p:childTnLst>
                                    <p:set>
                                      <p:cBhvr>
                                        <p:cTn id="16" dur="1" fill="hold">
                                          <p:stCondLst>
                                            <p:cond delay="0"/>
                                          </p:stCondLst>
                                        </p:cTn>
                                        <p:tgtEl>
                                          <p:spTgt spid="423944"/>
                                        </p:tgtEl>
                                        <p:attrNameLst>
                                          <p:attrName>style.visibility</p:attrName>
                                        </p:attrNameLst>
                                      </p:cBhvr>
                                      <p:to>
                                        <p:strVal val="visible"/>
                                      </p:to>
                                    </p:set>
                                    <p:animEffect transition="in" filter="wipe(left)">
                                      <p:cBhvr>
                                        <p:cTn id="17" dur="500"/>
                                        <p:tgtEl>
                                          <p:spTgt spid="42394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23941"/>
                                        </p:tgtEl>
                                        <p:attrNameLst>
                                          <p:attrName>style.visibility</p:attrName>
                                        </p:attrNameLst>
                                      </p:cBhvr>
                                      <p:to>
                                        <p:strVal val="visible"/>
                                      </p:to>
                                    </p:set>
                                    <p:animEffect transition="in" filter="wipe(left)">
                                      <p:cBhvr>
                                        <p:cTn id="22" dur="500"/>
                                        <p:tgtEl>
                                          <p:spTgt spid="4239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iterate type="wd">
                                    <p:tmPct val="10000"/>
                                  </p:iterate>
                                  <p:childTnLst>
                                    <p:set>
                                      <p:cBhvr>
                                        <p:cTn id="26" dur="1" fill="hold">
                                          <p:stCondLst>
                                            <p:cond delay="0"/>
                                          </p:stCondLst>
                                        </p:cTn>
                                        <p:tgtEl>
                                          <p:spTgt spid="423945"/>
                                        </p:tgtEl>
                                        <p:attrNameLst>
                                          <p:attrName>style.visibility</p:attrName>
                                        </p:attrNameLst>
                                      </p:cBhvr>
                                      <p:to>
                                        <p:strVal val="visible"/>
                                      </p:to>
                                    </p:set>
                                    <p:animEffect transition="in" filter="wipe(left)">
                                      <p:cBhvr>
                                        <p:cTn id="27" dur="500"/>
                                        <p:tgtEl>
                                          <p:spTgt spid="42394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423942"/>
                                        </p:tgtEl>
                                        <p:attrNameLst>
                                          <p:attrName>style.visibility</p:attrName>
                                        </p:attrNameLst>
                                      </p:cBhvr>
                                      <p:to>
                                        <p:strVal val="visible"/>
                                      </p:to>
                                    </p:set>
                                    <p:animEffect transition="in" filter="wipe(left)">
                                      <p:cBhvr>
                                        <p:cTn id="32" dur="500"/>
                                        <p:tgtEl>
                                          <p:spTgt spid="42394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23943"/>
                                        </p:tgtEl>
                                        <p:attrNameLst>
                                          <p:attrName>style.visibility</p:attrName>
                                        </p:attrNameLst>
                                      </p:cBhvr>
                                      <p:to>
                                        <p:strVal val="visible"/>
                                      </p:to>
                                    </p:set>
                                    <p:animEffect transition="in" filter="wipe(left)">
                                      <p:cBhvr>
                                        <p:cTn id="37" dur="500"/>
                                        <p:tgtEl>
                                          <p:spTgt spid="42394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423946"/>
                                        </p:tgtEl>
                                        <p:attrNameLst>
                                          <p:attrName>style.visibility</p:attrName>
                                        </p:attrNameLst>
                                      </p:cBhvr>
                                      <p:to>
                                        <p:strVal val="visible"/>
                                      </p:to>
                                    </p:set>
                                    <p:animEffect transition="in" filter="wipe(left)">
                                      <p:cBhvr>
                                        <p:cTn id="42" dur="500"/>
                                        <p:tgtEl>
                                          <p:spTgt spid="42394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iterate type="wd">
                                    <p:tmPct val="10000"/>
                                  </p:iterate>
                                  <p:childTnLst>
                                    <p:set>
                                      <p:cBhvr>
                                        <p:cTn id="46" dur="1" fill="hold">
                                          <p:stCondLst>
                                            <p:cond delay="0"/>
                                          </p:stCondLst>
                                        </p:cTn>
                                        <p:tgtEl>
                                          <p:spTgt spid="423947"/>
                                        </p:tgtEl>
                                        <p:attrNameLst>
                                          <p:attrName>style.visibility</p:attrName>
                                        </p:attrNameLst>
                                      </p:cBhvr>
                                      <p:to>
                                        <p:strVal val="visible"/>
                                      </p:to>
                                    </p:set>
                                    <p:animEffect transition="in" filter="wipe(left)">
                                      <p:cBhvr>
                                        <p:cTn id="47" dur="500"/>
                                        <p:tgtEl>
                                          <p:spTgt spid="42394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iterate type="wd">
                                    <p:tmPct val="10000"/>
                                  </p:iterate>
                                  <p:childTnLst>
                                    <p:set>
                                      <p:cBhvr>
                                        <p:cTn id="51" dur="1" fill="hold">
                                          <p:stCondLst>
                                            <p:cond delay="0"/>
                                          </p:stCondLst>
                                        </p:cTn>
                                        <p:tgtEl>
                                          <p:spTgt spid="423948"/>
                                        </p:tgtEl>
                                        <p:attrNameLst>
                                          <p:attrName>style.visibility</p:attrName>
                                        </p:attrNameLst>
                                      </p:cBhvr>
                                      <p:to>
                                        <p:strVal val="visible"/>
                                      </p:to>
                                    </p:set>
                                    <p:animEffect transition="in" filter="wipe(left)">
                                      <p:cBhvr>
                                        <p:cTn id="52" dur="500"/>
                                        <p:tgtEl>
                                          <p:spTgt spid="42394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iterate type="wd">
                                    <p:tmPct val="10000"/>
                                  </p:iterate>
                                  <p:childTnLst>
                                    <p:set>
                                      <p:cBhvr>
                                        <p:cTn id="56" dur="1" fill="hold">
                                          <p:stCondLst>
                                            <p:cond delay="0"/>
                                          </p:stCondLst>
                                        </p:cTn>
                                        <p:tgtEl>
                                          <p:spTgt spid="423949"/>
                                        </p:tgtEl>
                                        <p:attrNameLst>
                                          <p:attrName>style.visibility</p:attrName>
                                        </p:attrNameLst>
                                      </p:cBhvr>
                                      <p:to>
                                        <p:strVal val="visible"/>
                                      </p:to>
                                    </p:set>
                                    <p:animEffect transition="in" filter="wipe(left)">
                                      <p:cBhvr>
                                        <p:cTn id="57" dur="500"/>
                                        <p:tgtEl>
                                          <p:spTgt spid="423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39" grpId="0"/>
      <p:bldP spid="423940" grpId="0"/>
      <p:bldP spid="423941" grpId="0" animBg="1"/>
      <p:bldP spid="423942" grpId="0"/>
      <p:bldP spid="42394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r>
              <a:rPr lang="en-US" smtClean="0"/>
              <a:t>Thursday, July 5, 2018</a:t>
            </a:r>
            <a:endParaRPr lang="en-US"/>
          </a:p>
        </p:txBody>
      </p:sp>
      <p:sp>
        <p:nvSpPr>
          <p:cNvPr id="12" name="Footer Placeholder 4"/>
          <p:cNvSpPr>
            <a:spLocks noGrp="1"/>
          </p:cNvSpPr>
          <p:nvPr>
            <p:ph type="ftr" sz="quarter" idx="11"/>
          </p:nvPr>
        </p:nvSpPr>
        <p:spPr/>
        <p:txBody>
          <a:bodyPr/>
          <a:lstStyle/>
          <a:p>
            <a:r>
              <a:rPr lang="de-DE" smtClean="0"/>
              <a:t>PHYS 1444-001, Summer 2018               Dr. Jaehoon Yu</a:t>
            </a:r>
            <a:endParaRPr lang="en-US"/>
          </a:p>
        </p:txBody>
      </p:sp>
      <p:sp>
        <p:nvSpPr>
          <p:cNvPr id="13" name="Slide Number Placeholder 5"/>
          <p:cNvSpPr>
            <a:spLocks noGrp="1"/>
          </p:cNvSpPr>
          <p:nvPr>
            <p:ph type="sldNum" sz="quarter" idx="12"/>
          </p:nvPr>
        </p:nvSpPr>
        <p:spPr/>
        <p:txBody>
          <a:bodyPr/>
          <a:lstStyle/>
          <a:p>
            <a:fld id="{3149A855-6E50-844C-970E-C636831C12F0}" type="slidenum">
              <a:rPr lang="en-US"/>
              <a:pPr/>
              <a:t>48</a:t>
            </a:fld>
            <a:endParaRPr lang="en-US"/>
          </a:p>
        </p:txBody>
      </p:sp>
      <p:sp>
        <p:nvSpPr>
          <p:cNvPr id="424962" name="Rectangle 2"/>
          <p:cNvSpPr>
            <a:spLocks noGrp="1" noChangeArrowheads="1"/>
          </p:cNvSpPr>
          <p:nvPr>
            <p:ph type="title"/>
          </p:nvPr>
        </p:nvSpPr>
        <p:spPr>
          <a:xfrm>
            <a:off x="0" y="0"/>
            <a:ext cx="9144000" cy="609600"/>
          </a:xfrm>
        </p:spPr>
        <p:txBody>
          <a:bodyPr/>
          <a:lstStyle/>
          <a:p>
            <a:r>
              <a:rPr lang="en-US" dirty="0" smtClean="0"/>
              <a:t>US Electricity Sources</a:t>
            </a:r>
            <a:endParaRPr lang="en-US" dirty="0"/>
          </a:p>
        </p:txBody>
      </p:sp>
      <p:graphicFrame>
        <p:nvGraphicFramePr>
          <p:cNvPr id="424963"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29202"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24964"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29203"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24965"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29204"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24967"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29205"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2" name="Picture 1"/>
          <p:cNvPicPr>
            <a:picLocks noChangeAspect="1"/>
          </p:cNvPicPr>
          <p:nvPr/>
        </p:nvPicPr>
        <p:blipFill>
          <a:blip r:embed="rId8"/>
          <a:stretch>
            <a:fillRect/>
          </a:stretch>
        </p:blipFill>
        <p:spPr>
          <a:xfrm>
            <a:off x="241834" y="1062759"/>
            <a:ext cx="8673566" cy="4569850"/>
          </a:xfrm>
          <a:prstGeom prst="rect">
            <a:avLst/>
          </a:prstGeom>
        </p:spPr>
      </p:pic>
      <p:pic>
        <p:nvPicPr>
          <p:cNvPr id="3" name="Picture 2"/>
          <p:cNvPicPr>
            <a:picLocks noChangeAspect="1"/>
          </p:cNvPicPr>
          <p:nvPr/>
        </p:nvPicPr>
        <p:blipFill>
          <a:blip r:embed="rId9"/>
          <a:stretch>
            <a:fillRect/>
          </a:stretch>
        </p:blipFill>
        <p:spPr>
          <a:xfrm>
            <a:off x="6055386" y="1666705"/>
            <a:ext cx="3060540" cy="3361957"/>
          </a:xfrm>
          <a:prstGeom prst="rect">
            <a:avLst/>
          </a:prstGeom>
        </p:spPr>
      </p:pic>
      <p:pic>
        <p:nvPicPr>
          <p:cNvPr id="14" name="Picture 13"/>
          <p:cNvPicPr>
            <a:picLocks noChangeAspect="1"/>
          </p:cNvPicPr>
          <p:nvPr/>
        </p:nvPicPr>
        <p:blipFill>
          <a:blip r:embed="rId8"/>
          <a:stretch>
            <a:fillRect/>
          </a:stretch>
        </p:blipFill>
        <p:spPr>
          <a:xfrm>
            <a:off x="241834" y="1062759"/>
            <a:ext cx="5764731" cy="4569850"/>
          </a:xfrm>
          <a:prstGeom prst="rect">
            <a:avLst/>
          </a:prstGeom>
        </p:spPr>
      </p:pic>
    </p:spTree>
    <p:extLst>
      <p:ext uri="{BB962C8B-B14F-4D97-AF65-F5344CB8AC3E}">
        <p14:creationId xmlns:p14="http://schemas.microsoft.com/office/powerpoint/2010/main" val="30372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762000"/>
          </a:xfrm>
        </p:spPr>
        <p:txBody>
          <a:bodyPr/>
          <a:lstStyle/>
          <a:p>
            <a:r>
              <a:rPr lang="en-US" dirty="0" smtClean="0"/>
              <a:t>US Electric E Consumption by Users</a:t>
            </a:r>
            <a:endParaRPr lang="en-US" dirty="0"/>
          </a:p>
        </p:txBody>
      </p:sp>
      <p:sp>
        <p:nvSpPr>
          <p:cNvPr id="4" name="Date Placeholder 3"/>
          <p:cNvSpPr>
            <a:spLocks noGrp="1"/>
          </p:cNvSpPr>
          <p:nvPr>
            <p:ph type="dt" sz="half" idx="10"/>
          </p:nvPr>
        </p:nvSpPr>
        <p:spPr/>
        <p:txBody>
          <a:bodyPr/>
          <a:lstStyle/>
          <a:p>
            <a:pPr>
              <a:defRPr/>
            </a:pPr>
            <a:r>
              <a:rPr lang="en-US" smtClean="0"/>
              <a:t>Thursday, July 5, 2018</a:t>
            </a:r>
            <a:endParaRPr lang="en-US"/>
          </a:p>
        </p:txBody>
      </p:sp>
      <p:sp>
        <p:nvSpPr>
          <p:cNvPr id="5" name="Footer Placeholder 4"/>
          <p:cNvSpPr>
            <a:spLocks noGrp="1"/>
          </p:cNvSpPr>
          <p:nvPr>
            <p:ph type="ftr" sz="quarter" idx="11"/>
          </p:nvPr>
        </p:nvSpPr>
        <p:spPr/>
        <p:txBody>
          <a:bodyPr/>
          <a:lstStyle/>
          <a:p>
            <a:pPr>
              <a:defRPr/>
            </a:pPr>
            <a:r>
              <a:rPr lang="de-DE" smtClean="0"/>
              <a:t>PHYS 1444-001, Summer 2018               Dr. Jaehoon Yu</a:t>
            </a:r>
            <a:endParaRPr lang="en-US"/>
          </a:p>
        </p:txBody>
      </p:sp>
      <p:sp>
        <p:nvSpPr>
          <p:cNvPr id="6" name="Slide Number Placeholder 5"/>
          <p:cNvSpPr>
            <a:spLocks noGrp="1"/>
          </p:cNvSpPr>
          <p:nvPr>
            <p:ph type="sldNum" sz="quarter" idx="12"/>
          </p:nvPr>
        </p:nvSpPr>
        <p:spPr/>
        <p:txBody>
          <a:bodyPr/>
          <a:lstStyle/>
          <a:p>
            <a:pPr>
              <a:defRPr/>
            </a:pPr>
            <a:fld id="{BEF3D8A4-74EF-534D-976E-1FB9C4B72804}" type="slidenum">
              <a:rPr lang="en-US" smtClean="0"/>
              <a:pPr>
                <a:defRPr/>
              </a:pPr>
              <a:t>49</a:t>
            </a:fld>
            <a:endParaRPr lang="en-US"/>
          </a:p>
        </p:txBody>
      </p:sp>
      <p:sp>
        <p:nvSpPr>
          <p:cNvPr id="8" name="Rectangle 7"/>
          <p:cNvSpPr/>
          <p:nvPr/>
        </p:nvSpPr>
        <p:spPr>
          <a:xfrm>
            <a:off x="1515100" y="5867400"/>
            <a:ext cx="5647700" cy="338554"/>
          </a:xfrm>
          <a:prstGeom prst="rect">
            <a:avLst/>
          </a:prstGeom>
        </p:spPr>
        <p:txBody>
          <a:bodyPr wrap="none">
            <a:spAutoFit/>
          </a:bodyPr>
          <a:lstStyle/>
          <a:p>
            <a:r>
              <a:rPr lang="en-US" sz="1600" b="1" dirty="0" smtClean="0">
                <a:solidFill>
                  <a:srgbClr val="FF0000"/>
                </a:solidFill>
                <a:latin typeface="+mn-lt"/>
              </a:rPr>
              <a:t>US Energy Information Administration http</a:t>
            </a:r>
            <a:r>
              <a:rPr lang="en-US" sz="1600" b="1" dirty="0">
                <a:solidFill>
                  <a:srgbClr val="FF0000"/>
                </a:solidFill>
                <a:latin typeface="+mn-lt"/>
              </a:rPr>
              <a:t>://</a:t>
            </a:r>
            <a:r>
              <a:rPr lang="en-US" sz="1600" b="1" dirty="0" err="1">
                <a:solidFill>
                  <a:srgbClr val="FF0000"/>
                </a:solidFill>
                <a:latin typeface="+mn-lt"/>
              </a:rPr>
              <a:t>www.eia.gov</a:t>
            </a:r>
            <a:r>
              <a:rPr lang="en-US" sz="1600" b="1" dirty="0">
                <a:solidFill>
                  <a:srgbClr val="FF0000"/>
                </a:solidFill>
                <a:latin typeface="+mn-lt"/>
              </a:rPr>
              <a:t>/electricity/</a:t>
            </a:r>
          </a:p>
        </p:txBody>
      </p:sp>
      <p:pic>
        <p:nvPicPr>
          <p:cNvPr id="3" name="Picture 2"/>
          <p:cNvPicPr>
            <a:picLocks noChangeAspect="1"/>
          </p:cNvPicPr>
          <p:nvPr/>
        </p:nvPicPr>
        <p:blipFill>
          <a:blip r:embed="rId2"/>
          <a:stretch>
            <a:fillRect/>
          </a:stretch>
        </p:blipFill>
        <p:spPr>
          <a:xfrm>
            <a:off x="838200" y="914400"/>
            <a:ext cx="7086600" cy="4800600"/>
          </a:xfrm>
          <a:prstGeom prst="rect">
            <a:avLst/>
          </a:prstGeom>
        </p:spPr>
      </p:pic>
    </p:spTree>
    <p:extLst>
      <p:ext uri="{BB962C8B-B14F-4D97-AF65-F5344CB8AC3E}">
        <p14:creationId xmlns:p14="http://schemas.microsoft.com/office/powerpoint/2010/main" val="22079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descr="FG28_003"/>
          <p:cNvPicPr>
            <a:picLocks noChangeAspect="1" noChangeArrowheads="1"/>
          </p:cNvPicPr>
          <p:nvPr/>
        </p:nvPicPr>
        <p:blipFill>
          <a:blip r:embed="rId4"/>
          <a:srcRect/>
          <a:stretch>
            <a:fillRect/>
          </a:stretch>
        </p:blipFill>
        <p:spPr bwMode="auto">
          <a:xfrm>
            <a:off x="6705600" y="2209800"/>
            <a:ext cx="2971800" cy="1924050"/>
          </a:xfrm>
          <a:prstGeom prst="rect">
            <a:avLst/>
          </a:prstGeom>
          <a:noFill/>
        </p:spPr>
      </p:pic>
      <p:sp>
        <p:nvSpPr>
          <p:cNvPr id="384007" name="Rectangle 7"/>
          <p:cNvSpPr>
            <a:spLocks noGrp="1" noChangeArrowheads="1"/>
          </p:cNvSpPr>
          <p:nvPr>
            <p:ph type="body" idx="1"/>
          </p:nvPr>
        </p:nvSpPr>
        <p:spPr>
          <a:xfrm>
            <a:off x="381000" y="762000"/>
            <a:ext cx="8382000" cy="5410200"/>
          </a:xfrm>
        </p:spPr>
        <p:txBody>
          <a:bodyPr/>
          <a:lstStyle/>
          <a:p>
            <a:r>
              <a:rPr lang="en-US" sz="2800" dirty="0"/>
              <a:t>We have learned that a wire carrying the</a:t>
            </a:r>
            <a:r>
              <a:rPr lang="en-US" sz="2800" dirty="0" smtClean="0"/>
              <a:t> electric current </a:t>
            </a:r>
            <a:r>
              <a:rPr lang="en-US" sz="2800" dirty="0"/>
              <a:t>produces magnetic field</a:t>
            </a:r>
          </a:p>
          <a:p>
            <a:r>
              <a:rPr lang="en-US" sz="2800" dirty="0"/>
              <a:t>Now what do you think will happen if we place two current carrying wires next to each other?</a:t>
            </a:r>
          </a:p>
          <a:p>
            <a:pPr lvl="1"/>
            <a:r>
              <a:rPr lang="en-US" sz="2400" dirty="0"/>
              <a:t>They will exert force onto each other.  Repel or attract?</a:t>
            </a:r>
          </a:p>
          <a:p>
            <a:pPr lvl="1"/>
            <a:r>
              <a:rPr lang="en-US" sz="2400" dirty="0"/>
              <a:t>Depending on the direction of the currents</a:t>
            </a:r>
          </a:p>
          <a:p>
            <a:r>
              <a:rPr lang="en-US" sz="2800" dirty="0"/>
              <a:t>This was first pointed out by </a:t>
            </a:r>
            <a:r>
              <a:rPr lang="en-US" sz="2800" dirty="0" err="1"/>
              <a:t>Ampére</a:t>
            </a:r>
            <a:r>
              <a:rPr lang="en-US" sz="2800" dirty="0"/>
              <a:t>.</a:t>
            </a:r>
          </a:p>
          <a:p>
            <a:r>
              <a:rPr lang="en-US" sz="2800" dirty="0"/>
              <a:t>Let’s consider two long parallel conductors separated by a distance </a:t>
            </a:r>
            <a:r>
              <a:rPr lang="en-US" sz="2800" dirty="0" err="1"/>
              <a:t>d</a:t>
            </a:r>
            <a:r>
              <a:rPr lang="en-US" sz="2800" dirty="0"/>
              <a:t>, carrying currents </a:t>
            </a:r>
            <a:r>
              <a:rPr lang="en-US" sz="2800" dirty="0">
                <a:latin typeface="Monotype Corsiva" charset="0"/>
              </a:rPr>
              <a:t>I</a:t>
            </a:r>
            <a:r>
              <a:rPr lang="en-US" sz="2800" baseline="-25000" dirty="0"/>
              <a:t>1</a:t>
            </a:r>
            <a:r>
              <a:rPr lang="en-US" sz="2800" dirty="0"/>
              <a:t> and </a:t>
            </a:r>
            <a:r>
              <a:rPr lang="en-US" sz="2800" dirty="0">
                <a:latin typeface="Monotype Corsiva" charset="0"/>
              </a:rPr>
              <a:t>I</a:t>
            </a:r>
            <a:r>
              <a:rPr lang="en-US" sz="2800" baseline="-25000" dirty="0"/>
              <a:t>2</a:t>
            </a:r>
            <a:r>
              <a:rPr lang="en-US" sz="2800" dirty="0"/>
              <a:t>.</a:t>
            </a:r>
          </a:p>
          <a:p>
            <a:r>
              <a:rPr lang="en-US" sz="2800" dirty="0"/>
              <a:t>At the location of the second conductor, the magnitude of the magnetic field produced by </a:t>
            </a:r>
            <a:r>
              <a:rPr lang="en-US" sz="2800" dirty="0">
                <a:latin typeface="Monotype Corsiva" charset="0"/>
              </a:rPr>
              <a:t>I</a:t>
            </a:r>
            <a:r>
              <a:rPr lang="en-US" sz="2800" baseline="-25000" dirty="0"/>
              <a:t>1</a:t>
            </a:r>
            <a:r>
              <a:rPr lang="en-US" sz="2800" dirty="0"/>
              <a:t> is </a:t>
            </a:r>
          </a:p>
        </p:txBody>
      </p:sp>
      <p:sp>
        <p:nvSpPr>
          <p:cNvPr id="10" name="Date Placeholder 3"/>
          <p:cNvSpPr>
            <a:spLocks noGrp="1"/>
          </p:cNvSpPr>
          <p:nvPr>
            <p:ph type="dt" sz="half" idx="10"/>
          </p:nvPr>
        </p:nvSpPr>
        <p:spPr/>
        <p:txBody>
          <a:bodyPr/>
          <a:lstStyle/>
          <a:p>
            <a:r>
              <a:rPr lang="en-US" smtClean="0"/>
              <a:t>Thursday, July 5, 2018</a:t>
            </a:r>
            <a:endParaRPr lang="en-US"/>
          </a:p>
        </p:txBody>
      </p:sp>
      <p:sp>
        <p:nvSpPr>
          <p:cNvPr id="11" name="Footer Placeholder 4"/>
          <p:cNvSpPr>
            <a:spLocks noGrp="1"/>
          </p:cNvSpPr>
          <p:nvPr>
            <p:ph type="ftr" sz="quarter" idx="11"/>
          </p:nvPr>
        </p:nvSpPr>
        <p:spPr/>
        <p:txBody>
          <a:bodyPr/>
          <a:lstStyle/>
          <a:p>
            <a:r>
              <a:rPr lang="de-DE" smtClean="0"/>
              <a:t>PHYS 1444-001, Summer 2018               Dr. Jaehoon Yu</a:t>
            </a:r>
            <a:endParaRPr lang="en-US"/>
          </a:p>
        </p:txBody>
      </p:sp>
      <p:sp>
        <p:nvSpPr>
          <p:cNvPr id="12" name="Slide Number Placeholder 5"/>
          <p:cNvSpPr>
            <a:spLocks noGrp="1"/>
          </p:cNvSpPr>
          <p:nvPr>
            <p:ph type="sldNum" sz="quarter" idx="12"/>
          </p:nvPr>
        </p:nvSpPr>
        <p:spPr/>
        <p:txBody>
          <a:bodyPr/>
          <a:lstStyle/>
          <a:p>
            <a:fld id="{278684D6-210B-4244-9193-57EE934F286E}" type="slidenum">
              <a:rPr lang="en-US"/>
              <a:pPr/>
              <a:t>5</a:t>
            </a:fld>
            <a:endParaRPr lang="en-US"/>
          </a:p>
        </p:txBody>
      </p:sp>
      <p:sp>
        <p:nvSpPr>
          <p:cNvPr id="384003" name="Rectangle 3"/>
          <p:cNvSpPr>
            <a:spLocks noGrp="1" noChangeArrowheads="1"/>
          </p:cNvSpPr>
          <p:nvPr>
            <p:ph type="title"/>
          </p:nvPr>
        </p:nvSpPr>
        <p:spPr>
          <a:xfrm>
            <a:off x="381000" y="76200"/>
            <a:ext cx="8534400" cy="609600"/>
          </a:xfrm>
        </p:spPr>
        <p:txBody>
          <a:bodyPr/>
          <a:lstStyle/>
          <a:p>
            <a:r>
              <a:rPr lang="en-US"/>
              <a:t>Force Between Two Parallel Wires</a:t>
            </a:r>
          </a:p>
        </p:txBody>
      </p:sp>
      <p:graphicFrame>
        <p:nvGraphicFramePr>
          <p:cNvPr id="384004"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378419"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84005"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378420"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84006"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378421"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84008"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378422" name="Equation" r:id="rId9" imgW="914400" imgH="190080" progId="Equation.DSMT4">
                  <p:embed/>
                </p:oleObj>
              </mc:Choice>
              <mc:Fallback>
                <p:oleObj name="Equation" r:id="rId9" imgW="914400" imgH="190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84009" name="Object 9"/>
          <p:cNvGraphicFramePr>
            <a:graphicFrameLocks noChangeAspect="1"/>
          </p:cNvGraphicFramePr>
          <p:nvPr>
            <p:extLst/>
          </p:nvPr>
        </p:nvGraphicFramePr>
        <p:xfrm>
          <a:off x="5653087" y="5410200"/>
          <a:ext cx="1433513" cy="884238"/>
        </p:xfrm>
        <a:graphic>
          <a:graphicData uri="http://schemas.openxmlformats.org/presentationml/2006/ole">
            <mc:AlternateContent xmlns:mc="http://schemas.openxmlformats.org/markup-compatibility/2006">
              <mc:Choice xmlns:v="urn:schemas-microsoft-com:vml" Requires="v">
                <p:oleObj spid="_x0000_s378423" name="Equation" r:id="rId10" imgW="596880" imgH="368280" progId="Equation.DSMT4">
                  <p:embed/>
                </p:oleObj>
              </mc:Choice>
              <mc:Fallback>
                <p:oleObj name="Equation" r:id="rId10" imgW="596880" imgH="3682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53087" y="5410200"/>
                        <a:ext cx="1433513" cy="884238"/>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0153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84007">
                                            <p:txEl>
                                              <p:pRg st="0" end="0"/>
                                            </p:txEl>
                                          </p:spTgt>
                                        </p:tgtEl>
                                        <p:attrNameLst>
                                          <p:attrName>style.visibility</p:attrName>
                                        </p:attrNameLst>
                                      </p:cBhvr>
                                      <p:to>
                                        <p:strVal val="visible"/>
                                      </p:to>
                                    </p:set>
                                    <p:animEffect transition="in" filter="wipe(left)">
                                      <p:cBhvr>
                                        <p:cTn id="7" dur="500"/>
                                        <p:tgtEl>
                                          <p:spTgt spid="3840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84007">
                                            <p:txEl>
                                              <p:pRg st="1" end="1"/>
                                            </p:txEl>
                                          </p:spTgt>
                                        </p:tgtEl>
                                        <p:attrNameLst>
                                          <p:attrName>style.visibility</p:attrName>
                                        </p:attrNameLst>
                                      </p:cBhvr>
                                      <p:to>
                                        <p:strVal val="visible"/>
                                      </p:to>
                                    </p:set>
                                    <p:animEffect transition="in" filter="wipe(left)">
                                      <p:cBhvr>
                                        <p:cTn id="12" dur="500"/>
                                        <p:tgtEl>
                                          <p:spTgt spid="3840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iterate type="wd">
                                    <p:tmPct val="10000"/>
                                  </p:iterate>
                                  <p:childTnLst>
                                    <p:set>
                                      <p:cBhvr>
                                        <p:cTn id="16" dur="1" fill="hold">
                                          <p:stCondLst>
                                            <p:cond delay="0"/>
                                          </p:stCondLst>
                                        </p:cTn>
                                        <p:tgtEl>
                                          <p:spTgt spid="384002"/>
                                        </p:tgtEl>
                                        <p:attrNameLst>
                                          <p:attrName>style.visibility</p:attrName>
                                        </p:attrNameLst>
                                      </p:cBhvr>
                                      <p:to>
                                        <p:strVal val="visible"/>
                                      </p:to>
                                    </p:set>
                                    <p:anim calcmode="lin" valueType="num">
                                      <p:cBhvr>
                                        <p:cTn id="17" dur="500" fill="hold"/>
                                        <p:tgtEl>
                                          <p:spTgt spid="384002"/>
                                        </p:tgtEl>
                                        <p:attrNameLst>
                                          <p:attrName>ppt_w</p:attrName>
                                        </p:attrNameLst>
                                      </p:cBhvr>
                                      <p:tavLst>
                                        <p:tav tm="0">
                                          <p:val>
                                            <p:fltVal val="0"/>
                                          </p:val>
                                        </p:tav>
                                        <p:tav tm="100000">
                                          <p:val>
                                            <p:strVal val="#ppt_w"/>
                                          </p:val>
                                        </p:tav>
                                      </p:tavLst>
                                    </p:anim>
                                    <p:anim calcmode="lin" valueType="num">
                                      <p:cBhvr>
                                        <p:cTn id="18" dur="500" fill="hold"/>
                                        <p:tgtEl>
                                          <p:spTgt spid="384002"/>
                                        </p:tgtEl>
                                        <p:attrNameLst>
                                          <p:attrName>ppt_h</p:attrName>
                                        </p:attrNameLst>
                                      </p:cBhvr>
                                      <p:tavLst>
                                        <p:tav tm="0">
                                          <p:val>
                                            <p:fltVal val="0"/>
                                          </p:val>
                                        </p:tav>
                                        <p:tav tm="100000">
                                          <p:val>
                                            <p:strVal val="#ppt_h"/>
                                          </p:val>
                                        </p:tav>
                                      </p:tavLst>
                                    </p:anim>
                                    <p:animEffect transition="in" filter="fade">
                                      <p:cBhvr>
                                        <p:cTn id="19" dur="500"/>
                                        <p:tgtEl>
                                          <p:spTgt spid="38400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
                                  </p:iterate>
                                  <p:childTnLst>
                                    <p:set>
                                      <p:cBhvr>
                                        <p:cTn id="23" dur="1" fill="hold">
                                          <p:stCondLst>
                                            <p:cond delay="0"/>
                                          </p:stCondLst>
                                        </p:cTn>
                                        <p:tgtEl>
                                          <p:spTgt spid="384007">
                                            <p:txEl>
                                              <p:pRg st="2" end="2"/>
                                            </p:txEl>
                                          </p:spTgt>
                                        </p:tgtEl>
                                        <p:attrNameLst>
                                          <p:attrName>style.visibility</p:attrName>
                                        </p:attrNameLst>
                                      </p:cBhvr>
                                      <p:to>
                                        <p:strVal val="visible"/>
                                      </p:to>
                                    </p:set>
                                    <p:animEffect transition="in" filter="wipe(left)">
                                      <p:cBhvr>
                                        <p:cTn id="24" dur="500"/>
                                        <p:tgtEl>
                                          <p:spTgt spid="38400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384007">
                                            <p:txEl>
                                              <p:pRg st="3" end="3"/>
                                            </p:txEl>
                                          </p:spTgt>
                                        </p:tgtEl>
                                        <p:attrNameLst>
                                          <p:attrName>style.visibility</p:attrName>
                                        </p:attrNameLst>
                                      </p:cBhvr>
                                      <p:to>
                                        <p:strVal val="visible"/>
                                      </p:to>
                                    </p:set>
                                    <p:animEffect transition="in" filter="wipe(left)">
                                      <p:cBhvr>
                                        <p:cTn id="29" dur="500"/>
                                        <p:tgtEl>
                                          <p:spTgt spid="384007">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wd">
                                    <p:tmPct val="10000"/>
                                  </p:iterate>
                                  <p:childTnLst>
                                    <p:set>
                                      <p:cBhvr>
                                        <p:cTn id="33" dur="1" fill="hold">
                                          <p:stCondLst>
                                            <p:cond delay="0"/>
                                          </p:stCondLst>
                                        </p:cTn>
                                        <p:tgtEl>
                                          <p:spTgt spid="384007">
                                            <p:txEl>
                                              <p:pRg st="4" end="4"/>
                                            </p:txEl>
                                          </p:spTgt>
                                        </p:tgtEl>
                                        <p:attrNameLst>
                                          <p:attrName>style.visibility</p:attrName>
                                        </p:attrNameLst>
                                      </p:cBhvr>
                                      <p:to>
                                        <p:strVal val="visible"/>
                                      </p:to>
                                    </p:set>
                                    <p:animEffect transition="in" filter="wipe(left)">
                                      <p:cBhvr>
                                        <p:cTn id="34" dur="500"/>
                                        <p:tgtEl>
                                          <p:spTgt spid="384007">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wd">
                                    <p:tmPct val="10000"/>
                                  </p:iterate>
                                  <p:childTnLst>
                                    <p:set>
                                      <p:cBhvr>
                                        <p:cTn id="38" dur="1" fill="hold">
                                          <p:stCondLst>
                                            <p:cond delay="0"/>
                                          </p:stCondLst>
                                        </p:cTn>
                                        <p:tgtEl>
                                          <p:spTgt spid="384007">
                                            <p:txEl>
                                              <p:pRg st="5" end="5"/>
                                            </p:txEl>
                                          </p:spTgt>
                                        </p:tgtEl>
                                        <p:attrNameLst>
                                          <p:attrName>style.visibility</p:attrName>
                                        </p:attrNameLst>
                                      </p:cBhvr>
                                      <p:to>
                                        <p:strVal val="visible"/>
                                      </p:to>
                                    </p:set>
                                    <p:animEffect transition="in" filter="wipe(left)">
                                      <p:cBhvr>
                                        <p:cTn id="39" dur="500"/>
                                        <p:tgtEl>
                                          <p:spTgt spid="384007">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iterate type="wd">
                                    <p:tmPct val="10000"/>
                                  </p:iterate>
                                  <p:childTnLst>
                                    <p:set>
                                      <p:cBhvr>
                                        <p:cTn id="43" dur="1" fill="hold">
                                          <p:stCondLst>
                                            <p:cond delay="0"/>
                                          </p:stCondLst>
                                        </p:cTn>
                                        <p:tgtEl>
                                          <p:spTgt spid="384007">
                                            <p:txEl>
                                              <p:pRg st="6" end="6"/>
                                            </p:txEl>
                                          </p:spTgt>
                                        </p:tgtEl>
                                        <p:attrNameLst>
                                          <p:attrName>style.visibility</p:attrName>
                                        </p:attrNameLst>
                                      </p:cBhvr>
                                      <p:to>
                                        <p:strVal val="visible"/>
                                      </p:to>
                                    </p:set>
                                    <p:animEffect transition="in" filter="wipe(left)">
                                      <p:cBhvr>
                                        <p:cTn id="44" dur="500"/>
                                        <p:tgtEl>
                                          <p:spTgt spid="384007">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84009"/>
                                        </p:tgtEl>
                                        <p:attrNameLst>
                                          <p:attrName>style.visibility</p:attrName>
                                        </p:attrNameLst>
                                      </p:cBhvr>
                                      <p:to>
                                        <p:strVal val="visible"/>
                                      </p:to>
                                    </p:set>
                                    <p:animEffect transition="in" filter="wipe(left)">
                                      <p:cBhvr>
                                        <p:cTn id="49" dur="500"/>
                                        <p:tgtEl>
                                          <p:spTgt spid="384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7"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r>
              <a:rPr lang="en-US" smtClean="0"/>
              <a:t>Thursday, July 5, 2018</a:t>
            </a:r>
            <a:endParaRPr lang="en-US"/>
          </a:p>
        </p:txBody>
      </p:sp>
      <p:sp>
        <p:nvSpPr>
          <p:cNvPr id="12" name="Footer Placeholder 4"/>
          <p:cNvSpPr>
            <a:spLocks noGrp="1"/>
          </p:cNvSpPr>
          <p:nvPr>
            <p:ph type="ftr" sz="quarter" idx="11"/>
          </p:nvPr>
        </p:nvSpPr>
        <p:spPr/>
        <p:txBody>
          <a:bodyPr/>
          <a:lstStyle/>
          <a:p>
            <a:r>
              <a:rPr lang="de-DE" smtClean="0"/>
              <a:t>PHYS 1444-001, Summer 2018               Dr. Jaehoon Yu</a:t>
            </a:r>
            <a:endParaRPr lang="en-US"/>
          </a:p>
        </p:txBody>
      </p:sp>
      <p:sp>
        <p:nvSpPr>
          <p:cNvPr id="13" name="Slide Number Placeholder 5"/>
          <p:cNvSpPr>
            <a:spLocks noGrp="1"/>
          </p:cNvSpPr>
          <p:nvPr>
            <p:ph type="sldNum" sz="quarter" idx="12"/>
          </p:nvPr>
        </p:nvSpPr>
        <p:spPr/>
        <p:txBody>
          <a:bodyPr/>
          <a:lstStyle/>
          <a:p>
            <a:fld id="{3149A855-6E50-844C-970E-C636831C12F0}" type="slidenum">
              <a:rPr lang="en-US"/>
              <a:pPr/>
              <a:t>50</a:t>
            </a:fld>
            <a:endParaRPr lang="en-US"/>
          </a:p>
        </p:txBody>
      </p:sp>
      <p:sp>
        <p:nvSpPr>
          <p:cNvPr id="424962" name="Rectangle 2"/>
          <p:cNvSpPr>
            <a:spLocks noGrp="1" noChangeArrowheads="1"/>
          </p:cNvSpPr>
          <p:nvPr>
            <p:ph type="title"/>
          </p:nvPr>
        </p:nvSpPr>
        <p:spPr>
          <a:xfrm>
            <a:off x="0" y="0"/>
            <a:ext cx="9144000" cy="609600"/>
          </a:xfrm>
        </p:spPr>
        <p:txBody>
          <a:bodyPr/>
          <a:lstStyle/>
          <a:p>
            <a:r>
              <a:rPr lang="en-US" dirty="0" smtClean="0"/>
              <a:t>The World Energy Consumption</a:t>
            </a:r>
            <a:endParaRPr lang="en-US" dirty="0"/>
          </a:p>
        </p:txBody>
      </p:sp>
      <p:graphicFrame>
        <p:nvGraphicFramePr>
          <p:cNvPr id="424963"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30226"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24964"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30227"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24965"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30228"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24966" name="Rectangle 6"/>
          <p:cNvSpPr>
            <a:spLocks noGrp="1" noChangeArrowheads="1"/>
          </p:cNvSpPr>
          <p:nvPr>
            <p:ph type="body" idx="1"/>
          </p:nvPr>
        </p:nvSpPr>
        <p:spPr>
          <a:xfrm>
            <a:off x="381000" y="533400"/>
            <a:ext cx="8382000" cy="5486400"/>
          </a:xfrm>
        </p:spPr>
        <p:txBody>
          <a:bodyPr/>
          <a:lstStyle/>
          <a:p>
            <a:r>
              <a:rPr lang="en-US" sz="2800" dirty="0" smtClean="0"/>
              <a:t>In 2013, total worldwide energy consumption was 567 EJ </a:t>
            </a:r>
            <a:r>
              <a:rPr lang="en-US" sz="2800" dirty="0" smtClean="0">
                <a:solidFill>
                  <a:srgbClr val="008000"/>
                </a:solidFill>
              </a:rPr>
              <a:t>(567×10</a:t>
            </a:r>
            <a:r>
              <a:rPr lang="en-US" sz="2800" baseline="30000" dirty="0" smtClean="0">
                <a:solidFill>
                  <a:srgbClr val="008000"/>
                </a:solidFill>
              </a:rPr>
              <a:t>18</a:t>
            </a:r>
            <a:r>
              <a:rPr lang="en-US" sz="2800" dirty="0" smtClean="0">
                <a:solidFill>
                  <a:srgbClr val="008000"/>
                </a:solidFill>
              </a:rPr>
              <a:t> J=157 </a:t>
            </a:r>
            <a:r>
              <a:rPr lang="en-US" sz="2800" dirty="0" err="1">
                <a:solidFill>
                  <a:srgbClr val="008000"/>
                </a:solidFill>
              </a:rPr>
              <a:t>P</a:t>
            </a:r>
            <a:r>
              <a:rPr lang="en-US" sz="2800" dirty="0" err="1" smtClean="0">
                <a:solidFill>
                  <a:srgbClr val="008000"/>
                </a:solidFill>
              </a:rPr>
              <a:t>Wh</a:t>
            </a:r>
            <a:r>
              <a:rPr lang="en-US" sz="2800" dirty="0" smtClean="0">
                <a:solidFill>
                  <a:srgbClr val="008000"/>
                </a:solidFill>
              </a:rPr>
              <a:t>)</a:t>
            </a:r>
            <a:r>
              <a:rPr lang="en-US" sz="2800" dirty="0" smtClean="0">
                <a:solidFill>
                  <a:srgbClr val="008000"/>
                </a:solidFill>
                <a:sym typeface="Wingdings"/>
              </a:rPr>
              <a:t> expected &gt;1000EJ by 2050 </a:t>
            </a:r>
            <a:endParaRPr lang="en-US" sz="2800" dirty="0" smtClean="0">
              <a:solidFill>
                <a:srgbClr val="008000"/>
              </a:solidFill>
            </a:endParaRPr>
          </a:p>
          <a:p>
            <a:pPr lvl="1"/>
            <a:r>
              <a:rPr lang="en-US" sz="2400" dirty="0" smtClean="0"/>
              <a:t>Equivalent to an average energy consumption rate of 18 terawatts (1.8×10</a:t>
            </a:r>
            <a:r>
              <a:rPr lang="en-US" sz="2400" baseline="30000" dirty="0" smtClean="0"/>
              <a:t>13</a:t>
            </a:r>
            <a:r>
              <a:rPr lang="en-US" sz="2400" dirty="0" smtClean="0"/>
              <a:t> W)</a:t>
            </a:r>
          </a:p>
          <a:p>
            <a:pPr lvl="1"/>
            <a:r>
              <a:rPr lang="en-US" sz="2400" dirty="0" smtClean="0"/>
              <a:t>US uses 39.1 </a:t>
            </a:r>
            <a:r>
              <a:rPr lang="en-US" sz="2400" dirty="0" err="1" smtClean="0"/>
              <a:t>PWh</a:t>
            </a:r>
            <a:r>
              <a:rPr lang="en-US" sz="2400" dirty="0" smtClean="0"/>
              <a:t> (1.38kWh/person, as of 2014)</a:t>
            </a:r>
          </a:p>
          <a:p>
            <a:r>
              <a:rPr lang="en-US" sz="2800" dirty="0" smtClean="0">
                <a:solidFill>
                  <a:srgbClr val="000090"/>
                </a:solidFill>
              </a:rPr>
              <a:t>The potential for renewable energy </a:t>
            </a:r>
          </a:p>
          <a:p>
            <a:pPr lvl="1"/>
            <a:r>
              <a:rPr lang="en-US" sz="2400" dirty="0" smtClean="0">
                <a:solidFill>
                  <a:srgbClr val="0000FF"/>
                </a:solidFill>
              </a:rPr>
              <a:t>solar energy 1600 EJ (444,000 </a:t>
            </a:r>
            <a:r>
              <a:rPr lang="en-US" sz="2400" dirty="0" err="1" smtClean="0">
                <a:solidFill>
                  <a:srgbClr val="0000FF"/>
                </a:solidFill>
              </a:rPr>
              <a:t>TWh</a:t>
            </a:r>
            <a:r>
              <a:rPr lang="en-US" sz="2400" dirty="0" smtClean="0">
                <a:solidFill>
                  <a:srgbClr val="0000FF"/>
                </a:solidFill>
              </a:rPr>
              <a:t>)</a:t>
            </a:r>
          </a:p>
          <a:p>
            <a:pPr lvl="1"/>
            <a:r>
              <a:rPr lang="en-US" sz="2400" dirty="0" smtClean="0">
                <a:solidFill>
                  <a:srgbClr val="0000FF"/>
                </a:solidFill>
              </a:rPr>
              <a:t>wind power 600 EJ (167,000 </a:t>
            </a:r>
            <a:r>
              <a:rPr lang="en-US" sz="2400" dirty="0" err="1" smtClean="0">
                <a:solidFill>
                  <a:srgbClr val="0000FF"/>
                </a:solidFill>
              </a:rPr>
              <a:t>TWh</a:t>
            </a:r>
            <a:r>
              <a:rPr lang="en-US" sz="2400" dirty="0" smtClean="0">
                <a:solidFill>
                  <a:srgbClr val="0000FF"/>
                </a:solidFill>
              </a:rPr>
              <a:t>)</a:t>
            </a:r>
          </a:p>
          <a:p>
            <a:pPr lvl="1"/>
            <a:r>
              <a:rPr lang="en-US" sz="2400" dirty="0" smtClean="0">
                <a:solidFill>
                  <a:srgbClr val="0000FF"/>
                </a:solidFill>
              </a:rPr>
              <a:t>geothermal energy 500 EJ (139,000 TWh),</a:t>
            </a:r>
          </a:p>
          <a:p>
            <a:pPr lvl="1"/>
            <a:r>
              <a:rPr lang="en-US" sz="2400" dirty="0" smtClean="0">
                <a:solidFill>
                  <a:srgbClr val="0000FF"/>
                </a:solidFill>
              </a:rPr>
              <a:t>biomass 250 EJ (70,000 </a:t>
            </a:r>
            <a:r>
              <a:rPr lang="en-US" sz="2400" dirty="0" err="1" smtClean="0">
                <a:solidFill>
                  <a:srgbClr val="0000FF"/>
                </a:solidFill>
              </a:rPr>
              <a:t>TWh</a:t>
            </a:r>
            <a:r>
              <a:rPr lang="en-US" sz="2400" dirty="0" smtClean="0">
                <a:solidFill>
                  <a:srgbClr val="0000FF"/>
                </a:solidFill>
              </a:rPr>
              <a:t>)</a:t>
            </a:r>
          </a:p>
          <a:p>
            <a:pPr lvl="1"/>
            <a:r>
              <a:rPr lang="en-US" sz="2400" dirty="0" smtClean="0">
                <a:solidFill>
                  <a:srgbClr val="0000FF"/>
                </a:solidFill>
              </a:rPr>
              <a:t>hydropower 50 EJ (14,000 TWh) an</a:t>
            </a:r>
          </a:p>
          <a:p>
            <a:pPr lvl="1"/>
            <a:r>
              <a:rPr lang="en-US" sz="2400" dirty="0" smtClean="0">
                <a:solidFill>
                  <a:srgbClr val="0000FF"/>
                </a:solidFill>
              </a:rPr>
              <a:t>ocean energy 1 EJ (280 </a:t>
            </a:r>
            <a:r>
              <a:rPr lang="en-US" sz="2400" dirty="0" err="1" smtClean="0">
                <a:solidFill>
                  <a:srgbClr val="0000FF"/>
                </a:solidFill>
              </a:rPr>
              <a:t>TWh</a:t>
            </a:r>
            <a:r>
              <a:rPr lang="en-US" sz="2400" dirty="0" smtClean="0">
                <a:solidFill>
                  <a:srgbClr val="0000FF"/>
                </a:solidFill>
              </a:rPr>
              <a:t>)</a:t>
            </a:r>
          </a:p>
          <a:p>
            <a:pPr lvl="1"/>
            <a:r>
              <a:rPr lang="en-US" sz="2400" dirty="0" smtClean="0">
                <a:solidFill>
                  <a:srgbClr val="0000FF"/>
                </a:solidFill>
              </a:rPr>
              <a:t>Read </a:t>
            </a:r>
            <a:r>
              <a:rPr lang="en-US" sz="2400" dirty="0" smtClean="0">
                <a:solidFill>
                  <a:srgbClr val="0000FF"/>
                </a:solidFill>
                <a:hlinkClick r:id="rId7"/>
              </a:rPr>
              <a:t>this paper if you want to learn more</a:t>
            </a:r>
            <a:endParaRPr lang="en-US" sz="2400" dirty="0">
              <a:solidFill>
                <a:srgbClr val="0000FF"/>
              </a:solidFill>
            </a:endParaRPr>
          </a:p>
        </p:txBody>
      </p:sp>
      <p:graphicFrame>
        <p:nvGraphicFramePr>
          <p:cNvPr id="424967"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30229"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4678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24966">
                                            <p:txEl>
                                              <p:pRg st="0" end="0"/>
                                            </p:txEl>
                                          </p:spTgt>
                                        </p:tgtEl>
                                        <p:attrNameLst>
                                          <p:attrName>style.visibility</p:attrName>
                                        </p:attrNameLst>
                                      </p:cBhvr>
                                      <p:to>
                                        <p:strVal val="visible"/>
                                      </p:to>
                                    </p:set>
                                    <p:animEffect transition="in" filter="wipe(left)">
                                      <p:cBhvr>
                                        <p:cTn id="7" dur="500"/>
                                        <p:tgtEl>
                                          <p:spTgt spid="4249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24966">
                                            <p:txEl>
                                              <p:pRg st="1" end="1"/>
                                            </p:txEl>
                                          </p:spTgt>
                                        </p:tgtEl>
                                        <p:attrNameLst>
                                          <p:attrName>style.visibility</p:attrName>
                                        </p:attrNameLst>
                                      </p:cBhvr>
                                      <p:to>
                                        <p:strVal val="visible"/>
                                      </p:to>
                                    </p:set>
                                    <p:animEffect transition="in" filter="wipe(left)">
                                      <p:cBhvr>
                                        <p:cTn id="12" dur="500"/>
                                        <p:tgtEl>
                                          <p:spTgt spid="4249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24966">
                                            <p:txEl>
                                              <p:pRg st="2" end="2"/>
                                            </p:txEl>
                                          </p:spTgt>
                                        </p:tgtEl>
                                        <p:attrNameLst>
                                          <p:attrName>style.visibility</p:attrName>
                                        </p:attrNameLst>
                                      </p:cBhvr>
                                      <p:to>
                                        <p:strVal val="visible"/>
                                      </p:to>
                                    </p:set>
                                    <p:animEffect transition="in" filter="wipe(left)">
                                      <p:cBhvr>
                                        <p:cTn id="17" dur="500"/>
                                        <p:tgtEl>
                                          <p:spTgt spid="4249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24966">
                                            <p:txEl>
                                              <p:pRg st="3" end="3"/>
                                            </p:txEl>
                                          </p:spTgt>
                                        </p:tgtEl>
                                        <p:attrNameLst>
                                          <p:attrName>style.visibility</p:attrName>
                                        </p:attrNameLst>
                                      </p:cBhvr>
                                      <p:to>
                                        <p:strVal val="visible"/>
                                      </p:to>
                                    </p:set>
                                    <p:animEffect transition="in" filter="wipe(left)">
                                      <p:cBhvr>
                                        <p:cTn id="22" dur="500"/>
                                        <p:tgtEl>
                                          <p:spTgt spid="42496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24966">
                                            <p:txEl>
                                              <p:pRg st="4" end="4"/>
                                            </p:txEl>
                                          </p:spTgt>
                                        </p:tgtEl>
                                        <p:attrNameLst>
                                          <p:attrName>style.visibility</p:attrName>
                                        </p:attrNameLst>
                                      </p:cBhvr>
                                      <p:to>
                                        <p:strVal val="visible"/>
                                      </p:to>
                                    </p:set>
                                    <p:animEffect transition="in" filter="wipe(left)">
                                      <p:cBhvr>
                                        <p:cTn id="27" dur="500"/>
                                        <p:tgtEl>
                                          <p:spTgt spid="424966">
                                            <p:txEl>
                                              <p:pRg st="4" end="4"/>
                                            </p:txEl>
                                          </p:spTgt>
                                        </p:tgtEl>
                                      </p:cBhvr>
                                    </p:animEffect>
                                  </p:childTnLst>
                                </p:cTn>
                              </p:par>
                            </p:childTnLst>
                          </p:cTn>
                        </p:par>
                        <p:par>
                          <p:cTn id="28" fill="hold">
                            <p:stCondLst>
                              <p:cond delay="850"/>
                            </p:stCondLst>
                            <p:childTnLst>
                              <p:par>
                                <p:cTn id="29" presetID="22" presetClass="entr" presetSubtype="8" fill="hold" grpId="0" nodeType="afterEffect">
                                  <p:stCondLst>
                                    <p:cond delay="0"/>
                                  </p:stCondLst>
                                  <p:iterate type="wd">
                                    <p:tmPct val="10000"/>
                                  </p:iterate>
                                  <p:childTnLst>
                                    <p:set>
                                      <p:cBhvr>
                                        <p:cTn id="30" dur="1" fill="hold">
                                          <p:stCondLst>
                                            <p:cond delay="0"/>
                                          </p:stCondLst>
                                        </p:cTn>
                                        <p:tgtEl>
                                          <p:spTgt spid="424966">
                                            <p:txEl>
                                              <p:pRg st="5" end="5"/>
                                            </p:txEl>
                                          </p:spTgt>
                                        </p:tgtEl>
                                        <p:attrNameLst>
                                          <p:attrName>style.visibility</p:attrName>
                                        </p:attrNameLst>
                                      </p:cBhvr>
                                      <p:to>
                                        <p:strVal val="visible"/>
                                      </p:to>
                                    </p:set>
                                    <p:animEffect transition="in" filter="wipe(left)">
                                      <p:cBhvr>
                                        <p:cTn id="31" dur="500"/>
                                        <p:tgtEl>
                                          <p:spTgt spid="424966">
                                            <p:txEl>
                                              <p:pRg st="5" end="5"/>
                                            </p:txEl>
                                          </p:spTgt>
                                        </p:tgtEl>
                                      </p:cBhvr>
                                    </p:animEffect>
                                  </p:childTnLst>
                                </p:cTn>
                              </p:par>
                            </p:childTnLst>
                          </p:cTn>
                        </p:par>
                        <p:par>
                          <p:cTn id="32" fill="hold">
                            <p:stCondLst>
                              <p:cond delay="1700"/>
                            </p:stCondLst>
                            <p:childTnLst>
                              <p:par>
                                <p:cTn id="33" presetID="22" presetClass="entr" presetSubtype="8" fill="hold" grpId="0" nodeType="afterEffect">
                                  <p:stCondLst>
                                    <p:cond delay="0"/>
                                  </p:stCondLst>
                                  <p:iterate type="wd">
                                    <p:tmPct val="10000"/>
                                  </p:iterate>
                                  <p:childTnLst>
                                    <p:set>
                                      <p:cBhvr>
                                        <p:cTn id="34" dur="1" fill="hold">
                                          <p:stCondLst>
                                            <p:cond delay="0"/>
                                          </p:stCondLst>
                                        </p:cTn>
                                        <p:tgtEl>
                                          <p:spTgt spid="424966">
                                            <p:txEl>
                                              <p:pRg st="6" end="6"/>
                                            </p:txEl>
                                          </p:spTgt>
                                        </p:tgtEl>
                                        <p:attrNameLst>
                                          <p:attrName>style.visibility</p:attrName>
                                        </p:attrNameLst>
                                      </p:cBhvr>
                                      <p:to>
                                        <p:strVal val="visible"/>
                                      </p:to>
                                    </p:set>
                                    <p:animEffect transition="in" filter="wipe(left)">
                                      <p:cBhvr>
                                        <p:cTn id="35" dur="500"/>
                                        <p:tgtEl>
                                          <p:spTgt spid="424966">
                                            <p:txEl>
                                              <p:pRg st="6" end="6"/>
                                            </p:txEl>
                                          </p:spTgt>
                                        </p:tgtEl>
                                      </p:cBhvr>
                                    </p:animEffect>
                                  </p:childTnLst>
                                </p:cTn>
                              </p:par>
                            </p:childTnLst>
                          </p:cTn>
                        </p:par>
                        <p:par>
                          <p:cTn id="36" fill="hold">
                            <p:stCondLst>
                              <p:cond delay="2550"/>
                            </p:stCondLst>
                            <p:childTnLst>
                              <p:par>
                                <p:cTn id="37" presetID="22" presetClass="entr" presetSubtype="8" fill="hold" grpId="0" nodeType="afterEffect">
                                  <p:stCondLst>
                                    <p:cond delay="0"/>
                                  </p:stCondLst>
                                  <p:iterate type="wd">
                                    <p:tmPct val="10000"/>
                                  </p:iterate>
                                  <p:childTnLst>
                                    <p:set>
                                      <p:cBhvr>
                                        <p:cTn id="38" dur="1" fill="hold">
                                          <p:stCondLst>
                                            <p:cond delay="0"/>
                                          </p:stCondLst>
                                        </p:cTn>
                                        <p:tgtEl>
                                          <p:spTgt spid="424966">
                                            <p:txEl>
                                              <p:pRg st="7" end="7"/>
                                            </p:txEl>
                                          </p:spTgt>
                                        </p:tgtEl>
                                        <p:attrNameLst>
                                          <p:attrName>style.visibility</p:attrName>
                                        </p:attrNameLst>
                                      </p:cBhvr>
                                      <p:to>
                                        <p:strVal val="visible"/>
                                      </p:to>
                                    </p:set>
                                    <p:animEffect transition="in" filter="wipe(left)">
                                      <p:cBhvr>
                                        <p:cTn id="39" dur="500"/>
                                        <p:tgtEl>
                                          <p:spTgt spid="424966">
                                            <p:txEl>
                                              <p:pRg st="7" end="7"/>
                                            </p:txEl>
                                          </p:spTgt>
                                        </p:tgtEl>
                                      </p:cBhvr>
                                    </p:animEffect>
                                  </p:childTnLst>
                                </p:cTn>
                              </p:par>
                            </p:childTnLst>
                          </p:cTn>
                        </p:par>
                        <p:par>
                          <p:cTn id="40" fill="hold">
                            <p:stCondLst>
                              <p:cond delay="3350"/>
                            </p:stCondLst>
                            <p:childTnLst>
                              <p:par>
                                <p:cTn id="41" presetID="22" presetClass="entr" presetSubtype="8" fill="hold" grpId="0" nodeType="afterEffect">
                                  <p:stCondLst>
                                    <p:cond delay="0"/>
                                  </p:stCondLst>
                                  <p:iterate type="wd">
                                    <p:tmPct val="10000"/>
                                  </p:iterate>
                                  <p:childTnLst>
                                    <p:set>
                                      <p:cBhvr>
                                        <p:cTn id="42" dur="1" fill="hold">
                                          <p:stCondLst>
                                            <p:cond delay="0"/>
                                          </p:stCondLst>
                                        </p:cTn>
                                        <p:tgtEl>
                                          <p:spTgt spid="424966">
                                            <p:txEl>
                                              <p:pRg st="8" end="8"/>
                                            </p:txEl>
                                          </p:spTgt>
                                        </p:tgtEl>
                                        <p:attrNameLst>
                                          <p:attrName>style.visibility</p:attrName>
                                        </p:attrNameLst>
                                      </p:cBhvr>
                                      <p:to>
                                        <p:strVal val="visible"/>
                                      </p:to>
                                    </p:set>
                                    <p:animEffect transition="in" filter="wipe(left)">
                                      <p:cBhvr>
                                        <p:cTn id="43" dur="500"/>
                                        <p:tgtEl>
                                          <p:spTgt spid="424966">
                                            <p:txEl>
                                              <p:pRg st="8" end="8"/>
                                            </p:txEl>
                                          </p:spTgt>
                                        </p:tgtEl>
                                      </p:cBhvr>
                                    </p:animEffect>
                                  </p:childTnLst>
                                </p:cTn>
                              </p:par>
                            </p:childTnLst>
                          </p:cTn>
                        </p:par>
                        <p:par>
                          <p:cTn id="44" fill="hold">
                            <p:stCondLst>
                              <p:cond delay="4200"/>
                            </p:stCondLst>
                            <p:childTnLst>
                              <p:par>
                                <p:cTn id="45" presetID="22" presetClass="entr" presetSubtype="8" fill="hold" grpId="0" nodeType="afterEffect">
                                  <p:stCondLst>
                                    <p:cond delay="0"/>
                                  </p:stCondLst>
                                  <p:iterate type="wd">
                                    <p:tmPct val="10000"/>
                                  </p:iterate>
                                  <p:childTnLst>
                                    <p:set>
                                      <p:cBhvr>
                                        <p:cTn id="46" dur="1" fill="hold">
                                          <p:stCondLst>
                                            <p:cond delay="0"/>
                                          </p:stCondLst>
                                        </p:cTn>
                                        <p:tgtEl>
                                          <p:spTgt spid="424966">
                                            <p:txEl>
                                              <p:pRg st="9" end="9"/>
                                            </p:txEl>
                                          </p:spTgt>
                                        </p:tgtEl>
                                        <p:attrNameLst>
                                          <p:attrName>style.visibility</p:attrName>
                                        </p:attrNameLst>
                                      </p:cBhvr>
                                      <p:to>
                                        <p:strVal val="visible"/>
                                      </p:to>
                                    </p:set>
                                    <p:animEffect transition="in" filter="wipe(left)">
                                      <p:cBhvr>
                                        <p:cTn id="47" dur="500"/>
                                        <p:tgtEl>
                                          <p:spTgt spid="424966">
                                            <p:txEl>
                                              <p:pRg st="9" end="9"/>
                                            </p:txEl>
                                          </p:spTgt>
                                        </p:tgtEl>
                                      </p:cBhvr>
                                    </p:animEffect>
                                  </p:childTnLst>
                                </p:cTn>
                              </p:par>
                              <p:par>
                                <p:cTn id="48" presetID="22" presetClass="entr" presetSubtype="8" fill="hold" grpId="0" nodeType="withEffect">
                                  <p:stCondLst>
                                    <p:cond delay="0"/>
                                  </p:stCondLst>
                                  <p:iterate type="wd">
                                    <p:tmPct val="10000"/>
                                  </p:iterate>
                                  <p:childTnLst>
                                    <p:set>
                                      <p:cBhvr>
                                        <p:cTn id="49" dur="1" fill="hold">
                                          <p:stCondLst>
                                            <p:cond delay="0"/>
                                          </p:stCondLst>
                                        </p:cTn>
                                        <p:tgtEl>
                                          <p:spTgt spid="424966">
                                            <p:txEl>
                                              <p:pRg st="10" end="10"/>
                                            </p:txEl>
                                          </p:spTgt>
                                        </p:tgtEl>
                                        <p:attrNameLst>
                                          <p:attrName>style.visibility</p:attrName>
                                        </p:attrNameLst>
                                      </p:cBhvr>
                                      <p:to>
                                        <p:strVal val="visible"/>
                                      </p:to>
                                    </p:set>
                                    <p:animEffect transition="in" filter="wipe(left)">
                                      <p:cBhvr>
                                        <p:cTn id="50" dur="500"/>
                                        <p:tgtEl>
                                          <p:spTgt spid="42496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66"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r>
              <a:rPr lang="en-US" smtClean="0"/>
              <a:t>Thursday, July 5, 2018</a:t>
            </a:r>
            <a:endParaRPr lang="en-US"/>
          </a:p>
        </p:txBody>
      </p:sp>
      <p:sp>
        <p:nvSpPr>
          <p:cNvPr id="12" name="Footer Placeholder 4"/>
          <p:cNvSpPr>
            <a:spLocks noGrp="1"/>
          </p:cNvSpPr>
          <p:nvPr>
            <p:ph type="ftr" sz="quarter" idx="11"/>
          </p:nvPr>
        </p:nvSpPr>
        <p:spPr/>
        <p:txBody>
          <a:bodyPr/>
          <a:lstStyle/>
          <a:p>
            <a:r>
              <a:rPr lang="de-DE" smtClean="0"/>
              <a:t>PHYS 1444-001, Summer 2018               Dr. Jaehoon Yu</a:t>
            </a:r>
            <a:endParaRPr lang="en-US"/>
          </a:p>
        </p:txBody>
      </p:sp>
      <p:sp>
        <p:nvSpPr>
          <p:cNvPr id="13" name="Slide Number Placeholder 5"/>
          <p:cNvSpPr>
            <a:spLocks noGrp="1"/>
          </p:cNvSpPr>
          <p:nvPr>
            <p:ph type="sldNum" sz="quarter" idx="12"/>
          </p:nvPr>
        </p:nvSpPr>
        <p:spPr/>
        <p:txBody>
          <a:bodyPr/>
          <a:lstStyle/>
          <a:p>
            <a:fld id="{3149A855-6E50-844C-970E-C636831C12F0}" type="slidenum">
              <a:rPr lang="en-US"/>
              <a:pPr/>
              <a:t>51</a:t>
            </a:fld>
            <a:endParaRPr lang="en-US"/>
          </a:p>
        </p:txBody>
      </p:sp>
      <p:sp>
        <p:nvSpPr>
          <p:cNvPr id="424962" name="Rectangle 2"/>
          <p:cNvSpPr>
            <a:spLocks noGrp="1" noChangeArrowheads="1"/>
          </p:cNvSpPr>
          <p:nvPr>
            <p:ph type="title"/>
          </p:nvPr>
        </p:nvSpPr>
        <p:spPr>
          <a:xfrm>
            <a:off x="0" y="228600"/>
            <a:ext cx="9144000" cy="609600"/>
          </a:xfrm>
        </p:spPr>
        <p:txBody>
          <a:bodyPr/>
          <a:lstStyle/>
          <a:p>
            <a:r>
              <a:rPr lang="en-US"/>
              <a:t>A DC Generator</a:t>
            </a:r>
          </a:p>
        </p:txBody>
      </p:sp>
      <p:graphicFrame>
        <p:nvGraphicFramePr>
          <p:cNvPr id="424963"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31246"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4964"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31247"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4965"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31248"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4966" name="Rectangle 6"/>
          <p:cNvSpPr>
            <a:spLocks noGrp="1" noChangeArrowheads="1"/>
          </p:cNvSpPr>
          <p:nvPr>
            <p:ph type="body" idx="1"/>
          </p:nvPr>
        </p:nvSpPr>
        <p:spPr>
          <a:xfrm>
            <a:off x="381000" y="838200"/>
            <a:ext cx="8382000" cy="5486400"/>
          </a:xfrm>
        </p:spPr>
        <p:txBody>
          <a:bodyPr/>
          <a:lstStyle/>
          <a:p>
            <a:r>
              <a:rPr lang="en-US" dirty="0"/>
              <a:t>A DC generator is almost the same as an</a:t>
            </a:r>
            <a:r>
              <a:rPr lang="en-US" dirty="0" smtClean="0"/>
              <a:t> AC </a:t>
            </a:r>
            <a:r>
              <a:rPr lang="en-US" dirty="0"/>
              <a:t>generator except the slip rings are replaced by split-ring </a:t>
            </a:r>
            <a:r>
              <a:rPr lang="en-US" dirty="0" err="1"/>
              <a:t>commutators</a:t>
            </a:r>
            <a:endParaRPr lang="en-US" dirty="0"/>
          </a:p>
          <a:p>
            <a:endParaRPr lang="en-US" dirty="0"/>
          </a:p>
          <a:p>
            <a:endParaRPr lang="en-US" dirty="0"/>
          </a:p>
          <a:p>
            <a:endParaRPr lang="en-US" dirty="0"/>
          </a:p>
          <a:p>
            <a:r>
              <a:rPr lang="en-US" dirty="0"/>
              <a:t>Output can be smoothed out by </a:t>
            </a:r>
            <a:r>
              <a:rPr lang="en-US" dirty="0" smtClean="0"/>
              <a:t>placing </a:t>
            </a:r>
            <a:r>
              <a:rPr lang="en-US" dirty="0"/>
              <a:t>a capacitor </a:t>
            </a:r>
            <a:r>
              <a:rPr lang="en-US" dirty="0" smtClean="0"/>
              <a:t>in parallel to </a:t>
            </a:r>
            <a:r>
              <a:rPr lang="en-US" dirty="0"/>
              <a:t>the output</a:t>
            </a:r>
          </a:p>
          <a:p>
            <a:pPr lvl="1"/>
            <a:r>
              <a:rPr lang="en-US" dirty="0"/>
              <a:t>More commonly done using many armature windings</a:t>
            </a:r>
          </a:p>
        </p:txBody>
      </p:sp>
      <p:graphicFrame>
        <p:nvGraphicFramePr>
          <p:cNvPr id="424967"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31249"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24968" name="Picture 8" descr="FG29_014A"/>
          <p:cNvPicPr>
            <a:picLocks noChangeAspect="1" noChangeArrowheads="1"/>
          </p:cNvPicPr>
          <p:nvPr/>
        </p:nvPicPr>
        <p:blipFill>
          <a:blip r:embed="rId8"/>
          <a:srcRect/>
          <a:stretch>
            <a:fillRect/>
          </a:stretch>
        </p:blipFill>
        <p:spPr bwMode="auto">
          <a:xfrm>
            <a:off x="685800" y="2406650"/>
            <a:ext cx="2743200" cy="1524000"/>
          </a:xfrm>
          <a:prstGeom prst="rect">
            <a:avLst/>
          </a:prstGeom>
          <a:noFill/>
        </p:spPr>
      </p:pic>
      <p:pic>
        <p:nvPicPr>
          <p:cNvPr id="424969" name="Picture 9" descr="FG29_014B"/>
          <p:cNvPicPr>
            <a:picLocks noChangeAspect="1" noChangeArrowheads="1"/>
          </p:cNvPicPr>
          <p:nvPr/>
        </p:nvPicPr>
        <p:blipFill>
          <a:blip r:embed="rId9"/>
          <a:srcRect/>
          <a:stretch>
            <a:fillRect/>
          </a:stretch>
        </p:blipFill>
        <p:spPr bwMode="auto">
          <a:xfrm>
            <a:off x="5181600" y="2298700"/>
            <a:ext cx="3048000" cy="1739900"/>
          </a:xfrm>
          <a:prstGeom prst="rect">
            <a:avLst/>
          </a:prstGeom>
          <a:noFill/>
        </p:spPr>
      </p:pic>
      <p:sp>
        <p:nvSpPr>
          <p:cNvPr id="424970" name="AutoShape 10"/>
          <p:cNvSpPr>
            <a:spLocks noChangeArrowheads="1"/>
          </p:cNvSpPr>
          <p:nvPr/>
        </p:nvSpPr>
        <p:spPr bwMode="auto">
          <a:xfrm>
            <a:off x="3200400" y="2619375"/>
            <a:ext cx="2209800" cy="1098550"/>
          </a:xfrm>
          <a:prstGeom prst="rightArrow">
            <a:avLst>
              <a:gd name="adj1" fmla="val 50000"/>
              <a:gd name="adj2" fmla="val 50289"/>
            </a:avLst>
          </a:prstGeom>
          <a:solidFill>
            <a:srgbClr val="FFFF66"/>
          </a:solidFill>
          <a:ln w="28575">
            <a:solidFill>
              <a:srgbClr val="CC0000"/>
            </a:solidFill>
            <a:miter lim="800000"/>
            <a:headEnd/>
            <a:tailEnd/>
          </a:ln>
          <a:effectLst/>
        </p:spPr>
        <p:txBody>
          <a:bodyPr anchor="ctr">
            <a:prstTxWarp prst="textNoShape">
              <a:avLst/>
            </a:prstTxWarp>
            <a:spAutoFit/>
          </a:bodyPr>
          <a:lstStyle/>
          <a:p>
            <a:pPr algn="ctr"/>
            <a:r>
              <a:rPr lang="en-US" sz="1600" b="1">
                <a:solidFill>
                  <a:srgbClr val="CC0000"/>
                </a:solidFill>
                <a:latin typeface="Arial Narrow" charset="0"/>
              </a:rPr>
              <a:t>Smooth output using many windings</a:t>
            </a:r>
          </a:p>
        </p:txBody>
      </p:sp>
    </p:spTree>
    <p:extLst>
      <p:ext uri="{BB962C8B-B14F-4D97-AF65-F5344CB8AC3E}">
        <p14:creationId xmlns:p14="http://schemas.microsoft.com/office/powerpoint/2010/main" val="2612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24966">
                                            <p:txEl>
                                              <p:pRg st="0" end="0"/>
                                            </p:txEl>
                                          </p:spTgt>
                                        </p:tgtEl>
                                        <p:attrNameLst>
                                          <p:attrName>style.visibility</p:attrName>
                                        </p:attrNameLst>
                                      </p:cBhvr>
                                      <p:to>
                                        <p:strVal val="visible"/>
                                      </p:to>
                                    </p:set>
                                    <p:animEffect transition="in" filter="wipe(left)">
                                      <p:cBhvr>
                                        <p:cTn id="7" dur="500"/>
                                        <p:tgtEl>
                                          <p:spTgt spid="4249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424968"/>
                                        </p:tgtEl>
                                        <p:attrNameLst>
                                          <p:attrName>style.visibility</p:attrName>
                                        </p:attrNameLst>
                                      </p:cBhvr>
                                      <p:to>
                                        <p:strVal val="visible"/>
                                      </p:to>
                                    </p:set>
                                    <p:anim calcmode="lin" valueType="num">
                                      <p:cBhvr>
                                        <p:cTn id="12" dur="500" fill="hold"/>
                                        <p:tgtEl>
                                          <p:spTgt spid="424968"/>
                                        </p:tgtEl>
                                        <p:attrNameLst>
                                          <p:attrName>ppt_w</p:attrName>
                                        </p:attrNameLst>
                                      </p:cBhvr>
                                      <p:tavLst>
                                        <p:tav tm="0">
                                          <p:val>
                                            <p:fltVal val="0"/>
                                          </p:val>
                                        </p:tav>
                                        <p:tav tm="100000">
                                          <p:val>
                                            <p:strVal val="#ppt_w"/>
                                          </p:val>
                                        </p:tav>
                                      </p:tavLst>
                                    </p:anim>
                                    <p:anim calcmode="lin" valueType="num">
                                      <p:cBhvr>
                                        <p:cTn id="13" dur="500" fill="hold"/>
                                        <p:tgtEl>
                                          <p:spTgt spid="424968"/>
                                        </p:tgtEl>
                                        <p:attrNameLst>
                                          <p:attrName>ppt_h</p:attrName>
                                        </p:attrNameLst>
                                      </p:cBhvr>
                                      <p:tavLst>
                                        <p:tav tm="0">
                                          <p:val>
                                            <p:fltVal val="0"/>
                                          </p:val>
                                        </p:tav>
                                        <p:tav tm="100000">
                                          <p:val>
                                            <p:strVal val="#ppt_h"/>
                                          </p:val>
                                        </p:tav>
                                      </p:tavLst>
                                    </p:anim>
                                    <p:animEffect transition="in" filter="fade">
                                      <p:cBhvr>
                                        <p:cTn id="14" dur="500"/>
                                        <p:tgtEl>
                                          <p:spTgt spid="42496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424966">
                                            <p:txEl>
                                              <p:pRg st="4" end="4"/>
                                            </p:txEl>
                                          </p:spTgt>
                                        </p:tgtEl>
                                        <p:attrNameLst>
                                          <p:attrName>style.visibility</p:attrName>
                                        </p:attrNameLst>
                                      </p:cBhvr>
                                      <p:to>
                                        <p:strVal val="visible"/>
                                      </p:to>
                                    </p:set>
                                    <p:animEffect transition="in" filter="wipe(left)">
                                      <p:cBhvr>
                                        <p:cTn id="19" dur="500"/>
                                        <p:tgtEl>
                                          <p:spTgt spid="42496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
                                  </p:iterate>
                                  <p:childTnLst>
                                    <p:set>
                                      <p:cBhvr>
                                        <p:cTn id="23" dur="1" fill="hold">
                                          <p:stCondLst>
                                            <p:cond delay="0"/>
                                          </p:stCondLst>
                                        </p:cTn>
                                        <p:tgtEl>
                                          <p:spTgt spid="424966">
                                            <p:txEl>
                                              <p:pRg st="5" end="5"/>
                                            </p:txEl>
                                          </p:spTgt>
                                        </p:tgtEl>
                                        <p:attrNameLst>
                                          <p:attrName>style.visibility</p:attrName>
                                        </p:attrNameLst>
                                      </p:cBhvr>
                                      <p:to>
                                        <p:strVal val="visible"/>
                                      </p:to>
                                    </p:set>
                                    <p:animEffect transition="in" filter="wipe(left)">
                                      <p:cBhvr>
                                        <p:cTn id="24" dur="500"/>
                                        <p:tgtEl>
                                          <p:spTgt spid="424966">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lt">
                                    <p:tmPct val="10000"/>
                                  </p:iterate>
                                  <p:childTnLst>
                                    <p:set>
                                      <p:cBhvr>
                                        <p:cTn id="28" dur="1" fill="hold">
                                          <p:stCondLst>
                                            <p:cond delay="0"/>
                                          </p:stCondLst>
                                        </p:cTn>
                                        <p:tgtEl>
                                          <p:spTgt spid="424970"/>
                                        </p:tgtEl>
                                        <p:attrNameLst>
                                          <p:attrName>style.visibility</p:attrName>
                                        </p:attrNameLst>
                                      </p:cBhvr>
                                      <p:to>
                                        <p:strVal val="visible"/>
                                      </p:to>
                                    </p:set>
                                    <p:animEffect transition="in" filter="wipe(left)">
                                      <p:cBhvr>
                                        <p:cTn id="29" dur="500"/>
                                        <p:tgtEl>
                                          <p:spTgt spid="42497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424969"/>
                                        </p:tgtEl>
                                        <p:attrNameLst>
                                          <p:attrName>style.visibility</p:attrName>
                                        </p:attrNameLst>
                                      </p:cBhvr>
                                      <p:to>
                                        <p:strVal val="visible"/>
                                      </p:to>
                                    </p:set>
                                    <p:anim calcmode="lin" valueType="num">
                                      <p:cBhvr>
                                        <p:cTn id="34" dur="500" fill="hold"/>
                                        <p:tgtEl>
                                          <p:spTgt spid="424969"/>
                                        </p:tgtEl>
                                        <p:attrNameLst>
                                          <p:attrName>ppt_w</p:attrName>
                                        </p:attrNameLst>
                                      </p:cBhvr>
                                      <p:tavLst>
                                        <p:tav tm="0">
                                          <p:val>
                                            <p:fltVal val="0"/>
                                          </p:val>
                                        </p:tav>
                                        <p:tav tm="100000">
                                          <p:val>
                                            <p:strVal val="#ppt_w"/>
                                          </p:val>
                                        </p:tav>
                                      </p:tavLst>
                                    </p:anim>
                                    <p:anim calcmode="lin" valueType="num">
                                      <p:cBhvr>
                                        <p:cTn id="35" dur="500" fill="hold"/>
                                        <p:tgtEl>
                                          <p:spTgt spid="424969"/>
                                        </p:tgtEl>
                                        <p:attrNameLst>
                                          <p:attrName>ppt_h</p:attrName>
                                        </p:attrNameLst>
                                      </p:cBhvr>
                                      <p:tavLst>
                                        <p:tav tm="0">
                                          <p:val>
                                            <p:fltVal val="0"/>
                                          </p:val>
                                        </p:tav>
                                        <p:tav tm="100000">
                                          <p:val>
                                            <p:strVal val="#ppt_h"/>
                                          </p:val>
                                        </p:tav>
                                      </p:tavLst>
                                    </p:anim>
                                    <p:animEffect transition="in" filter="fade">
                                      <p:cBhvr>
                                        <p:cTn id="36" dur="500"/>
                                        <p:tgtEl>
                                          <p:spTgt spid="424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66" grpId="0" build="p"/>
      <p:bldP spid="42497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r>
              <a:rPr lang="en-US" smtClean="0"/>
              <a:t>Thursday, July 5, 2018</a:t>
            </a:r>
            <a:endParaRPr lang="en-US"/>
          </a:p>
        </p:txBody>
      </p:sp>
      <p:sp>
        <p:nvSpPr>
          <p:cNvPr id="11" name="Footer Placeholder 4"/>
          <p:cNvSpPr>
            <a:spLocks noGrp="1"/>
          </p:cNvSpPr>
          <p:nvPr>
            <p:ph type="ftr" sz="quarter" idx="11"/>
          </p:nvPr>
        </p:nvSpPr>
        <p:spPr/>
        <p:txBody>
          <a:bodyPr/>
          <a:lstStyle/>
          <a:p>
            <a:r>
              <a:rPr lang="de-DE" smtClean="0"/>
              <a:t>PHYS 1444-001, Summer 2018               Dr. Jaehoon Yu</a:t>
            </a:r>
            <a:endParaRPr lang="en-US"/>
          </a:p>
        </p:txBody>
      </p:sp>
      <p:sp>
        <p:nvSpPr>
          <p:cNvPr id="12" name="Slide Number Placeholder 5"/>
          <p:cNvSpPr>
            <a:spLocks noGrp="1"/>
          </p:cNvSpPr>
          <p:nvPr>
            <p:ph type="sldNum" sz="quarter" idx="12"/>
          </p:nvPr>
        </p:nvSpPr>
        <p:spPr/>
        <p:txBody>
          <a:bodyPr/>
          <a:lstStyle/>
          <a:p>
            <a:fld id="{DCB92CE4-D05D-FB42-9681-E17488CBE121}" type="slidenum">
              <a:rPr lang="en-US"/>
              <a:pPr/>
              <a:t>52</a:t>
            </a:fld>
            <a:endParaRPr lang="en-US"/>
          </a:p>
        </p:txBody>
      </p:sp>
      <p:pic>
        <p:nvPicPr>
          <p:cNvPr id="427010" name="Picture 2" descr="FG29_019"/>
          <p:cNvPicPr>
            <a:picLocks noChangeAspect="1" noChangeArrowheads="1"/>
          </p:cNvPicPr>
          <p:nvPr/>
        </p:nvPicPr>
        <p:blipFill>
          <a:blip r:embed="rId3"/>
          <a:srcRect/>
          <a:stretch>
            <a:fillRect/>
          </a:stretch>
        </p:blipFill>
        <p:spPr bwMode="auto">
          <a:xfrm>
            <a:off x="5105400" y="4495800"/>
            <a:ext cx="3886200" cy="2286000"/>
          </a:xfrm>
          <a:prstGeom prst="rect">
            <a:avLst/>
          </a:prstGeom>
          <a:noFill/>
        </p:spPr>
      </p:pic>
      <p:sp>
        <p:nvSpPr>
          <p:cNvPr id="427011" name="Rectangle 3"/>
          <p:cNvSpPr>
            <a:spLocks noGrp="1" noChangeArrowheads="1"/>
          </p:cNvSpPr>
          <p:nvPr>
            <p:ph type="title"/>
          </p:nvPr>
        </p:nvSpPr>
        <p:spPr>
          <a:xfrm>
            <a:off x="0" y="0"/>
            <a:ext cx="9144000" cy="609600"/>
          </a:xfrm>
        </p:spPr>
        <p:txBody>
          <a:bodyPr/>
          <a:lstStyle/>
          <a:p>
            <a:r>
              <a:rPr lang="en-US"/>
              <a:t>Transformer</a:t>
            </a:r>
          </a:p>
        </p:txBody>
      </p:sp>
      <p:graphicFrame>
        <p:nvGraphicFramePr>
          <p:cNvPr id="427012"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32270"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7013"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32271"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7014"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32272"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7015" name="Rectangle 7"/>
          <p:cNvSpPr>
            <a:spLocks noGrp="1" noChangeArrowheads="1"/>
          </p:cNvSpPr>
          <p:nvPr>
            <p:ph type="body" idx="1"/>
          </p:nvPr>
        </p:nvSpPr>
        <p:spPr>
          <a:xfrm>
            <a:off x="304800" y="457200"/>
            <a:ext cx="8305800" cy="4343400"/>
          </a:xfrm>
        </p:spPr>
        <p:txBody>
          <a:bodyPr/>
          <a:lstStyle/>
          <a:p>
            <a:pPr>
              <a:lnSpc>
                <a:spcPct val="90000"/>
              </a:lnSpc>
            </a:pPr>
            <a:r>
              <a:rPr lang="en-US" dirty="0">
                <a:sym typeface="Wingdings" charset="2"/>
              </a:rPr>
              <a:t>What is a transformer?</a:t>
            </a:r>
          </a:p>
          <a:p>
            <a:pPr lvl="1">
              <a:lnSpc>
                <a:spcPct val="90000"/>
              </a:lnSpc>
            </a:pPr>
            <a:r>
              <a:rPr lang="en-US" dirty="0">
                <a:sym typeface="Wingdings" charset="2"/>
              </a:rPr>
              <a:t>A device for increasing or decreasing an AC voltage</a:t>
            </a:r>
          </a:p>
          <a:p>
            <a:pPr lvl="1">
              <a:lnSpc>
                <a:spcPct val="90000"/>
              </a:lnSpc>
            </a:pPr>
            <a:r>
              <a:rPr lang="en-US" dirty="0">
                <a:sym typeface="Wingdings" charset="2"/>
              </a:rPr>
              <a:t>A few examples?	</a:t>
            </a:r>
          </a:p>
          <a:p>
            <a:pPr lvl="2">
              <a:lnSpc>
                <a:spcPct val="90000"/>
              </a:lnSpc>
            </a:pPr>
            <a:r>
              <a:rPr lang="en-US" dirty="0">
                <a:sym typeface="Wingdings" charset="2"/>
              </a:rPr>
              <a:t>TV sets to provide </a:t>
            </a:r>
            <a:r>
              <a:rPr lang="en-US" dirty="0" smtClean="0">
                <a:sym typeface="Wingdings" charset="2"/>
              </a:rPr>
              <a:t>the high </a:t>
            </a:r>
            <a:r>
              <a:rPr lang="en-US" dirty="0">
                <a:sym typeface="Wingdings" charset="2"/>
              </a:rPr>
              <a:t>v</a:t>
            </a:r>
            <a:r>
              <a:rPr lang="en-US" dirty="0" smtClean="0">
                <a:sym typeface="Wingdings" charset="2"/>
              </a:rPr>
              <a:t>oltage </a:t>
            </a:r>
            <a:r>
              <a:rPr lang="en-US" dirty="0">
                <a:sym typeface="Wingdings" charset="2"/>
              </a:rPr>
              <a:t>to picture tubes, portable electronic device converters, transformers on the pole, etc </a:t>
            </a:r>
          </a:p>
          <a:p>
            <a:pPr>
              <a:lnSpc>
                <a:spcPct val="90000"/>
              </a:lnSpc>
            </a:pPr>
            <a:r>
              <a:rPr lang="en-US" dirty="0">
                <a:sym typeface="Wingdings" charset="2"/>
              </a:rPr>
              <a:t>A transformer consists of two coils of wires known as</a:t>
            </a:r>
            <a:r>
              <a:rPr lang="en-US" dirty="0" smtClean="0">
                <a:sym typeface="Wingdings" charset="2"/>
              </a:rPr>
              <a:t> the primary </a:t>
            </a:r>
            <a:r>
              <a:rPr lang="en-US" dirty="0">
                <a:sym typeface="Wingdings" charset="2"/>
              </a:rPr>
              <a:t>and</a:t>
            </a:r>
            <a:r>
              <a:rPr lang="en-US" dirty="0" smtClean="0">
                <a:sym typeface="Wingdings" charset="2"/>
              </a:rPr>
              <a:t> the secondary</a:t>
            </a:r>
            <a:endParaRPr lang="en-US" dirty="0">
              <a:sym typeface="Wingdings" charset="2"/>
            </a:endParaRPr>
          </a:p>
          <a:p>
            <a:pPr lvl="1">
              <a:lnSpc>
                <a:spcPct val="90000"/>
              </a:lnSpc>
            </a:pPr>
            <a:r>
              <a:rPr lang="en-US" dirty="0">
                <a:sym typeface="Wingdings" charset="2"/>
              </a:rPr>
              <a:t>The two coils can be interwoven or linked by a laminated soft iron core to reduce</a:t>
            </a:r>
            <a:r>
              <a:rPr lang="en-US" dirty="0" smtClean="0">
                <a:sym typeface="Wingdings" charset="2"/>
              </a:rPr>
              <a:t> losses due to Eddy current</a:t>
            </a:r>
            <a:endParaRPr lang="en-US" dirty="0">
              <a:sym typeface="Wingdings" charset="2"/>
            </a:endParaRPr>
          </a:p>
        </p:txBody>
      </p:sp>
      <p:graphicFrame>
        <p:nvGraphicFramePr>
          <p:cNvPr id="427016"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32273"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7017" name="Rectangle 9"/>
          <p:cNvSpPr>
            <a:spLocks noChangeArrowheads="1"/>
          </p:cNvSpPr>
          <p:nvPr/>
        </p:nvSpPr>
        <p:spPr bwMode="auto">
          <a:xfrm>
            <a:off x="304800" y="4495800"/>
            <a:ext cx="5181600" cy="1752600"/>
          </a:xfrm>
          <a:prstGeom prst="rect">
            <a:avLst/>
          </a:prstGeom>
          <a:noFill/>
          <a:ln w="9525">
            <a:noFill/>
            <a:miter lim="800000"/>
            <a:headEnd/>
            <a:tailEnd/>
          </a:ln>
          <a:effectLst/>
        </p:spPr>
        <p:txBody>
          <a:bodyPr>
            <a:prstTxWarp prst="textNoShape">
              <a:avLst/>
            </a:prstTxWarp>
          </a:bodyPr>
          <a:lstStyle/>
          <a:p>
            <a:pPr marL="342900" indent="-342900">
              <a:lnSpc>
                <a:spcPct val="90000"/>
              </a:lnSpc>
              <a:spcBef>
                <a:spcPct val="20000"/>
              </a:spcBef>
              <a:buFontTx/>
              <a:buChar char="•"/>
            </a:pPr>
            <a:r>
              <a:rPr lang="en-US" sz="3200" dirty="0">
                <a:solidFill>
                  <a:schemeClr val="accent2"/>
                </a:solidFill>
                <a:latin typeface="Arial Narrow" charset="0"/>
                <a:sym typeface="Wingdings" charset="2"/>
              </a:rPr>
              <a:t>Transformers are designed so that all magnetic flux produced by the primary coil pass through the secondary</a:t>
            </a:r>
          </a:p>
        </p:txBody>
      </p:sp>
      <p:pic>
        <p:nvPicPr>
          <p:cNvPr id="2" name="Picture 1"/>
          <p:cNvPicPr>
            <a:picLocks noChangeAspect="1"/>
          </p:cNvPicPr>
          <p:nvPr/>
        </p:nvPicPr>
        <p:blipFill>
          <a:blip r:embed="rId9"/>
          <a:stretch>
            <a:fillRect/>
          </a:stretch>
        </p:blipFill>
        <p:spPr>
          <a:xfrm>
            <a:off x="2085075" y="-19118"/>
            <a:ext cx="4772925" cy="6877118"/>
          </a:xfrm>
          <a:prstGeom prst="rect">
            <a:avLst/>
          </a:prstGeom>
        </p:spPr>
      </p:pic>
    </p:spTree>
    <p:extLst>
      <p:ext uri="{BB962C8B-B14F-4D97-AF65-F5344CB8AC3E}">
        <p14:creationId xmlns:p14="http://schemas.microsoft.com/office/powerpoint/2010/main" val="107209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
                                        </p:tgtEl>
                                        <p:attrNameLst>
                                          <p:attrName>ppt_w</p:attrName>
                                        </p:attrNameLst>
                                      </p:cBhvr>
                                      <p:tavLst>
                                        <p:tav tm="0">
                                          <p:val>
                                            <p:strVal val="ppt_w"/>
                                          </p:val>
                                        </p:tav>
                                        <p:tav tm="100000">
                                          <p:val>
                                            <p:fltVal val="0"/>
                                          </p:val>
                                        </p:tav>
                                      </p:tavLst>
                                    </p:anim>
                                    <p:anim calcmode="lin" valueType="num">
                                      <p:cBhvr>
                                        <p:cTn id="14" dur="500"/>
                                        <p:tgtEl>
                                          <p:spTgt spid="2"/>
                                        </p:tgtEl>
                                        <p:attrNameLst>
                                          <p:attrName>ppt_h</p:attrName>
                                        </p:attrNameLst>
                                      </p:cBhvr>
                                      <p:tavLst>
                                        <p:tav tm="0">
                                          <p:val>
                                            <p:strVal val="ppt_h"/>
                                          </p:val>
                                        </p:tav>
                                        <p:tav tm="100000">
                                          <p:val>
                                            <p:fltVal val="0"/>
                                          </p:val>
                                        </p:tav>
                                      </p:tavLst>
                                    </p:anim>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wd">
                                    <p:tmPct val="10000"/>
                                  </p:iterate>
                                  <p:childTnLst>
                                    <p:set>
                                      <p:cBhvr>
                                        <p:cTn id="20" dur="1" fill="hold">
                                          <p:stCondLst>
                                            <p:cond delay="0"/>
                                          </p:stCondLst>
                                        </p:cTn>
                                        <p:tgtEl>
                                          <p:spTgt spid="427015">
                                            <p:txEl>
                                              <p:pRg st="0" end="0"/>
                                            </p:txEl>
                                          </p:spTgt>
                                        </p:tgtEl>
                                        <p:attrNameLst>
                                          <p:attrName>style.visibility</p:attrName>
                                        </p:attrNameLst>
                                      </p:cBhvr>
                                      <p:to>
                                        <p:strVal val="visible"/>
                                      </p:to>
                                    </p:set>
                                    <p:animEffect transition="in" filter="wipe(left)">
                                      <p:cBhvr>
                                        <p:cTn id="21" dur="500"/>
                                        <p:tgtEl>
                                          <p:spTgt spid="42701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wd">
                                    <p:tmPct val="10000"/>
                                  </p:iterate>
                                  <p:childTnLst>
                                    <p:set>
                                      <p:cBhvr>
                                        <p:cTn id="25" dur="1" fill="hold">
                                          <p:stCondLst>
                                            <p:cond delay="0"/>
                                          </p:stCondLst>
                                        </p:cTn>
                                        <p:tgtEl>
                                          <p:spTgt spid="427015">
                                            <p:txEl>
                                              <p:pRg st="1" end="1"/>
                                            </p:txEl>
                                          </p:spTgt>
                                        </p:tgtEl>
                                        <p:attrNameLst>
                                          <p:attrName>style.visibility</p:attrName>
                                        </p:attrNameLst>
                                      </p:cBhvr>
                                      <p:to>
                                        <p:strVal val="visible"/>
                                      </p:to>
                                    </p:set>
                                    <p:animEffect transition="in" filter="wipe(left)">
                                      <p:cBhvr>
                                        <p:cTn id="26" dur="500"/>
                                        <p:tgtEl>
                                          <p:spTgt spid="42701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wd">
                                    <p:tmPct val="10000"/>
                                  </p:iterate>
                                  <p:childTnLst>
                                    <p:set>
                                      <p:cBhvr>
                                        <p:cTn id="30" dur="1" fill="hold">
                                          <p:stCondLst>
                                            <p:cond delay="0"/>
                                          </p:stCondLst>
                                        </p:cTn>
                                        <p:tgtEl>
                                          <p:spTgt spid="427015">
                                            <p:txEl>
                                              <p:pRg st="2" end="2"/>
                                            </p:txEl>
                                          </p:spTgt>
                                        </p:tgtEl>
                                        <p:attrNameLst>
                                          <p:attrName>style.visibility</p:attrName>
                                        </p:attrNameLst>
                                      </p:cBhvr>
                                      <p:to>
                                        <p:strVal val="visible"/>
                                      </p:to>
                                    </p:set>
                                    <p:animEffect transition="in" filter="wipe(left)">
                                      <p:cBhvr>
                                        <p:cTn id="31" dur="500"/>
                                        <p:tgtEl>
                                          <p:spTgt spid="42701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iterate type="wd">
                                    <p:tmPct val="10000"/>
                                  </p:iterate>
                                  <p:childTnLst>
                                    <p:set>
                                      <p:cBhvr>
                                        <p:cTn id="35" dur="1" fill="hold">
                                          <p:stCondLst>
                                            <p:cond delay="0"/>
                                          </p:stCondLst>
                                        </p:cTn>
                                        <p:tgtEl>
                                          <p:spTgt spid="427015">
                                            <p:txEl>
                                              <p:pRg st="3" end="3"/>
                                            </p:txEl>
                                          </p:spTgt>
                                        </p:tgtEl>
                                        <p:attrNameLst>
                                          <p:attrName>style.visibility</p:attrName>
                                        </p:attrNameLst>
                                      </p:cBhvr>
                                      <p:to>
                                        <p:strVal val="visible"/>
                                      </p:to>
                                    </p:set>
                                    <p:animEffect transition="in" filter="wipe(left)">
                                      <p:cBhvr>
                                        <p:cTn id="36" dur="500"/>
                                        <p:tgtEl>
                                          <p:spTgt spid="427015">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iterate type="wd">
                                    <p:tmPct val="10000"/>
                                  </p:iterate>
                                  <p:childTnLst>
                                    <p:set>
                                      <p:cBhvr>
                                        <p:cTn id="40" dur="1" fill="hold">
                                          <p:stCondLst>
                                            <p:cond delay="0"/>
                                          </p:stCondLst>
                                        </p:cTn>
                                        <p:tgtEl>
                                          <p:spTgt spid="427015">
                                            <p:txEl>
                                              <p:pRg st="4" end="4"/>
                                            </p:txEl>
                                          </p:spTgt>
                                        </p:tgtEl>
                                        <p:attrNameLst>
                                          <p:attrName>style.visibility</p:attrName>
                                        </p:attrNameLst>
                                      </p:cBhvr>
                                      <p:to>
                                        <p:strVal val="visible"/>
                                      </p:to>
                                    </p:set>
                                    <p:animEffect transition="in" filter="wipe(left)">
                                      <p:cBhvr>
                                        <p:cTn id="41" dur="500"/>
                                        <p:tgtEl>
                                          <p:spTgt spid="427015">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0" fill="hold" nodeType="clickEffect">
                                  <p:stCondLst>
                                    <p:cond delay="0"/>
                                  </p:stCondLst>
                                  <p:childTnLst>
                                    <p:set>
                                      <p:cBhvr>
                                        <p:cTn id="45" dur="1" fill="hold">
                                          <p:stCondLst>
                                            <p:cond delay="0"/>
                                          </p:stCondLst>
                                        </p:cTn>
                                        <p:tgtEl>
                                          <p:spTgt spid="427010"/>
                                        </p:tgtEl>
                                        <p:attrNameLst>
                                          <p:attrName>style.visibility</p:attrName>
                                        </p:attrNameLst>
                                      </p:cBhvr>
                                      <p:to>
                                        <p:strVal val="visible"/>
                                      </p:to>
                                    </p:set>
                                    <p:anim calcmode="lin" valueType="num">
                                      <p:cBhvr>
                                        <p:cTn id="46" dur="500" fill="hold"/>
                                        <p:tgtEl>
                                          <p:spTgt spid="427010"/>
                                        </p:tgtEl>
                                        <p:attrNameLst>
                                          <p:attrName>ppt_w</p:attrName>
                                        </p:attrNameLst>
                                      </p:cBhvr>
                                      <p:tavLst>
                                        <p:tav tm="0">
                                          <p:val>
                                            <p:fltVal val="0"/>
                                          </p:val>
                                        </p:tav>
                                        <p:tav tm="100000">
                                          <p:val>
                                            <p:strVal val="#ppt_w"/>
                                          </p:val>
                                        </p:tav>
                                      </p:tavLst>
                                    </p:anim>
                                    <p:anim calcmode="lin" valueType="num">
                                      <p:cBhvr>
                                        <p:cTn id="47" dur="500" fill="hold"/>
                                        <p:tgtEl>
                                          <p:spTgt spid="427010"/>
                                        </p:tgtEl>
                                        <p:attrNameLst>
                                          <p:attrName>ppt_h</p:attrName>
                                        </p:attrNameLst>
                                      </p:cBhvr>
                                      <p:tavLst>
                                        <p:tav tm="0">
                                          <p:val>
                                            <p:fltVal val="0"/>
                                          </p:val>
                                        </p:tav>
                                        <p:tav tm="100000">
                                          <p:val>
                                            <p:strVal val="#ppt_h"/>
                                          </p:val>
                                        </p:tav>
                                      </p:tavLst>
                                    </p:anim>
                                    <p:animEffect transition="in" filter="fade">
                                      <p:cBhvr>
                                        <p:cTn id="48" dur="500"/>
                                        <p:tgtEl>
                                          <p:spTgt spid="42701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iterate type="wd">
                                    <p:tmPct val="10000"/>
                                  </p:iterate>
                                  <p:childTnLst>
                                    <p:set>
                                      <p:cBhvr>
                                        <p:cTn id="52" dur="1" fill="hold">
                                          <p:stCondLst>
                                            <p:cond delay="0"/>
                                          </p:stCondLst>
                                        </p:cTn>
                                        <p:tgtEl>
                                          <p:spTgt spid="427015">
                                            <p:txEl>
                                              <p:pRg st="5" end="5"/>
                                            </p:txEl>
                                          </p:spTgt>
                                        </p:tgtEl>
                                        <p:attrNameLst>
                                          <p:attrName>style.visibility</p:attrName>
                                        </p:attrNameLst>
                                      </p:cBhvr>
                                      <p:to>
                                        <p:strVal val="visible"/>
                                      </p:to>
                                    </p:set>
                                    <p:animEffect transition="in" filter="wipe(left)">
                                      <p:cBhvr>
                                        <p:cTn id="53" dur="500"/>
                                        <p:tgtEl>
                                          <p:spTgt spid="427015">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iterate type="wd">
                                    <p:tmPct val="10000"/>
                                  </p:iterate>
                                  <p:childTnLst>
                                    <p:set>
                                      <p:cBhvr>
                                        <p:cTn id="57" dur="1" fill="hold">
                                          <p:stCondLst>
                                            <p:cond delay="0"/>
                                          </p:stCondLst>
                                        </p:cTn>
                                        <p:tgtEl>
                                          <p:spTgt spid="427017">
                                            <p:txEl>
                                              <p:pRg st="0" end="0"/>
                                            </p:txEl>
                                          </p:spTgt>
                                        </p:tgtEl>
                                        <p:attrNameLst>
                                          <p:attrName>style.visibility</p:attrName>
                                        </p:attrNameLst>
                                      </p:cBhvr>
                                      <p:to>
                                        <p:strVal val="visible"/>
                                      </p:to>
                                    </p:set>
                                    <p:animEffect transition="in" filter="wipe(left)">
                                      <p:cBhvr>
                                        <p:cTn id="58" dur="500"/>
                                        <p:tgtEl>
                                          <p:spTgt spid="4270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5" grpId="0" build="p"/>
      <p:bldP spid="427017"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e Placeholder 3"/>
          <p:cNvSpPr>
            <a:spLocks noGrp="1"/>
          </p:cNvSpPr>
          <p:nvPr>
            <p:ph type="dt" sz="half" idx="10"/>
          </p:nvPr>
        </p:nvSpPr>
        <p:spPr/>
        <p:txBody>
          <a:bodyPr/>
          <a:lstStyle/>
          <a:p>
            <a:r>
              <a:rPr lang="en-US" smtClean="0"/>
              <a:t>Thursday, July 5, 2018</a:t>
            </a:r>
            <a:endParaRPr lang="en-US"/>
          </a:p>
        </p:txBody>
      </p:sp>
      <p:sp>
        <p:nvSpPr>
          <p:cNvPr id="16" name="Footer Placeholder 4"/>
          <p:cNvSpPr>
            <a:spLocks noGrp="1"/>
          </p:cNvSpPr>
          <p:nvPr>
            <p:ph type="ftr" sz="quarter" idx="11"/>
          </p:nvPr>
        </p:nvSpPr>
        <p:spPr/>
        <p:txBody>
          <a:bodyPr/>
          <a:lstStyle/>
          <a:p>
            <a:r>
              <a:rPr lang="de-DE" smtClean="0"/>
              <a:t>PHYS 1444-001, Summer 2018               Dr. Jaehoon Yu</a:t>
            </a:r>
            <a:endParaRPr lang="en-US"/>
          </a:p>
        </p:txBody>
      </p:sp>
      <p:sp>
        <p:nvSpPr>
          <p:cNvPr id="17" name="Slide Number Placeholder 5"/>
          <p:cNvSpPr>
            <a:spLocks noGrp="1"/>
          </p:cNvSpPr>
          <p:nvPr>
            <p:ph type="sldNum" sz="quarter" idx="12"/>
          </p:nvPr>
        </p:nvSpPr>
        <p:spPr/>
        <p:txBody>
          <a:bodyPr/>
          <a:lstStyle/>
          <a:p>
            <a:fld id="{58B0673C-7B41-4648-9C1F-743CCA0E598C}" type="slidenum">
              <a:rPr lang="en-US"/>
              <a:pPr/>
              <a:t>53</a:t>
            </a:fld>
            <a:endParaRPr lang="en-US"/>
          </a:p>
        </p:txBody>
      </p:sp>
      <p:pic>
        <p:nvPicPr>
          <p:cNvPr id="428034" name="Picture 2" descr="FG29_019"/>
          <p:cNvPicPr>
            <a:picLocks noChangeAspect="1" noChangeArrowheads="1"/>
          </p:cNvPicPr>
          <p:nvPr/>
        </p:nvPicPr>
        <p:blipFill>
          <a:blip r:embed="rId3"/>
          <a:srcRect/>
          <a:stretch>
            <a:fillRect/>
          </a:stretch>
        </p:blipFill>
        <p:spPr bwMode="auto">
          <a:xfrm>
            <a:off x="5410200" y="3581400"/>
            <a:ext cx="3886200" cy="2971800"/>
          </a:xfrm>
          <a:prstGeom prst="rect">
            <a:avLst/>
          </a:prstGeom>
          <a:noFill/>
        </p:spPr>
      </p:pic>
      <p:sp>
        <p:nvSpPr>
          <p:cNvPr id="428035" name="Rectangle 3"/>
          <p:cNvSpPr>
            <a:spLocks noGrp="1" noChangeArrowheads="1"/>
          </p:cNvSpPr>
          <p:nvPr>
            <p:ph type="title"/>
          </p:nvPr>
        </p:nvSpPr>
        <p:spPr>
          <a:xfrm>
            <a:off x="0" y="0"/>
            <a:ext cx="9144000" cy="609600"/>
          </a:xfrm>
        </p:spPr>
        <p:txBody>
          <a:bodyPr/>
          <a:lstStyle/>
          <a:p>
            <a:r>
              <a:rPr lang="en-US"/>
              <a:t>How does a transformer work?</a:t>
            </a:r>
          </a:p>
        </p:txBody>
      </p:sp>
      <p:graphicFrame>
        <p:nvGraphicFramePr>
          <p:cNvPr id="428036"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33469"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8037"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33470"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8038"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33471"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8039" name="Rectangle 7"/>
          <p:cNvSpPr>
            <a:spLocks noGrp="1" noChangeArrowheads="1"/>
          </p:cNvSpPr>
          <p:nvPr>
            <p:ph type="body" idx="1"/>
          </p:nvPr>
        </p:nvSpPr>
        <p:spPr>
          <a:xfrm>
            <a:off x="304800" y="457200"/>
            <a:ext cx="8534400" cy="5791200"/>
          </a:xfrm>
        </p:spPr>
        <p:txBody>
          <a:bodyPr/>
          <a:lstStyle/>
          <a:p>
            <a:r>
              <a:rPr lang="en-US" dirty="0">
                <a:sym typeface="Wingdings" charset="2"/>
              </a:rPr>
              <a:t>When an AC voltage is applied to the primary, the changing B it produces will induce voltage of the same frequency in the secondary wire</a:t>
            </a:r>
          </a:p>
          <a:p>
            <a:r>
              <a:rPr lang="en-US" dirty="0">
                <a:sym typeface="Wingdings" charset="2"/>
              </a:rPr>
              <a:t>So how would we make the voltage different?</a:t>
            </a:r>
          </a:p>
          <a:p>
            <a:pPr lvl="1"/>
            <a:r>
              <a:rPr lang="en-US" dirty="0">
                <a:sym typeface="Wingdings" charset="2"/>
              </a:rPr>
              <a:t>By varying the number of loops in each coil</a:t>
            </a:r>
          </a:p>
          <a:p>
            <a:pPr lvl="1"/>
            <a:r>
              <a:rPr lang="en-US" dirty="0">
                <a:sym typeface="Wingdings" charset="2"/>
              </a:rPr>
              <a:t>From Faraday’s law, the induced </a:t>
            </a:r>
            <a:r>
              <a:rPr lang="en-US" dirty="0" err="1">
                <a:sym typeface="Wingdings" charset="2"/>
              </a:rPr>
              <a:t>emf</a:t>
            </a:r>
            <a:r>
              <a:rPr lang="en-US" dirty="0">
                <a:sym typeface="Wingdings" charset="2"/>
              </a:rPr>
              <a:t> in the secondary is </a:t>
            </a:r>
          </a:p>
          <a:p>
            <a:pPr lvl="1"/>
            <a:r>
              <a:rPr lang="en-US" dirty="0">
                <a:sym typeface="Wingdings" charset="2"/>
              </a:rPr>
              <a:t> </a:t>
            </a:r>
          </a:p>
          <a:p>
            <a:pPr lvl="1"/>
            <a:r>
              <a:rPr lang="en-US" dirty="0">
                <a:sym typeface="Wingdings" charset="2"/>
              </a:rPr>
              <a:t>The input primary voltage is</a:t>
            </a:r>
          </a:p>
          <a:p>
            <a:pPr lvl="1"/>
            <a:r>
              <a:rPr lang="en-US" dirty="0">
                <a:sym typeface="Wingdings" charset="2"/>
              </a:rPr>
              <a:t> </a:t>
            </a:r>
          </a:p>
          <a:p>
            <a:pPr lvl="1"/>
            <a:r>
              <a:rPr lang="en-US" dirty="0">
                <a:sym typeface="Wingdings" charset="2"/>
              </a:rPr>
              <a:t>Since </a:t>
            </a:r>
            <a:r>
              <a:rPr lang="en-US" dirty="0" err="1" smtClean="0">
                <a:sym typeface="Wingdings" charset="2"/>
              </a:rPr>
              <a:t>d</a:t>
            </a:r>
            <a:r>
              <a:rPr lang="en-US" dirty="0" err="1" smtClean="0">
                <a:latin typeface="Symbol" charset="2"/>
                <a:sym typeface="Wingdings" charset="2"/>
              </a:rPr>
              <a:t>Φ</a:t>
            </a:r>
            <a:r>
              <a:rPr lang="en-US" baseline="-25000" dirty="0" err="1" smtClean="0">
                <a:sym typeface="Wingdings" charset="2"/>
              </a:rPr>
              <a:t>B</a:t>
            </a:r>
            <a:r>
              <a:rPr lang="en-US" dirty="0" err="1">
                <a:sym typeface="Wingdings" charset="2"/>
              </a:rPr>
              <a:t>/dt</a:t>
            </a:r>
            <a:r>
              <a:rPr lang="en-US" dirty="0">
                <a:sym typeface="Wingdings" charset="2"/>
              </a:rPr>
              <a:t> is the same, we obtain</a:t>
            </a:r>
          </a:p>
          <a:p>
            <a:pPr lvl="1"/>
            <a:r>
              <a:rPr lang="en-US" dirty="0">
                <a:sym typeface="Wingdings" charset="2"/>
              </a:rPr>
              <a:t>  </a:t>
            </a:r>
          </a:p>
        </p:txBody>
      </p:sp>
      <p:graphicFrame>
        <p:nvGraphicFramePr>
          <p:cNvPr id="428040"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33472"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8041" name="Object 9"/>
          <p:cNvGraphicFramePr>
            <a:graphicFrameLocks noChangeAspect="1"/>
          </p:cNvGraphicFramePr>
          <p:nvPr/>
        </p:nvGraphicFramePr>
        <p:xfrm>
          <a:off x="1143000" y="3694113"/>
          <a:ext cx="692150" cy="461962"/>
        </p:xfrm>
        <a:graphic>
          <a:graphicData uri="http://schemas.openxmlformats.org/presentationml/2006/ole">
            <mc:AlternateContent xmlns:mc="http://schemas.openxmlformats.org/markup-compatibility/2006">
              <mc:Choice xmlns:v="urn:schemas-microsoft-com:vml" Requires="v">
                <p:oleObj spid="_x0000_s433473" name="Equation" r:id="rId9" imgW="304560" imgH="203040" progId="Equation.DSMT4">
                  <p:embed/>
                </p:oleObj>
              </mc:Choice>
              <mc:Fallback>
                <p:oleObj name="Equation" r:id="rId9" imgW="304560" imgH="20304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3000" y="3694113"/>
                        <a:ext cx="692150" cy="4619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28042" name="Object 10"/>
          <p:cNvGraphicFramePr>
            <a:graphicFrameLocks noChangeAspect="1"/>
          </p:cNvGraphicFramePr>
          <p:nvPr/>
        </p:nvGraphicFramePr>
        <p:xfrm>
          <a:off x="1143000" y="4679950"/>
          <a:ext cx="682625" cy="455613"/>
        </p:xfrm>
        <a:graphic>
          <a:graphicData uri="http://schemas.openxmlformats.org/presentationml/2006/ole">
            <mc:AlternateContent xmlns:mc="http://schemas.openxmlformats.org/markup-compatibility/2006">
              <mc:Choice xmlns:v="urn:schemas-microsoft-com:vml" Requires="v">
                <p:oleObj spid="_x0000_s433474" name="Equation" r:id="rId11" imgW="304560" imgH="203040" progId="Equation.DSMT4">
                  <p:embed/>
                </p:oleObj>
              </mc:Choice>
              <mc:Fallback>
                <p:oleObj name="Equation" r:id="rId11" imgW="304560" imgH="20304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43000" y="4679950"/>
                        <a:ext cx="682625" cy="4556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28043" name="Object 11"/>
          <p:cNvGraphicFramePr>
            <a:graphicFrameLocks noChangeAspect="1"/>
          </p:cNvGraphicFramePr>
          <p:nvPr/>
        </p:nvGraphicFramePr>
        <p:xfrm>
          <a:off x="1295400" y="5715000"/>
          <a:ext cx="1371600" cy="976313"/>
        </p:xfrm>
        <a:graphic>
          <a:graphicData uri="http://schemas.openxmlformats.org/presentationml/2006/ole">
            <mc:AlternateContent xmlns:mc="http://schemas.openxmlformats.org/markup-compatibility/2006">
              <mc:Choice xmlns:v="urn:schemas-microsoft-com:vml" Requires="v">
                <p:oleObj spid="_x0000_s433475" name="Equation" r:id="rId13" imgW="571320" imgH="406080" progId="Equation.DSMT4">
                  <p:embed/>
                </p:oleObj>
              </mc:Choice>
              <mc:Fallback>
                <p:oleObj name="Equation" r:id="rId13" imgW="571320" imgH="4060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95400" y="5715000"/>
                        <a:ext cx="1371600" cy="976313"/>
                      </a:xfrm>
                      <a:prstGeom prst="rect">
                        <a:avLst/>
                      </a:prstGeom>
                      <a:solidFill>
                        <a:srgbClr val="99FFCC"/>
                      </a:solidFill>
                      <a:ln w="28575">
                        <a:solidFill>
                          <a:srgbClr val="FF0000"/>
                        </a:solidFill>
                        <a:miter lim="800000"/>
                        <a:headEnd/>
                        <a:tailEnd/>
                      </a:ln>
                    </p:spPr>
                  </p:pic>
                </p:oleObj>
              </mc:Fallback>
            </mc:AlternateContent>
          </a:graphicData>
        </a:graphic>
      </p:graphicFrame>
      <p:sp>
        <p:nvSpPr>
          <p:cNvPr id="428044" name="Text Box 12"/>
          <p:cNvSpPr txBox="1">
            <a:spLocks noChangeArrowheads="1"/>
          </p:cNvSpPr>
          <p:nvPr/>
        </p:nvSpPr>
        <p:spPr bwMode="auto">
          <a:xfrm>
            <a:off x="3276600" y="5778500"/>
            <a:ext cx="1616075" cy="850900"/>
          </a:xfrm>
          <a:prstGeom prst="rect">
            <a:avLst/>
          </a:prstGeom>
          <a:solidFill>
            <a:srgbClr val="FFFF66"/>
          </a:solidFill>
          <a:ln w="28575">
            <a:solidFill>
              <a:srgbClr val="FF0000"/>
            </a:solidFill>
            <a:miter lim="800000"/>
            <a:headEnd/>
            <a:tailEnd/>
          </a:ln>
          <a:effectLst/>
        </p:spPr>
        <p:txBody>
          <a:bodyPr>
            <a:prstTxWarp prst="textNoShape">
              <a:avLst/>
            </a:prstTxWarp>
            <a:spAutoFit/>
          </a:bodyPr>
          <a:lstStyle/>
          <a:p>
            <a:r>
              <a:rPr lang="en-US">
                <a:solidFill>
                  <a:srgbClr val="FF0000"/>
                </a:solidFill>
                <a:latin typeface="Arial Narrow" charset="0"/>
              </a:rPr>
              <a:t>Transformer Equation </a:t>
            </a:r>
          </a:p>
        </p:txBody>
      </p:sp>
      <p:graphicFrame>
        <p:nvGraphicFramePr>
          <p:cNvPr id="428045" name="Object 13"/>
          <p:cNvGraphicFramePr>
            <a:graphicFrameLocks noChangeAspect="1"/>
          </p:cNvGraphicFramePr>
          <p:nvPr/>
        </p:nvGraphicFramePr>
        <p:xfrm>
          <a:off x="1778000" y="3505200"/>
          <a:ext cx="1270000" cy="835025"/>
        </p:xfrm>
        <a:graphic>
          <a:graphicData uri="http://schemas.openxmlformats.org/presentationml/2006/ole">
            <mc:AlternateContent xmlns:mc="http://schemas.openxmlformats.org/markup-compatibility/2006">
              <mc:Choice xmlns:v="urn:schemas-microsoft-com:vml" Requires="v">
                <p:oleObj spid="_x0000_s433476" name="Equation" r:id="rId15" imgW="558720" imgH="368280" progId="Equation.DSMT4">
                  <p:embed/>
                </p:oleObj>
              </mc:Choice>
              <mc:Fallback>
                <p:oleObj name="Equation" r:id="rId15" imgW="558720" imgH="36828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78000" y="3505200"/>
                        <a:ext cx="1270000" cy="8350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28046" name="Object 14"/>
          <p:cNvGraphicFramePr>
            <a:graphicFrameLocks noChangeAspect="1"/>
          </p:cNvGraphicFramePr>
          <p:nvPr/>
        </p:nvGraphicFramePr>
        <p:xfrm>
          <a:off x="1797050" y="4508500"/>
          <a:ext cx="1250950" cy="825500"/>
        </p:xfrm>
        <a:graphic>
          <a:graphicData uri="http://schemas.openxmlformats.org/presentationml/2006/ole">
            <mc:AlternateContent xmlns:mc="http://schemas.openxmlformats.org/markup-compatibility/2006">
              <mc:Choice xmlns:v="urn:schemas-microsoft-com:vml" Requires="v">
                <p:oleObj spid="_x0000_s433477" name="Equation" r:id="rId17" imgW="558720" imgH="368280" progId="Equation.DSMT4">
                  <p:embed/>
                </p:oleObj>
              </mc:Choice>
              <mc:Fallback>
                <p:oleObj name="Equation" r:id="rId17" imgW="558720" imgH="36828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97050" y="4508500"/>
                        <a:ext cx="1250950" cy="8255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0642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28039">
                                            <p:txEl>
                                              <p:pRg st="0" end="0"/>
                                            </p:txEl>
                                          </p:spTgt>
                                        </p:tgtEl>
                                        <p:attrNameLst>
                                          <p:attrName>style.visibility</p:attrName>
                                        </p:attrNameLst>
                                      </p:cBhvr>
                                      <p:to>
                                        <p:strVal val="visible"/>
                                      </p:to>
                                    </p:set>
                                    <p:animEffect transition="in" filter="wipe(left)">
                                      <p:cBhvr>
                                        <p:cTn id="7" dur="500"/>
                                        <p:tgtEl>
                                          <p:spTgt spid="4280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28039">
                                            <p:txEl>
                                              <p:pRg st="1" end="1"/>
                                            </p:txEl>
                                          </p:spTgt>
                                        </p:tgtEl>
                                        <p:attrNameLst>
                                          <p:attrName>style.visibility</p:attrName>
                                        </p:attrNameLst>
                                      </p:cBhvr>
                                      <p:to>
                                        <p:strVal val="visible"/>
                                      </p:to>
                                    </p:set>
                                    <p:animEffect transition="in" filter="wipe(left)">
                                      <p:cBhvr>
                                        <p:cTn id="12" dur="500"/>
                                        <p:tgtEl>
                                          <p:spTgt spid="4280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28039">
                                            <p:txEl>
                                              <p:pRg st="2" end="2"/>
                                            </p:txEl>
                                          </p:spTgt>
                                        </p:tgtEl>
                                        <p:attrNameLst>
                                          <p:attrName>style.visibility</p:attrName>
                                        </p:attrNameLst>
                                      </p:cBhvr>
                                      <p:to>
                                        <p:strVal val="visible"/>
                                      </p:to>
                                    </p:set>
                                    <p:animEffect transition="in" filter="wipe(left)">
                                      <p:cBhvr>
                                        <p:cTn id="17" dur="500"/>
                                        <p:tgtEl>
                                          <p:spTgt spid="4280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428034"/>
                                        </p:tgtEl>
                                        <p:attrNameLst>
                                          <p:attrName>style.visibility</p:attrName>
                                        </p:attrNameLst>
                                      </p:cBhvr>
                                      <p:to>
                                        <p:strVal val="visible"/>
                                      </p:to>
                                    </p:set>
                                    <p:anim calcmode="lin" valueType="num">
                                      <p:cBhvr>
                                        <p:cTn id="22" dur="500" fill="hold"/>
                                        <p:tgtEl>
                                          <p:spTgt spid="428034"/>
                                        </p:tgtEl>
                                        <p:attrNameLst>
                                          <p:attrName>ppt_w</p:attrName>
                                        </p:attrNameLst>
                                      </p:cBhvr>
                                      <p:tavLst>
                                        <p:tav tm="0">
                                          <p:val>
                                            <p:fltVal val="0"/>
                                          </p:val>
                                        </p:tav>
                                        <p:tav tm="100000">
                                          <p:val>
                                            <p:strVal val="#ppt_w"/>
                                          </p:val>
                                        </p:tav>
                                      </p:tavLst>
                                    </p:anim>
                                    <p:anim calcmode="lin" valueType="num">
                                      <p:cBhvr>
                                        <p:cTn id="23" dur="500" fill="hold"/>
                                        <p:tgtEl>
                                          <p:spTgt spid="428034"/>
                                        </p:tgtEl>
                                        <p:attrNameLst>
                                          <p:attrName>ppt_h</p:attrName>
                                        </p:attrNameLst>
                                      </p:cBhvr>
                                      <p:tavLst>
                                        <p:tav tm="0">
                                          <p:val>
                                            <p:fltVal val="0"/>
                                          </p:val>
                                        </p:tav>
                                        <p:tav tm="100000">
                                          <p:val>
                                            <p:strVal val="#ppt_h"/>
                                          </p:val>
                                        </p:tav>
                                      </p:tavLst>
                                    </p:anim>
                                    <p:animEffect transition="in" filter="fade">
                                      <p:cBhvr>
                                        <p:cTn id="24" dur="500"/>
                                        <p:tgtEl>
                                          <p:spTgt spid="42803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428039">
                                            <p:txEl>
                                              <p:pRg st="3" end="3"/>
                                            </p:txEl>
                                          </p:spTgt>
                                        </p:tgtEl>
                                        <p:attrNameLst>
                                          <p:attrName>style.visibility</p:attrName>
                                        </p:attrNameLst>
                                      </p:cBhvr>
                                      <p:to>
                                        <p:strVal val="visible"/>
                                      </p:to>
                                    </p:set>
                                    <p:animEffect transition="in" filter="wipe(left)">
                                      <p:cBhvr>
                                        <p:cTn id="29" dur="500"/>
                                        <p:tgtEl>
                                          <p:spTgt spid="428039">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wd">
                                    <p:tmPct val="10000"/>
                                  </p:iterate>
                                  <p:childTnLst>
                                    <p:set>
                                      <p:cBhvr>
                                        <p:cTn id="33" dur="1" fill="hold">
                                          <p:stCondLst>
                                            <p:cond delay="0"/>
                                          </p:stCondLst>
                                        </p:cTn>
                                        <p:tgtEl>
                                          <p:spTgt spid="428039">
                                            <p:txEl>
                                              <p:pRg st="4" end="4"/>
                                            </p:txEl>
                                          </p:spTgt>
                                        </p:tgtEl>
                                        <p:attrNameLst>
                                          <p:attrName>style.visibility</p:attrName>
                                        </p:attrNameLst>
                                      </p:cBhvr>
                                      <p:to>
                                        <p:strVal val="visible"/>
                                      </p:to>
                                    </p:set>
                                    <p:animEffect transition="in" filter="wipe(left)">
                                      <p:cBhvr>
                                        <p:cTn id="34" dur="500"/>
                                        <p:tgtEl>
                                          <p:spTgt spid="428039">
                                            <p:txEl>
                                              <p:pRg st="4" end="4"/>
                                            </p:txEl>
                                          </p:spTgt>
                                        </p:tgtEl>
                                      </p:cBhvr>
                                    </p:animEffect>
                                  </p:childTnLst>
                                </p:cTn>
                              </p:par>
                              <p:par>
                                <p:cTn id="35" presetID="22" presetClass="entr" presetSubtype="8" fill="hold" nodeType="withEffect">
                                  <p:stCondLst>
                                    <p:cond delay="0"/>
                                  </p:stCondLst>
                                  <p:iterate type="wd">
                                    <p:tmPct val="10000"/>
                                  </p:iterate>
                                  <p:childTnLst>
                                    <p:set>
                                      <p:cBhvr>
                                        <p:cTn id="36" dur="1" fill="hold">
                                          <p:stCondLst>
                                            <p:cond delay="0"/>
                                          </p:stCondLst>
                                        </p:cTn>
                                        <p:tgtEl>
                                          <p:spTgt spid="428041"/>
                                        </p:tgtEl>
                                        <p:attrNameLst>
                                          <p:attrName>style.visibility</p:attrName>
                                        </p:attrNameLst>
                                      </p:cBhvr>
                                      <p:to>
                                        <p:strVal val="visible"/>
                                      </p:to>
                                    </p:set>
                                    <p:animEffect transition="in" filter="wipe(left)">
                                      <p:cBhvr>
                                        <p:cTn id="37" dur="500"/>
                                        <p:tgtEl>
                                          <p:spTgt spid="42804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iterate type="wd">
                                    <p:tmPct val="10000"/>
                                  </p:iterate>
                                  <p:childTnLst>
                                    <p:set>
                                      <p:cBhvr>
                                        <p:cTn id="41" dur="1" fill="hold">
                                          <p:stCondLst>
                                            <p:cond delay="0"/>
                                          </p:stCondLst>
                                        </p:cTn>
                                        <p:tgtEl>
                                          <p:spTgt spid="428045"/>
                                        </p:tgtEl>
                                        <p:attrNameLst>
                                          <p:attrName>style.visibility</p:attrName>
                                        </p:attrNameLst>
                                      </p:cBhvr>
                                      <p:to>
                                        <p:strVal val="visible"/>
                                      </p:to>
                                    </p:set>
                                    <p:animEffect transition="in" filter="wipe(left)">
                                      <p:cBhvr>
                                        <p:cTn id="42" dur="500"/>
                                        <p:tgtEl>
                                          <p:spTgt spid="4280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wd">
                                    <p:tmPct val="10000"/>
                                  </p:iterate>
                                  <p:childTnLst>
                                    <p:set>
                                      <p:cBhvr>
                                        <p:cTn id="46" dur="1" fill="hold">
                                          <p:stCondLst>
                                            <p:cond delay="0"/>
                                          </p:stCondLst>
                                        </p:cTn>
                                        <p:tgtEl>
                                          <p:spTgt spid="428039">
                                            <p:txEl>
                                              <p:pRg st="5" end="5"/>
                                            </p:txEl>
                                          </p:spTgt>
                                        </p:tgtEl>
                                        <p:attrNameLst>
                                          <p:attrName>style.visibility</p:attrName>
                                        </p:attrNameLst>
                                      </p:cBhvr>
                                      <p:to>
                                        <p:strVal val="visible"/>
                                      </p:to>
                                    </p:set>
                                    <p:animEffect transition="in" filter="wipe(left)">
                                      <p:cBhvr>
                                        <p:cTn id="47" dur="500"/>
                                        <p:tgtEl>
                                          <p:spTgt spid="428039">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wd">
                                    <p:tmPct val="10000"/>
                                  </p:iterate>
                                  <p:childTnLst>
                                    <p:set>
                                      <p:cBhvr>
                                        <p:cTn id="51" dur="1" fill="hold">
                                          <p:stCondLst>
                                            <p:cond delay="0"/>
                                          </p:stCondLst>
                                        </p:cTn>
                                        <p:tgtEl>
                                          <p:spTgt spid="428039">
                                            <p:txEl>
                                              <p:pRg st="6" end="6"/>
                                            </p:txEl>
                                          </p:spTgt>
                                        </p:tgtEl>
                                        <p:attrNameLst>
                                          <p:attrName>style.visibility</p:attrName>
                                        </p:attrNameLst>
                                      </p:cBhvr>
                                      <p:to>
                                        <p:strVal val="visible"/>
                                      </p:to>
                                    </p:set>
                                    <p:animEffect transition="in" filter="wipe(left)">
                                      <p:cBhvr>
                                        <p:cTn id="52" dur="500"/>
                                        <p:tgtEl>
                                          <p:spTgt spid="428039">
                                            <p:txEl>
                                              <p:pRg st="6" end="6"/>
                                            </p:txEl>
                                          </p:spTgt>
                                        </p:tgtEl>
                                      </p:cBhvr>
                                    </p:animEffect>
                                  </p:childTnLst>
                                </p:cTn>
                              </p:par>
                              <p:par>
                                <p:cTn id="53" presetID="22" presetClass="entr" presetSubtype="8" fill="hold" nodeType="withEffect">
                                  <p:stCondLst>
                                    <p:cond delay="0"/>
                                  </p:stCondLst>
                                  <p:iterate type="wd">
                                    <p:tmPct val="10000"/>
                                  </p:iterate>
                                  <p:childTnLst>
                                    <p:set>
                                      <p:cBhvr>
                                        <p:cTn id="54" dur="1" fill="hold">
                                          <p:stCondLst>
                                            <p:cond delay="0"/>
                                          </p:stCondLst>
                                        </p:cTn>
                                        <p:tgtEl>
                                          <p:spTgt spid="428042"/>
                                        </p:tgtEl>
                                        <p:attrNameLst>
                                          <p:attrName>style.visibility</p:attrName>
                                        </p:attrNameLst>
                                      </p:cBhvr>
                                      <p:to>
                                        <p:strVal val="visible"/>
                                      </p:to>
                                    </p:set>
                                    <p:animEffect transition="in" filter="wipe(left)">
                                      <p:cBhvr>
                                        <p:cTn id="55" dur="500"/>
                                        <p:tgtEl>
                                          <p:spTgt spid="42804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iterate type="wd">
                                    <p:tmPct val="10000"/>
                                  </p:iterate>
                                  <p:childTnLst>
                                    <p:set>
                                      <p:cBhvr>
                                        <p:cTn id="59" dur="1" fill="hold">
                                          <p:stCondLst>
                                            <p:cond delay="0"/>
                                          </p:stCondLst>
                                        </p:cTn>
                                        <p:tgtEl>
                                          <p:spTgt spid="428046"/>
                                        </p:tgtEl>
                                        <p:attrNameLst>
                                          <p:attrName>style.visibility</p:attrName>
                                        </p:attrNameLst>
                                      </p:cBhvr>
                                      <p:to>
                                        <p:strVal val="visible"/>
                                      </p:to>
                                    </p:set>
                                    <p:animEffect transition="in" filter="wipe(left)">
                                      <p:cBhvr>
                                        <p:cTn id="60" dur="500"/>
                                        <p:tgtEl>
                                          <p:spTgt spid="42804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iterate type="wd">
                                    <p:tmPct val="10000"/>
                                  </p:iterate>
                                  <p:childTnLst>
                                    <p:set>
                                      <p:cBhvr>
                                        <p:cTn id="64" dur="1" fill="hold">
                                          <p:stCondLst>
                                            <p:cond delay="0"/>
                                          </p:stCondLst>
                                        </p:cTn>
                                        <p:tgtEl>
                                          <p:spTgt spid="428039">
                                            <p:txEl>
                                              <p:pRg st="7" end="7"/>
                                            </p:txEl>
                                          </p:spTgt>
                                        </p:tgtEl>
                                        <p:attrNameLst>
                                          <p:attrName>style.visibility</p:attrName>
                                        </p:attrNameLst>
                                      </p:cBhvr>
                                      <p:to>
                                        <p:strVal val="visible"/>
                                      </p:to>
                                    </p:set>
                                    <p:animEffect transition="in" filter="wipe(left)">
                                      <p:cBhvr>
                                        <p:cTn id="65" dur="500"/>
                                        <p:tgtEl>
                                          <p:spTgt spid="428039">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iterate type="wd">
                                    <p:tmPct val="10000"/>
                                  </p:iterate>
                                  <p:childTnLst>
                                    <p:set>
                                      <p:cBhvr>
                                        <p:cTn id="69" dur="1" fill="hold">
                                          <p:stCondLst>
                                            <p:cond delay="0"/>
                                          </p:stCondLst>
                                        </p:cTn>
                                        <p:tgtEl>
                                          <p:spTgt spid="428039">
                                            <p:txEl>
                                              <p:pRg st="8" end="8"/>
                                            </p:txEl>
                                          </p:spTgt>
                                        </p:tgtEl>
                                        <p:attrNameLst>
                                          <p:attrName>style.visibility</p:attrName>
                                        </p:attrNameLst>
                                      </p:cBhvr>
                                      <p:to>
                                        <p:strVal val="visible"/>
                                      </p:to>
                                    </p:set>
                                    <p:animEffect transition="in" filter="wipe(left)">
                                      <p:cBhvr>
                                        <p:cTn id="70" dur="500"/>
                                        <p:tgtEl>
                                          <p:spTgt spid="428039">
                                            <p:txEl>
                                              <p:pRg st="8" end="8"/>
                                            </p:txEl>
                                          </p:spTgt>
                                        </p:tgtEl>
                                      </p:cBhvr>
                                    </p:animEffect>
                                  </p:childTnLst>
                                </p:cTn>
                              </p:par>
                              <p:par>
                                <p:cTn id="71" presetID="22" presetClass="entr" presetSubtype="8" fill="hold" nodeType="withEffect">
                                  <p:stCondLst>
                                    <p:cond delay="0"/>
                                  </p:stCondLst>
                                  <p:iterate type="wd">
                                    <p:tmPct val="10000"/>
                                  </p:iterate>
                                  <p:childTnLst>
                                    <p:set>
                                      <p:cBhvr>
                                        <p:cTn id="72" dur="1" fill="hold">
                                          <p:stCondLst>
                                            <p:cond delay="0"/>
                                          </p:stCondLst>
                                        </p:cTn>
                                        <p:tgtEl>
                                          <p:spTgt spid="428043"/>
                                        </p:tgtEl>
                                        <p:attrNameLst>
                                          <p:attrName>style.visibility</p:attrName>
                                        </p:attrNameLst>
                                      </p:cBhvr>
                                      <p:to>
                                        <p:strVal val="visible"/>
                                      </p:to>
                                    </p:set>
                                    <p:animEffect transition="in" filter="wipe(left)">
                                      <p:cBhvr>
                                        <p:cTn id="73" dur="500"/>
                                        <p:tgtEl>
                                          <p:spTgt spid="428043"/>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iterate type="wd">
                                    <p:tmPct val="10000"/>
                                  </p:iterate>
                                  <p:childTnLst>
                                    <p:set>
                                      <p:cBhvr>
                                        <p:cTn id="77" dur="1" fill="hold">
                                          <p:stCondLst>
                                            <p:cond delay="0"/>
                                          </p:stCondLst>
                                        </p:cTn>
                                        <p:tgtEl>
                                          <p:spTgt spid="428044"/>
                                        </p:tgtEl>
                                        <p:attrNameLst>
                                          <p:attrName>style.visibility</p:attrName>
                                        </p:attrNameLst>
                                      </p:cBhvr>
                                      <p:to>
                                        <p:strVal val="visible"/>
                                      </p:to>
                                    </p:set>
                                    <p:animEffect transition="in" filter="wipe(left)">
                                      <p:cBhvr>
                                        <p:cTn id="78" dur="500"/>
                                        <p:tgtEl>
                                          <p:spTgt spid="428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39" grpId="0" build="p"/>
      <p:bldP spid="42804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3"/>
          <p:cNvSpPr>
            <a:spLocks noGrp="1"/>
          </p:cNvSpPr>
          <p:nvPr>
            <p:ph type="dt" sz="half" idx="10"/>
          </p:nvPr>
        </p:nvSpPr>
        <p:spPr/>
        <p:txBody>
          <a:bodyPr/>
          <a:lstStyle/>
          <a:p>
            <a:r>
              <a:rPr lang="en-US" smtClean="0"/>
              <a:t>Thursday, July 5, 2018</a:t>
            </a:r>
            <a:endParaRPr lang="en-US"/>
          </a:p>
        </p:txBody>
      </p:sp>
      <p:sp>
        <p:nvSpPr>
          <p:cNvPr id="13" name="Footer Placeholder 4"/>
          <p:cNvSpPr>
            <a:spLocks noGrp="1"/>
          </p:cNvSpPr>
          <p:nvPr>
            <p:ph type="ftr" sz="quarter" idx="11"/>
          </p:nvPr>
        </p:nvSpPr>
        <p:spPr/>
        <p:txBody>
          <a:bodyPr/>
          <a:lstStyle/>
          <a:p>
            <a:r>
              <a:rPr lang="de-DE" smtClean="0"/>
              <a:t>PHYS 1444-001, Summer 2018               Dr. Jaehoon Yu</a:t>
            </a:r>
            <a:endParaRPr lang="en-US"/>
          </a:p>
        </p:txBody>
      </p:sp>
      <p:sp>
        <p:nvSpPr>
          <p:cNvPr id="14" name="Slide Number Placeholder 5"/>
          <p:cNvSpPr>
            <a:spLocks noGrp="1"/>
          </p:cNvSpPr>
          <p:nvPr>
            <p:ph type="sldNum" sz="quarter" idx="12"/>
          </p:nvPr>
        </p:nvSpPr>
        <p:spPr/>
        <p:txBody>
          <a:bodyPr/>
          <a:lstStyle/>
          <a:p>
            <a:fld id="{A9FFEA92-B59B-0C4C-975A-A9B803E4726E}" type="slidenum">
              <a:rPr lang="en-US"/>
              <a:pPr/>
              <a:t>54</a:t>
            </a:fld>
            <a:endParaRPr lang="en-US"/>
          </a:p>
        </p:txBody>
      </p:sp>
      <p:sp>
        <p:nvSpPr>
          <p:cNvPr id="429058" name="Rectangle 2"/>
          <p:cNvSpPr>
            <a:spLocks noGrp="1" noChangeArrowheads="1"/>
          </p:cNvSpPr>
          <p:nvPr>
            <p:ph type="title"/>
          </p:nvPr>
        </p:nvSpPr>
        <p:spPr>
          <a:xfrm>
            <a:off x="0" y="0"/>
            <a:ext cx="9144000" cy="609600"/>
          </a:xfrm>
        </p:spPr>
        <p:txBody>
          <a:bodyPr/>
          <a:lstStyle/>
          <a:p>
            <a:r>
              <a:rPr lang="en-US"/>
              <a:t>Transformer Equation</a:t>
            </a:r>
          </a:p>
        </p:txBody>
      </p:sp>
      <p:graphicFrame>
        <p:nvGraphicFramePr>
          <p:cNvPr id="429059"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34423"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9060"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34424"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9061"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34425"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9062" name="Rectangle 6"/>
          <p:cNvSpPr>
            <a:spLocks noGrp="1" noChangeArrowheads="1"/>
          </p:cNvSpPr>
          <p:nvPr>
            <p:ph type="body" idx="1"/>
          </p:nvPr>
        </p:nvSpPr>
        <p:spPr>
          <a:xfrm>
            <a:off x="304800" y="609600"/>
            <a:ext cx="8839200" cy="5715000"/>
          </a:xfrm>
        </p:spPr>
        <p:txBody>
          <a:bodyPr/>
          <a:lstStyle/>
          <a:p>
            <a:pPr>
              <a:lnSpc>
                <a:spcPct val="90000"/>
              </a:lnSpc>
            </a:pPr>
            <a:r>
              <a:rPr lang="en-US" dirty="0">
                <a:sym typeface="Wingdings" charset="2"/>
              </a:rPr>
              <a:t>The transformer equation does not work for DC current</a:t>
            </a:r>
            <a:r>
              <a:rPr lang="en-US" dirty="0" smtClean="0">
                <a:sym typeface="Wingdings" charset="2"/>
              </a:rPr>
              <a:t> </a:t>
            </a:r>
          </a:p>
          <a:p>
            <a:pPr lvl="1">
              <a:lnSpc>
                <a:spcPct val="90000"/>
              </a:lnSpc>
            </a:pPr>
            <a:r>
              <a:rPr lang="en-US" dirty="0" smtClean="0">
                <a:sym typeface="Wingdings" charset="2"/>
              </a:rPr>
              <a:t>Since </a:t>
            </a:r>
            <a:r>
              <a:rPr lang="en-US" dirty="0">
                <a:sym typeface="Wingdings" charset="2"/>
              </a:rPr>
              <a:t>there is no change of magnetic </a:t>
            </a:r>
            <a:r>
              <a:rPr lang="en-US" dirty="0" smtClean="0">
                <a:sym typeface="Wingdings" charset="2"/>
              </a:rPr>
              <a:t>flux!!</a:t>
            </a:r>
          </a:p>
          <a:p>
            <a:pPr>
              <a:lnSpc>
                <a:spcPct val="90000"/>
              </a:lnSpc>
            </a:pPr>
            <a:r>
              <a:rPr lang="en-US" dirty="0">
                <a:sym typeface="Wingdings" charset="2"/>
              </a:rPr>
              <a:t>If N</a:t>
            </a:r>
            <a:r>
              <a:rPr lang="en-US" baseline="-25000" dirty="0">
                <a:sym typeface="Wingdings" charset="2"/>
              </a:rPr>
              <a:t>S</a:t>
            </a:r>
            <a:r>
              <a:rPr lang="en-US" dirty="0">
                <a:sym typeface="Wingdings" charset="2"/>
              </a:rPr>
              <a:t>&gt;N</a:t>
            </a:r>
            <a:r>
              <a:rPr lang="en-US" baseline="-25000" dirty="0">
                <a:sym typeface="Wingdings" charset="2"/>
              </a:rPr>
              <a:t>P</a:t>
            </a:r>
            <a:r>
              <a:rPr lang="en-US" dirty="0">
                <a:sym typeface="Wingdings" charset="2"/>
              </a:rPr>
              <a:t>, the output voltage is greater than the input so it is called a step-up transformer while N</a:t>
            </a:r>
            <a:r>
              <a:rPr lang="en-US" baseline="-25000" dirty="0">
                <a:sym typeface="Wingdings" charset="2"/>
              </a:rPr>
              <a:t>S</a:t>
            </a:r>
            <a:r>
              <a:rPr lang="en-US" dirty="0">
                <a:sym typeface="Wingdings" charset="2"/>
              </a:rPr>
              <a:t>&lt;N</a:t>
            </a:r>
            <a:r>
              <a:rPr lang="en-US" baseline="-25000" dirty="0">
                <a:sym typeface="Wingdings" charset="2"/>
              </a:rPr>
              <a:t>P</a:t>
            </a:r>
            <a:r>
              <a:rPr lang="en-US" dirty="0">
                <a:sym typeface="Wingdings" charset="2"/>
              </a:rPr>
              <a:t> is called step-down transformer</a:t>
            </a:r>
          </a:p>
          <a:p>
            <a:pPr>
              <a:lnSpc>
                <a:spcPct val="90000"/>
              </a:lnSpc>
            </a:pPr>
            <a:r>
              <a:rPr lang="en-US" dirty="0">
                <a:sym typeface="Wingdings" charset="2"/>
              </a:rPr>
              <a:t>Now, it looks like energy conservation is violated since we can get more </a:t>
            </a:r>
            <a:r>
              <a:rPr lang="en-US" dirty="0" err="1">
                <a:sym typeface="Wingdings" charset="2"/>
              </a:rPr>
              <a:t>emf</a:t>
            </a:r>
            <a:r>
              <a:rPr lang="en-US" dirty="0">
                <a:sym typeface="Wingdings" charset="2"/>
              </a:rPr>
              <a:t> from smaller ones, right?</a:t>
            </a:r>
          </a:p>
          <a:p>
            <a:pPr lvl="1">
              <a:lnSpc>
                <a:spcPct val="90000"/>
              </a:lnSpc>
            </a:pPr>
            <a:r>
              <a:rPr lang="en-US" dirty="0">
                <a:sym typeface="Wingdings" charset="2"/>
              </a:rPr>
              <a:t>Wrong! Wrong! Wrong! Energy is always conserved!</a:t>
            </a:r>
          </a:p>
          <a:p>
            <a:pPr lvl="1">
              <a:lnSpc>
                <a:spcPct val="90000"/>
              </a:lnSpc>
            </a:pPr>
            <a:r>
              <a:rPr lang="en-US" dirty="0">
                <a:sym typeface="Wingdings" charset="2"/>
              </a:rPr>
              <a:t>A well designed transformer can be more than 99% efficient</a:t>
            </a:r>
          </a:p>
          <a:p>
            <a:pPr lvl="1">
              <a:lnSpc>
                <a:spcPct val="90000"/>
              </a:lnSpc>
            </a:pPr>
            <a:r>
              <a:rPr lang="en-US" dirty="0">
                <a:sym typeface="Wingdings" charset="2"/>
              </a:rPr>
              <a:t>The power output is the same as the input: </a:t>
            </a:r>
          </a:p>
          <a:p>
            <a:pPr lvl="1">
              <a:lnSpc>
                <a:spcPct val="90000"/>
              </a:lnSpc>
            </a:pPr>
            <a:r>
              <a:rPr lang="en-US" dirty="0">
                <a:sym typeface="Wingdings" charset="2"/>
              </a:rPr>
              <a:t>  </a:t>
            </a:r>
          </a:p>
          <a:p>
            <a:pPr lvl="1">
              <a:lnSpc>
                <a:spcPct val="90000"/>
              </a:lnSpc>
            </a:pPr>
            <a:r>
              <a:rPr lang="en-US" dirty="0">
                <a:sym typeface="Wingdings" charset="2"/>
              </a:rPr>
              <a:t> </a:t>
            </a:r>
          </a:p>
        </p:txBody>
      </p:sp>
      <p:graphicFrame>
        <p:nvGraphicFramePr>
          <p:cNvPr id="429063"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34426"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9064" name="Object 8"/>
          <p:cNvGraphicFramePr>
            <a:graphicFrameLocks noChangeAspect="1"/>
          </p:cNvGraphicFramePr>
          <p:nvPr>
            <p:extLst/>
          </p:nvPr>
        </p:nvGraphicFramePr>
        <p:xfrm>
          <a:off x="1152525" y="5334000"/>
          <a:ext cx="981075" cy="461962"/>
        </p:xfrm>
        <a:graphic>
          <a:graphicData uri="http://schemas.openxmlformats.org/presentationml/2006/ole">
            <mc:AlternateContent xmlns:mc="http://schemas.openxmlformats.org/markup-compatibility/2006">
              <mc:Choice xmlns:v="urn:schemas-microsoft-com:vml" Requires="v">
                <p:oleObj spid="_x0000_s434427" name="Equation" r:id="rId8" imgW="431640" imgH="203040" progId="Equation.DSMT4">
                  <p:embed/>
                </p:oleObj>
              </mc:Choice>
              <mc:Fallback>
                <p:oleObj name="Equation" r:id="rId8" imgW="431640" imgH="2030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2525" y="5334000"/>
                        <a:ext cx="981075" cy="4619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29065" name="Object 9"/>
          <p:cNvGraphicFramePr>
            <a:graphicFrameLocks noChangeAspect="1"/>
          </p:cNvGraphicFramePr>
          <p:nvPr/>
        </p:nvGraphicFramePr>
        <p:xfrm>
          <a:off x="1208088" y="5857875"/>
          <a:ext cx="1992312" cy="923925"/>
        </p:xfrm>
        <a:graphic>
          <a:graphicData uri="http://schemas.openxmlformats.org/presentationml/2006/ole">
            <mc:AlternateContent xmlns:mc="http://schemas.openxmlformats.org/markup-compatibility/2006">
              <mc:Choice xmlns:v="urn:schemas-microsoft-com:vml" Requires="v">
                <p:oleObj spid="_x0000_s434428" name="Equation" r:id="rId10" imgW="876240" imgH="406080" progId="Equation.DSMT4">
                  <p:embed/>
                </p:oleObj>
              </mc:Choice>
              <mc:Fallback>
                <p:oleObj name="Equation" r:id="rId10" imgW="876240" imgH="4060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08088" y="5857875"/>
                        <a:ext cx="1992312" cy="923925"/>
                      </a:xfrm>
                      <a:prstGeom prst="rect">
                        <a:avLst/>
                      </a:prstGeom>
                      <a:solidFill>
                        <a:srgbClr val="99FFCC"/>
                      </a:solidFill>
                      <a:ln w="28575">
                        <a:solidFill>
                          <a:srgbClr val="FF0000"/>
                        </a:solidFill>
                        <a:miter lim="800000"/>
                        <a:headEnd/>
                        <a:tailEnd/>
                      </a:ln>
                    </p:spPr>
                  </p:pic>
                </p:oleObj>
              </mc:Fallback>
            </mc:AlternateContent>
          </a:graphicData>
        </a:graphic>
      </p:graphicFrame>
      <p:graphicFrame>
        <p:nvGraphicFramePr>
          <p:cNvPr id="429066" name="Object 10"/>
          <p:cNvGraphicFramePr>
            <a:graphicFrameLocks noChangeAspect="1"/>
          </p:cNvGraphicFramePr>
          <p:nvPr>
            <p:extLst/>
          </p:nvPr>
        </p:nvGraphicFramePr>
        <p:xfrm>
          <a:off x="2155825" y="5334000"/>
          <a:ext cx="663575" cy="461962"/>
        </p:xfrm>
        <a:graphic>
          <a:graphicData uri="http://schemas.openxmlformats.org/presentationml/2006/ole">
            <mc:AlternateContent xmlns:mc="http://schemas.openxmlformats.org/markup-compatibility/2006">
              <mc:Choice xmlns:v="urn:schemas-microsoft-com:vml" Requires="v">
                <p:oleObj spid="_x0000_s434429" name="Equation" r:id="rId12" imgW="291960" imgH="203040" progId="Equation.DSMT4">
                  <p:embed/>
                </p:oleObj>
              </mc:Choice>
              <mc:Fallback>
                <p:oleObj name="Equation" r:id="rId12" imgW="291960" imgH="20304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55825" y="5334000"/>
                        <a:ext cx="663575" cy="4619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429068" name="Text Box 12"/>
          <p:cNvSpPr txBox="1">
            <a:spLocks noChangeArrowheads="1"/>
          </p:cNvSpPr>
          <p:nvPr/>
        </p:nvSpPr>
        <p:spPr bwMode="auto">
          <a:xfrm>
            <a:off x="3352800" y="5486400"/>
            <a:ext cx="5715000" cy="646331"/>
          </a:xfrm>
          <a:prstGeom prst="rect">
            <a:avLst/>
          </a:prstGeom>
          <a:solidFill>
            <a:srgbClr val="FFFFCC"/>
          </a:solidFill>
          <a:ln w="38100">
            <a:solidFill>
              <a:srgbClr val="FF0000"/>
            </a:solidFill>
            <a:miter lim="800000"/>
            <a:headEnd/>
            <a:tailEnd/>
          </a:ln>
          <a:effectLst/>
        </p:spPr>
        <p:txBody>
          <a:bodyPr wrap="square">
            <a:prstTxWarp prst="textNoShape">
              <a:avLst/>
            </a:prstTxWarp>
            <a:spAutoFit/>
          </a:bodyPr>
          <a:lstStyle/>
          <a:p>
            <a:r>
              <a:rPr lang="en-US" sz="1800">
                <a:solidFill>
                  <a:srgbClr val="FF0000"/>
                </a:solidFill>
                <a:latin typeface="Arial Narrow" charset="0"/>
              </a:rPr>
              <a:t>The output current for </a:t>
            </a:r>
            <a:r>
              <a:rPr lang="en-US" sz="1800" smtClean="0">
                <a:solidFill>
                  <a:srgbClr val="FF0000"/>
                </a:solidFill>
                <a:latin typeface="Arial Narrow" charset="0"/>
              </a:rPr>
              <a:t>a step-up </a:t>
            </a:r>
            <a:r>
              <a:rPr lang="en-US" sz="1800">
                <a:solidFill>
                  <a:srgbClr val="FF0000"/>
                </a:solidFill>
                <a:latin typeface="Arial Narrow" charset="0"/>
              </a:rPr>
              <a:t>transformer will be lower than the input, while it is larger for </a:t>
            </a:r>
            <a:r>
              <a:rPr lang="en-US" sz="1800" smtClean="0">
                <a:solidFill>
                  <a:srgbClr val="FF0000"/>
                </a:solidFill>
                <a:latin typeface="Arial Narrow" charset="0"/>
              </a:rPr>
              <a:t>a step-down </a:t>
            </a:r>
            <a:r>
              <a:rPr lang="en-US" sz="1800">
                <a:solidFill>
                  <a:srgbClr val="FF0000"/>
                </a:solidFill>
                <a:latin typeface="Arial Narrow" charset="0"/>
              </a:rPr>
              <a:t>x-former than the input.</a:t>
            </a:r>
          </a:p>
        </p:txBody>
      </p:sp>
    </p:spTree>
    <p:extLst>
      <p:ext uri="{BB962C8B-B14F-4D97-AF65-F5344CB8AC3E}">
        <p14:creationId xmlns:p14="http://schemas.microsoft.com/office/powerpoint/2010/main" val="128929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29062">
                                            <p:txEl>
                                              <p:pRg st="0" end="0"/>
                                            </p:txEl>
                                          </p:spTgt>
                                        </p:tgtEl>
                                        <p:attrNameLst>
                                          <p:attrName>style.visibility</p:attrName>
                                        </p:attrNameLst>
                                      </p:cBhvr>
                                      <p:to>
                                        <p:strVal val="visible"/>
                                      </p:to>
                                    </p:set>
                                    <p:animEffect transition="in" filter="wipe(left)">
                                      <p:cBhvr>
                                        <p:cTn id="7" dur="500"/>
                                        <p:tgtEl>
                                          <p:spTgt spid="4290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29062">
                                            <p:txEl>
                                              <p:pRg st="1" end="1"/>
                                            </p:txEl>
                                          </p:spTgt>
                                        </p:tgtEl>
                                        <p:attrNameLst>
                                          <p:attrName>style.visibility</p:attrName>
                                        </p:attrNameLst>
                                      </p:cBhvr>
                                      <p:to>
                                        <p:strVal val="visible"/>
                                      </p:to>
                                    </p:set>
                                    <p:animEffect transition="in" filter="wipe(left)">
                                      <p:cBhvr>
                                        <p:cTn id="12" dur="500"/>
                                        <p:tgtEl>
                                          <p:spTgt spid="4290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29062">
                                            <p:txEl>
                                              <p:pRg st="2" end="2"/>
                                            </p:txEl>
                                          </p:spTgt>
                                        </p:tgtEl>
                                        <p:attrNameLst>
                                          <p:attrName>style.visibility</p:attrName>
                                        </p:attrNameLst>
                                      </p:cBhvr>
                                      <p:to>
                                        <p:strVal val="visible"/>
                                      </p:to>
                                    </p:set>
                                    <p:animEffect transition="in" filter="wipe(left)">
                                      <p:cBhvr>
                                        <p:cTn id="17" dur="500"/>
                                        <p:tgtEl>
                                          <p:spTgt spid="4290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29062">
                                            <p:txEl>
                                              <p:pRg st="3" end="3"/>
                                            </p:txEl>
                                          </p:spTgt>
                                        </p:tgtEl>
                                        <p:attrNameLst>
                                          <p:attrName>style.visibility</p:attrName>
                                        </p:attrNameLst>
                                      </p:cBhvr>
                                      <p:to>
                                        <p:strVal val="visible"/>
                                      </p:to>
                                    </p:set>
                                    <p:animEffect transition="in" filter="wipe(left)">
                                      <p:cBhvr>
                                        <p:cTn id="22" dur="500"/>
                                        <p:tgtEl>
                                          <p:spTgt spid="42906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29062">
                                            <p:txEl>
                                              <p:pRg st="4" end="4"/>
                                            </p:txEl>
                                          </p:spTgt>
                                        </p:tgtEl>
                                        <p:attrNameLst>
                                          <p:attrName>style.visibility</p:attrName>
                                        </p:attrNameLst>
                                      </p:cBhvr>
                                      <p:to>
                                        <p:strVal val="visible"/>
                                      </p:to>
                                    </p:set>
                                    <p:animEffect transition="in" filter="wipe(left)">
                                      <p:cBhvr>
                                        <p:cTn id="27" dur="500"/>
                                        <p:tgtEl>
                                          <p:spTgt spid="42906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429062">
                                            <p:txEl>
                                              <p:pRg st="5" end="5"/>
                                            </p:txEl>
                                          </p:spTgt>
                                        </p:tgtEl>
                                        <p:attrNameLst>
                                          <p:attrName>style.visibility</p:attrName>
                                        </p:attrNameLst>
                                      </p:cBhvr>
                                      <p:to>
                                        <p:strVal val="visible"/>
                                      </p:to>
                                    </p:set>
                                    <p:animEffect transition="in" filter="wipe(left)">
                                      <p:cBhvr>
                                        <p:cTn id="32" dur="500"/>
                                        <p:tgtEl>
                                          <p:spTgt spid="42906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429062">
                                            <p:txEl>
                                              <p:pRg st="6" end="6"/>
                                            </p:txEl>
                                          </p:spTgt>
                                        </p:tgtEl>
                                        <p:attrNameLst>
                                          <p:attrName>style.visibility</p:attrName>
                                        </p:attrNameLst>
                                      </p:cBhvr>
                                      <p:to>
                                        <p:strVal val="visible"/>
                                      </p:to>
                                    </p:set>
                                    <p:animEffect transition="in" filter="wipe(left)">
                                      <p:cBhvr>
                                        <p:cTn id="37" dur="500"/>
                                        <p:tgtEl>
                                          <p:spTgt spid="42906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429062">
                                            <p:txEl>
                                              <p:pRg st="7" end="7"/>
                                            </p:txEl>
                                          </p:spTgt>
                                        </p:tgtEl>
                                        <p:attrNameLst>
                                          <p:attrName>style.visibility</p:attrName>
                                        </p:attrNameLst>
                                      </p:cBhvr>
                                      <p:to>
                                        <p:strVal val="visible"/>
                                      </p:to>
                                    </p:set>
                                    <p:animEffect transition="in" filter="wipe(left)">
                                      <p:cBhvr>
                                        <p:cTn id="42" dur="500"/>
                                        <p:tgtEl>
                                          <p:spTgt spid="429062">
                                            <p:txEl>
                                              <p:pRg st="7" end="7"/>
                                            </p:txEl>
                                          </p:spTgt>
                                        </p:tgtEl>
                                      </p:cBhvr>
                                    </p:animEffect>
                                  </p:childTnLst>
                                </p:cTn>
                              </p:par>
                              <p:par>
                                <p:cTn id="43" presetID="22" presetClass="entr" presetSubtype="8" fill="hold" nodeType="withEffect">
                                  <p:stCondLst>
                                    <p:cond delay="0"/>
                                  </p:stCondLst>
                                  <p:iterate type="wd">
                                    <p:tmPct val="10000"/>
                                  </p:iterate>
                                  <p:childTnLst>
                                    <p:set>
                                      <p:cBhvr>
                                        <p:cTn id="44" dur="1" fill="hold">
                                          <p:stCondLst>
                                            <p:cond delay="0"/>
                                          </p:stCondLst>
                                        </p:cTn>
                                        <p:tgtEl>
                                          <p:spTgt spid="429064"/>
                                        </p:tgtEl>
                                        <p:attrNameLst>
                                          <p:attrName>style.visibility</p:attrName>
                                        </p:attrNameLst>
                                      </p:cBhvr>
                                      <p:to>
                                        <p:strVal val="visible"/>
                                      </p:to>
                                    </p:set>
                                    <p:animEffect transition="in" filter="wipe(left)">
                                      <p:cBhvr>
                                        <p:cTn id="45" dur="500"/>
                                        <p:tgtEl>
                                          <p:spTgt spid="42906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iterate type="wd">
                                    <p:tmPct val="10000"/>
                                  </p:iterate>
                                  <p:childTnLst>
                                    <p:set>
                                      <p:cBhvr>
                                        <p:cTn id="49" dur="1" fill="hold">
                                          <p:stCondLst>
                                            <p:cond delay="0"/>
                                          </p:stCondLst>
                                        </p:cTn>
                                        <p:tgtEl>
                                          <p:spTgt spid="429066"/>
                                        </p:tgtEl>
                                        <p:attrNameLst>
                                          <p:attrName>style.visibility</p:attrName>
                                        </p:attrNameLst>
                                      </p:cBhvr>
                                      <p:to>
                                        <p:strVal val="visible"/>
                                      </p:to>
                                    </p:set>
                                    <p:animEffect transition="in" filter="wipe(left)">
                                      <p:cBhvr>
                                        <p:cTn id="50" dur="500"/>
                                        <p:tgtEl>
                                          <p:spTgt spid="42906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iterate type="wd">
                                    <p:tmPct val="10000"/>
                                  </p:iterate>
                                  <p:childTnLst>
                                    <p:set>
                                      <p:cBhvr>
                                        <p:cTn id="54" dur="1" fill="hold">
                                          <p:stCondLst>
                                            <p:cond delay="0"/>
                                          </p:stCondLst>
                                        </p:cTn>
                                        <p:tgtEl>
                                          <p:spTgt spid="429062">
                                            <p:txEl>
                                              <p:pRg st="8" end="8"/>
                                            </p:txEl>
                                          </p:spTgt>
                                        </p:tgtEl>
                                        <p:attrNameLst>
                                          <p:attrName>style.visibility</p:attrName>
                                        </p:attrNameLst>
                                      </p:cBhvr>
                                      <p:to>
                                        <p:strVal val="visible"/>
                                      </p:to>
                                    </p:set>
                                    <p:animEffect transition="in" filter="wipe(left)">
                                      <p:cBhvr>
                                        <p:cTn id="55" dur="500"/>
                                        <p:tgtEl>
                                          <p:spTgt spid="429062">
                                            <p:txEl>
                                              <p:pRg st="8" end="8"/>
                                            </p:txEl>
                                          </p:spTgt>
                                        </p:tgtEl>
                                      </p:cBhvr>
                                    </p:animEffect>
                                  </p:childTnLst>
                                </p:cTn>
                              </p:par>
                              <p:par>
                                <p:cTn id="56" presetID="22" presetClass="entr" presetSubtype="8" fill="hold" nodeType="withEffect">
                                  <p:stCondLst>
                                    <p:cond delay="0"/>
                                  </p:stCondLst>
                                  <p:iterate type="wd">
                                    <p:tmPct val="10000"/>
                                  </p:iterate>
                                  <p:childTnLst>
                                    <p:set>
                                      <p:cBhvr>
                                        <p:cTn id="57" dur="1" fill="hold">
                                          <p:stCondLst>
                                            <p:cond delay="0"/>
                                          </p:stCondLst>
                                        </p:cTn>
                                        <p:tgtEl>
                                          <p:spTgt spid="429065"/>
                                        </p:tgtEl>
                                        <p:attrNameLst>
                                          <p:attrName>style.visibility</p:attrName>
                                        </p:attrNameLst>
                                      </p:cBhvr>
                                      <p:to>
                                        <p:strVal val="visible"/>
                                      </p:to>
                                    </p:set>
                                    <p:animEffect transition="in" filter="wipe(left)">
                                      <p:cBhvr>
                                        <p:cTn id="58" dur="500"/>
                                        <p:tgtEl>
                                          <p:spTgt spid="42906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iterate type="wd">
                                    <p:tmPct val="10000"/>
                                  </p:iterate>
                                  <p:childTnLst>
                                    <p:set>
                                      <p:cBhvr>
                                        <p:cTn id="62" dur="1" fill="hold">
                                          <p:stCondLst>
                                            <p:cond delay="0"/>
                                          </p:stCondLst>
                                        </p:cTn>
                                        <p:tgtEl>
                                          <p:spTgt spid="429068"/>
                                        </p:tgtEl>
                                        <p:attrNameLst>
                                          <p:attrName>style.visibility</p:attrName>
                                        </p:attrNameLst>
                                      </p:cBhvr>
                                      <p:to>
                                        <p:strVal val="visible"/>
                                      </p:to>
                                    </p:set>
                                    <p:animEffect transition="in" filter="wipe(left)">
                                      <p:cBhvr>
                                        <p:cTn id="63" dur="500"/>
                                        <p:tgtEl>
                                          <p:spTgt spid="429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62" grpId="0" build="p"/>
      <p:bldP spid="42906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e Placeholder 3"/>
          <p:cNvSpPr>
            <a:spLocks noGrp="1"/>
          </p:cNvSpPr>
          <p:nvPr>
            <p:ph type="dt" sz="half" idx="10"/>
          </p:nvPr>
        </p:nvSpPr>
        <p:spPr/>
        <p:txBody>
          <a:bodyPr/>
          <a:lstStyle/>
          <a:p>
            <a:r>
              <a:rPr lang="en-US" smtClean="0"/>
              <a:t>Thursday, July 5, 2018</a:t>
            </a:r>
            <a:endParaRPr lang="en-US"/>
          </a:p>
        </p:txBody>
      </p:sp>
      <p:sp>
        <p:nvSpPr>
          <p:cNvPr id="27" name="Footer Placeholder 4"/>
          <p:cNvSpPr>
            <a:spLocks noGrp="1"/>
          </p:cNvSpPr>
          <p:nvPr>
            <p:ph type="ftr" sz="quarter" idx="11"/>
          </p:nvPr>
        </p:nvSpPr>
        <p:spPr/>
        <p:txBody>
          <a:bodyPr/>
          <a:lstStyle/>
          <a:p>
            <a:r>
              <a:rPr lang="de-DE" smtClean="0"/>
              <a:t>PHYS 1444-001, Summer 2018               Dr. Jaehoon Yu</a:t>
            </a:r>
            <a:endParaRPr lang="en-US"/>
          </a:p>
        </p:txBody>
      </p:sp>
      <p:sp>
        <p:nvSpPr>
          <p:cNvPr id="28" name="Slide Number Placeholder 5"/>
          <p:cNvSpPr>
            <a:spLocks noGrp="1"/>
          </p:cNvSpPr>
          <p:nvPr>
            <p:ph type="sldNum" sz="quarter" idx="12"/>
          </p:nvPr>
        </p:nvSpPr>
        <p:spPr/>
        <p:txBody>
          <a:bodyPr/>
          <a:lstStyle/>
          <a:p>
            <a:fld id="{F967427F-6D10-A94C-9307-5AB9DAAF39E3}" type="slidenum">
              <a:rPr lang="en-US"/>
              <a:pPr/>
              <a:t>55</a:t>
            </a:fld>
            <a:endParaRPr lang="en-US"/>
          </a:p>
        </p:txBody>
      </p:sp>
      <p:sp>
        <p:nvSpPr>
          <p:cNvPr id="430082" name="Rectangle 2"/>
          <p:cNvSpPr>
            <a:spLocks noGrp="1" noChangeArrowheads="1"/>
          </p:cNvSpPr>
          <p:nvPr>
            <p:ph type="title"/>
          </p:nvPr>
        </p:nvSpPr>
        <p:spPr>
          <a:xfrm>
            <a:off x="228600" y="-76200"/>
            <a:ext cx="8686800" cy="762000"/>
          </a:xfrm>
        </p:spPr>
        <p:txBody>
          <a:bodyPr/>
          <a:lstStyle/>
          <a:p>
            <a:r>
              <a:rPr lang="en-US" dirty="0"/>
              <a:t>Example</a:t>
            </a:r>
            <a:r>
              <a:rPr lang="en-US" dirty="0" smtClean="0"/>
              <a:t> for A Transformer </a:t>
            </a:r>
            <a:endParaRPr lang="en-US" dirty="0"/>
          </a:p>
        </p:txBody>
      </p:sp>
      <p:sp>
        <p:nvSpPr>
          <p:cNvPr id="430083" name="Text Box 3"/>
          <p:cNvSpPr txBox="1">
            <a:spLocks noChangeArrowheads="1"/>
          </p:cNvSpPr>
          <p:nvPr/>
        </p:nvSpPr>
        <p:spPr bwMode="auto">
          <a:xfrm>
            <a:off x="381000" y="609600"/>
            <a:ext cx="8458200" cy="1569660"/>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b="1" dirty="0">
                <a:solidFill>
                  <a:schemeClr val="accent2"/>
                </a:solidFill>
                <a:latin typeface="Arial Narrow" charset="0"/>
              </a:rPr>
              <a:t>Portable radio transformer. </a:t>
            </a:r>
            <a:r>
              <a:rPr lang="en-US" dirty="0">
                <a:solidFill>
                  <a:schemeClr val="accent2"/>
                </a:solidFill>
                <a:latin typeface="Arial Narrow" charset="0"/>
              </a:rPr>
              <a:t>A transformer for home use of a portable radio reduces 120-V</a:t>
            </a:r>
            <a:r>
              <a:rPr lang="en-US" dirty="0" smtClean="0">
                <a:solidFill>
                  <a:schemeClr val="accent2"/>
                </a:solidFill>
                <a:latin typeface="Arial Narrow" charset="0"/>
              </a:rPr>
              <a:t> AC </a:t>
            </a:r>
            <a:r>
              <a:rPr lang="en-US" dirty="0">
                <a:solidFill>
                  <a:schemeClr val="accent2"/>
                </a:solidFill>
                <a:latin typeface="Arial Narrow" charset="0"/>
              </a:rPr>
              <a:t>to 9.0V</a:t>
            </a:r>
            <a:r>
              <a:rPr lang="en-US" dirty="0" smtClean="0">
                <a:solidFill>
                  <a:schemeClr val="accent2"/>
                </a:solidFill>
                <a:latin typeface="Arial Narrow" charset="0"/>
              </a:rPr>
              <a:t> AC.  </a:t>
            </a:r>
            <a:r>
              <a:rPr lang="en-US" dirty="0">
                <a:solidFill>
                  <a:schemeClr val="accent2"/>
                </a:solidFill>
                <a:latin typeface="Arial Narrow" charset="0"/>
              </a:rPr>
              <a:t>The secondary contains 30 turns, and the radio draws 400mA.  Calculate (a) the number of turns in the </a:t>
            </a:r>
            <a:r>
              <a:rPr lang="en-US" dirty="0" smtClean="0">
                <a:solidFill>
                  <a:schemeClr val="accent2"/>
                </a:solidFill>
                <a:latin typeface="Arial Narrow" charset="0"/>
              </a:rPr>
              <a:t>primary </a:t>
            </a:r>
            <a:r>
              <a:rPr lang="en-US" dirty="0">
                <a:solidFill>
                  <a:schemeClr val="accent2"/>
                </a:solidFill>
                <a:latin typeface="Arial Narrow" charset="0"/>
              </a:rPr>
              <a:t>(</a:t>
            </a:r>
            <a:r>
              <a:rPr lang="en-US" dirty="0" err="1">
                <a:solidFill>
                  <a:schemeClr val="accent2"/>
                </a:solidFill>
                <a:latin typeface="Arial Narrow" charset="0"/>
              </a:rPr>
              <a:t>b</a:t>
            </a:r>
            <a:r>
              <a:rPr lang="en-US" dirty="0">
                <a:solidFill>
                  <a:schemeClr val="accent2"/>
                </a:solidFill>
                <a:latin typeface="Arial Narrow" charset="0"/>
              </a:rPr>
              <a:t>) the current in the </a:t>
            </a:r>
            <a:r>
              <a:rPr lang="en-US" dirty="0" smtClean="0">
                <a:solidFill>
                  <a:schemeClr val="accent2"/>
                </a:solidFill>
                <a:latin typeface="Arial Narrow" charset="0"/>
              </a:rPr>
              <a:t>primary and </a:t>
            </a:r>
            <a:r>
              <a:rPr lang="en-US" dirty="0">
                <a:solidFill>
                  <a:schemeClr val="accent2"/>
                </a:solidFill>
                <a:latin typeface="Arial Narrow" charset="0"/>
              </a:rPr>
              <a:t>(</a:t>
            </a:r>
            <a:r>
              <a:rPr lang="en-US" dirty="0" err="1">
                <a:solidFill>
                  <a:schemeClr val="accent2"/>
                </a:solidFill>
                <a:latin typeface="Arial Narrow" charset="0"/>
              </a:rPr>
              <a:t>c</a:t>
            </a:r>
            <a:r>
              <a:rPr lang="en-US" dirty="0">
                <a:solidFill>
                  <a:schemeClr val="accent2"/>
                </a:solidFill>
                <a:latin typeface="Arial Narrow" charset="0"/>
              </a:rPr>
              <a:t>) the power transformed. </a:t>
            </a:r>
          </a:p>
        </p:txBody>
      </p:sp>
      <p:sp>
        <p:nvSpPr>
          <p:cNvPr id="430084" name="Text Box 4"/>
          <p:cNvSpPr txBox="1">
            <a:spLocks noChangeArrowheads="1"/>
          </p:cNvSpPr>
          <p:nvPr/>
        </p:nvSpPr>
        <p:spPr bwMode="auto">
          <a:xfrm>
            <a:off x="381000" y="2362200"/>
            <a:ext cx="44196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(a) What kind of a transformer is this?</a:t>
            </a:r>
            <a:endParaRPr lang="en-US" baseline="-25000">
              <a:solidFill>
                <a:srgbClr val="CC00CC"/>
              </a:solidFill>
              <a:latin typeface="Arial Narrow" charset="0"/>
            </a:endParaRPr>
          </a:p>
        </p:txBody>
      </p:sp>
      <p:graphicFrame>
        <p:nvGraphicFramePr>
          <p:cNvPr id="430085" name="Object 5"/>
          <p:cNvGraphicFramePr>
            <a:graphicFrameLocks noChangeAspect="1"/>
          </p:cNvGraphicFramePr>
          <p:nvPr/>
        </p:nvGraphicFramePr>
        <p:xfrm>
          <a:off x="1600200" y="5410200"/>
          <a:ext cx="601663" cy="360363"/>
        </p:xfrm>
        <a:graphic>
          <a:graphicData uri="http://schemas.openxmlformats.org/presentationml/2006/ole">
            <mc:AlternateContent xmlns:mc="http://schemas.openxmlformats.org/markup-compatibility/2006">
              <mc:Choice xmlns:v="urn:schemas-microsoft-com:vml" Requires="v">
                <p:oleObj spid="_x0000_s435657" name="Equation" r:id="rId3" imgW="253800" imgH="152280" progId="Equation.DSMT4">
                  <p:embed/>
                </p:oleObj>
              </mc:Choice>
              <mc:Fallback>
                <p:oleObj name="Equation" r:id="rId3" imgW="253800" imgH="1522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5410200"/>
                        <a:ext cx="601663" cy="3603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430086" name="Text Box 6"/>
          <p:cNvSpPr txBox="1">
            <a:spLocks noChangeArrowheads="1"/>
          </p:cNvSpPr>
          <p:nvPr/>
        </p:nvSpPr>
        <p:spPr bwMode="auto">
          <a:xfrm>
            <a:off x="4876800" y="2362200"/>
            <a:ext cx="26670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A step-down x-former</a:t>
            </a:r>
            <a:endParaRPr lang="en-US" baseline="-25000">
              <a:solidFill>
                <a:srgbClr val="CC00CC"/>
              </a:solidFill>
              <a:latin typeface="Arial Narrow" charset="0"/>
            </a:endParaRPr>
          </a:p>
        </p:txBody>
      </p:sp>
      <p:graphicFrame>
        <p:nvGraphicFramePr>
          <p:cNvPr id="430087" name="Object 7"/>
          <p:cNvGraphicFramePr>
            <a:graphicFrameLocks noChangeAspect="1"/>
          </p:cNvGraphicFramePr>
          <p:nvPr/>
        </p:nvGraphicFramePr>
        <p:xfrm>
          <a:off x="1600200" y="2765425"/>
          <a:ext cx="692150" cy="850900"/>
        </p:xfrm>
        <a:graphic>
          <a:graphicData uri="http://schemas.openxmlformats.org/presentationml/2006/ole">
            <mc:AlternateContent xmlns:mc="http://schemas.openxmlformats.org/markup-compatibility/2006">
              <mc:Choice xmlns:v="urn:schemas-microsoft-com:vml" Requires="v">
                <p:oleObj spid="_x0000_s435658" name="Equation" r:id="rId5" imgW="330120" imgH="406080" progId="Equation.DSMT4">
                  <p:embed/>
                </p:oleObj>
              </mc:Choice>
              <mc:Fallback>
                <p:oleObj name="Equation" r:id="rId5" imgW="330120" imgH="406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2765425"/>
                        <a:ext cx="692150" cy="8509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sp>
        <p:nvSpPr>
          <p:cNvPr id="430088" name="Text Box 8"/>
          <p:cNvSpPr txBox="1">
            <a:spLocks noChangeArrowheads="1"/>
          </p:cNvSpPr>
          <p:nvPr/>
        </p:nvSpPr>
        <p:spPr bwMode="auto">
          <a:xfrm>
            <a:off x="685800" y="2944813"/>
            <a:ext cx="9144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Since </a:t>
            </a:r>
            <a:endParaRPr lang="en-US" baseline="-25000">
              <a:solidFill>
                <a:srgbClr val="CC00CC"/>
              </a:solidFill>
              <a:latin typeface="Arial Narrow" charset="0"/>
            </a:endParaRPr>
          </a:p>
        </p:txBody>
      </p:sp>
      <p:sp>
        <p:nvSpPr>
          <p:cNvPr id="430089" name="Text Box 9"/>
          <p:cNvSpPr txBox="1">
            <a:spLocks noChangeArrowheads="1"/>
          </p:cNvSpPr>
          <p:nvPr/>
        </p:nvSpPr>
        <p:spPr bwMode="auto">
          <a:xfrm>
            <a:off x="2971800" y="2944813"/>
            <a:ext cx="13716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We obtain </a:t>
            </a:r>
            <a:endParaRPr lang="en-US" baseline="-25000">
              <a:solidFill>
                <a:srgbClr val="CC00CC"/>
              </a:solidFill>
              <a:latin typeface="Arial Narrow" charset="0"/>
            </a:endParaRPr>
          </a:p>
        </p:txBody>
      </p:sp>
      <p:graphicFrame>
        <p:nvGraphicFramePr>
          <p:cNvPr id="430090" name="Object 10"/>
          <p:cNvGraphicFramePr>
            <a:graphicFrameLocks noChangeAspect="1"/>
          </p:cNvGraphicFramePr>
          <p:nvPr/>
        </p:nvGraphicFramePr>
        <p:xfrm>
          <a:off x="4419600" y="3006725"/>
          <a:ext cx="773113" cy="457200"/>
        </p:xfrm>
        <a:graphic>
          <a:graphicData uri="http://schemas.openxmlformats.org/presentationml/2006/ole">
            <mc:AlternateContent xmlns:mc="http://schemas.openxmlformats.org/markup-compatibility/2006">
              <mc:Choice xmlns:v="urn:schemas-microsoft-com:vml" Requires="v">
                <p:oleObj spid="_x0000_s435659" name="Equation" r:id="rId7" imgW="342720" imgH="203040" progId="Equation.DSMT4">
                  <p:embed/>
                </p:oleObj>
              </mc:Choice>
              <mc:Fallback>
                <p:oleObj name="Equation" r:id="rId7" imgW="342720" imgH="2030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9600" y="3006725"/>
                        <a:ext cx="773113" cy="4572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sp>
        <p:nvSpPr>
          <p:cNvPr id="430091" name="Text Box 11"/>
          <p:cNvSpPr txBox="1">
            <a:spLocks noChangeArrowheads="1"/>
          </p:cNvSpPr>
          <p:nvPr/>
        </p:nvSpPr>
        <p:spPr bwMode="auto">
          <a:xfrm>
            <a:off x="381000" y="3825875"/>
            <a:ext cx="2590800" cy="822325"/>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(b) Also from the transformer equation </a:t>
            </a:r>
            <a:endParaRPr lang="en-US" baseline="-25000">
              <a:solidFill>
                <a:srgbClr val="CC00CC"/>
              </a:solidFill>
              <a:latin typeface="Arial Narrow" charset="0"/>
            </a:endParaRPr>
          </a:p>
        </p:txBody>
      </p:sp>
      <p:graphicFrame>
        <p:nvGraphicFramePr>
          <p:cNvPr id="430092" name="Object 12"/>
          <p:cNvGraphicFramePr>
            <a:graphicFrameLocks noChangeAspect="1"/>
          </p:cNvGraphicFramePr>
          <p:nvPr/>
        </p:nvGraphicFramePr>
        <p:xfrm>
          <a:off x="2744788" y="3746500"/>
          <a:ext cx="836612" cy="1069975"/>
        </p:xfrm>
        <a:graphic>
          <a:graphicData uri="http://schemas.openxmlformats.org/presentationml/2006/ole">
            <mc:AlternateContent xmlns:mc="http://schemas.openxmlformats.org/markup-compatibility/2006">
              <mc:Choice xmlns:v="urn:schemas-microsoft-com:vml" Requires="v">
                <p:oleObj spid="_x0000_s435660" name="Equation" r:id="rId9" imgW="317160" imgH="406080" progId="Equation.DSMT4">
                  <p:embed/>
                </p:oleObj>
              </mc:Choice>
              <mc:Fallback>
                <p:oleObj name="Equation" r:id="rId9" imgW="317160" imgH="4060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4788" y="3746500"/>
                        <a:ext cx="836612" cy="10699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sp>
        <p:nvSpPr>
          <p:cNvPr id="430093" name="Text Box 13"/>
          <p:cNvSpPr txBox="1">
            <a:spLocks noChangeArrowheads="1"/>
          </p:cNvSpPr>
          <p:nvPr/>
        </p:nvSpPr>
        <p:spPr bwMode="auto">
          <a:xfrm>
            <a:off x="4572000" y="3670300"/>
            <a:ext cx="13716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We obtain </a:t>
            </a:r>
            <a:endParaRPr lang="en-US" baseline="-25000">
              <a:solidFill>
                <a:srgbClr val="CC00CC"/>
              </a:solidFill>
              <a:latin typeface="Arial Narrow" charset="0"/>
            </a:endParaRPr>
          </a:p>
        </p:txBody>
      </p:sp>
      <p:graphicFrame>
        <p:nvGraphicFramePr>
          <p:cNvPr id="430094" name="Object 14"/>
          <p:cNvGraphicFramePr>
            <a:graphicFrameLocks noChangeAspect="1"/>
          </p:cNvGraphicFramePr>
          <p:nvPr/>
        </p:nvGraphicFramePr>
        <p:xfrm>
          <a:off x="4572000" y="4286250"/>
          <a:ext cx="631825" cy="438150"/>
        </p:xfrm>
        <a:graphic>
          <a:graphicData uri="http://schemas.openxmlformats.org/presentationml/2006/ole">
            <mc:AlternateContent xmlns:mc="http://schemas.openxmlformats.org/markup-compatibility/2006">
              <mc:Choice xmlns:v="urn:schemas-microsoft-com:vml" Requires="v">
                <p:oleObj spid="_x0000_s435661" name="Equation" r:id="rId11" imgW="291960" imgH="203040" progId="Equation.DSMT4">
                  <p:embed/>
                </p:oleObj>
              </mc:Choice>
              <mc:Fallback>
                <p:oleObj name="Equation" r:id="rId11" imgW="291960" imgH="20304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4286250"/>
                        <a:ext cx="631825" cy="4381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sp>
        <p:nvSpPr>
          <p:cNvPr id="430095" name="Text Box 15"/>
          <p:cNvSpPr txBox="1">
            <a:spLocks noChangeArrowheads="1"/>
          </p:cNvSpPr>
          <p:nvPr/>
        </p:nvSpPr>
        <p:spPr bwMode="auto">
          <a:xfrm>
            <a:off x="381000" y="4800600"/>
            <a:ext cx="41910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(c) Thus the power transformed is</a:t>
            </a:r>
            <a:endParaRPr lang="en-US" baseline="-25000">
              <a:solidFill>
                <a:srgbClr val="CC00CC"/>
              </a:solidFill>
              <a:latin typeface="Arial Narrow" charset="0"/>
            </a:endParaRPr>
          </a:p>
        </p:txBody>
      </p:sp>
      <p:sp>
        <p:nvSpPr>
          <p:cNvPr id="430096" name="Text Box 16"/>
          <p:cNvSpPr txBox="1">
            <a:spLocks noChangeArrowheads="1"/>
          </p:cNvSpPr>
          <p:nvPr/>
        </p:nvSpPr>
        <p:spPr bwMode="auto">
          <a:xfrm>
            <a:off x="457200" y="5791200"/>
            <a:ext cx="34290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How about the input power?</a:t>
            </a:r>
            <a:endParaRPr lang="en-US" baseline="-25000">
              <a:solidFill>
                <a:srgbClr val="CC00CC"/>
              </a:solidFill>
              <a:latin typeface="Arial Narrow" charset="0"/>
            </a:endParaRPr>
          </a:p>
        </p:txBody>
      </p:sp>
      <p:sp>
        <p:nvSpPr>
          <p:cNvPr id="430097" name="Text Box 17"/>
          <p:cNvSpPr txBox="1">
            <a:spLocks noChangeArrowheads="1"/>
          </p:cNvSpPr>
          <p:nvPr/>
        </p:nvSpPr>
        <p:spPr bwMode="auto">
          <a:xfrm>
            <a:off x="3886200" y="5791200"/>
            <a:ext cx="4572000" cy="457200"/>
          </a:xfrm>
          <a:prstGeom prst="rect">
            <a:avLst/>
          </a:prstGeom>
          <a:noFill/>
          <a:ln w="9525">
            <a:noFill/>
            <a:miter lim="800000"/>
            <a:headEnd/>
            <a:tailEnd/>
          </a:ln>
          <a:effectLst/>
        </p:spPr>
        <p:txBody>
          <a:bodyPr>
            <a:prstTxWarp prst="textNoShape">
              <a:avLst/>
            </a:prstTxWarp>
            <a:spAutoFit/>
          </a:bodyPr>
          <a:lstStyle/>
          <a:p>
            <a:r>
              <a:rPr lang="en-US" dirty="0">
                <a:solidFill>
                  <a:srgbClr val="CC00CC"/>
                </a:solidFill>
                <a:latin typeface="Arial Narrow" charset="0"/>
              </a:rPr>
              <a:t>The same assuming 100% efficiency.</a:t>
            </a:r>
            <a:endParaRPr lang="en-US" baseline="-25000" dirty="0">
              <a:solidFill>
                <a:srgbClr val="CC00CC"/>
              </a:solidFill>
              <a:latin typeface="Arial Narrow" charset="0"/>
            </a:endParaRPr>
          </a:p>
        </p:txBody>
      </p:sp>
      <p:graphicFrame>
        <p:nvGraphicFramePr>
          <p:cNvPr id="430098" name="Object 18"/>
          <p:cNvGraphicFramePr>
            <a:graphicFrameLocks noChangeAspect="1"/>
          </p:cNvGraphicFramePr>
          <p:nvPr/>
        </p:nvGraphicFramePr>
        <p:xfrm>
          <a:off x="2259013" y="2743200"/>
          <a:ext cx="560387" cy="850900"/>
        </p:xfrm>
        <a:graphic>
          <a:graphicData uri="http://schemas.openxmlformats.org/presentationml/2006/ole">
            <mc:AlternateContent xmlns:mc="http://schemas.openxmlformats.org/markup-compatibility/2006">
              <mc:Choice xmlns:v="urn:schemas-microsoft-com:vml" Requires="v">
                <p:oleObj spid="_x0000_s435662" name="Equation" r:id="rId13" imgW="266400" imgH="406080" progId="Equation.DSMT4">
                  <p:embed/>
                </p:oleObj>
              </mc:Choice>
              <mc:Fallback>
                <p:oleObj name="Equation" r:id="rId13" imgW="266400" imgH="4060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59013" y="2743200"/>
                        <a:ext cx="560387" cy="8509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30099" name="Object 19"/>
          <p:cNvGraphicFramePr>
            <a:graphicFrameLocks noChangeAspect="1"/>
          </p:cNvGraphicFramePr>
          <p:nvPr/>
        </p:nvGraphicFramePr>
        <p:xfrm>
          <a:off x="5121275" y="2819400"/>
          <a:ext cx="1203325" cy="914400"/>
        </p:xfrm>
        <a:graphic>
          <a:graphicData uri="http://schemas.openxmlformats.org/presentationml/2006/ole">
            <mc:AlternateContent xmlns:mc="http://schemas.openxmlformats.org/markup-compatibility/2006">
              <mc:Choice xmlns:v="urn:schemas-microsoft-com:vml" Requires="v">
                <p:oleObj spid="_x0000_s435663" name="Equation" r:id="rId15" imgW="533160" imgH="406080" progId="Equation.DSMT4">
                  <p:embed/>
                </p:oleObj>
              </mc:Choice>
              <mc:Fallback>
                <p:oleObj name="Equation" r:id="rId15" imgW="533160" imgH="40608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21275" y="2819400"/>
                        <a:ext cx="1203325" cy="9144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30100" name="Object 20"/>
          <p:cNvGraphicFramePr>
            <a:graphicFrameLocks noChangeAspect="1"/>
          </p:cNvGraphicFramePr>
          <p:nvPr/>
        </p:nvGraphicFramePr>
        <p:xfrm>
          <a:off x="6310313" y="2828925"/>
          <a:ext cx="2605087" cy="828675"/>
        </p:xfrm>
        <a:graphic>
          <a:graphicData uri="http://schemas.openxmlformats.org/presentationml/2006/ole">
            <mc:AlternateContent xmlns:mc="http://schemas.openxmlformats.org/markup-compatibility/2006">
              <mc:Choice xmlns:v="urn:schemas-microsoft-com:vml" Requires="v">
                <p:oleObj spid="_x0000_s435664" name="Equation" r:id="rId17" imgW="1155600" imgH="368280" progId="Equation.DSMT4">
                  <p:embed/>
                </p:oleObj>
              </mc:Choice>
              <mc:Fallback>
                <p:oleObj name="Equation" r:id="rId17" imgW="1155600" imgH="36828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310313" y="2828925"/>
                        <a:ext cx="2605087" cy="8286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30101" name="Object 21"/>
          <p:cNvGraphicFramePr>
            <a:graphicFrameLocks noChangeAspect="1"/>
          </p:cNvGraphicFramePr>
          <p:nvPr/>
        </p:nvGraphicFramePr>
        <p:xfrm>
          <a:off x="3589338" y="3730625"/>
          <a:ext cx="601662" cy="1069975"/>
        </p:xfrm>
        <a:graphic>
          <a:graphicData uri="http://schemas.openxmlformats.org/presentationml/2006/ole">
            <mc:AlternateContent xmlns:mc="http://schemas.openxmlformats.org/markup-compatibility/2006">
              <mc:Choice xmlns:v="urn:schemas-microsoft-com:vml" Requires="v">
                <p:oleObj spid="_x0000_s435665" name="Equation" r:id="rId19" imgW="228600" imgH="406080" progId="Equation.DSMT4">
                  <p:embed/>
                </p:oleObj>
              </mc:Choice>
              <mc:Fallback>
                <p:oleObj name="Equation" r:id="rId19" imgW="228600" imgH="40608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89338" y="3730625"/>
                        <a:ext cx="601662" cy="10699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30102" name="Object 22"/>
          <p:cNvGraphicFramePr>
            <a:graphicFrameLocks noChangeAspect="1"/>
          </p:cNvGraphicFramePr>
          <p:nvPr/>
        </p:nvGraphicFramePr>
        <p:xfrm>
          <a:off x="5203825" y="4151313"/>
          <a:ext cx="1044575" cy="877887"/>
        </p:xfrm>
        <a:graphic>
          <a:graphicData uri="http://schemas.openxmlformats.org/presentationml/2006/ole">
            <mc:AlternateContent xmlns:mc="http://schemas.openxmlformats.org/markup-compatibility/2006">
              <mc:Choice xmlns:v="urn:schemas-microsoft-com:vml" Requires="v">
                <p:oleObj spid="_x0000_s435666" name="Equation" r:id="rId21" imgW="482400" imgH="406080" progId="Equation.DSMT4">
                  <p:embed/>
                </p:oleObj>
              </mc:Choice>
              <mc:Fallback>
                <p:oleObj name="Equation" r:id="rId21" imgW="482400" imgH="40608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203825" y="4151313"/>
                        <a:ext cx="1044575" cy="87788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30103" name="Object 23"/>
          <p:cNvGraphicFramePr>
            <a:graphicFrameLocks noChangeAspect="1"/>
          </p:cNvGraphicFramePr>
          <p:nvPr/>
        </p:nvGraphicFramePr>
        <p:xfrm>
          <a:off x="6192838" y="4157663"/>
          <a:ext cx="2417762" cy="795337"/>
        </p:xfrm>
        <a:graphic>
          <a:graphicData uri="http://schemas.openxmlformats.org/presentationml/2006/ole">
            <mc:AlternateContent xmlns:mc="http://schemas.openxmlformats.org/markup-compatibility/2006">
              <mc:Choice xmlns:v="urn:schemas-microsoft-com:vml" Requires="v">
                <p:oleObj spid="_x0000_s435667" name="Equation" r:id="rId23" imgW="1117440" imgH="368280" progId="Equation.DSMT4">
                  <p:embed/>
                </p:oleObj>
              </mc:Choice>
              <mc:Fallback>
                <p:oleObj name="Equation" r:id="rId23" imgW="1117440" imgH="36828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192838" y="4157663"/>
                        <a:ext cx="2417762" cy="79533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30104" name="Object 24"/>
          <p:cNvGraphicFramePr>
            <a:graphicFrameLocks noChangeAspect="1"/>
          </p:cNvGraphicFramePr>
          <p:nvPr/>
        </p:nvGraphicFramePr>
        <p:xfrm>
          <a:off x="2209800" y="5386388"/>
          <a:ext cx="992188" cy="481012"/>
        </p:xfrm>
        <a:graphic>
          <a:graphicData uri="http://schemas.openxmlformats.org/presentationml/2006/ole">
            <mc:AlternateContent xmlns:mc="http://schemas.openxmlformats.org/markup-compatibility/2006">
              <mc:Choice xmlns:v="urn:schemas-microsoft-com:vml" Requires="v">
                <p:oleObj spid="_x0000_s435668" name="Equation" r:id="rId25" imgW="419040" imgH="203040" progId="Equation.DSMT4">
                  <p:embed/>
                </p:oleObj>
              </mc:Choice>
              <mc:Fallback>
                <p:oleObj name="Equation" r:id="rId25" imgW="419040" imgH="20304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209800" y="5386388"/>
                        <a:ext cx="992188" cy="48101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30105" name="Object 25"/>
          <p:cNvGraphicFramePr>
            <a:graphicFrameLocks noChangeAspect="1"/>
          </p:cNvGraphicFramePr>
          <p:nvPr/>
        </p:nvGraphicFramePr>
        <p:xfrm>
          <a:off x="3162300" y="5334000"/>
          <a:ext cx="2857500" cy="539750"/>
        </p:xfrm>
        <a:graphic>
          <a:graphicData uri="http://schemas.openxmlformats.org/presentationml/2006/ole">
            <mc:AlternateContent xmlns:mc="http://schemas.openxmlformats.org/markup-compatibility/2006">
              <mc:Choice xmlns:v="urn:schemas-microsoft-com:vml" Requires="v">
                <p:oleObj spid="_x0000_s435669" name="Equation" r:id="rId27" imgW="1206360" imgH="228600" progId="Equation.DSMT4">
                  <p:embed/>
                </p:oleObj>
              </mc:Choice>
              <mc:Fallback>
                <p:oleObj name="Equation" r:id="rId27" imgW="1206360" imgH="228600" progId="Equation.DSMT4">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162300" y="5334000"/>
                        <a:ext cx="2857500" cy="5397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7770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30083"/>
                                        </p:tgtEl>
                                        <p:attrNameLst>
                                          <p:attrName>style.visibility</p:attrName>
                                        </p:attrNameLst>
                                      </p:cBhvr>
                                      <p:to>
                                        <p:strVal val="visible"/>
                                      </p:to>
                                    </p:set>
                                    <p:animEffect transition="in" filter="wipe(left)">
                                      <p:cBhvr>
                                        <p:cTn id="7" dur="500"/>
                                        <p:tgtEl>
                                          <p:spTgt spid="43008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30084"/>
                                        </p:tgtEl>
                                        <p:attrNameLst>
                                          <p:attrName>style.visibility</p:attrName>
                                        </p:attrNameLst>
                                      </p:cBhvr>
                                      <p:to>
                                        <p:strVal val="visible"/>
                                      </p:to>
                                    </p:set>
                                    <p:animEffect transition="in" filter="wipe(left)">
                                      <p:cBhvr>
                                        <p:cTn id="12" dur="500"/>
                                        <p:tgtEl>
                                          <p:spTgt spid="43008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30086"/>
                                        </p:tgtEl>
                                        <p:attrNameLst>
                                          <p:attrName>style.visibility</p:attrName>
                                        </p:attrNameLst>
                                      </p:cBhvr>
                                      <p:to>
                                        <p:strVal val="visible"/>
                                      </p:to>
                                    </p:set>
                                    <p:animEffect transition="in" filter="wipe(left)">
                                      <p:cBhvr>
                                        <p:cTn id="17" dur="500"/>
                                        <p:tgtEl>
                                          <p:spTgt spid="43008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30088"/>
                                        </p:tgtEl>
                                        <p:attrNameLst>
                                          <p:attrName>style.visibility</p:attrName>
                                        </p:attrNameLst>
                                      </p:cBhvr>
                                      <p:to>
                                        <p:strVal val="visible"/>
                                      </p:to>
                                    </p:set>
                                    <p:animEffect transition="in" filter="wipe(left)">
                                      <p:cBhvr>
                                        <p:cTn id="22" dur="500"/>
                                        <p:tgtEl>
                                          <p:spTgt spid="43008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iterate type="wd">
                                    <p:tmPct val="10000"/>
                                  </p:iterate>
                                  <p:childTnLst>
                                    <p:set>
                                      <p:cBhvr>
                                        <p:cTn id="26" dur="1" fill="hold">
                                          <p:stCondLst>
                                            <p:cond delay="0"/>
                                          </p:stCondLst>
                                        </p:cTn>
                                        <p:tgtEl>
                                          <p:spTgt spid="430087"/>
                                        </p:tgtEl>
                                        <p:attrNameLst>
                                          <p:attrName>style.visibility</p:attrName>
                                        </p:attrNameLst>
                                      </p:cBhvr>
                                      <p:to>
                                        <p:strVal val="visible"/>
                                      </p:to>
                                    </p:set>
                                    <p:animEffect transition="in" filter="wipe(left)">
                                      <p:cBhvr>
                                        <p:cTn id="27" dur="500"/>
                                        <p:tgtEl>
                                          <p:spTgt spid="43008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iterate type="wd">
                                    <p:tmPct val="10000"/>
                                  </p:iterate>
                                  <p:childTnLst>
                                    <p:set>
                                      <p:cBhvr>
                                        <p:cTn id="31" dur="1" fill="hold">
                                          <p:stCondLst>
                                            <p:cond delay="0"/>
                                          </p:stCondLst>
                                        </p:cTn>
                                        <p:tgtEl>
                                          <p:spTgt spid="430098"/>
                                        </p:tgtEl>
                                        <p:attrNameLst>
                                          <p:attrName>style.visibility</p:attrName>
                                        </p:attrNameLst>
                                      </p:cBhvr>
                                      <p:to>
                                        <p:strVal val="visible"/>
                                      </p:to>
                                    </p:set>
                                    <p:animEffect transition="in" filter="wipe(left)">
                                      <p:cBhvr>
                                        <p:cTn id="32" dur="500"/>
                                        <p:tgtEl>
                                          <p:spTgt spid="43009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430089"/>
                                        </p:tgtEl>
                                        <p:attrNameLst>
                                          <p:attrName>style.visibility</p:attrName>
                                        </p:attrNameLst>
                                      </p:cBhvr>
                                      <p:to>
                                        <p:strVal val="visible"/>
                                      </p:to>
                                    </p:set>
                                    <p:animEffect transition="in" filter="wipe(left)">
                                      <p:cBhvr>
                                        <p:cTn id="37" dur="500"/>
                                        <p:tgtEl>
                                          <p:spTgt spid="43008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iterate type="wd">
                                    <p:tmPct val="10000"/>
                                  </p:iterate>
                                  <p:childTnLst>
                                    <p:set>
                                      <p:cBhvr>
                                        <p:cTn id="41" dur="1" fill="hold">
                                          <p:stCondLst>
                                            <p:cond delay="0"/>
                                          </p:stCondLst>
                                        </p:cTn>
                                        <p:tgtEl>
                                          <p:spTgt spid="430090"/>
                                        </p:tgtEl>
                                        <p:attrNameLst>
                                          <p:attrName>style.visibility</p:attrName>
                                        </p:attrNameLst>
                                      </p:cBhvr>
                                      <p:to>
                                        <p:strVal val="visible"/>
                                      </p:to>
                                    </p:set>
                                    <p:animEffect transition="in" filter="wipe(left)">
                                      <p:cBhvr>
                                        <p:cTn id="42" dur="500"/>
                                        <p:tgtEl>
                                          <p:spTgt spid="43009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iterate type="wd">
                                    <p:tmPct val="10000"/>
                                  </p:iterate>
                                  <p:childTnLst>
                                    <p:set>
                                      <p:cBhvr>
                                        <p:cTn id="46" dur="1" fill="hold">
                                          <p:stCondLst>
                                            <p:cond delay="0"/>
                                          </p:stCondLst>
                                        </p:cTn>
                                        <p:tgtEl>
                                          <p:spTgt spid="430099"/>
                                        </p:tgtEl>
                                        <p:attrNameLst>
                                          <p:attrName>style.visibility</p:attrName>
                                        </p:attrNameLst>
                                      </p:cBhvr>
                                      <p:to>
                                        <p:strVal val="visible"/>
                                      </p:to>
                                    </p:set>
                                    <p:animEffect transition="in" filter="wipe(left)">
                                      <p:cBhvr>
                                        <p:cTn id="47" dur="500"/>
                                        <p:tgtEl>
                                          <p:spTgt spid="43009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iterate type="wd">
                                    <p:tmPct val="10000"/>
                                  </p:iterate>
                                  <p:childTnLst>
                                    <p:set>
                                      <p:cBhvr>
                                        <p:cTn id="51" dur="1" fill="hold">
                                          <p:stCondLst>
                                            <p:cond delay="0"/>
                                          </p:stCondLst>
                                        </p:cTn>
                                        <p:tgtEl>
                                          <p:spTgt spid="430100"/>
                                        </p:tgtEl>
                                        <p:attrNameLst>
                                          <p:attrName>style.visibility</p:attrName>
                                        </p:attrNameLst>
                                      </p:cBhvr>
                                      <p:to>
                                        <p:strVal val="visible"/>
                                      </p:to>
                                    </p:set>
                                    <p:animEffect transition="in" filter="wipe(left)">
                                      <p:cBhvr>
                                        <p:cTn id="52" dur="500"/>
                                        <p:tgtEl>
                                          <p:spTgt spid="43010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wd">
                                    <p:tmPct val="10000"/>
                                  </p:iterate>
                                  <p:childTnLst>
                                    <p:set>
                                      <p:cBhvr>
                                        <p:cTn id="56" dur="1" fill="hold">
                                          <p:stCondLst>
                                            <p:cond delay="0"/>
                                          </p:stCondLst>
                                        </p:cTn>
                                        <p:tgtEl>
                                          <p:spTgt spid="430091"/>
                                        </p:tgtEl>
                                        <p:attrNameLst>
                                          <p:attrName>style.visibility</p:attrName>
                                        </p:attrNameLst>
                                      </p:cBhvr>
                                      <p:to>
                                        <p:strVal val="visible"/>
                                      </p:to>
                                    </p:set>
                                    <p:animEffect transition="in" filter="wipe(left)">
                                      <p:cBhvr>
                                        <p:cTn id="57" dur="500"/>
                                        <p:tgtEl>
                                          <p:spTgt spid="43009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iterate type="wd">
                                    <p:tmPct val="10000"/>
                                  </p:iterate>
                                  <p:childTnLst>
                                    <p:set>
                                      <p:cBhvr>
                                        <p:cTn id="61" dur="1" fill="hold">
                                          <p:stCondLst>
                                            <p:cond delay="0"/>
                                          </p:stCondLst>
                                        </p:cTn>
                                        <p:tgtEl>
                                          <p:spTgt spid="430092"/>
                                        </p:tgtEl>
                                        <p:attrNameLst>
                                          <p:attrName>style.visibility</p:attrName>
                                        </p:attrNameLst>
                                      </p:cBhvr>
                                      <p:to>
                                        <p:strVal val="visible"/>
                                      </p:to>
                                    </p:set>
                                    <p:animEffect transition="in" filter="wipe(left)">
                                      <p:cBhvr>
                                        <p:cTn id="62" dur="500"/>
                                        <p:tgtEl>
                                          <p:spTgt spid="43009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iterate type="wd">
                                    <p:tmPct val="10000"/>
                                  </p:iterate>
                                  <p:childTnLst>
                                    <p:set>
                                      <p:cBhvr>
                                        <p:cTn id="66" dur="1" fill="hold">
                                          <p:stCondLst>
                                            <p:cond delay="0"/>
                                          </p:stCondLst>
                                        </p:cTn>
                                        <p:tgtEl>
                                          <p:spTgt spid="430101"/>
                                        </p:tgtEl>
                                        <p:attrNameLst>
                                          <p:attrName>style.visibility</p:attrName>
                                        </p:attrNameLst>
                                      </p:cBhvr>
                                      <p:to>
                                        <p:strVal val="visible"/>
                                      </p:to>
                                    </p:set>
                                    <p:animEffect transition="in" filter="wipe(left)">
                                      <p:cBhvr>
                                        <p:cTn id="67" dur="500"/>
                                        <p:tgtEl>
                                          <p:spTgt spid="43010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iterate type="wd">
                                    <p:tmPct val="10000"/>
                                  </p:iterate>
                                  <p:childTnLst>
                                    <p:set>
                                      <p:cBhvr>
                                        <p:cTn id="71" dur="1" fill="hold">
                                          <p:stCondLst>
                                            <p:cond delay="0"/>
                                          </p:stCondLst>
                                        </p:cTn>
                                        <p:tgtEl>
                                          <p:spTgt spid="430093"/>
                                        </p:tgtEl>
                                        <p:attrNameLst>
                                          <p:attrName>style.visibility</p:attrName>
                                        </p:attrNameLst>
                                      </p:cBhvr>
                                      <p:to>
                                        <p:strVal val="visible"/>
                                      </p:to>
                                    </p:set>
                                    <p:animEffect transition="in" filter="wipe(left)">
                                      <p:cBhvr>
                                        <p:cTn id="72" dur="500"/>
                                        <p:tgtEl>
                                          <p:spTgt spid="43009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iterate type="wd">
                                    <p:tmPct val="10000"/>
                                  </p:iterate>
                                  <p:childTnLst>
                                    <p:set>
                                      <p:cBhvr>
                                        <p:cTn id="76" dur="1" fill="hold">
                                          <p:stCondLst>
                                            <p:cond delay="0"/>
                                          </p:stCondLst>
                                        </p:cTn>
                                        <p:tgtEl>
                                          <p:spTgt spid="430094"/>
                                        </p:tgtEl>
                                        <p:attrNameLst>
                                          <p:attrName>style.visibility</p:attrName>
                                        </p:attrNameLst>
                                      </p:cBhvr>
                                      <p:to>
                                        <p:strVal val="visible"/>
                                      </p:to>
                                    </p:set>
                                    <p:animEffect transition="in" filter="wipe(left)">
                                      <p:cBhvr>
                                        <p:cTn id="77" dur="500"/>
                                        <p:tgtEl>
                                          <p:spTgt spid="43009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iterate type="wd">
                                    <p:tmPct val="10000"/>
                                  </p:iterate>
                                  <p:childTnLst>
                                    <p:set>
                                      <p:cBhvr>
                                        <p:cTn id="81" dur="1" fill="hold">
                                          <p:stCondLst>
                                            <p:cond delay="0"/>
                                          </p:stCondLst>
                                        </p:cTn>
                                        <p:tgtEl>
                                          <p:spTgt spid="430102"/>
                                        </p:tgtEl>
                                        <p:attrNameLst>
                                          <p:attrName>style.visibility</p:attrName>
                                        </p:attrNameLst>
                                      </p:cBhvr>
                                      <p:to>
                                        <p:strVal val="visible"/>
                                      </p:to>
                                    </p:set>
                                    <p:animEffect transition="in" filter="wipe(left)">
                                      <p:cBhvr>
                                        <p:cTn id="82" dur="500"/>
                                        <p:tgtEl>
                                          <p:spTgt spid="43010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iterate type="wd">
                                    <p:tmPct val="10000"/>
                                  </p:iterate>
                                  <p:childTnLst>
                                    <p:set>
                                      <p:cBhvr>
                                        <p:cTn id="86" dur="1" fill="hold">
                                          <p:stCondLst>
                                            <p:cond delay="0"/>
                                          </p:stCondLst>
                                        </p:cTn>
                                        <p:tgtEl>
                                          <p:spTgt spid="430103"/>
                                        </p:tgtEl>
                                        <p:attrNameLst>
                                          <p:attrName>style.visibility</p:attrName>
                                        </p:attrNameLst>
                                      </p:cBhvr>
                                      <p:to>
                                        <p:strVal val="visible"/>
                                      </p:to>
                                    </p:set>
                                    <p:animEffect transition="in" filter="wipe(left)">
                                      <p:cBhvr>
                                        <p:cTn id="87" dur="500"/>
                                        <p:tgtEl>
                                          <p:spTgt spid="430103"/>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iterate type="wd">
                                    <p:tmPct val="10000"/>
                                  </p:iterate>
                                  <p:childTnLst>
                                    <p:set>
                                      <p:cBhvr>
                                        <p:cTn id="91" dur="1" fill="hold">
                                          <p:stCondLst>
                                            <p:cond delay="0"/>
                                          </p:stCondLst>
                                        </p:cTn>
                                        <p:tgtEl>
                                          <p:spTgt spid="430095"/>
                                        </p:tgtEl>
                                        <p:attrNameLst>
                                          <p:attrName>style.visibility</p:attrName>
                                        </p:attrNameLst>
                                      </p:cBhvr>
                                      <p:to>
                                        <p:strVal val="visible"/>
                                      </p:to>
                                    </p:set>
                                    <p:animEffect transition="in" filter="wipe(left)">
                                      <p:cBhvr>
                                        <p:cTn id="92" dur="500"/>
                                        <p:tgtEl>
                                          <p:spTgt spid="430095"/>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iterate type="wd">
                                    <p:tmPct val="10000"/>
                                  </p:iterate>
                                  <p:childTnLst>
                                    <p:set>
                                      <p:cBhvr>
                                        <p:cTn id="96" dur="1" fill="hold">
                                          <p:stCondLst>
                                            <p:cond delay="0"/>
                                          </p:stCondLst>
                                        </p:cTn>
                                        <p:tgtEl>
                                          <p:spTgt spid="430085"/>
                                        </p:tgtEl>
                                        <p:attrNameLst>
                                          <p:attrName>style.visibility</p:attrName>
                                        </p:attrNameLst>
                                      </p:cBhvr>
                                      <p:to>
                                        <p:strVal val="visible"/>
                                      </p:to>
                                    </p:set>
                                    <p:animEffect transition="in" filter="wipe(left)">
                                      <p:cBhvr>
                                        <p:cTn id="97" dur="500"/>
                                        <p:tgtEl>
                                          <p:spTgt spid="430085"/>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iterate type="wd">
                                    <p:tmPct val="10000"/>
                                  </p:iterate>
                                  <p:childTnLst>
                                    <p:set>
                                      <p:cBhvr>
                                        <p:cTn id="101" dur="1" fill="hold">
                                          <p:stCondLst>
                                            <p:cond delay="0"/>
                                          </p:stCondLst>
                                        </p:cTn>
                                        <p:tgtEl>
                                          <p:spTgt spid="430104"/>
                                        </p:tgtEl>
                                        <p:attrNameLst>
                                          <p:attrName>style.visibility</p:attrName>
                                        </p:attrNameLst>
                                      </p:cBhvr>
                                      <p:to>
                                        <p:strVal val="visible"/>
                                      </p:to>
                                    </p:set>
                                    <p:animEffect transition="in" filter="wipe(left)">
                                      <p:cBhvr>
                                        <p:cTn id="102" dur="500"/>
                                        <p:tgtEl>
                                          <p:spTgt spid="43010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nodeType="clickEffect">
                                  <p:stCondLst>
                                    <p:cond delay="0"/>
                                  </p:stCondLst>
                                  <p:iterate type="wd">
                                    <p:tmPct val="10000"/>
                                  </p:iterate>
                                  <p:childTnLst>
                                    <p:set>
                                      <p:cBhvr>
                                        <p:cTn id="106" dur="1" fill="hold">
                                          <p:stCondLst>
                                            <p:cond delay="0"/>
                                          </p:stCondLst>
                                        </p:cTn>
                                        <p:tgtEl>
                                          <p:spTgt spid="430105"/>
                                        </p:tgtEl>
                                        <p:attrNameLst>
                                          <p:attrName>style.visibility</p:attrName>
                                        </p:attrNameLst>
                                      </p:cBhvr>
                                      <p:to>
                                        <p:strVal val="visible"/>
                                      </p:to>
                                    </p:set>
                                    <p:animEffect transition="in" filter="wipe(left)">
                                      <p:cBhvr>
                                        <p:cTn id="107" dur="500"/>
                                        <p:tgtEl>
                                          <p:spTgt spid="430105"/>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iterate type="wd">
                                    <p:tmPct val="10000"/>
                                  </p:iterate>
                                  <p:childTnLst>
                                    <p:set>
                                      <p:cBhvr>
                                        <p:cTn id="111" dur="1" fill="hold">
                                          <p:stCondLst>
                                            <p:cond delay="0"/>
                                          </p:stCondLst>
                                        </p:cTn>
                                        <p:tgtEl>
                                          <p:spTgt spid="430096"/>
                                        </p:tgtEl>
                                        <p:attrNameLst>
                                          <p:attrName>style.visibility</p:attrName>
                                        </p:attrNameLst>
                                      </p:cBhvr>
                                      <p:to>
                                        <p:strVal val="visible"/>
                                      </p:to>
                                    </p:set>
                                    <p:animEffect transition="in" filter="wipe(left)">
                                      <p:cBhvr>
                                        <p:cTn id="112" dur="500"/>
                                        <p:tgtEl>
                                          <p:spTgt spid="430096"/>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iterate type="wd">
                                    <p:tmPct val="10000"/>
                                  </p:iterate>
                                  <p:childTnLst>
                                    <p:set>
                                      <p:cBhvr>
                                        <p:cTn id="116" dur="1" fill="hold">
                                          <p:stCondLst>
                                            <p:cond delay="0"/>
                                          </p:stCondLst>
                                        </p:cTn>
                                        <p:tgtEl>
                                          <p:spTgt spid="430097"/>
                                        </p:tgtEl>
                                        <p:attrNameLst>
                                          <p:attrName>style.visibility</p:attrName>
                                        </p:attrNameLst>
                                      </p:cBhvr>
                                      <p:to>
                                        <p:strVal val="visible"/>
                                      </p:to>
                                    </p:set>
                                    <p:animEffect transition="in" filter="wipe(left)">
                                      <p:cBhvr>
                                        <p:cTn id="117" dur="500"/>
                                        <p:tgtEl>
                                          <p:spTgt spid="430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83" grpId="0"/>
      <p:bldP spid="430084" grpId="0"/>
      <p:bldP spid="430086" grpId="0"/>
      <p:bldP spid="430088" grpId="0"/>
      <p:bldP spid="430089" grpId="0"/>
      <p:bldP spid="430091" grpId="0"/>
      <p:bldP spid="430093" grpId="0"/>
      <p:bldP spid="430095" grpId="0"/>
      <p:bldP spid="430096" grpId="0"/>
      <p:bldP spid="43009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e Placeholder 3"/>
          <p:cNvSpPr>
            <a:spLocks noGrp="1"/>
          </p:cNvSpPr>
          <p:nvPr>
            <p:ph type="dt" sz="half" idx="10"/>
          </p:nvPr>
        </p:nvSpPr>
        <p:spPr/>
        <p:txBody>
          <a:bodyPr/>
          <a:lstStyle/>
          <a:p>
            <a:r>
              <a:rPr lang="en-US" smtClean="0"/>
              <a:t>Thursday, July 5, 2018</a:t>
            </a:r>
            <a:endParaRPr lang="en-US"/>
          </a:p>
        </p:txBody>
      </p:sp>
      <p:sp>
        <p:nvSpPr>
          <p:cNvPr id="23" name="Footer Placeholder 4"/>
          <p:cNvSpPr>
            <a:spLocks noGrp="1"/>
          </p:cNvSpPr>
          <p:nvPr>
            <p:ph type="ftr" sz="quarter" idx="11"/>
          </p:nvPr>
        </p:nvSpPr>
        <p:spPr/>
        <p:txBody>
          <a:bodyPr/>
          <a:lstStyle/>
          <a:p>
            <a:r>
              <a:rPr lang="de-DE" smtClean="0"/>
              <a:t>PHYS 1444-001, Summer 2018               Dr. Jaehoon Yu</a:t>
            </a:r>
            <a:endParaRPr lang="en-US"/>
          </a:p>
        </p:txBody>
      </p:sp>
      <p:sp>
        <p:nvSpPr>
          <p:cNvPr id="24" name="Slide Number Placeholder 5"/>
          <p:cNvSpPr>
            <a:spLocks noGrp="1"/>
          </p:cNvSpPr>
          <p:nvPr>
            <p:ph type="sldNum" sz="quarter" idx="12"/>
          </p:nvPr>
        </p:nvSpPr>
        <p:spPr/>
        <p:txBody>
          <a:bodyPr/>
          <a:lstStyle/>
          <a:p>
            <a:fld id="{513021F8-8C64-EA47-A576-01717F7BC8D5}" type="slidenum">
              <a:rPr lang="en-US"/>
              <a:pPr/>
              <a:t>56</a:t>
            </a:fld>
            <a:endParaRPr lang="en-US"/>
          </a:p>
        </p:txBody>
      </p:sp>
      <p:sp>
        <p:nvSpPr>
          <p:cNvPr id="431106" name="Rectangle 2"/>
          <p:cNvSpPr>
            <a:spLocks noGrp="1" noChangeArrowheads="1"/>
          </p:cNvSpPr>
          <p:nvPr>
            <p:ph type="title"/>
          </p:nvPr>
        </p:nvSpPr>
        <p:spPr>
          <a:xfrm>
            <a:off x="228600" y="-76200"/>
            <a:ext cx="8686800" cy="762000"/>
          </a:xfrm>
        </p:spPr>
        <p:txBody>
          <a:bodyPr/>
          <a:lstStyle/>
          <a:p>
            <a:r>
              <a:rPr lang="en-US" dirty="0"/>
              <a:t>Example 29 –</a:t>
            </a:r>
            <a:r>
              <a:rPr lang="en-US" dirty="0" smtClean="0"/>
              <a:t> 13: </a:t>
            </a:r>
            <a:r>
              <a:rPr lang="en-US" dirty="0"/>
              <a:t>Power Transmission </a:t>
            </a:r>
          </a:p>
        </p:txBody>
      </p:sp>
      <p:sp>
        <p:nvSpPr>
          <p:cNvPr id="431107" name="Text Box 3"/>
          <p:cNvSpPr txBox="1">
            <a:spLocks noChangeArrowheads="1"/>
          </p:cNvSpPr>
          <p:nvPr/>
        </p:nvSpPr>
        <p:spPr bwMode="auto">
          <a:xfrm>
            <a:off x="381000" y="685800"/>
            <a:ext cx="8077200" cy="1569660"/>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b="1" dirty="0">
                <a:solidFill>
                  <a:schemeClr val="accent2"/>
                </a:solidFill>
                <a:latin typeface="Arial Narrow" charset="0"/>
              </a:rPr>
              <a:t>Transmission lines. </a:t>
            </a:r>
            <a:r>
              <a:rPr lang="en-US" dirty="0">
                <a:solidFill>
                  <a:schemeClr val="accent2"/>
                </a:solidFill>
                <a:latin typeface="Arial Narrow" charset="0"/>
              </a:rPr>
              <a:t>An average of 120kW of electric power is sent to a small town from a power plant 10km away.  The transmission lines have a total resistance of </a:t>
            </a:r>
            <a:r>
              <a:rPr lang="en-US" dirty="0" smtClean="0">
                <a:solidFill>
                  <a:schemeClr val="accent2"/>
                </a:solidFill>
                <a:latin typeface="Arial Narrow" charset="0"/>
              </a:rPr>
              <a:t>0.4</a:t>
            </a:r>
            <a:r>
              <a:rPr lang="en-US" dirty="0" smtClean="0">
                <a:solidFill>
                  <a:schemeClr val="accent2"/>
                </a:solidFill>
                <a:latin typeface="Symbol" charset="2"/>
              </a:rPr>
              <a:t>Ω</a:t>
            </a:r>
            <a:r>
              <a:rPr lang="en-US" dirty="0" smtClean="0">
                <a:solidFill>
                  <a:schemeClr val="accent2"/>
                </a:solidFill>
                <a:latin typeface="Arial Narrow" charset="0"/>
              </a:rPr>
              <a:t>. </a:t>
            </a:r>
            <a:r>
              <a:rPr lang="en-US" dirty="0">
                <a:solidFill>
                  <a:schemeClr val="accent2"/>
                </a:solidFill>
                <a:latin typeface="Arial Narrow" charset="0"/>
              </a:rPr>
              <a:t>Calculate the power loss if the power is transmitted at (a) 240V and (</a:t>
            </a:r>
            <a:r>
              <a:rPr lang="en-US" dirty="0" err="1">
                <a:solidFill>
                  <a:schemeClr val="accent2"/>
                </a:solidFill>
                <a:latin typeface="Arial Narrow" charset="0"/>
              </a:rPr>
              <a:t>b</a:t>
            </a:r>
            <a:r>
              <a:rPr lang="en-US" dirty="0">
                <a:solidFill>
                  <a:schemeClr val="accent2"/>
                </a:solidFill>
                <a:latin typeface="Arial Narrow" charset="0"/>
              </a:rPr>
              <a:t>) 24,000V.</a:t>
            </a:r>
          </a:p>
        </p:txBody>
      </p:sp>
      <p:sp>
        <p:nvSpPr>
          <p:cNvPr id="431108" name="Text Box 4"/>
          <p:cNvSpPr txBox="1">
            <a:spLocks noChangeArrowheads="1"/>
          </p:cNvSpPr>
          <p:nvPr/>
        </p:nvSpPr>
        <p:spPr bwMode="auto">
          <a:xfrm>
            <a:off x="457200" y="2362200"/>
            <a:ext cx="8382000" cy="822325"/>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We cannot use P=V</a:t>
            </a:r>
            <a:r>
              <a:rPr lang="en-US" baseline="30000">
                <a:solidFill>
                  <a:srgbClr val="CC00CC"/>
                </a:solidFill>
                <a:latin typeface="Arial Narrow" charset="0"/>
              </a:rPr>
              <a:t>2</a:t>
            </a:r>
            <a:r>
              <a:rPr lang="en-US">
                <a:solidFill>
                  <a:srgbClr val="CC00CC"/>
                </a:solidFill>
                <a:latin typeface="Arial Narrow" charset="0"/>
              </a:rPr>
              <a:t>/R since we do not know the voltage along the transmission line.  We, however, can use P=I</a:t>
            </a:r>
            <a:r>
              <a:rPr lang="en-US" baseline="30000">
                <a:solidFill>
                  <a:srgbClr val="CC00CC"/>
                </a:solidFill>
                <a:latin typeface="Arial Narrow" charset="0"/>
              </a:rPr>
              <a:t>2</a:t>
            </a:r>
            <a:r>
              <a:rPr lang="en-US">
                <a:solidFill>
                  <a:srgbClr val="CC00CC"/>
                </a:solidFill>
                <a:latin typeface="Arial Narrow" charset="0"/>
              </a:rPr>
              <a:t>R.</a:t>
            </a:r>
          </a:p>
        </p:txBody>
      </p:sp>
      <p:sp>
        <p:nvSpPr>
          <p:cNvPr id="431109" name="Text Box 5"/>
          <p:cNvSpPr txBox="1">
            <a:spLocks noChangeArrowheads="1"/>
          </p:cNvSpPr>
          <p:nvPr/>
        </p:nvSpPr>
        <p:spPr bwMode="auto">
          <a:xfrm>
            <a:off x="381000" y="3276600"/>
            <a:ext cx="54864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(a) If 120kW is sent at 240V, the total current is</a:t>
            </a:r>
          </a:p>
        </p:txBody>
      </p:sp>
      <p:graphicFrame>
        <p:nvGraphicFramePr>
          <p:cNvPr id="431110" name="Object 6"/>
          <p:cNvGraphicFramePr>
            <a:graphicFrameLocks noChangeAspect="1"/>
          </p:cNvGraphicFramePr>
          <p:nvPr/>
        </p:nvGraphicFramePr>
        <p:xfrm>
          <a:off x="5943600" y="3282950"/>
          <a:ext cx="442913" cy="293688"/>
        </p:xfrm>
        <a:graphic>
          <a:graphicData uri="http://schemas.openxmlformats.org/presentationml/2006/ole">
            <mc:AlternateContent xmlns:mc="http://schemas.openxmlformats.org/markup-compatibility/2006">
              <mc:Choice xmlns:v="urn:schemas-microsoft-com:vml" Requires="v">
                <p:oleObj spid="_x0000_s436646" name="Equation" r:id="rId3" imgW="228600" imgH="152280" progId="Equation.DSMT4">
                  <p:embed/>
                </p:oleObj>
              </mc:Choice>
              <mc:Fallback>
                <p:oleObj name="Equation" r:id="rId3" imgW="228600" imgH="1522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282950"/>
                        <a:ext cx="442913" cy="2936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431111" name="Text Box 7"/>
          <p:cNvSpPr txBox="1">
            <a:spLocks noChangeArrowheads="1"/>
          </p:cNvSpPr>
          <p:nvPr/>
        </p:nvSpPr>
        <p:spPr bwMode="auto">
          <a:xfrm>
            <a:off x="609600" y="3700463"/>
            <a:ext cx="54864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Thus the power loss due to transmission line is</a:t>
            </a:r>
          </a:p>
        </p:txBody>
      </p:sp>
      <p:graphicFrame>
        <p:nvGraphicFramePr>
          <p:cNvPr id="431112" name="Object 8"/>
          <p:cNvGraphicFramePr>
            <a:graphicFrameLocks noChangeAspect="1"/>
          </p:cNvGraphicFramePr>
          <p:nvPr/>
        </p:nvGraphicFramePr>
        <p:xfrm>
          <a:off x="2286000" y="4254500"/>
          <a:ext cx="492125" cy="295275"/>
        </p:xfrm>
        <a:graphic>
          <a:graphicData uri="http://schemas.openxmlformats.org/presentationml/2006/ole">
            <mc:AlternateContent xmlns:mc="http://schemas.openxmlformats.org/markup-compatibility/2006">
              <mc:Choice xmlns:v="urn:schemas-microsoft-com:vml" Requires="v">
                <p:oleObj spid="_x0000_s436647" name="Equation" r:id="rId5" imgW="253800" imgH="152280" progId="Equation.DSMT4">
                  <p:embed/>
                </p:oleObj>
              </mc:Choice>
              <mc:Fallback>
                <p:oleObj name="Equation" r:id="rId5" imgW="253800" imgH="1522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4254500"/>
                        <a:ext cx="492125" cy="2952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431113" name="Text Box 9"/>
          <p:cNvSpPr txBox="1">
            <a:spLocks noChangeArrowheads="1"/>
          </p:cNvSpPr>
          <p:nvPr/>
        </p:nvSpPr>
        <p:spPr bwMode="auto">
          <a:xfrm>
            <a:off x="381000" y="4648200"/>
            <a:ext cx="57912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(b) If 120kW is sent at 24,000V, the total current is</a:t>
            </a:r>
          </a:p>
        </p:txBody>
      </p:sp>
      <p:graphicFrame>
        <p:nvGraphicFramePr>
          <p:cNvPr id="431114" name="Object 10"/>
          <p:cNvGraphicFramePr>
            <a:graphicFrameLocks noChangeAspect="1"/>
          </p:cNvGraphicFramePr>
          <p:nvPr/>
        </p:nvGraphicFramePr>
        <p:xfrm>
          <a:off x="6172200" y="4648200"/>
          <a:ext cx="517525" cy="317500"/>
        </p:xfrm>
        <a:graphic>
          <a:graphicData uri="http://schemas.openxmlformats.org/presentationml/2006/ole">
            <mc:AlternateContent xmlns:mc="http://schemas.openxmlformats.org/markup-compatibility/2006">
              <mc:Choice xmlns:v="urn:schemas-microsoft-com:vml" Requires="v">
                <p:oleObj spid="_x0000_s436648" name="Equation" r:id="rId7" imgW="266400" imgH="164880" progId="Equation.DSMT4">
                  <p:embed/>
                </p:oleObj>
              </mc:Choice>
              <mc:Fallback>
                <p:oleObj name="Equation" r:id="rId7" imgW="266400" imgH="1648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4648200"/>
                        <a:ext cx="517525" cy="3175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431115" name="Text Box 11"/>
          <p:cNvSpPr txBox="1">
            <a:spLocks noChangeArrowheads="1"/>
          </p:cNvSpPr>
          <p:nvPr/>
        </p:nvSpPr>
        <p:spPr bwMode="auto">
          <a:xfrm>
            <a:off x="609600" y="5072063"/>
            <a:ext cx="54864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Thus the power loss due to transmission line is</a:t>
            </a:r>
          </a:p>
        </p:txBody>
      </p:sp>
      <p:graphicFrame>
        <p:nvGraphicFramePr>
          <p:cNvPr id="431116" name="Object 12"/>
          <p:cNvGraphicFramePr>
            <a:graphicFrameLocks noChangeAspect="1"/>
          </p:cNvGraphicFramePr>
          <p:nvPr/>
        </p:nvGraphicFramePr>
        <p:xfrm>
          <a:off x="2514600" y="5562600"/>
          <a:ext cx="492125" cy="293688"/>
        </p:xfrm>
        <a:graphic>
          <a:graphicData uri="http://schemas.openxmlformats.org/presentationml/2006/ole">
            <mc:AlternateContent xmlns:mc="http://schemas.openxmlformats.org/markup-compatibility/2006">
              <mc:Choice xmlns:v="urn:schemas-microsoft-com:vml" Requires="v">
                <p:oleObj spid="_x0000_s436649" name="Equation" r:id="rId9" imgW="253800" imgH="152280" progId="Equation.DSMT4">
                  <p:embed/>
                </p:oleObj>
              </mc:Choice>
              <mc:Fallback>
                <p:oleObj name="Equation" r:id="rId9" imgW="253800" imgH="1522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600" y="5562600"/>
                        <a:ext cx="492125" cy="2936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431117" name="Text Box 13"/>
          <p:cNvSpPr txBox="1">
            <a:spLocks noChangeArrowheads="1"/>
          </p:cNvSpPr>
          <p:nvPr/>
        </p:nvSpPr>
        <p:spPr bwMode="auto">
          <a:xfrm>
            <a:off x="381000" y="6019800"/>
            <a:ext cx="8458200" cy="701675"/>
          </a:xfrm>
          <a:prstGeom prst="rect">
            <a:avLst/>
          </a:prstGeom>
          <a:solidFill>
            <a:schemeClr val="bg1"/>
          </a:solidFill>
          <a:ln w="9525">
            <a:noFill/>
            <a:miter lim="800000"/>
            <a:headEnd/>
            <a:tailEnd/>
          </a:ln>
          <a:effectLst/>
        </p:spPr>
        <p:txBody>
          <a:bodyPr>
            <a:prstTxWarp prst="textNoShape">
              <a:avLst/>
            </a:prstTxWarp>
            <a:spAutoFit/>
          </a:bodyPr>
          <a:lstStyle/>
          <a:p>
            <a:r>
              <a:rPr lang="en-US" sz="2000">
                <a:solidFill>
                  <a:srgbClr val="CC00CC"/>
                </a:solidFill>
                <a:latin typeface="Arial Narrow" charset="0"/>
              </a:rPr>
              <a:t>The higher the transmission voltage, the smaller the current, causing less loss of energy.  This is why power is transmitted w/ HV, as high as 170kV.</a:t>
            </a:r>
          </a:p>
        </p:txBody>
      </p:sp>
      <p:graphicFrame>
        <p:nvGraphicFramePr>
          <p:cNvPr id="431118" name="Object 14"/>
          <p:cNvGraphicFramePr>
            <a:graphicFrameLocks noChangeAspect="1"/>
          </p:cNvGraphicFramePr>
          <p:nvPr/>
        </p:nvGraphicFramePr>
        <p:xfrm>
          <a:off x="6324600" y="3098800"/>
          <a:ext cx="541338" cy="711200"/>
        </p:xfrm>
        <a:graphic>
          <a:graphicData uri="http://schemas.openxmlformats.org/presentationml/2006/ole">
            <mc:AlternateContent xmlns:mc="http://schemas.openxmlformats.org/markup-compatibility/2006">
              <mc:Choice xmlns:v="urn:schemas-microsoft-com:vml" Requires="v">
                <p:oleObj spid="_x0000_s436650" name="Equation" r:id="rId11" imgW="279360" imgH="368280" progId="Equation.DSMT4">
                  <p:embed/>
                </p:oleObj>
              </mc:Choice>
              <mc:Fallback>
                <p:oleObj name="Equation" r:id="rId11" imgW="279360" imgH="3682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24600" y="3098800"/>
                        <a:ext cx="541338" cy="7112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31119" name="Object 15"/>
          <p:cNvGraphicFramePr>
            <a:graphicFrameLocks noChangeAspect="1"/>
          </p:cNvGraphicFramePr>
          <p:nvPr/>
        </p:nvGraphicFramePr>
        <p:xfrm>
          <a:off x="6818313" y="3048000"/>
          <a:ext cx="2020887" cy="760413"/>
        </p:xfrm>
        <a:graphic>
          <a:graphicData uri="http://schemas.openxmlformats.org/presentationml/2006/ole">
            <mc:AlternateContent xmlns:mc="http://schemas.openxmlformats.org/markup-compatibility/2006">
              <mc:Choice xmlns:v="urn:schemas-microsoft-com:vml" Requires="v">
                <p:oleObj spid="_x0000_s436651" name="Equation" r:id="rId13" imgW="1041120" imgH="393480" progId="Equation.DSMT4">
                  <p:embed/>
                </p:oleObj>
              </mc:Choice>
              <mc:Fallback>
                <p:oleObj name="Equation" r:id="rId13" imgW="1041120" imgH="3934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18313" y="3048000"/>
                        <a:ext cx="2020887" cy="7604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31120" name="Object 16"/>
          <p:cNvGraphicFramePr>
            <a:graphicFrameLocks noChangeAspect="1"/>
          </p:cNvGraphicFramePr>
          <p:nvPr/>
        </p:nvGraphicFramePr>
        <p:xfrm>
          <a:off x="2667000" y="4191000"/>
          <a:ext cx="739775" cy="368300"/>
        </p:xfrm>
        <a:graphic>
          <a:graphicData uri="http://schemas.openxmlformats.org/presentationml/2006/ole">
            <mc:AlternateContent xmlns:mc="http://schemas.openxmlformats.org/markup-compatibility/2006">
              <mc:Choice xmlns:v="urn:schemas-microsoft-com:vml" Requires="v">
                <p:oleObj spid="_x0000_s436652" name="Equation" r:id="rId15" imgW="380880" imgH="190440" progId="Equation.DSMT4">
                  <p:embed/>
                </p:oleObj>
              </mc:Choice>
              <mc:Fallback>
                <p:oleObj name="Equation" r:id="rId15" imgW="380880" imgH="19044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67000" y="4191000"/>
                        <a:ext cx="739775" cy="3683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31121" name="Object 17"/>
          <p:cNvGraphicFramePr>
            <a:graphicFrameLocks noChangeAspect="1"/>
          </p:cNvGraphicFramePr>
          <p:nvPr/>
        </p:nvGraphicFramePr>
        <p:xfrm>
          <a:off x="3368675" y="4157663"/>
          <a:ext cx="2955925" cy="490537"/>
        </p:xfrm>
        <a:graphic>
          <a:graphicData uri="http://schemas.openxmlformats.org/presentationml/2006/ole">
            <mc:AlternateContent xmlns:mc="http://schemas.openxmlformats.org/markup-compatibility/2006">
              <mc:Choice xmlns:v="urn:schemas-microsoft-com:vml" Requires="v">
                <p:oleObj spid="_x0000_s436653" name="Equation" r:id="rId17" imgW="1523880" imgH="253800" progId="Equation.DSMT4">
                  <p:embed/>
                </p:oleObj>
              </mc:Choice>
              <mc:Fallback>
                <p:oleObj name="Equation" r:id="rId17" imgW="1523880" imgH="25380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368675" y="4157663"/>
                        <a:ext cx="2955925" cy="49053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31122" name="Object 18"/>
          <p:cNvGraphicFramePr>
            <a:graphicFrameLocks noChangeAspect="1"/>
          </p:cNvGraphicFramePr>
          <p:nvPr/>
        </p:nvGraphicFramePr>
        <p:xfrm>
          <a:off x="6553200" y="4471988"/>
          <a:ext cx="541338" cy="709612"/>
        </p:xfrm>
        <a:graphic>
          <a:graphicData uri="http://schemas.openxmlformats.org/presentationml/2006/ole">
            <mc:AlternateContent xmlns:mc="http://schemas.openxmlformats.org/markup-compatibility/2006">
              <mc:Choice xmlns:v="urn:schemas-microsoft-com:vml" Requires="v">
                <p:oleObj spid="_x0000_s436654" name="Equation" r:id="rId19" imgW="279360" imgH="368280" progId="Equation.DSMT4">
                  <p:embed/>
                </p:oleObj>
              </mc:Choice>
              <mc:Fallback>
                <p:oleObj name="Equation" r:id="rId19" imgW="279360" imgH="36828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53200" y="4471988"/>
                        <a:ext cx="541338" cy="70961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31123" name="Object 19"/>
          <p:cNvGraphicFramePr>
            <a:graphicFrameLocks noChangeAspect="1"/>
          </p:cNvGraphicFramePr>
          <p:nvPr/>
        </p:nvGraphicFramePr>
        <p:xfrm>
          <a:off x="7045325" y="4419600"/>
          <a:ext cx="1946275" cy="784225"/>
        </p:xfrm>
        <a:graphic>
          <a:graphicData uri="http://schemas.openxmlformats.org/presentationml/2006/ole">
            <mc:AlternateContent xmlns:mc="http://schemas.openxmlformats.org/markup-compatibility/2006">
              <mc:Choice xmlns:v="urn:schemas-microsoft-com:vml" Requires="v">
                <p:oleObj spid="_x0000_s436655" name="Equation" r:id="rId21" imgW="1002960" imgH="406080" progId="Equation.DSMT4">
                  <p:embed/>
                </p:oleObj>
              </mc:Choice>
              <mc:Fallback>
                <p:oleObj name="Equation" r:id="rId21" imgW="1002960" imgH="40608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045325" y="4419600"/>
                        <a:ext cx="1946275" cy="7842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31124" name="Object 20"/>
          <p:cNvGraphicFramePr>
            <a:graphicFrameLocks noChangeAspect="1"/>
          </p:cNvGraphicFramePr>
          <p:nvPr/>
        </p:nvGraphicFramePr>
        <p:xfrm>
          <a:off x="2971800" y="5499100"/>
          <a:ext cx="739775" cy="368300"/>
        </p:xfrm>
        <a:graphic>
          <a:graphicData uri="http://schemas.openxmlformats.org/presentationml/2006/ole">
            <mc:AlternateContent xmlns:mc="http://schemas.openxmlformats.org/markup-compatibility/2006">
              <mc:Choice xmlns:v="urn:schemas-microsoft-com:vml" Requires="v">
                <p:oleObj spid="_x0000_s436656" name="Equation" r:id="rId23" imgW="380880" imgH="190440" progId="Equation.DSMT4">
                  <p:embed/>
                </p:oleObj>
              </mc:Choice>
              <mc:Fallback>
                <p:oleObj name="Equation" r:id="rId23" imgW="380880" imgH="19044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971800" y="5499100"/>
                        <a:ext cx="739775" cy="3683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31125" name="Object 21"/>
          <p:cNvGraphicFramePr>
            <a:graphicFrameLocks noChangeAspect="1"/>
          </p:cNvGraphicFramePr>
          <p:nvPr/>
        </p:nvGraphicFramePr>
        <p:xfrm>
          <a:off x="3657600" y="5486400"/>
          <a:ext cx="2413000" cy="490538"/>
        </p:xfrm>
        <a:graphic>
          <a:graphicData uri="http://schemas.openxmlformats.org/presentationml/2006/ole">
            <mc:AlternateContent xmlns:mc="http://schemas.openxmlformats.org/markup-compatibility/2006">
              <mc:Choice xmlns:v="urn:schemas-microsoft-com:vml" Requires="v">
                <p:oleObj spid="_x0000_s436657" name="Equation" r:id="rId25" imgW="1244520" imgH="253800" progId="Equation.DSMT4">
                  <p:embed/>
                </p:oleObj>
              </mc:Choice>
              <mc:Fallback>
                <p:oleObj name="Equation" r:id="rId25" imgW="1244520" imgH="25380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657600" y="5486400"/>
                        <a:ext cx="2413000" cy="4905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1984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31107"/>
                                        </p:tgtEl>
                                        <p:attrNameLst>
                                          <p:attrName>style.visibility</p:attrName>
                                        </p:attrNameLst>
                                      </p:cBhvr>
                                      <p:to>
                                        <p:strVal val="visible"/>
                                      </p:to>
                                    </p:set>
                                    <p:animEffect transition="in" filter="wipe(left)">
                                      <p:cBhvr>
                                        <p:cTn id="7" dur="500"/>
                                        <p:tgtEl>
                                          <p:spTgt spid="43110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31108"/>
                                        </p:tgtEl>
                                        <p:attrNameLst>
                                          <p:attrName>style.visibility</p:attrName>
                                        </p:attrNameLst>
                                      </p:cBhvr>
                                      <p:to>
                                        <p:strVal val="visible"/>
                                      </p:to>
                                    </p:set>
                                    <p:animEffect transition="in" filter="wipe(left)">
                                      <p:cBhvr>
                                        <p:cTn id="12" dur="500"/>
                                        <p:tgtEl>
                                          <p:spTgt spid="43110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31109"/>
                                        </p:tgtEl>
                                        <p:attrNameLst>
                                          <p:attrName>style.visibility</p:attrName>
                                        </p:attrNameLst>
                                      </p:cBhvr>
                                      <p:to>
                                        <p:strVal val="visible"/>
                                      </p:to>
                                    </p:set>
                                    <p:animEffect transition="in" filter="wipe(left)">
                                      <p:cBhvr>
                                        <p:cTn id="17" dur="500"/>
                                        <p:tgtEl>
                                          <p:spTgt spid="43110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31110"/>
                                        </p:tgtEl>
                                        <p:attrNameLst>
                                          <p:attrName>style.visibility</p:attrName>
                                        </p:attrNameLst>
                                      </p:cBhvr>
                                      <p:to>
                                        <p:strVal val="visible"/>
                                      </p:to>
                                    </p:set>
                                    <p:animEffect transition="in" filter="wipe(left)">
                                      <p:cBhvr>
                                        <p:cTn id="22" dur="500"/>
                                        <p:tgtEl>
                                          <p:spTgt spid="4311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31118"/>
                                        </p:tgtEl>
                                        <p:attrNameLst>
                                          <p:attrName>style.visibility</p:attrName>
                                        </p:attrNameLst>
                                      </p:cBhvr>
                                      <p:to>
                                        <p:strVal val="visible"/>
                                      </p:to>
                                    </p:set>
                                    <p:animEffect transition="in" filter="wipe(left)">
                                      <p:cBhvr>
                                        <p:cTn id="27" dur="500"/>
                                        <p:tgtEl>
                                          <p:spTgt spid="4311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31119"/>
                                        </p:tgtEl>
                                        <p:attrNameLst>
                                          <p:attrName>style.visibility</p:attrName>
                                        </p:attrNameLst>
                                      </p:cBhvr>
                                      <p:to>
                                        <p:strVal val="visible"/>
                                      </p:to>
                                    </p:set>
                                    <p:animEffect transition="in" filter="wipe(left)">
                                      <p:cBhvr>
                                        <p:cTn id="32" dur="500"/>
                                        <p:tgtEl>
                                          <p:spTgt spid="4311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431111"/>
                                        </p:tgtEl>
                                        <p:attrNameLst>
                                          <p:attrName>style.visibility</p:attrName>
                                        </p:attrNameLst>
                                      </p:cBhvr>
                                      <p:to>
                                        <p:strVal val="visible"/>
                                      </p:to>
                                    </p:set>
                                    <p:animEffect transition="in" filter="wipe(left)">
                                      <p:cBhvr>
                                        <p:cTn id="37" dur="500"/>
                                        <p:tgtEl>
                                          <p:spTgt spid="4311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31112"/>
                                        </p:tgtEl>
                                        <p:attrNameLst>
                                          <p:attrName>style.visibility</p:attrName>
                                        </p:attrNameLst>
                                      </p:cBhvr>
                                      <p:to>
                                        <p:strVal val="visible"/>
                                      </p:to>
                                    </p:set>
                                    <p:animEffect transition="in" filter="wipe(left)">
                                      <p:cBhvr>
                                        <p:cTn id="42" dur="500"/>
                                        <p:tgtEl>
                                          <p:spTgt spid="4311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31120"/>
                                        </p:tgtEl>
                                        <p:attrNameLst>
                                          <p:attrName>style.visibility</p:attrName>
                                        </p:attrNameLst>
                                      </p:cBhvr>
                                      <p:to>
                                        <p:strVal val="visible"/>
                                      </p:to>
                                    </p:set>
                                    <p:animEffect transition="in" filter="wipe(left)">
                                      <p:cBhvr>
                                        <p:cTn id="47" dur="500"/>
                                        <p:tgtEl>
                                          <p:spTgt spid="4311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31121"/>
                                        </p:tgtEl>
                                        <p:attrNameLst>
                                          <p:attrName>style.visibility</p:attrName>
                                        </p:attrNameLst>
                                      </p:cBhvr>
                                      <p:to>
                                        <p:strVal val="visible"/>
                                      </p:to>
                                    </p:set>
                                    <p:animEffect transition="in" filter="wipe(left)">
                                      <p:cBhvr>
                                        <p:cTn id="52" dur="500"/>
                                        <p:tgtEl>
                                          <p:spTgt spid="4311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wd">
                                    <p:tmPct val="10000"/>
                                  </p:iterate>
                                  <p:childTnLst>
                                    <p:set>
                                      <p:cBhvr>
                                        <p:cTn id="56" dur="1" fill="hold">
                                          <p:stCondLst>
                                            <p:cond delay="0"/>
                                          </p:stCondLst>
                                        </p:cTn>
                                        <p:tgtEl>
                                          <p:spTgt spid="431113"/>
                                        </p:tgtEl>
                                        <p:attrNameLst>
                                          <p:attrName>style.visibility</p:attrName>
                                        </p:attrNameLst>
                                      </p:cBhvr>
                                      <p:to>
                                        <p:strVal val="visible"/>
                                      </p:to>
                                    </p:set>
                                    <p:animEffect transition="in" filter="wipe(left)">
                                      <p:cBhvr>
                                        <p:cTn id="57" dur="500"/>
                                        <p:tgtEl>
                                          <p:spTgt spid="43111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431114"/>
                                        </p:tgtEl>
                                        <p:attrNameLst>
                                          <p:attrName>style.visibility</p:attrName>
                                        </p:attrNameLst>
                                      </p:cBhvr>
                                      <p:to>
                                        <p:strVal val="visible"/>
                                      </p:to>
                                    </p:set>
                                    <p:animEffect transition="in" filter="wipe(left)">
                                      <p:cBhvr>
                                        <p:cTn id="62" dur="500"/>
                                        <p:tgtEl>
                                          <p:spTgt spid="43111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431122"/>
                                        </p:tgtEl>
                                        <p:attrNameLst>
                                          <p:attrName>style.visibility</p:attrName>
                                        </p:attrNameLst>
                                      </p:cBhvr>
                                      <p:to>
                                        <p:strVal val="visible"/>
                                      </p:to>
                                    </p:set>
                                    <p:animEffect transition="in" filter="wipe(left)">
                                      <p:cBhvr>
                                        <p:cTn id="67" dur="500"/>
                                        <p:tgtEl>
                                          <p:spTgt spid="43112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431123"/>
                                        </p:tgtEl>
                                        <p:attrNameLst>
                                          <p:attrName>style.visibility</p:attrName>
                                        </p:attrNameLst>
                                      </p:cBhvr>
                                      <p:to>
                                        <p:strVal val="visible"/>
                                      </p:to>
                                    </p:set>
                                    <p:animEffect transition="in" filter="wipe(left)">
                                      <p:cBhvr>
                                        <p:cTn id="72" dur="500"/>
                                        <p:tgtEl>
                                          <p:spTgt spid="43112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iterate type="wd">
                                    <p:tmPct val="10000"/>
                                  </p:iterate>
                                  <p:childTnLst>
                                    <p:set>
                                      <p:cBhvr>
                                        <p:cTn id="76" dur="1" fill="hold">
                                          <p:stCondLst>
                                            <p:cond delay="0"/>
                                          </p:stCondLst>
                                        </p:cTn>
                                        <p:tgtEl>
                                          <p:spTgt spid="431115"/>
                                        </p:tgtEl>
                                        <p:attrNameLst>
                                          <p:attrName>style.visibility</p:attrName>
                                        </p:attrNameLst>
                                      </p:cBhvr>
                                      <p:to>
                                        <p:strVal val="visible"/>
                                      </p:to>
                                    </p:set>
                                    <p:animEffect transition="in" filter="wipe(left)">
                                      <p:cBhvr>
                                        <p:cTn id="77" dur="500"/>
                                        <p:tgtEl>
                                          <p:spTgt spid="43111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431116"/>
                                        </p:tgtEl>
                                        <p:attrNameLst>
                                          <p:attrName>style.visibility</p:attrName>
                                        </p:attrNameLst>
                                      </p:cBhvr>
                                      <p:to>
                                        <p:strVal val="visible"/>
                                      </p:to>
                                    </p:set>
                                    <p:animEffect transition="in" filter="wipe(left)">
                                      <p:cBhvr>
                                        <p:cTn id="82" dur="500"/>
                                        <p:tgtEl>
                                          <p:spTgt spid="431116"/>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431124"/>
                                        </p:tgtEl>
                                        <p:attrNameLst>
                                          <p:attrName>style.visibility</p:attrName>
                                        </p:attrNameLst>
                                      </p:cBhvr>
                                      <p:to>
                                        <p:strVal val="visible"/>
                                      </p:to>
                                    </p:set>
                                    <p:animEffect transition="in" filter="wipe(left)">
                                      <p:cBhvr>
                                        <p:cTn id="87" dur="500"/>
                                        <p:tgtEl>
                                          <p:spTgt spid="431124"/>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431125"/>
                                        </p:tgtEl>
                                        <p:attrNameLst>
                                          <p:attrName>style.visibility</p:attrName>
                                        </p:attrNameLst>
                                      </p:cBhvr>
                                      <p:to>
                                        <p:strVal val="visible"/>
                                      </p:to>
                                    </p:set>
                                    <p:animEffect transition="in" filter="wipe(left)">
                                      <p:cBhvr>
                                        <p:cTn id="92" dur="500"/>
                                        <p:tgtEl>
                                          <p:spTgt spid="431125"/>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iterate type="wd">
                                    <p:tmPct val="10000"/>
                                  </p:iterate>
                                  <p:childTnLst>
                                    <p:set>
                                      <p:cBhvr>
                                        <p:cTn id="96" dur="1" fill="hold">
                                          <p:stCondLst>
                                            <p:cond delay="0"/>
                                          </p:stCondLst>
                                        </p:cTn>
                                        <p:tgtEl>
                                          <p:spTgt spid="431117"/>
                                        </p:tgtEl>
                                        <p:attrNameLst>
                                          <p:attrName>style.visibility</p:attrName>
                                        </p:attrNameLst>
                                      </p:cBhvr>
                                      <p:to>
                                        <p:strVal val="visible"/>
                                      </p:to>
                                    </p:set>
                                    <p:animEffect transition="in" filter="wipe(left)">
                                      <p:cBhvr>
                                        <p:cTn id="97" dur="500"/>
                                        <p:tgtEl>
                                          <p:spTgt spid="431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7" grpId="0"/>
      <p:bldP spid="431108" grpId="0"/>
      <p:bldP spid="431109" grpId="0"/>
      <p:bldP spid="431111" grpId="0"/>
      <p:bldP spid="431113" grpId="0"/>
      <p:bldP spid="431115" grpId="0"/>
      <p:bldP spid="43111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smtClean="0"/>
              <a:t>Thursday, July 5, 2018</a:t>
            </a:r>
            <a:endParaRPr lang="en-US"/>
          </a:p>
        </p:txBody>
      </p:sp>
      <p:sp>
        <p:nvSpPr>
          <p:cNvPr id="9" name="Footer Placeholder 4"/>
          <p:cNvSpPr>
            <a:spLocks noGrp="1"/>
          </p:cNvSpPr>
          <p:nvPr>
            <p:ph type="ftr" sz="quarter" idx="11"/>
          </p:nvPr>
        </p:nvSpPr>
        <p:spPr/>
        <p:txBody>
          <a:bodyPr/>
          <a:lstStyle/>
          <a:p>
            <a:r>
              <a:rPr lang="de-DE" smtClean="0"/>
              <a:t>PHYS 1444-001, Summer 2018               Dr. Jaehoon Yu</a:t>
            </a:r>
            <a:endParaRPr lang="en-US"/>
          </a:p>
        </p:txBody>
      </p:sp>
      <p:sp>
        <p:nvSpPr>
          <p:cNvPr id="10" name="Slide Number Placeholder 5"/>
          <p:cNvSpPr>
            <a:spLocks noGrp="1"/>
          </p:cNvSpPr>
          <p:nvPr>
            <p:ph type="sldNum" sz="quarter" idx="12"/>
          </p:nvPr>
        </p:nvSpPr>
        <p:spPr/>
        <p:txBody>
          <a:bodyPr/>
          <a:lstStyle/>
          <a:p>
            <a:fld id="{0C656342-DC14-C241-A562-89518828D67F}" type="slidenum">
              <a:rPr lang="en-US"/>
              <a:pPr/>
              <a:t>57</a:t>
            </a:fld>
            <a:endParaRPr lang="en-US"/>
          </a:p>
        </p:txBody>
      </p:sp>
      <p:sp>
        <p:nvSpPr>
          <p:cNvPr id="432130" name="Rectangle 2"/>
          <p:cNvSpPr>
            <a:spLocks noGrp="1" noChangeArrowheads="1"/>
          </p:cNvSpPr>
          <p:nvPr>
            <p:ph type="title"/>
          </p:nvPr>
        </p:nvSpPr>
        <p:spPr>
          <a:xfrm>
            <a:off x="0" y="76200"/>
            <a:ext cx="9144000" cy="609600"/>
          </a:xfrm>
        </p:spPr>
        <p:txBody>
          <a:bodyPr/>
          <a:lstStyle/>
          <a:p>
            <a:r>
              <a:rPr lang="en-US"/>
              <a:t>Electric Field due to Magnetic Flux Change</a:t>
            </a:r>
          </a:p>
        </p:txBody>
      </p:sp>
      <p:graphicFrame>
        <p:nvGraphicFramePr>
          <p:cNvPr id="432131"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37390"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2132"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37391"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2133"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37392"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2134" name="Rectangle 6"/>
          <p:cNvSpPr>
            <a:spLocks noGrp="1" noChangeArrowheads="1"/>
          </p:cNvSpPr>
          <p:nvPr>
            <p:ph type="body" idx="1"/>
          </p:nvPr>
        </p:nvSpPr>
        <p:spPr>
          <a:xfrm>
            <a:off x="304800" y="838200"/>
            <a:ext cx="8534400" cy="5410200"/>
          </a:xfrm>
        </p:spPr>
        <p:txBody>
          <a:bodyPr/>
          <a:lstStyle/>
          <a:p>
            <a:r>
              <a:rPr lang="en-US" dirty="0" smtClean="0"/>
              <a:t>When the </a:t>
            </a:r>
            <a:r>
              <a:rPr lang="en-US" dirty="0"/>
              <a:t>electric current flows through a wire, there is an electric field in the wire that moves electrons</a:t>
            </a:r>
          </a:p>
          <a:p>
            <a:r>
              <a:rPr lang="en-US" dirty="0"/>
              <a:t>We saw, however, that changing magnetic flux induces a current in the wire. What does this mean?</a:t>
            </a:r>
          </a:p>
          <a:p>
            <a:pPr lvl="1"/>
            <a:r>
              <a:rPr lang="en-US" dirty="0"/>
              <a:t>There must be an electric field induced by the changing magnetic flux.</a:t>
            </a:r>
          </a:p>
          <a:p>
            <a:r>
              <a:rPr lang="en-US" dirty="0"/>
              <a:t>In other words, a changing magnetic flux produces an electric field</a:t>
            </a:r>
          </a:p>
          <a:p>
            <a:r>
              <a:rPr lang="en-US" dirty="0"/>
              <a:t>This results apply not just to wires but to any conductor or any region in space</a:t>
            </a:r>
          </a:p>
        </p:txBody>
      </p:sp>
      <p:graphicFrame>
        <p:nvGraphicFramePr>
          <p:cNvPr id="432135"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37393"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73776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32134">
                                            <p:txEl>
                                              <p:pRg st="0" end="0"/>
                                            </p:txEl>
                                          </p:spTgt>
                                        </p:tgtEl>
                                        <p:attrNameLst>
                                          <p:attrName>style.visibility</p:attrName>
                                        </p:attrNameLst>
                                      </p:cBhvr>
                                      <p:to>
                                        <p:strVal val="visible"/>
                                      </p:to>
                                    </p:set>
                                    <p:animEffect transition="in" filter="wipe(left)">
                                      <p:cBhvr>
                                        <p:cTn id="7" dur="500"/>
                                        <p:tgtEl>
                                          <p:spTgt spid="4321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32134">
                                            <p:txEl>
                                              <p:pRg st="1" end="1"/>
                                            </p:txEl>
                                          </p:spTgt>
                                        </p:tgtEl>
                                        <p:attrNameLst>
                                          <p:attrName>style.visibility</p:attrName>
                                        </p:attrNameLst>
                                      </p:cBhvr>
                                      <p:to>
                                        <p:strVal val="visible"/>
                                      </p:to>
                                    </p:set>
                                    <p:animEffect transition="in" filter="wipe(left)">
                                      <p:cBhvr>
                                        <p:cTn id="12" dur="500"/>
                                        <p:tgtEl>
                                          <p:spTgt spid="4321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32134">
                                            <p:txEl>
                                              <p:pRg st="2" end="2"/>
                                            </p:txEl>
                                          </p:spTgt>
                                        </p:tgtEl>
                                        <p:attrNameLst>
                                          <p:attrName>style.visibility</p:attrName>
                                        </p:attrNameLst>
                                      </p:cBhvr>
                                      <p:to>
                                        <p:strVal val="visible"/>
                                      </p:to>
                                    </p:set>
                                    <p:animEffect transition="in" filter="wipe(left)">
                                      <p:cBhvr>
                                        <p:cTn id="17" dur="500"/>
                                        <p:tgtEl>
                                          <p:spTgt spid="4321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32134">
                                            <p:txEl>
                                              <p:pRg st="3" end="3"/>
                                            </p:txEl>
                                          </p:spTgt>
                                        </p:tgtEl>
                                        <p:attrNameLst>
                                          <p:attrName>style.visibility</p:attrName>
                                        </p:attrNameLst>
                                      </p:cBhvr>
                                      <p:to>
                                        <p:strVal val="visible"/>
                                      </p:to>
                                    </p:set>
                                    <p:animEffect transition="in" filter="wipe(left)">
                                      <p:cBhvr>
                                        <p:cTn id="22" dur="500"/>
                                        <p:tgtEl>
                                          <p:spTgt spid="43213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32134">
                                            <p:txEl>
                                              <p:pRg st="4" end="4"/>
                                            </p:txEl>
                                          </p:spTgt>
                                        </p:tgtEl>
                                        <p:attrNameLst>
                                          <p:attrName>style.visibility</p:attrName>
                                        </p:attrNameLst>
                                      </p:cBhvr>
                                      <p:to>
                                        <p:strVal val="visible"/>
                                      </p:to>
                                    </p:set>
                                    <p:animEffect transition="in" filter="wipe(left)">
                                      <p:cBhvr>
                                        <p:cTn id="27" dur="500"/>
                                        <p:tgtEl>
                                          <p:spTgt spid="4321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4"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3"/>
          <p:cNvSpPr>
            <a:spLocks noGrp="1"/>
          </p:cNvSpPr>
          <p:nvPr>
            <p:ph type="dt" sz="half" idx="10"/>
          </p:nvPr>
        </p:nvSpPr>
        <p:spPr/>
        <p:txBody>
          <a:bodyPr/>
          <a:lstStyle/>
          <a:p>
            <a:r>
              <a:rPr lang="en-US" smtClean="0"/>
              <a:t>Thursday, July 5, 2018</a:t>
            </a:r>
            <a:endParaRPr lang="en-US"/>
          </a:p>
        </p:txBody>
      </p:sp>
      <p:sp>
        <p:nvSpPr>
          <p:cNvPr id="15" name="Footer Placeholder 4"/>
          <p:cNvSpPr>
            <a:spLocks noGrp="1"/>
          </p:cNvSpPr>
          <p:nvPr>
            <p:ph type="ftr" sz="quarter" idx="11"/>
          </p:nvPr>
        </p:nvSpPr>
        <p:spPr/>
        <p:txBody>
          <a:bodyPr/>
          <a:lstStyle/>
          <a:p>
            <a:r>
              <a:rPr lang="de-DE" smtClean="0"/>
              <a:t>PHYS 1444-001, Summer 2018               Dr. Jaehoon Yu</a:t>
            </a:r>
            <a:endParaRPr lang="en-US"/>
          </a:p>
        </p:txBody>
      </p:sp>
      <p:sp>
        <p:nvSpPr>
          <p:cNvPr id="16" name="Slide Number Placeholder 5"/>
          <p:cNvSpPr>
            <a:spLocks noGrp="1"/>
          </p:cNvSpPr>
          <p:nvPr>
            <p:ph type="sldNum" sz="quarter" idx="12"/>
          </p:nvPr>
        </p:nvSpPr>
        <p:spPr/>
        <p:txBody>
          <a:bodyPr/>
          <a:lstStyle/>
          <a:p>
            <a:fld id="{743566BB-84D3-5C4F-A607-3D0B66AB6F5E}" type="slidenum">
              <a:rPr lang="en-US"/>
              <a:pPr/>
              <a:t>58</a:t>
            </a:fld>
            <a:endParaRPr lang="en-US"/>
          </a:p>
        </p:txBody>
      </p:sp>
      <p:sp>
        <p:nvSpPr>
          <p:cNvPr id="433154" name="Rectangle 2"/>
          <p:cNvSpPr>
            <a:spLocks noGrp="1" noChangeArrowheads="1"/>
          </p:cNvSpPr>
          <p:nvPr>
            <p:ph type="title"/>
          </p:nvPr>
        </p:nvSpPr>
        <p:spPr>
          <a:xfrm>
            <a:off x="0" y="76200"/>
            <a:ext cx="9144000" cy="609600"/>
          </a:xfrm>
        </p:spPr>
        <p:txBody>
          <a:bodyPr/>
          <a:lstStyle/>
          <a:p>
            <a:r>
              <a:rPr lang="en-US"/>
              <a:t>Generalized Form of Faraday’s Law</a:t>
            </a:r>
          </a:p>
        </p:txBody>
      </p:sp>
      <p:graphicFrame>
        <p:nvGraphicFramePr>
          <p:cNvPr id="433155"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38519"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3156"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38520"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3157"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38521"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3158" name="Rectangle 6"/>
          <p:cNvSpPr>
            <a:spLocks noGrp="1" noChangeArrowheads="1"/>
          </p:cNvSpPr>
          <p:nvPr>
            <p:ph type="body" idx="1"/>
          </p:nvPr>
        </p:nvSpPr>
        <p:spPr>
          <a:xfrm>
            <a:off x="152400" y="762000"/>
            <a:ext cx="8839200" cy="5715000"/>
          </a:xfrm>
        </p:spPr>
        <p:txBody>
          <a:bodyPr/>
          <a:lstStyle/>
          <a:p>
            <a:r>
              <a:rPr lang="en-US" dirty="0"/>
              <a:t>Recall the </a:t>
            </a:r>
            <a:r>
              <a:rPr lang="en-US" dirty="0" smtClean="0"/>
              <a:t>relationship </a:t>
            </a:r>
            <a:r>
              <a:rPr lang="en-US" dirty="0"/>
              <a:t>between</a:t>
            </a:r>
            <a:r>
              <a:rPr lang="en-US" dirty="0" smtClean="0"/>
              <a:t> the electric </a:t>
            </a:r>
            <a:r>
              <a:rPr lang="en-US" dirty="0"/>
              <a:t>field and the potential difference</a:t>
            </a:r>
          </a:p>
          <a:p>
            <a:r>
              <a:rPr lang="en-US" dirty="0"/>
              <a:t>Induced </a:t>
            </a:r>
            <a:r>
              <a:rPr lang="en-US" dirty="0" err="1"/>
              <a:t>emf</a:t>
            </a:r>
            <a:r>
              <a:rPr lang="en-US" dirty="0"/>
              <a:t> in a circuit is equal to the work done per unit charge by the electric field </a:t>
            </a:r>
          </a:p>
          <a:p>
            <a:r>
              <a:rPr lang="en-US" dirty="0"/>
              <a:t> </a:t>
            </a:r>
          </a:p>
          <a:p>
            <a:r>
              <a:rPr lang="en-US" dirty="0"/>
              <a:t>So we obtain</a:t>
            </a:r>
          </a:p>
          <a:p>
            <a:endParaRPr lang="en-US" dirty="0"/>
          </a:p>
          <a:p>
            <a:endParaRPr lang="en-US" dirty="0"/>
          </a:p>
          <a:p>
            <a:r>
              <a:rPr lang="en-US" dirty="0"/>
              <a:t>The integral is taken around a path enclosing the area through which the magnetic flux</a:t>
            </a:r>
            <a:r>
              <a:rPr lang="en-US" dirty="0" smtClean="0"/>
              <a:t> </a:t>
            </a:r>
            <a:r>
              <a:rPr lang="en-US" dirty="0" smtClean="0">
                <a:latin typeface="Symbol" charset="2"/>
              </a:rPr>
              <a:t>Φ</a:t>
            </a:r>
            <a:r>
              <a:rPr lang="en-US" baseline="-25000" dirty="0" smtClean="0">
                <a:latin typeface="Symbol" charset="2"/>
              </a:rPr>
              <a:t>B</a:t>
            </a:r>
            <a:r>
              <a:rPr lang="en-US" dirty="0" smtClean="0"/>
              <a:t> </a:t>
            </a:r>
            <a:r>
              <a:rPr lang="en-US" dirty="0"/>
              <a:t>is changing. </a:t>
            </a:r>
          </a:p>
        </p:txBody>
      </p:sp>
      <p:graphicFrame>
        <p:nvGraphicFramePr>
          <p:cNvPr id="433159"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38522"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3160" name="Object 8"/>
          <p:cNvGraphicFramePr>
            <a:graphicFrameLocks noChangeAspect="1"/>
          </p:cNvGraphicFramePr>
          <p:nvPr/>
        </p:nvGraphicFramePr>
        <p:xfrm>
          <a:off x="3616325" y="1317625"/>
          <a:ext cx="955675" cy="587375"/>
        </p:xfrm>
        <a:graphic>
          <a:graphicData uri="http://schemas.openxmlformats.org/presentationml/2006/ole">
            <mc:AlternateContent xmlns:mc="http://schemas.openxmlformats.org/markup-compatibility/2006">
              <mc:Choice xmlns:v="urn:schemas-microsoft-com:vml" Requires="v">
                <p:oleObj spid="_x0000_s438523" name="Equation" r:id="rId8" imgW="330120" imgH="203040" progId="Equation.DSMT4">
                  <p:embed/>
                </p:oleObj>
              </mc:Choice>
              <mc:Fallback>
                <p:oleObj name="Equation" r:id="rId8" imgW="330120" imgH="2030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16325" y="1317625"/>
                        <a:ext cx="955675" cy="5873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33161" name="Object 9"/>
          <p:cNvGraphicFramePr>
            <a:graphicFrameLocks noChangeAspect="1"/>
          </p:cNvGraphicFramePr>
          <p:nvPr/>
        </p:nvGraphicFramePr>
        <p:xfrm>
          <a:off x="609600" y="3048000"/>
          <a:ext cx="673100" cy="411163"/>
        </p:xfrm>
        <a:graphic>
          <a:graphicData uri="http://schemas.openxmlformats.org/presentationml/2006/ole">
            <mc:AlternateContent xmlns:mc="http://schemas.openxmlformats.org/markup-compatibility/2006">
              <mc:Choice xmlns:v="urn:schemas-microsoft-com:vml" Requires="v">
                <p:oleObj spid="_x0000_s438524" name="Equation" r:id="rId10" imgW="228600" imgH="139680" progId="Equation.DSMT4">
                  <p:embed/>
                </p:oleObj>
              </mc:Choice>
              <mc:Fallback>
                <p:oleObj name="Equation" r:id="rId10" imgW="228600" imgH="1396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 y="3048000"/>
                        <a:ext cx="673100" cy="4111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33163" name="Object 11"/>
          <p:cNvGraphicFramePr>
            <a:graphicFrameLocks noChangeAspect="1"/>
          </p:cNvGraphicFramePr>
          <p:nvPr/>
        </p:nvGraphicFramePr>
        <p:xfrm>
          <a:off x="3048000" y="3981450"/>
          <a:ext cx="1685925" cy="1352550"/>
        </p:xfrm>
        <a:graphic>
          <a:graphicData uri="http://schemas.openxmlformats.org/presentationml/2006/ole">
            <mc:AlternateContent xmlns:mc="http://schemas.openxmlformats.org/markup-compatibility/2006">
              <mc:Choice xmlns:v="urn:schemas-microsoft-com:vml" Requires="v">
                <p:oleObj spid="_x0000_s438525" name="Equation" r:id="rId12" imgW="457200" imgH="368280" progId="Equation.DSMT4">
                  <p:embed/>
                </p:oleObj>
              </mc:Choice>
              <mc:Fallback>
                <p:oleObj name="Equation" r:id="rId12" imgW="457200" imgH="3682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8000" y="3981450"/>
                        <a:ext cx="1685925" cy="13525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pic>
        <p:nvPicPr>
          <p:cNvPr id="2" name="Picture 1"/>
          <p:cNvPicPr>
            <a:picLocks noChangeAspect="1"/>
          </p:cNvPicPr>
          <p:nvPr/>
        </p:nvPicPr>
        <p:blipFill>
          <a:blip r:embed="rId14"/>
          <a:stretch>
            <a:fillRect/>
          </a:stretch>
        </p:blipFill>
        <p:spPr>
          <a:xfrm>
            <a:off x="4572000" y="1191101"/>
            <a:ext cx="1290234" cy="818197"/>
          </a:xfrm>
          <a:prstGeom prst="rect">
            <a:avLst/>
          </a:prstGeom>
        </p:spPr>
      </p:pic>
      <p:pic>
        <p:nvPicPr>
          <p:cNvPr id="18" name="Picture 17"/>
          <p:cNvPicPr>
            <a:picLocks noChangeAspect="1"/>
          </p:cNvPicPr>
          <p:nvPr/>
        </p:nvPicPr>
        <p:blipFill>
          <a:blip r:embed="rId14"/>
          <a:stretch>
            <a:fillRect/>
          </a:stretch>
        </p:blipFill>
        <p:spPr>
          <a:xfrm>
            <a:off x="1213571" y="2839403"/>
            <a:ext cx="1290234" cy="818197"/>
          </a:xfrm>
          <a:prstGeom prst="rect">
            <a:avLst/>
          </a:prstGeom>
        </p:spPr>
      </p:pic>
      <p:pic>
        <p:nvPicPr>
          <p:cNvPr id="3" name="Picture 2"/>
          <p:cNvPicPr>
            <a:picLocks noChangeAspect="1"/>
          </p:cNvPicPr>
          <p:nvPr/>
        </p:nvPicPr>
        <p:blipFill>
          <a:blip r:embed="rId15"/>
          <a:stretch>
            <a:fillRect/>
          </a:stretch>
        </p:blipFill>
        <p:spPr>
          <a:xfrm>
            <a:off x="1198331" y="4242593"/>
            <a:ext cx="1888020" cy="923925"/>
          </a:xfrm>
          <a:prstGeom prst="rect">
            <a:avLst/>
          </a:prstGeom>
        </p:spPr>
      </p:pic>
    </p:spTree>
    <p:extLst>
      <p:ext uri="{BB962C8B-B14F-4D97-AF65-F5344CB8AC3E}">
        <p14:creationId xmlns:p14="http://schemas.microsoft.com/office/powerpoint/2010/main" val="1083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33158">
                                            <p:txEl>
                                              <p:pRg st="0" end="0"/>
                                            </p:txEl>
                                          </p:spTgt>
                                        </p:tgtEl>
                                        <p:attrNameLst>
                                          <p:attrName>style.visibility</p:attrName>
                                        </p:attrNameLst>
                                      </p:cBhvr>
                                      <p:to>
                                        <p:strVal val="visible"/>
                                      </p:to>
                                    </p:set>
                                    <p:animEffect transition="in" filter="wipe(left)">
                                      <p:cBhvr>
                                        <p:cTn id="7" dur="500"/>
                                        <p:tgtEl>
                                          <p:spTgt spid="4331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iterate type="wd">
                                    <p:tmPct val="10000"/>
                                  </p:iterate>
                                  <p:childTnLst>
                                    <p:set>
                                      <p:cBhvr>
                                        <p:cTn id="11" dur="1" fill="hold">
                                          <p:stCondLst>
                                            <p:cond delay="0"/>
                                          </p:stCondLst>
                                        </p:cTn>
                                        <p:tgtEl>
                                          <p:spTgt spid="433160"/>
                                        </p:tgtEl>
                                        <p:attrNameLst>
                                          <p:attrName>style.visibility</p:attrName>
                                        </p:attrNameLst>
                                      </p:cBhvr>
                                      <p:to>
                                        <p:strVal val="visible"/>
                                      </p:to>
                                    </p:set>
                                    <p:animEffect transition="in" filter="wipe(left)">
                                      <p:cBhvr>
                                        <p:cTn id="12" dur="500"/>
                                        <p:tgtEl>
                                          <p:spTgt spid="43316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33158">
                                            <p:txEl>
                                              <p:pRg st="1" end="1"/>
                                            </p:txEl>
                                          </p:spTgt>
                                        </p:tgtEl>
                                        <p:attrNameLst>
                                          <p:attrName>style.visibility</p:attrName>
                                        </p:attrNameLst>
                                      </p:cBhvr>
                                      <p:to>
                                        <p:strVal val="visible"/>
                                      </p:to>
                                    </p:set>
                                    <p:animEffect transition="in" filter="wipe(left)">
                                      <p:cBhvr>
                                        <p:cTn id="22" dur="500"/>
                                        <p:tgtEl>
                                          <p:spTgt spid="43315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33158">
                                            <p:txEl>
                                              <p:pRg st="2" end="2"/>
                                            </p:txEl>
                                          </p:spTgt>
                                        </p:tgtEl>
                                        <p:attrNameLst>
                                          <p:attrName>style.visibility</p:attrName>
                                        </p:attrNameLst>
                                      </p:cBhvr>
                                      <p:to>
                                        <p:strVal val="visible"/>
                                      </p:to>
                                    </p:set>
                                    <p:animEffect transition="in" filter="wipe(left)">
                                      <p:cBhvr>
                                        <p:cTn id="27" dur="500"/>
                                        <p:tgtEl>
                                          <p:spTgt spid="433158">
                                            <p:txEl>
                                              <p:pRg st="2" end="2"/>
                                            </p:txEl>
                                          </p:spTgt>
                                        </p:tgtEl>
                                      </p:cBhvr>
                                    </p:animEffect>
                                  </p:childTnLst>
                                </p:cTn>
                              </p:par>
                              <p:par>
                                <p:cTn id="28" presetID="22" presetClass="entr" presetSubtype="8" fill="hold" nodeType="withEffect">
                                  <p:stCondLst>
                                    <p:cond delay="0"/>
                                  </p:stCondLst>
                                  <p:iterate type="wd">
                                    <p:tmPct val="10000"/>
                                  </p:iterate>
                                  <p:childTnLst>
                                    <p:set>
                                      <p:cBhvr>
                                        <p:cTn id="29" dur="1" fill="hold">
                                          <p:stCondLst>
                                            <p:cond delay="0"/>
                                          </p:stCondLst>
                                        </p:cTn>
                                        <p:tgtEl>
                                          <p:spTgt spid="433161"/>
                                        </p:tgtEl>
                                        <p:attrNameLst>
                                          <p:attrName>style.visibility</p:attrName>
                                        </p:attrNameLst>
                                      </p:cBhvr>
                                      <p:to>
                                        <p:strVal val="visible"/>
                                      </p:to>
                                    </p:set>
                                    <p:animEffect transition="in" filter="wipe(left)">
                                      <p:cBhvr>
                                        <p:cTn id="30" dur="500"/>
                                        <p:tgtEl>
                                          <p:spTgt spid="43316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iterate type="wd">
                                    <p:tmPct val="10000"/>
                                  </p:iterate>
                                  <p:childTnLst>
                                    <p:set>
                                      <p:cBhvr>
                                        <p:cTn id="39" dur="1" fill="hold">
                                          <p:stCondLst>
                                            <p:cond delay="0"/>
                                          </p:stCondLst>
                                        </p:cTn>
                                        <p:tgtEl>
                                          <p:spTgt spid="433158">
                                            <p:txEl>
                                              <p:pRg st="3" end="3"/>
                                            </p:txEl>
                                          </p:spTgt>
                                        </p:tgtEl>
                                        <p:attrNameLst>
                                          <p:attrName>style.visibility</p:attrName>
                                        </p:attrNameLst>
                                      </p:cBhvr>
                                      <p:to>
                                        <p:strVal val="visible"/>
                                      </p:to>
                                    </p:set>
                                    <p:animEffect transition="in" filter="wipe(left)">
                                      <p:cBhvr>
                                        <p:cTn id="40" dur="500"/>
                                        <p:tgtEl>
                                          <p:spTgt spid="43315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iterate type="wd">
                                    <p:tmPct val="10000"/>
                                  </p:iterate>
                                  <p:childTnLst>
                                    <p:set>
                                      <p:cBhvr>
                                        <p:cTn id="49" dur="1" fill="hold">
                                          <p:stCondLst>
                                            <p:cond delay="0"/>
                                          </p:stCondLst>
                                        </p:cTn>
                                        <p:tgtEl>
                                          <p:spTgt spid="433163"/>
                                        </p:tgtEl>
                                        <p:attrNameLst>
                                          <p:attrName>style.visibility</p:attrName>
                                        </p:attrNameLst>
                                      </p:cBhvr>
                                      <p:to>
                                        <p:strVal val="visible"/>
                                      </p:to>
                                    </p:set>
                                    <p:animEffect transition="in" filter="wipe(left)">
                                      <p:cBhvr>
                                        <p:cTn id="50" dur="500"/>
                                        <p:tgtEl>
                                          <p:spTgt spid="43316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iterate type="wd">
                                    <p:tmPct val="10000"/>
                                  </p:iterate>
                                  <p:childTnLst>
                                    <p:set>
                                      <p:cBhvr>
                                        <p:cTn id="54" dur="1" fill="hold">
                                          <p:stCondLst>
                                            <p:cond delay="0"/>
                                          </p:stCondLst>
                                        </p:cTn>
                                        <p:tgtEl>
                                          <p:spTgt spid="433158">
                                            <p:txEl>
                                              <p:pRg st="6" end="6"/>
                                            </p:txEl>
                                          </p:spTgt>
                                        </p:tgtEl>
                                        <p:attrNameLst>
                                          <p:attrName>style.visibility</p:attrName>
                                        </p:attrNameLst>
                                      </p:cBhvr>
                                      <p:to>
                                        <p:strVal val="visible"/>
                                      </p:to>
                                    </p:set>
                                    <p:animEffect transition="in" filter="wipe(left)">
                                      <p:cBhvr>
                                        <p:cTn id="55" dur="500"/>
                                        <p:tgtEl>
                                          <p:spTgt spid="43315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8"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smtClean="0"/>
              <a:t>Thursday, July 5, 2018</a:t>
            </a:r>
            <a:endParaRPr lang="en-US"/>
          </a:p>
        </p:txBody>
      </p:sp>
      <p:sp>
        <p:nvSpPr>
          <p:cNvPr id="9" name="Footer Placeholder 4"/>
          <p:cNvSpPr>
            <a:spLocks noGrp="1"/>
          </p:cNvSpPr>
          <p:nvPr>
            <p:ph type="ftr" sz="quarter" idx="11"/>
          </p:nvPr>
        </p:nvSpPr>
        <p:spPr/>
        <p:txBody>
          <a:bodyPr/>
          <a:lstStyle/>
          <a:p>
            <a:r>
              <a:rPr lang="de-DE" smtClean="0"/>
              <a:t>PHYS 1444-001, Summer 2018               Dr. Jaehoon Yu</a:t>
            </a:r>
            <a:endParaRPr lang="en-US"/>
          </a:p>
        </p:txBody>
      </p:sp>
      <p:sp>
        <p:nvSpPr>
          <p:cNvPr id="10" name="Slide Number Placeholder 5"/>
          <p:cNvSpPr>
            <a:spLocks noGrp="1"/>
          </p:cNvSpPr>
          <p:nvPr>
            <p:ph type="sldNum" sz="quarter" idx="12"/>
          </p:nvPr>
        </p:nvSpPr>
        <p:spPr/>
        <p:txBody>
          <a:bodyPr/>
          <a:lstStyle/>
          <a:p>
            <a:fld id="{072BB182-3E79-0B4E-92F0-927729CD792A}" type="slidenum">
              <a:rPr lang="en-US"/>
              <a:pPr/>
              <a:t>59</a:t>
            </a:fld>
            <a:endParaRPr lang="en-US"/>
          </a:p>
        </p:txBody>
      </p:sp>
      <p:sp>
        <p:nvSpPr>
          <p:cNvPr id="434178" name="Rectangle 2"/>
          <p:cNvSpPr>
            <a:spLocks noGrp="1" noChangeArrowheads="1"/>
          </p:cNvSpPr>
          <p:nvPr>
            <p:ph type="title"/>
          </p:nvPr>
        </p:nvSpPr>
        <p:spPr>
          <a:xfrm>
            <a:off x="381000" y="304800"/>
            <a:ext cx="8534400" cy="609600"/>
          </a:xfrm>
        </p:spPr>
        <p:txBody>
          <a:bodyPr/>
          <a:lstStyle/>
          <a:p>
            <a:r>
              <a:rPr lang="en-US"/>
              <a:t>Inductance</a:t>
            </a:r>
          </a:p>
        </p:txBody>
      </p:sp>
      <p:graphicFrame>
        <p:nvGraphicFramePr>
          <p:cNvPr id="434179"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39438"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4180"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39439"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4181"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39440"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4182" name="Rectangle 6"/>
          <p:cNvSpPr>
            <a:spLocks noGrp="1" noChangeArrowheads="1"/>
          </p:cNvSpPr>
          <p:nvPr>
            <p:ph type="body" idx="1"/>
          </p:nvPr>
        </p:nvSpPr>
        <p:spPr>
          <a:xfrm>
            <a:off x="533400" y="1066800"/>
            <a:ext cx="8153400" cy="4343400"/>
          </a:xfrm>
        </p:spPr>
        <p:txBody>
          <a:bodyPr/>
          <a:lstStyle/>
          <a:p>
            <a:r>
              <a:rPr lang="en-US" sz="3600" dirty="0"/>
              <a:t>Changing magnetic flux through a circuit induce an </a:t>
            </a:r>
            <a:r>
              <a:rPr lang="en-US" sz="3600" dirty="0" err="1"/>
              <a:t>emf</a:t>
            </a:r>
            <a:r>
              <a:rPr lang="en-US" sz="3600" dirty="0"/>
              <a:t> in that circuit</a:t>
            </a:r>
          </a:p>
          <a:p>
            <a:r>
              <a:rPr lang="en-US" sz="3600" dirty="0"/>
              <a:t>An electric current produces a magnetic field</a:t>
            </a:r>
          </a:p>
          <a:p>
            <a:r>
              <a:rPr lang="en-US" sz="3600" dirty="0"/>
              <a:t>From these, we can deduce </a:t>
            </a:r>
          </a:p>
          <a:p>
            <a:pPr lvl="1"/>
            <a:r>
              <a:rPr lang="en-US" sz="3200" dirty="0"/>
              <a:t>A changing current in one circuit must induce an </a:t>
            </a:r>
            <a:r>
              <a:rPr lang="en-US" sz="3200" dirty="0" err="1"/>
              <a:t>emf</a:t>
            </a:r>
            <a:r>
              <a:rPr lang="en-US" sz="3200" dirty="0"/>
              <a:t> in a nearby circuit </a:t>
            </a:r>
            <a:r>
              <a:rPr lang="en-US" sz="3200" dirty="0" err="1">
                <a:sym typeface="Wingdings" charset="2"/>
              </a:rPr>
              <a:t></a:t>
            </a:r>
            <a:r>
              <a:rPr lang="en-US" sz="3200" dirty="0">
                <a:sym typeface="Wingdings" charset="2"/>
              </a:rPr>
              <a:t> Mutual inductance</a:t>
            </a:r>
            <a:endParaRPr lang="en-US" sz="3200" dirty="0"/>
          </a:p>
          <a:p>
            <a:pPr lvl="1"/>
            <a:r>
              <a:rPr lang="en-US" sz="3200" dirty="0"/>
              <a:t>Or induce an </a:t>
            </a:r>
            <a:r>
              <a:rPr lang="en-US" sz="3200" dirty="0" err="1"/>
              <a:t>emf</a:t>
            </a:r>
            <a:r>
              <a:rPr lang="en-US" sz="3200" dirty="0"/>
              <a:t> in itself </a:t>
            </a:r>
            <a:r>
              <a:rPr lang="en-US" sz="3200" dirty="0" err="1">
                <a:sym typeface="Wingdings" charset="2"/>
              </a:rPr>
              <a:t></a:t>
            </a:r>
            <a:r>
              <a:rPr lang="en-US" sz="3200" dirty="0">
                <a:sym typeface="Wingdings" charset="2"/>
              </a:rPr>
              <a:t> Self inductance</a:t>
            </a:r>
            <a:endParaRPr lang="en-US" sz="3200" dirty="0"/>
          </a:p>
        </p:txBody>
      </p:sp>
      <p:graphicFrame>
        <p:nvGraphicFramePr>
          <p:cNvPr id="434183"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39441"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2310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34182">
                                            <p:txEl>
                                              <p:pRg st="0" end="0"/>
                                            </p:txEl>
                                          </p:spTgt>
                                        </p:tgtEl>
                                        <p:attrNameLst>
                                          <p:attrName>style.visibility</p:attrName>
                                        </p:attrNameLst>
                                      </p:cBhvr>
                                      <p:to>
                                        <p:strVal val="visible"/>
                                      </p:to>
                                    </p:set>
                                    <p:animEffect transition="in" filter="wipe(left)">
                                      <p:cBhvr>
                                        <p:cTn id="7" dur="500"/>
                                        <p:tgtEl>
                                          <p:spTgt spid="4341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34182">
                                            <p:txEl>
                                              <p:pRg st="1" end="1"/>
                                            </p:txEl>
                                          </p:spTgt>
                                        </p:tgtEl>
                                        <p:attrNameLst>
                                          <p:attrName>style.visibility</p:attrName>
                                        </p:attrNameLst>
                                      </p:cBhvr>
                                      <p:to>
                                        <p:strVal val="visible"/>
                                      </p:to>
                                    </p:set>
                                    <p:animEffect transition="in" filter="wipe(left)">
                                      <p:cBhvr>
                                        <p:cTn id="12" dur="500"/>
                                        <p:tgtEl>
                                          <p:spTgt spid="4341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34182">
                                            <p:txEl>
                                              <p:pRg st="2" end="2"/>
                                            </p:txEl>
                                          </p:spTgt>
                                        </p:tgtEl>
                                        <p:attrNameLst>
                                          <p:attrName>style.visibility</p:attrName>
                                        </p:attrNameLst>
                                      </p:cBhvr>
                                      <p:to>
                                        <p:strVal val="visible"/>
                                      </p:to>
                                    </p:set>
                                    <p:animEffect transition="in" filter="wipe(left)">
                                      <p:cBhvr>
                                        <p:cTn id="17" dur="500"/>
                                        <p:tgtEl>
                                          <p:spTgt spid="43418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34182">
                                            <p:txEl>
                                              <p:pRg st="3" end="3"/>
                                            </p:txEl>
                                          </p:spTgt>
                                        </p:tgtEl>
                                        <p:attrNameLst>
                                          <p:attrName>style.visibility</p:attrName>
                                        </p:attrNameLst>
                                      </p:cBhvr>
                                      <p:to>
                                        <p:strVal val="visible"/>
                                      </p:to>
                                    </p:set>
                                    <p:animEffect transition="in" filter="wipe(left)">
                                      <p:cBhvr>
                                        <p:cTn id="22" dur="500"/>
                                        <p:tgtEl>
                                          <p:spTgt spid="43418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34182">
                                            <p:txEl>
                                              <p:pRg st="4" end="4"/>
                                            </p:txEl>
                                          </p:spTgt>
                                        </p:tgtEl>
                                        <p:attrNameLst>
                                          <p:attrName>style.visibility</p:attrName>
                                        </p:attrNameLst>
                                      </p:cBhvr>
                                      <p:to>
                                        <p:strVal val="visible"/>
                                      </p:to>
                                    </p:set>
                                    <p:animEffect transition="in" filter="wipe(left)">
                                      <p:cBhvr>
                                        <p:cTn id="27" dur="500"/>
                                        <p:tgtEl>
                                          <p:spTgt spid="43418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8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30" name="Rectangle 6"/>
          <p:cNvSpPr>
            <a:spLocks noGrp="1" noChangeArrowheads="1"/>
          </p:cNvSpPr>
          <p:nvPr>
            <p:ph type="body" idx="1"/>
          </p:nvPr>
        </p:nvSpPr>
        <p:spPr>
          <a:xfrm>
            <a:off x="457200" y="762000"/>
            <a:ext cx="8229600" cy="5562600"/>
          </a:xfrm>
        </p:spPr>
        <p:txBody>
          <a:bodyPr/>
          <a:lstStyle/>
          <a:p>
            <a:pPr>
              <a:lnSpc>
                <a:spcPct val="90000"/>
              </a:lnSpc>
            </a:pPr>
            <a:r>
              <a:rPr lang="en-US" dirty="0"/>
              <a:t>The force F by a magnetic field B</a:t>
            </a:r>
            <a:r>
              <a:rPr lang="en-US" baseline="-25000" dirty="0"/>
              <a:t>1</a:t>
            </a:r>
            <a:r>
              <a:rPr lang="en-US" dirty="0"/>
              <a:t> on a wire of length </a:t>
            </a:r>
            <a:r>
              <a:rPr lang="en-US" dirty="0" err="1">
                <a:latin typeface="Monotype Corsiva" charset="0"/>
              </a:rPr>
              <a:t>l</a:t>
            </a:r>
            <a:r>
              <a:rPr lang="en-US" dirty="0"/>
              <a:t>, carrying the current </a:t>
            </a:r>
            <a:r>
              <a:rPr lang="en-US" sz="3600" dirty="0">
                <a:latin typeface="Monotype Corsiva" charset="0"/>
              </a:rPr>
              <a:t>I</a:t>
            </a:r>
            <a:r>
              <a:rPr lang="en-US" baseline="-25000" dirty="0"/>
              <a:t>2</a:t>
            </a:r>
            <a:r>
              <a:rPr lang="en-US" dirty="0"/>
              <a:t> when the field and the current are perpendicular to each other is: </a:t>
            </a:r>
          </a:p>
          <a:p>
            <a:pPr lvl="1">
              <a:lnSpc>
                <a:spcPct val="90000"/>
              </a:lnSpc>
            </a:pPr>
            <a:r>
              <a:rPr lang="en-US" dirty="0"/>
              <a:t>So the force per unit length is</a:t>
            </a:r>
          </a:p>
          <a:p>
            <a:pPr lvl="1">
              <a:lnSpc>
                <a:spcPct val="90000"/>
              </a:lnSpc>
            </a:pPr>
            <a:endParaRPr lang="en-US" dirty="0"/>
          </a:p>
          <a:p>
            <a:pPr lvl="1">
              <a:lnSpc>
                <a:spcPct val="90000"/>
              </a:lnSpc>
            </a:pPr>
            <a:r>
              <a:rPr lang="en-US" dirty="0"/>
              <a:t>This force is only due to the magnetic field generated by the wire carrying the current </a:t>
            </a:r>
            <a:r>
              <a:rPr lang="en-US" dirty="0">
                <a:latin typeface="Monotype Corsiva" charset="0"/>
              </a:rPr>
              <a:t>I</a:t>
            </a:r>
            <a:r>
              <a:rPr lang="en-US" baseline="-25000" dirty="0"/>
              <a:t>1</a:t>
            </a:r>
          </a:p>
          <a:p>
            <a:pPr lvl="2">
              <a:lnSpc>
                <a:spcPct val="90000"/>
              </a:lnSpc>
            </a:pPr>
            <a:r>
              <a:rPr lang="en-US" dirty="0"/>
              <a:t>There is the force exerted on the wire carrying the current </a:t>
            </a:r>
            <a:r>
              <a:rPr lang="en-US" dirty="0">
                <a:latin typeface="Monotype Corsiva" charset="0"/>
              </a:rPr>
              <a:t>I</a:t>
            </a:r>
            <a:r>
              <a:rPr lang="en-US" baseline="-25000" dirty="0"/>
              <a:t>1</a:t>
            </a:r>
            <a:r>
              <a:rPr lang="en-US" dirty="0"/>
              <a:t> by the wire carrying current </a:t>
            </a:r>
            <a:r>
              <a:rPr lang="en-US" dirty="0">
                <a:latin typeface="Monotype Corsiva" charset="0"/>
              </a:rPr>
              <a:t>I</a:t>
            </a:r>
            <a:r>
              <a:rPr lang="en-US" baseline="-25000" dirty="0"/>
              <a:t>2</a:t>
            </a:r>
            <a:r>
              <a:rPr lang="en-US" dirty="0"/>
              <a:t> of the same magnitude but in opposite direction</a:t>
            </a:r>
          </a:p>
          <a:p>
            <a:pPr>
              <a:lnSpc>
                <a:spcPct val="90000"/>
              </a:lnSpc>
            </a:pPr>
            <a:r>
              <a:rPr lang="en-US" dirty="0"/>
              <a:t>So the force per unit length is</a:t>
            </a:r>
          </a:p>
          <a:p>
            <a:pPr>
              <a:lnSpc>
                <a:spcPct val="90000"/>
              </a:lnSpc>
            </a:pPr>
            <a:r>
              <a:rPr lang="en-US" dirty="0"/>
              <a:t>How about the direction of the force?</a:t>
            </a:r>
          </a:p>
        </p:txBody>
      </p:sp>
      <p:sp>
        <p:nvSpPr>
          <p:cNvPr id="17" name="Date Placeholder 3"/>
          <p:cNvSpPr>
            <a:spLocks noGrp="1"/>
          </p:cNvSpPr>
          <p:nvPr>
            <p:ph type="dt" sz="half" idx="10"/>
          </p:nvPr>
        </p:nvSpPr>
        <p:spPr/>
        <p:txBody>
          <a:bodyPr/>
          <a:lstStyle/>
          <a:p>
            <a:r>
              <a:rPr lang="en-US" smtClean="0"/>
              <a:t>Thursday, July 5, 2018</a:t>
            </a:r>
            <a:endParaRPr lang="en-US"/>
          </a:p>
        </p:txBody>
      </p:sp>
      <p:sp>
        <p:nvSpPr>
          <p:cNvPr id="18" name="Footer Placeholder 4"/>
          <p:cNvSpPr>
            <a:spLocks noGrp="1"/>
          </p:cNvSpPr>
          <p:nvPr>
            <p:ph type="ftr" sz="quarter" idx="11"/>
          </p:nvPr>
        </p:nvSpPr>
        <p:spPr/>
        <p:txBody>
          <a:bodyPr/>
          <a:lstStyle/>
          <a:p>
            <a:r>
              <a:rPr lang="de-DE" smtClean="0"/>
              <a:t>PHYS 1444-001, Summer 2018               Dr. Jaehoon Yu</a:t>
            </a:r>
            <a:endParaRPr lang="en-US"/>
          </a:p>
        </p:txBody>
      </p:sp>
      <p:sp>
        <p:nvSpPr>
          <p:cNvPr id="19" name="Slide Number Placeholder 5"/>
          <p:cNvSpPr>
            <a:spLocks noGrp="1"/>
          </p:cNvSpPr>
          <p:nvPr>
            <p:ph type="sldNum" sz="quarter" idx="12"/>
          </p:nvPr>
        </p:nvSpPr>
        <p:spPr/>
        <p:txBody>
          <a:bodyPr/>
          <a:lstStyle/>
          <a:p>
            <a:fld id="{F37B6603-C776-DE49-A54C-5B46ED1A71E2}" type="slidenum">
              <a:rPr lang="en-US"/>
              <a:pPr/>
              <a:t>6</a:t>
            </a:fld>
            <a:endParaRPr lang="en-US"/>
          </a:p>
        </p:txBody>
      </p:sp>
      <p:pic>
        <p:nvPicPr>
          <p:cNvPr id="385035" name="Picture 11" descr="FG28_004"/>
          <p:cNvPicPr>
            <a:picLocks noChangeAspect="1" noChangeArrowheads="1"/>
          </p:cNvPicPr>
          <p:nvPr/>
        </p:nvPicPr>
        <p:blipFill>
          <a:blip r:embed="rId3"/>
          <a:srcRect/>
          <a:stretch>
            <a:fillRect/>
          </a:stretch>
        </p:blipFill>
        <p:spPr bwMode="auto">
          <a:xfrm>
            <a:off x="7086600" y="4724400"/>
            <a:ext cx="2057400" cy="1543050"/>
          </a:xfrm>
          <a:prstGeom prst="rect">
            <a:avLst/>
          </a:prstGeom>
          <a:noFill/>
        </p:spPr>
      </p:pic>
      <p:sp>
        <p:nvSpPr>
          <p:cNvPr id="385026" name="Rectangle 2"/>
          <p:cNvSpPr>
            <a:spLocks noGrp="1" noChangeArrowheads="1"/>
          </p:cNvSpPr>
          <p:nvPr>
            <p:ph type="title"/>
          </p:nvPr>
        </p:nvSpPr>
        <p:spPr>
          <a:xfrm>
            <a:off x="381000" y="76200"/>
            <a:ext cx="8534400" cy="609600"/>
          </a:xfrm>
        </p:spPr>
        <p:txBody>
          <a:bodyPr/>
          <a:lstStyle/>
          <a:p>
            <a:r>
              <a:rPr lang="en-US"/>
              <a:t>Force Between Two Parallel Wires</a:t>
            </a:r>
          </a:p>
        </p:txBody>
      </p:sp>
      <p:graphicFrame>
        <p:nvGraphicFramePr>
          <p:cNvPr id="385027"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643283"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85028"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643284"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85029"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643285"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85031"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643286"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85032" name="Object 8"/>
          <p:cNvGraphicFramePr>
            <a:graphicFrameLocks noChangeAspect="1"/>
          </p:cNvGraphicFramePr>
          <p:nvPr/>
        </p:nvGraphicFramePr>
        <p:xfrm>
          <a:off x="5181600" y="2209800"/>
          <a:ext cx="782638" cy="987425"/>
        </p:xfrm>
        <a:graphic>
          <a:graphicData uri="http://schemas.openxmlformats.org/presentationml/2006/ole">
            <mc:AlternateContent xmlns:mc="http://schemas.openxmlformats.org/markup-compatibility/2006">
              <mc:Choice xmlns:v="urn:schemas-microsoft-com:vml" Requires="v">
                <p:oleObj spid="_x0000_s643287" name="Equation" r:id="rId9" imgW="291960" imgH="368280" progId="Equation.DSMT4">
                  <p:embed/>
                </p:oleObj>
              </mc:Choice>
              <mc:Fallback>
                <p:oleObj name="Equation" r:id="rId9" imgW="291960" imgH="3682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2209800"/>
                        <a:ext cx="782638" cy="98742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85033" name="Object 9"/>
          <p:cNvGraphicFramePr>
            <a:graphicFrameLocks noChangeAspect="1"/>
          </p:cNvGraphicFramePr>
          <p:nvPr/>
        </p:nvGraphicFramePr>
        <p:xfrm>
          <a:off x="7620000" y="1795463"/>
          <a:ext cx="711200" cy="406400"/>
        </p:xfrm>
        <a:graphic>
          <a:graphicData uri="http://schemas.openxmlformats.org/presentationml/2006/ole">
            <mc:AlternateContent xmlns:mc="http://schemas.openxmlformats.org/markup-compatibility/2006">
              <mc:Choice xmlns:v="urn:schemas-microsoft-com:vml" Requires="v">
                <p:oleObj spid="_x0000_s643288" name="Equation" r:id="rId11" imgW="266400" imgH="152280" progId="Equation.DSMT4">
                  <p:embed/>
                </p:oleObj>
              </mc:Choice>
              <mc:Fallback>
                <p:oleObj name="Equation" r:id="rId11" imgW="266400" imgH="1522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0" y="1795463"/>
                        <a:ext cx="711200" cy="406400"/>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85034" name="Object 10"/>
          <p:cNvGraphicFramePr>
            <a:graphicFrameLocks noChangeAspect="1"/>
          </p:cNvGraphicFramePr>
          <p:nvPr/>
        </p:nvGraphicFramePr>
        <p:xfrm>
          <a:off x="5499100" y="4841875"/>
          <a:ext cx="1649413" cy="796925"/>
        </p:xfrm>
        <a:graphic>
          <a:graphicData uri="http://schemas.openxmlformats.org/presentationml/2006/ole">
            <mc:AlternateContent xmlns:mc="http://schemas.openxmlformats.org/markup-compatibility/2006">
              <mc:Choice xmlns:v="urn:schemas-microsoft-com:vml" Requires="v">
                <p:oleObj spid="_x0000_s643289" name="Equation" r:id="rId13" imgW="761760" imgH="368280" progId="Equation.DSMT4">
                  <p:embed/>
                </p:oleObj>
              </mc:Choice>
              <mc:Fallback>
                <p:oleObj name="Equation" r:id="rId13" imgW="761760" imgH="3682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99100" y="4841875"/>
                        <a:ext cx="1649413" cy="796925"/>
                      </a:xfrm>
                      <a:prstGeom prst="rect">
                        <a:avLst/>
                      </a:prstGeom>
                      <a:solidFill>
                        <a:srgbClr val="99FFCC"/>
                      </a:solidFill>
                      <a:ln w="28575">
                        <a:solidFill>
                          <a:srgbClr val="CC0000"/>
                        </a:solidFill>
                        <a:miter lim="800000"/>
                        <a:headEnd/>
                        <a:tailEnd/>
                      </a:ln>
                    </p:spPr>
                  </p:pic>
                </p:oleObj>
              </mc:Fallback>
            </mc:AlternateContent>
          </a:graphicData>
        </a:graphic>
      </p:graphicFrame>
      <p:sp>
        <p:nvSpPr>
          <p:cNvPr id="385036" name="Text Box 12"/>
          <p:cNvSpPr txBox="1">
            <a:spLocks noChangeArrowheads="1"/>
          </p:cNvSpPr>
          <p:nvPr/>
        </p:nvSpPr>
        <p:spPr bwMode="auto">
          <a:xfrm>
            <a:off x="744538" y="6232525"/>
            <a:ext cx="7753350" cy="396875"/>
          </a:xfrm>
          <a:prstGeom prst="rect">
            <a:avLst/>
          </a:prstGeom>
          <a:solidFill>
            <a:srgbClr val="FFFF66"/>
          </a:solidFill>
          <a:ln w="9525">
            <a:noFill/>
            <a:miter lim="800000"/>
            <a:headEnd/>
            <a:tailEnd/>
          </a:ln>
          <a:effectLst/>
        </p:spPr>
        <p:txBody>
          <a:bodyPr wrap="none">
            <a:prstTxWarp prst="textNoShape">
              <a:avLst/>
            </a:prstTxWarp>
            <a:spAutoFit/>
          </a:bodyPr>
          <a:lstStyle/>
          <a:p>
            <a:r>
              <a:rPr lang="en-US" sz="2000">
                <a:solidFill>
                  <a:srgbClr val="CC0000"/>
                </a:solidFill>
                <a:latin typeface="Arial Narrow" charset="0"/>
              </a:rPr>
              <a:t>If the currents are in the same direction, the attractive force.  If opposite, repulsive.</a:t>
            </a:r>
          </a:p>
        </p:txBody>
      </p:sp>
      <p:graphicFrame>
        <p:nvGraphicFramePr>
          <p:cNvPr id="385037" name="Object 13"/>
          <p:cNvGraphicFramePr>
            <a:graphicFrameLocks noChangeAspect="1"/>
          </p:cNvGraphicFramePr>
          <p:nvPr/>
        </p:nvGraphicFramePr>
        <p:xfrm>
          <a:off x="8186738" y="1744663"/>
          <a:ext cx="881062" cy="541337"/>
        </p:xfrm>
        <a:graphic>
          <a:graphicData uri="http://schemas.openxmlformats.org/presentationml/2006/ole">
            <mc:AlternateContent xmlns:mc="http://schemas.openxmlformats.org/markup-compatibility/2006">
              <mc:Choice xmlns:v="urn:schemas-microsoft-com:vml" Requires="v">
                <p:oleObj spid="_x0000_s643290" name="Equation" r:id="rId15" imgW="330120" imgH="203040" progId="Equation.DSMT4">
                  <p:embed/>
                </p:oleObj>
              </mc:Choice>
              <mc:Fallback>
                <p:oleObj name="Equation" r:id="rId15" imgW="330120" imgH="20304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86738" y="1744663"/>
                        <a:ext cx="881062" cy="541337"/>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85038" name="Object 14"/>
          <p:cNvGraphicFramePr>
            <a:graphicFrameLocks noChangeAspect="1"/>
          </p:cNvGraphicFramePr>
          <p:nvPr/>
        </p:nvGraphicFramePr>
        <p:xfrm>
          <a:off x="5957888" y="2438400"/>
          <a:ext cx="747712" cy="544513"/>
        </p:xfrm>
        <a:graphic>
          <a:graphicData uri="http://schemas.openxmlformats.org/presentationml/2006/ole">
            <mc:AlternateContent xmlns:mc="http://schemas.openxmlformats.org/markup-compatibility/2006">
              <mc:Choice xmlns:v="urn:schemas-microsoft-com:vml" Requires="v">
                <p:oleObj spid="_x0000_s643291" name="Equation" r:id="rId17" imgW="279360" imgH="203040" progId="Equation.DSMT4">
                  <p:embed/>
                </p:oleObj>
              </mc:Choice>
              <mc:Fallback>
                <p:oleObj name="Equation" r:id="rId17" imgW="279360" imgH="20304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957888" y="2438400"/>
                        <a:ext cx="747712" cy="544513"/>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85039" name="Object 15"/>
          <p:cNvGraphicFramePr>
            <a:graphicFrameLocks noChangeAspect="1"/>
          </p:cNvGraphicFramePr>
          <p:nvPr/>
        </p:nvGraphicFramePr>
        <p:xfrm>
          <a:off x="6829425" y="2438400"/>
          <a:ext cx="714375" cy="544513"/>
        </p:xfrm>
        <a:graphic>
          <a:graphicData uri="http://schemas.openxmlformats.org/presentationml/2006/ole">
            <mc:AlternateContent xmlns:mc="http://schemas.openxmlformats.org/markup-compatibility/2006">
              <mc:Choice xmlns:v="urn:schemas-microsoft-com:vml" Requires="v">
                <p:oleObj spid="_x0000_s643292" name="Equation" r:id="rId19" imgW="266400" imgH="203040" progId="Equation.DSMT4">
                  <p:embed/>
                </p:oleObj>
              </mc:Choice>
              <mc:Fallback>
                <p:oleObj name="Equation" r:id="rId19" imgW="266400" imgH="20304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829425" y="2438400"/>
                        <a:ext cx="714375" cy="544513"/>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85040" name="Object 16"/>
          <p:cNvGraphicFramePr>
            <a:graphicFrameLocks noChangeAspect="1"/>
          </p:cNvGraphicFramePr>
          <p:nvPr/>
        </p:nvGraphicFramePr>
        <p:xfrm>
          <a:off x="7362825" y="2209800"/>
          <a:ext cx="1019175" cy="987425"/>
        </p:xfrm>
        <a:graphic>
          <a:graphicData uri="http://schemas.openxmlformats.org/presentationml/2006/ole">
            <mc:AlternateContent xmlns:mc="http://schemas.openxmlformats.org/markup-compatibility/2006">
              <mc:Choice xmlns:v="urn:schemas-microsoft-com:vml" Requires="v">
                <p:oleObj spid="_x0000_s643293" name="Equation" r:id="rId21" imgW="380880" imgH="368280" progId="Equation.DSMT4">
                  <p:embed/>
                </p:oleObj>
              </mc:Choice>
              <mc:Fallback>
                <p:oleObj name="Equation" r:id="rId21" imgW="380880" imgH="36828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362825" y="2209800"/>
                        <a:ext cx="1019175" cy="98742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7661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85030">
                                            <p:txEl>
                                              <p:pRg st="0" end="0"/>
                                            </p:txEl>
                                          </p:spTgt>
                                        </p:tgtEl>
                                        <p:attrNameLst>
                                          <p:attrName>style.visibility</p:attrName>
                                        </p:attrNameLst>
                                      </p:cBhvr>
                                      <p:to>
                                        <p:strVal val="visible"/>
                                      </p:to>
                                    </p:set>
                                    <p:animEffect transition="in" filter="wipe(left)">
                                      <p:cBhvr>
                                        <p:cTn id="7" dur="500"/>
                                        <p:tgtEl>
                                          <p:spTgt spid="3850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iterate type="wd">
                                    <p:tmPct val="10000"/>
                                  </p:iterate>
                                  <p:childTnLst>
                                    <p:set>
                                      <p:cBhvr>
                                        <p:cTn id="11" dur="1" fill="hold">
                                          <p:stCondLst>
                                            <p:cond delay="0"/>
                                          </p:stCondLst>
                                        </p:cTn>
                                        <p:tgtEl>
                                          <p:spTgt spid="385033"/>
                                        </p:tgtEl>
                                        <p:attrNameLst>
                                          <p:attrName>style.visibility</p:attrName>
                                        </p:attrNameLst>
                                      </p:cBhvr>
                                      <p:to>
                                        <p:strVal val="visible"/>
                                      </p:to>
                                    </p:set>
                                    <p:animEffect transition="in" filter="wipe(left)">
                                      <p:cBhvr>
                                        <p:cTn id="12" dur="500"/>
                                        <p:tgtEl>
                                          <p:spTgt spid="3850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iterate type="wd">
                                    <p:tmPct val="10000"/>
                                  </p:iterate>
                                  <p:childTnLst>
                                    <p:set>
                                      <p:cBhvr>
                                        <p:cTn id="16" dur="1" fill="hold">
                                          <p:stCondLst>
                                            <p:cond delay="0"/>
                                          </p:stCondLst>
                                        </p:cTn>
                                        <p:tgtEl>
                                          <p:spTgt spid="385037"/>
                                        </p:tgtEl>
                                        <p:attrNameLst>
                                          <p:attrName>style.visibility</p:attrName>
                                        </p:attrNameLst>
                                      </p:cBhvr>
                                      <p:to>
                                        <p:strVal val="visible"/>
                                      </p:to>
                                    </p:set>
                                    <p:animEffect transition="in" filter="wipe(left)">
                                      <p:cBhvr>
                                        <p:cTn id="17" dur="500"/>
                                        <p:tgtEl>
                                          <p:spTgt spid="3850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85030">
                                            <p:txEl>
                                              <p:pRg st="1" end="1"/>
                                            </p:txEl>
                                          </p:spTgt>
                                        </p:tgtEl>
                                        <p:attrNameLst>
                                          <p:attrName>style.visibility</p:attrName>
                                        </p:attrNameLst>
                                      </p:cBhvr>
                                      <p:to>
                                        <p:strVal val="visible"/>
                                      </p:to>
                                    </p:set>
                                    <p:animEffect transition="in" filter="wipe(left)">
                                      <p:cBhvr>
                                        <p:cTn id="22" dur="500"/>
                                        <p:tgtEl>
                                          <p:spTgt spid="38503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iterate type="wd">
                                    <p:tmPct val="10000"/>
                                  </p:iterate>
                                  <p:childTnLst>
                                    <p:set>
                                      <p:cBhvr>
                                        <p:cTn id="26" dur="1" fill="hold">
                                          <p:stCondLst>
                                            <p:cond delay="0"/>
                                          </p:stCondLst>
                                        </p:cTn>
                                        <p:tgtEl>
                                          <p:spTgt spid="385032"/>
                                        </p:tgtEl>
                                        <p:attrNameLst>
                                          <p:attrName>style.visibility</p:attrName>
                                        </p:attrNameLst>
                                      </p:cBhvr>
                                      <p:to>
                                        <p:strVal val="visible"/>
                                      </p:to>
                                    </p:set>
                                    <p:animEffect transition="in" filter="wipe(left)">
                                      <p:cBhvr>
                                        <p:cTn id="27" dur="500"/>
                                        <p:tgtEl>
                                          <p:spTgt spid="3850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iterate type="wd">
                                    <p:tmPct val="10000"/>
                                  </p:iterate>
                                  <p:childTnLst>
                                    <p:set>
                                      <p:cBhvr>
                                        <p:cTn id="31" dur="1" fill="hold">
                                          <p:stCondLst>
                                            <p:cond delay="0"/>
                                          </p:stCondLst>
                                        </p:cTn>
                                        <p:tgtEl>
                                          <p:spTgt spid="385038"/>
                                        </p:tgtEl>
                                        <p:attrNameLst>
                                          <p:attrName>style.visibility</p:attrName>
                                        </p:attrNameLst>
                                      </p:cBhvr>
                                      <p:to>
                                        <p:strVal val="visible"/>
                                      </p:to>
                                    </p:set>
                                    <p:animEffect transition="in" filter="wipe(left)">
                                      <p:cBhvr>
                                        <p:cTn id="32" dur="500"/>
                                        <p:tgtEl>
                                          <p:spTgt spid="38503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iterate type="wd">
                                    <p:tmPct val="10000"/>
                                  </p:iterate>
                                  <p:childTnLst>
                                    <p:set>
                                      <p:cBhvr>
                                        <p:cTn id="36" dur="1" fill="hold">
                                          <p:stCondLst>
                                            <p:cond delay="0"/>
                                          </p:stCondLst>
                                        </p:cTn>
                                        <p:tgtEl>
                                          <p:spTgt spid="385039"/>
                                        </p:tgtEl>
                                        <p:attrNameLst>
                                          <p:attrName>style.visibility</p:attrName>
                                        </p:attrNameLst>
                                      </p:cBhvr>
                                      <p:to>
                                        <p:strVal val="visible"/>
                                      </p:to>
                                    </p:set>
                                    <p:animEffect transition="in" filter="wipe(left)">
                                      <p:cBhvr>
                                        <p:cTn id="37" dur="500"/>
                                        <p:tgtEl>
                                          <p:spTgt spid="38503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iterate type="wd">
                                    <p:tmPct val="10000"/>
                                  </p:iterate>
                                  <p:childTnLst>
                                    <p:set>
                                      <p:cBhvr>
                                        <p:cTn id="41" dur="1" fill="hold">
                                          <p:stCondLst>
                                            <p:cond delay="0"/>
                                          </p:stCondLst>
                                        </p:cTn>
                                        <p:tgtEl>
                                          <p:spTgt spid="385040"/>
                                        </p:tgtEl>
                                        <p:attrNameLst>
                                          <p:attrName>style.visibility</p:attrName>
                                        </p:attrNameLst>
                                      </p:cBhvr>
                                      <p:to>
                                        <p:strVal val="visible"/>
                                      </p:to>
                                    </p:set>
                                    <p:animEffect transition="in" filter="wipe(left)">
                                      <p:cBhvr>
                                        <p:cTn id="42" dur="500"/>
                                        <p:tgtEl>
                                          <p:spTgt spid="38504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wd">
                                    <p:tmPct val="10000"/>
                                  </p:iterate>
                                  <p:childTnLst>
                                    <p:set>
                                      <p:cBhvr>
                                        <p:cTn id="46" dur="1" fill="hold">
                                          <p:stCondLst>
                                            <p:cond delay="0"/>
                                          </p:stCondLst>
                                        </p:cTn>
                                        <p:tgtEl>
                                          <p:spTgt spid="385030">
                                            <p:txEl>
                                              <p:pRg st="3" end="3"/>
                                            </p:txEl>
                                          </p:spTgt>
                                        </p:tgtEl>
                                        <p:attrNameLst>
                                          <p:attrName>style.visibility</p:attrName>
                                        </p:attrNameLst>
                                      </p:cBhvr>
                                      <p:to>
                                        <p:strVal val="visible"/>
                                      </p:to>
                                    </p:set>
                                    <p:animEffect transition="in" filter="wipe(left)">
                                      <p:cBhvr>
                                        <p:cTn id="47" dur="500"/>
                                        <p:tgtEl>
                                          <p:spTgt spid="385030">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wd">
                                    <p:tmPct val="10000"/>
                                  </p:iterate>
                                  <p:childTnLst>
                                    <p:set>
                                      <p:cBhvr>
                                        <p:cTn id="51" dur="1" fill="hold">
                                          <p:stCondLst>
                                            <p:cond delay="0"/>
                                          </p:stCondLst>
                                        </p:cTn>
                                        <p:tgtEl>
                                          <p:spTgt spid="385030">
                                            <p:txEl>
                                              <p:pRg st="4" end="4"/>
                                            </p:txEl>
                                          </p:spTgt>
                                        </p:tgtEl>
                                        <p:attrNameLst>
                                          <p:attrName>style.visibility</p:attrName>
                                        </p:attrNameLst>
                                      </p:cBhvr>
                                      <p:to>
                                        <p:strVal val="visible"/>
                                      </p:to>
                                    </p:set>
                                    <p:animEffect transition="in" filter="wipe(left)">
                                      <p:cBhvr>
                                        <p:cTn id="52" dur="500"/>
                                        <p:tgtEl>
                                          <p:spTgt spid="385030">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wd">
                                    <p:tmPct val="10000"/>
                                  </p:iterate>
                                  <p:childTnLst>
                                    <p:set>
                                      <p:cBhvr>
                                        <p:cTn id="56" dur="1" fill="hold">
                                          <p:stCondLst>
                                            <p:cond delay="0"/>
                                          </p:stCondLst>
                                        </p:cTn>
                                        <p:tgtEl>
                                          <p:spTgt spid="385030">
                                            <p:txEl>
                                              <p:pRg st="5" end="5"/>
                                            </p:txEl>
                                          </p:spTgt>
                                        </p:tgtEl>
                                        <p:attrNameLst>
                                          <p:attrName>style.visibility</p:attrName>
                                        </p:attrNameLst>
                                      </p:cBhvr>
                                      <p:to>
                                        <p:strVal val="visible"/>
                                      </p:to>
                                    </p:set>
                                    <p:animEffect transition="in" filter="wipe(left)">
                                      <p:cBhvr>
                                        <p:cTn id="57" dur="500"/>
                                        <p:tgtEl>
                                          <p:spTgt spid="385030">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iterate type="wd">
                                    <p:tmPct val="10000"/>
                                  </p:iterate>
                                  <p:childTnLst>
                                    <p:set>
                                      <p:cBhvr>
                                        <p:cTn id="61" dur="1" fill="hold">
                                          <p:stCondLst>
                                            <p:cond delay="0"/>
                                          </p:stCondLst>
                                        </p:cTn>
                                        <p:tgtEl>
                                          <p:spTgt spid="385034"/>
                                        </p:tgtEl>
                                        <p:attrNameLst>
                                          <p:attrName>style.visibility</p:attrName>
                                        </p:attrNameLst>
                                      </p:cBhvr>
                                      <p:to>
                                        <p:strVal val="visible"/>
                                      </p:to>
                                    </p:set>
                                    <p:animEffect transition="in" filter="wipe(left)">
                                      <p:cBhvr>
                                        <p:cTn id="62" dur="500"/>
                                        <p:tgtEl>
                                          <p:spTgt spid="38503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iterate type="wd">
                                    <p:tmPct val="10000"/>
                                  </p:iterate>
                                  <p:childTnLst>
                                    <p:set>
                                      <p:cBhvr>
                                        <p:cTn id="66" dur="1" fill="hold">
                                          <p:stCondLst>
                                            <p:cond delay="0"/>
                                          </p:stCondLst>
                                        </p:cTn>
                                        <p:tgtEl>
                                          <p:spTgt spid="385030">
                                            <p:txEl>
                                              <p:pRg st="6" end="6"/>
                                            </p:txEl>
                                          </p:spTgt>
                                        </p:tgtEl>
                                        <p:attrNameLst>
                                          <p:attrName>style.visibility</p:attrName>
                                        </p:attrNameLst>
                                      </p:cBhvr>
                                      <p:to>
                                        <p:strVal val="visible"/>
                                      </p:to>
                                    </p:set>
                                    <p:animEffect transition="in" filter="wipe(left)">
                                      <p:cBhvr>
                                        <p:cTn id="67" dur="500"/>
                                        <p:tgtEl>
                                          <p:spTgt spid="385030">
                                            <p:txEl>
                                              <p:pRg st="6" end="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iterate type="wd">
                                    <p:tmPct val="10000"/>
                                  </p:iterate>
                                  <p:childTnLst>
                                    <p:set>
                                      <p:cBhvr>
                                        <p:cTn id="71" dur="1" fill="hold">
                                          <p:stCondLst>
                                            <p:cond delay="0"/>
                                          </p:stCondLst>
                                        </p:cTn>
                                        <p:tgtEl>
                                          <p:spTgt spid="385036"/>
                                        </p:tgtEl>
                                        <p:attrNameLst>
                                          <p:attrName>style.visibility</p:attrName>
                                        </p:attrNameLst>
                                      </p:cBhvr>
                                      <p:to>
                                        <p:strVal val="visible"/>
                                      </p:to>
                                    </p:set>
                                    <p:animEffect transition="in" filter="wipe(left)">
                                      <p:cBhvr>
                                        <p:cTn id="72" dur="500"/>
                                        <p:tgtEl>
                                          <p:spTgt spid="385036"/>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0" fill="hold" nodeType="clickEffect">
                                  <p:stCondLst>
                                    <p:cond delay="0"/>
                                  </p:stCondLst>
                                  <p:childTnLst>
                                    <p:set>
                                      <p:cBhvr>
                                        <p:cTn id="76" dur="1" fill="hold">
                                          <p:stCondLst>
                                            <p:cond delay="0"/>
                                          </p:stCondLst>
                                        </p:cTn>
                                        <p:tgtEl>
                                          <p:spTgt spid="385035"/>
                                        </p:tgtEl>
                                        <p:attrNameLst>
                                          <p:attrName>style.visibility</p:attrName>
                                        </p:attrNameLst>
                                      </p:cBhvr>
                                      <p:to>
                                        <p:strVal val="visible"/>
                                      </p:to>
                                    </p:set>
                                    <p:anim calcmode="lin" valueType="num">
                                      <p:cBhvr>
                                        <p:cTn id="77" dur="500" fill="hold"/>
                                        <p:tgtEl>
                                          <p:spTgt spid="385035"/>
                                        </p:tgtEl>
                                        <p:attrNameLst>
                                          <p:attrName>ppt_w</p:attrName>
                                        </p:attrNameLst>
                                      </p:cBhvr>
                                      <p:tavLst>
                                        <p:tav tm="0">
                                          <p:val>
                                            <p:fltVal val="0"/>
                                          </p:val>
                                        </p:tav>
                                        <p:tav tm="100000">
                                          <p:val>
                                            <p:strVal val="#ppt_w"/>
                                          </p:val>
                                        </p:tav>
                                      </p:tavLst>
                                    </p:anim>
                                    <p:anim calcmode="lin" valueType="num">
                                      <p:cBhvr>
                                        <p:cTn id="78" dur="500" fill="hold"/>
                                        <p:tgtEl>
                                          <p:spTgt spid="385035"/>
                                        </p:tgtEl>
                                        <p:attrNameLst>
                                          <p:attrName>ppt_h</p:attrName>
                                        </p:attrNameLst>
                                      </p:cBhvr>
                                      <p:tavLst>
                                        <p:tav tm="0">
                                          <p:val>
                                            <p:fltVal val="0"/>
                                          </p:val>
                                        </p:tav>
                                        <p:tav tm="100000">
                                          <p:val>
                                            <p:strVal val="#ppt_h"/>
                                          </p:val>
                                        </p:tav>
                                      </p:tavLst>
                                    </p:anim>
                                    <p:animEffect transition="in" filter="fade">
                                      <p:cBhvr>
                                        <p:cTn id="79" dur="500"/>
                                        <p:tgtEl>
                                          <p:spTgt spid="385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30" grpId="0" build="p"/>
      <p:bldP spid="38503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3"/>
          <p:cNvSpPr>
            <a:spLocks noGrp="1"/>
          </p:cNvSpPr>
          <p:nvPr>
            <p:ph type="dt" sz="half" idx="10"/>
          </p:nvPr>
        </p:nvSpPr>
        <p:spPr/>
        <p:txBody>
          <a:bodyPr/>
          <a:lstStyle/>
          <a:p>
            <a:r>
              <a:rPr lang="en-US" smtClean="0"/>
              <a:t>Thursday, July 5, 2018</a:t>
            </a:r>
            <a:endParaRPr lang="en-US"/>
          </a:p>
        </p:txBody>
      </p:sp>
      <p:sp>
        <p:nvSpPr>
          <p:cNvPr id="15" name="Footer Placeholder 4"/>
          <p:cNvSpPr>
            <a:spLocks noGrp="1"/>
          </p:cNvSpPr>
          <p:nvPr>
            <p:ph type="ftr" sz="quarter" idx="11"/>
          </p:nvPr>
        </p:nvSpPr>
        <p:spPr/>
        <p:txBody>
          <a:bodyPr/>
          <a:lstStyle/>
          <a:p>
            <a:r>
              <a:rPr lang="de-DE" smtClean="0"/>
              <a:t>PHYS 1444-001, Summer 2018               Dr. Jaehoon Yu</a:t>
            </a:r>
            <a:endParaRPr lang="en-US"/>
          </a:p>
        </p:txBody>
      </p:sp>
      <p:sp>
        <p:nvSpPr>
          <p:cNvPr id="16" name="Slide Number Placeholder 5"/>
          <p:cNvSpPr>
            <a:spLocks noGrp="1"/>
          </p:cNvSpPr>
          <p:nvPr>
            <p:ph type="sldNum" sz="quarter" idx="12"/>
          </p:nvPr>
        </p:nvSpPr>
        <p:spPr/>
        <p:txBody>
          <a:bodyPr/>
          <a:lstStyle/>
          <a:p>
            <a:fld id="{3A42E80B-91C4-7648-B197-E93724F0CF65}" type="slidenum">
              <a:rPr lang="en-US"/>
              <a:pPr/>
              <a:t>60</a:t>
            </a:fld>
            <a:endParaRPr lang="en-US"/>
          </a:p>
        </p:txBody>
      </p:sp>
      <p:pic>
        <p:nvPicPr>
          <p:cNvPr id="435202" name="Picture 2" descr="FG30_001"/>
          <p:cNvPicPr>
            <a:picLocks noChangeAspect="1" noChangeArrowheads="1"/>
          </p:cNvPicPr>
          <p:nvPr/>
        </p:nvPicPr>
        <p:blipFill>
          <a:blip r:embed="rId3"/>
          <a:srcRect/>
          <a:stretch>
            <a:fillRect/>
          </a:stretch>
        </p:blipFill>
        <p:spPr bwMode="auto">
          <a:xfrm>
            <a:off x="7391400" y="990600"/>
            <a:ext cx="2133600" cy="1981200"/>
          </a:xfrm>
          <a:prstGeom prst="rect">
            <a:avLst/>
          </a:prstGeom>
          <a:noFill/>
        </p:spPr>
      </p:pic>
      <p:sp>
        <p:nvSpPr>
          <p:cNvPr id="435203" name="Rectangle 3"/>
          <p:cNvSpPr>
            <a:spLocks noGrp="1" noChangeArrowheads="1"/>
          </p:cNvSpPr>
          <p:nvPr>
            <p:ph type="title"/>
          </p:nvPr>
        </p:nvSpPr>
        <p:spPr>
          <a:xfrm>
            <a:off x="381000" y="76200"/>
            <a:ext cx="8534400" cy="609600"/>
          </a:xfrm>
        </p:spPr>
        <p:txBody>
          <a:bodyPr/>
          <a:lstStyle/>
          <a:p>
            <a:r>
              <a:rPr lang="en-US"/>
              <a:t>Mutual Inductance</a:t>
            </a:r>
          </a:p>
        </p:txBody>
      </p:sp>
      <p:graphicFrame>
        <p:nvGraphicFramePr>
          <p:cNvPr id="435204"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40637"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5205"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40638"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5206"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40639"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5207" name="Rectangle 7"/>
          <p:cNvSpPr>
            <a:spLocks noGrp="1" noChangeArrowheads="1"/>
          </p:cNvSpPr>
          <p:nvPr>
            <p:ph type="body" idx="1"/>
          </p:nvPr>
        </p:nvSpPr>
        <p:spPr>
          <a:xfrm>
            <a:off x="152400" y="593725"/>
            <a:ext cx="8458200" cy="5867400"/>
          </a:xfrm>
        </p:spPr>
        <p:txBody>
          <a:bodyPr/>
          <a:lstStyle/>
          <a:p>
            <a:pPr>
              <a:lnSpc>
                <a:spcPct val="80000"/>
              </a:lnSpc>
            </a:pPr>
            <a:r>
              <a:rPr lang="en-US" sz="2800" dirty="0"/>
              <a:t>If two coils of wire are placed near each other, a changing current in one will induce an </a:t>
            </a:r>
            <a:r>
              <a:rPr lang="en-US" sz="2800" dirty="0" err="1"/>
              <a:t>emf</a:t>
            </a:r>
            <a:r>
              <a:rPr lang="en-US" sz="2800" dirty="0"/>
              <a:t> in the other.</a:t>
            </a:r>
          </a:p>
          <a:p>
            <a:pPr>
              <a:lnSpc>
                <a:spcPct val="80000"/>
              </a:lnSpc>
            </a:pPr>
            <a:r>
              <a:rPr lang="en-US" sz="2800" dirty="0"/>
              <a:t>What</a:t>
            </a:r>
            <a:r>
              <a:rPr lang="en-US" sz="2800" dirty="0" smtClean="0"/>
              <a:t> is </a:t>
            </a:r>
            <a:r>
              <a:rPr lang="en-US" sz="2800" dirty="0"/>
              <a:t>the induced </a:t>
            </a:r>
            <a:r>
              <a:rPr lang="en-US" sz="2800" dirty="0" err="1"/>
              <a:t>emf</a:t>
            </a:r>
            <a:r>
              <a:rPr lang="en-US" sz="2800" dirty="0"/>
              <a:t>,</a:t>
            </a:r>
            <a:r>
              <a:rPr lang="en-US" sz="2800" dirty="0" smtClean="0"/>
              <a:t> </a:t>
            </a:r>
            <a:r>
              <a:rPr lang="en-US" sz="2800" dirty="0" smtClean="0">
                <a:latin typeface="Symbol" charset="2"/>
              </a:rPr>
              <a:t>ε</a:t>
            </a:r>
            <a:r>
              <a:rPr lang="en-US" sz="2800" baseline="-25000" dirty="0" smtClean="0"/>
              <a:t>2</a:t>
            </a:r>
            <a:r>
              <a:rPr lang="en-US" sz="2800" dirty="0"/>
              <a:t>, in coil2 proportional to?</a:t>
            </a:r>
          </a:p>
          <a:p>
            <a:pPr lvl="1">
              <a:lnSpc>
                <a:spcPct val="80000"/>
              </a:lnSpc>
            </a:pPr>
            <a:r>
              <a:rPr lang="en-US" sz="2400" dirty="0"/>
              <a:t>Rate of the change of the magnetic flux passing through it</a:t>
            </a:r>
          </a:p>
          <a:p>
            <a:pPr>
              <a:lnSpc>
                <a:spcPct val="80000"/>
              </a:lnSpc>
            </a:pPr>
            <a:r>
              <a:rPr lang="en-US" sz="2800" dirty="0"/>
              <a:t>This flux is due to current </a:t>
            </a:r>
            <a:r>
              <a:rPr lang="en-US" sz="2800" dirty="0">
                <a:latin typeface="Monotype Corsiva" charset="0"/>
              </a:rPr>
              <a:t>I</a:t>
            </a:r>
            <a:r>
              <a:rPr lang="en-US" sz="2800" baseline="-25000" dirty="0"/>
              <a:t>1</a:t>
            </a:r>
            <a:r>
              <a:rPr lang="en-US" sz="2800" dirty="0"/>
              <a:t> in coil 1</a:t>
            </a:r>
          </a:p>
          <a:p>
            <a:pPr>
              <a:lnSpc>
                <a:spcPct val="80000"/>
              </a:lnSpc>
            </a:pPr>
            <a:r>
              <a:rPr lang="en-US" sz="2800" dirty="0"/>
              <a:t>If</a:t>
            </a:r>
            <a:r>
              <a:rPr lang="en-US" sz="2800" dirty="0" smtClean="0"/>
              <a:t> </a:t>
            </a:r>
            <a:r>
              <a:rPr lang="en-US" sz="2800" dirty="0" smtClean="0">
                <a:latin typeface="Symbol" charset="2"/>
              </a:rPr>
              <a:t>Φ</a:t>
            </a:r>
            <a:r>
              <a:rPr lang="en-US" sz="2800" baseline="-25000" dirty="0" smtClean="0"/>
              <a:t>21</a:t>
            </a:r>
            <a:r>
              <a:rPr lang="en-US" sz="2800" dirty="0" smtClean="0"/>
              <a:t> </a:t>
            </a:r>
            <a:r>
              <a:rPr lang="en-US" sz="2800" dirty="0"/>
              <a:t>is the magnetic flux in each loop of coil2 created by coil1 and N</a:t>
            </a:r>
            <a:r>
              <a:rPr lang="en-US" sz="2800" baseline="-25000" dirty="0"/>
              <a:t>2</a:t>
            </a:r>
            <a:r>
              <a:rPr lang="en-US" sz="2800" dirty="0"/>
              <a:t> is the number of closely packed loops in coil2, then </a:t>
            </a:r>
            <a:r>
              <a:rPr lang="en-US" sz="2800" dirty="0" smtClean="0"/>
              <a:t>N</a:t>
            </a:r>
            <a:r>
              <a:rPr lang="en-US" sz="2800" baseline="-25000" dirty="0" smtClean="0"/>
              <a:t>2</a:t>
            </a:r>
            <a:r>
              <a:rPr lang="en-US" sz="2800" dirty="0" smtClean="0">
                <a:latin typeface="Symbol" charset="2"/>
              </a:rPr>
              <a:t>Φ</a:t>
            </a:r>
            <a:r>
              <a:rPr lang="en-US" sz="2800" baseline="-25000" dirty="0" smtClean="0"/>
              <a:t>21</a:t>
            </a:r>
            <a:r>
              <a:rPr lang="en-US" sz="2800" dirty="0" smtClean="0"/>
              <a:t> </a:t>
            </a:r>
            <a:r>
              <a:rPr lang="en-US" sz="2800" dirty="0"/>
              <a:t>is the total flux passing through coil2.</a:t>
            </a:r>
          </a:p>
          <a:p>
            <a:pPr>
              <a:lnSpc>
                <a:spcPct val="80000"/>
              </a:lnSpc>
            </a:pPr>
            <a:r>
              <a:rPr lang="en-US" sz="2800" dirty="0"/>
              <a:t>If the two coils are fixed in space, </a:t>
            </a:r>
            <a:r>
              <a:rPr lang="en-US" sz="2800" dirty="0" smtClean="0"/>
              <a:t>N</a:t>
            </a:r>
            <a:r>
              <a:rPr lang="en-US" sz="2800" baseline="-25000" dirty="0" smtClean="0"/>
              <a:t>2</a:t>
            </a:r>
            <a:r>
              <a:rPr lang="en-US" sz="2800" dirty="0" smtClean="0">
                <a:latin typeface="Symbol" charset="2"/>
              </a:rPr>
              <a:t>Φ</a:t>
            </a:r>
            <a:r>
              <a:rPr lang="en-US" sz="2800" baseline="-25000" dirty="0" smtClean="0"/>
              <a:t>21</a:t>
            </a:r>
            <a:r>
              <a:rPr lang="en-US" sz="2800" dirty="0" smtClean="0"/>
              <a:t> </a:t>
            </a:r>
            <a:r>
              <a:rPr lang="en-US" sz="2800" dirty="0"/>
              <a:t>is proportional to the current </a:t>
            </a:r>
            <a:r>
              <a:rPr lang="en-US" sz="2800" dirty="0">
                <a:latin typeface="Monotype Corsiva" charset="0"/>
              </a:rPr>
              <a:t>I</a:t>
            </a:r>
            <a:r>
              <a:rPr lang="en-US" sz="2800" baseline="-25000" dirty="0"/>
              <a:t>1</a:t>
            </a:r>
            <a:r>
              <a:rPr lang="en-US" sz="2800" dirty="0"/>
              <a:t> in coil 1,                     </a:t>
            </a:r>
            <a:r>
              <a:rPr lang="en-US" sz="2800" dirty="0" smtClean="0"/>
              <a:t>    . </a:t>
            </a:r>
            <a:endParaRPr lang="en-US" sz="2800" dirty="0"/>
          </a:p>
          <a:p>
            <a:pPr>
              <a:lnSpc>
                <a:spcPct val="80000"/>
              </a:lnSpc>
            </a:pPr>
            <a:r>
              <a:rPr lang="en-US" sz="2800" dirty="0"/>
              <a:t>The proportionality constant for this is called the Mutual Inductance and defined</a:t>
            </a:r>
            <a:r>
              <a:rPr lang="en-US" sz="2800" dirty="0" smtClean="0"/>
              <a:t> as                       </a:t>
            </a:r>
            <a:r>
              <a:rPr lang="en-US" sz="2800" dirty="0"/>
              <a:t>.</a:t>
            </a:r>
          </a:p>
          <a:p>
            <a:pPr>
              <a:lnSpc>
                <a:spcPct val="80000"/>
              </a:lnSpc>
            </a:pPr>
            <a:r>
              <a:rPr lang="en-US" sz="2800" dirty="0"/>
              <a:t>The </a:t>
            </a:r>
            <a:r>
              <a:rPr lang="en-US" sz="2800" dirty="0" err="1"/>
              <a:t>emf</a:t>
            </a:r>
            <a:r>
              <a:rPr lang="en-US" sz="2800" dirty="0"/>
              <a:t> induced in coil2 due to the changing current in coil1 is </a:t>
            </a:r>
          </a:p>
        </p:txBody>
      </p:sp>
      <p:graphicFrame>
        <p:nvGraphicFramePr>
          <p:cNvPr id="435208"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40640"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5209" name="Object 9"/>
          <p:cNvGraphicFramePr>
            <a:graphicFrameLocks noChangeAspect="1"/>
          </p:cNvGraphicFramePr>
          <p:nvPr/>
        </p:nvGraphicFramePr>
        <p:xfrm>
          <a:off x="4191000" y="4838700"/>
          <a:ext cx="1617663" cy="342900"/>
        </p:xfrm>
        <a:graphic>
          <a:graphicData uri="http://schemas.openxmlformats.org/presentationml/2006/ole">
            <mc:AlternateContent xmlns:mc="http://schemas.openxmlformats.org/markup-compatibility/2006">
              <mc:Choice xmlns:v="urn:schemas-microsoft-com:vml" Requires="v">
                <p:oleObj spid="_x0000_s440641" name="Equation" r:id="rId9" imgW="952200" imgH="203040" progId="Equation.DSMT4">
                  <p:embed/>
                </p:oleObj>
              </mc:Choice>
              <mc:Fallback>
                <p:oleObj name="Equation" r:id="rId9" imgW="952200" imgH="20304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91000" y="4838700"/>
                        <a:ext cx="1617663" cy="342900"/>
                      </a:xfrm>
                      <a:prstGeom prst="rect">
                        <a:avLst/>
                      </a:prstGeom>
                      <a:solidFill>
                        <a:srgbClr val="99FFCC"/>
                      </a:solidFill>
                      <a:ln w="28575">
                        <a:solidFill>
                          <a:srgbClr val="FF0000"/>
                        </a:solidFill>
                        <a:miter lim="800000"/>
                        <a:headEnd/>
                        <a:tailEnd/>
                      </a:ln>
                    </p:spPr>
                  </p:pic>
                </p:oleObj>
              </mc:Fallback>
            </mc:AlternateContent>
          </a:graphicData>
        </a:graphic>
      </p:graphicFrame>
      <p:graphicFrame>
        <p:nvGraphicFramePr>
          <p:cNvPr id="435210" name="Object 10"/>
          <p:cNvGraphicFramePr>
            <a:graphicFrameLocks noChangeAspect="1"/>
          </p:cNvGraphicFramePr>
          <p:nvPr/>
        </p:nvGraphicFramePr>
        <p:xfrm>
          <a:off x="1066800" y="5638800"/>
          <a:ext cx="4267200" cy="798513"/>
        </p:xfrm>
        <a:graphic>
          <a:graphicData uri="http://schemas.openxmlformats.org/presentationml/2006/ole">
            <mc:AlternateContent xmlns:mc="http://schemas.openxmlformats.org/markup-compatibility/2006">
              <mc:Choice xmlns:v="urn:schemas-microsoft-com:vml" Requires="v">
                <p:oleObj spid="_x0000_s440642" name="Equation" r:id="rId11" imgW="2450880" imgH="393480" progId="Equation.DSMT4">
                  <p:embed/>
                </p:oleObj>
              </mc:Choice>
              <mc:Fallback>
                <p:oleObj name="Equation" r:id="rId11" imgW="2450880" imgH="393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6800" y="5638800"/>
                        <a:ext cx="4267200" cy="798513"/>
                      </a:xfrm>
                      <a:prstGeom prst="rect">
                        <a:avLst/>
                      </a:prstGeom>
                      <a:solidFill>
                        <a:srgbClr val="99FFCC"/>
                      </a:solidFill>
                      <a:ln w="2857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5211" name="Object 11"/>
          <p:cNvGraphicFramePr>
            <a:graphicFrameLocks noChangeAspect="1"/>
          </p:cNvGraphicFramePr>
          <p:nvPr/>
        </p:nvGraphicFramePr>
        <p:xfrm>
          <a:off x="2971800" y="4042646"/>
          <a:ext cx="914400" cy="453154"/>
        </p:xfrm>
        <a:graphic>
          <a:graphicData uri="http://schemas.openxmlformats.org/presentationml/2006/ole">
            <mc:AlternateContent xmlns:mc="http://schemas.openxmlformats.org/markup-compatibility/2006">
              <mc:Choice xmlns:v="urn:schemas-microsoft-com:vml" Requires="v">
                <p:oleObj spid="_x0000_s440643" name="Equation" r:id="rId13" imgW="406080" imgH="203040" progId="Equation.DSMT4">
                  <p:embed/>
                </p:oleObj>
              </mc:Choice>
              <mc:Fallback>
                <p:oleObj name="Equation" r:id="rId13" imgW="406080" imgH="20304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71800" y="4042646"/>
                        <a:ext cx="914400" cy="453154"/>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35212" name="Object 12"/>
          <p:cNvGraphicFramePr>
            <a:graphicFrameLocks noChangeAspect="1"/>
          </p:cNvGraphicFramePr>
          <p:nvPr/>
        </p:nvGraphicFramePr>
        <p:xfrm>
          <a:off x="3792467" y="4042646"/>
          <a:ext cx="1084333" cy="453154"/>
        </p:xfrm>
        <a:graphic>
          <a:graphicData uri="http://schemas.openxmlformats.org/presentationml/2006/ole">
            <mc:AlternateContent xmlns:mc="http://schemas.openxmlformats.org/markup-compatibility/2006">
              <mc:Choice xmlns:v="urn:schemas-microsoft-com:vml" Requires="v">
                <p:oleObj spid="_x0000_s440644" name="Equation" r:id="rId15" imgW="482400" imgH="203040" progId="Equation.DSMT4">
                  <p:embed/>
                </p:oleObj>
              </mc:Choice>
              <mc:Fallback>
                <p:oleObj name="Equation" r:id="rId15" imgW="482400" imgH="20304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92467" y="4042646"/>
                        <a:ext cx="1084333" cy="453154"/>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35213" name="Object 13"/>
          <p:cNvGraphicFramePr>
            <a:graphicFrameLocks noChangeAspect="1"/>
          </p:cNvGraphicFramePr>
          <p:nvPr/>
        </p:nvGraphicFramePr>
        <p:xfrm>
          <a:off x="4038600" y="4042646"/>
          <a:ext cx="600834" cy="453154"/>
        </p:xfrm>
        <a:graphic>
          <a:graphicData uri="http://schemas.openxmlformats.org/presentationml/2006/ole">
            <mc:AlternateContent xmlns:mc="http://schemas.openxmlformats.org/markup-compatibility/2006">
              <mc:Choice xmlns:v="urn:schemas-microsoft-com:vml" Requires="v">
                <p:oleObj spid="_x0000_s440645" name="Equation" r:id="rId17" imgW="266400" imgH="203040" progId="Equation.DSMT4">
                  <p:embed/>
                </p:oleObj>
              </mc:Choice>
              <mc:Fallback>
                <p:oleObj name="Equation" r:id="rId17" imgW="266400" imgH="20304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38600" y="4042646"/>
                        <a:ext cx="600834" cy="453154"/>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4379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35207">
                                            <p:txEl>
                                              <p:pRg st="0" end="0"/>
                                            </p:txEl>
                                          </p:spTgt>
                                        </p:tgtEl>
                                        <p:attrNameLst>
                                          <p:attrName>style.visibility</p:attrName>
                                        </p:attrNameLst>
                                      </p:cBhvr>
                                      <p:to>
                                        <p:strVal val="visible"/>
                                      </p:to>
                                    </p:set>
                                    <p:animEffect transition="in" filter="wipe(left)">
                                      <p:cBhvr>
                                        <p:cTn id="7" dur="500"/>
                                        <p:tgtEl>
                                          <p:spTgt spid="4352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iterate type="wd">
                                    <p:tmPct val="10000"/>
                                  </p:iterate>
                                  <p:childTnLst>
                                    <p:set>
                                      <p:cBhvr>
                                        <p:cTn id="11" dur="1" fill="hold">
                                          <p:stCondLst>
                                            <p:cond delay="0"/>
                                          </p:stCondLst>
                                        </p:cTn>
                                        <p:tgtEl>
                                          <p:spTgt spid="435202"/>
                                        </p:tgtEl>
                                        <p:attrNameLst>
                                          <p:attrName>style.visibility</p:attrName>
                                        </p:attrNameLst>
                                      </p:cBhvr>
                                      <p:to>
                                        <p:strVal val="visible"/>
                                      </p:to>
                                    </p:set>
                                    <p:anim calcmode="lin" valueType="num">
                                      <p:cBhvr>
                                        <p:cTn id="12" dur="500" fill="hold"/>
                                        <p:tgtEl>
                                          <p:spTgt spid="435202"/>
                                        </p:tgtEl>
                                        <p:attrNameLst>
                                          <p:attrName>ppt_w</p:attrName>
                                        </p:attrNameLst>
                                      </p:cBhvr>
                                      <p:tavLst>
                                        <p:tav tm="0">
                                          <p:val>
                                            <p:fltVal val="0"/>
                                          </p:val>
                                        </p:tav>
                                        <p:tav tm="100000">
                                          <p:val>
                                            <p:strVal val="#ppt_w"/>
                                          </p:val>
                                        </p:tav>
                                      </p:tavLst>
                                    </p:anim>
                                    <p:anim calcmode="lin" valueType="num">
                                      <p:cBhvr>
                                        <p:cTn id="13" dur="500" fill="hold"/>
                                        <p:tgtEl>
                                          <p:spTgt spid="435202"/>
                                        </p:tgtEl>
                                        <p:attrNameLst>
                                          <p:attrName>ppt_h</p:attrName>
                                        </p:attrNameLst>
                                      </p:cBhvr>
                                      <p:tavLst>
                                        <p:tav tm="0">
                                          <p:val>
                                            <p:fltVal val="0"/>
                                          </p:val>
                                        </p:tav>
                                        <p:tav tm="100000">
                                          <p:val>
                                            <p:strVal val="#ppt_h"/>
                                          </p:val>
                                        </p:tav>
                                      </p:tavLst>
                                    </p:anim>
                                    <p:animEffect transition="in" filter="fade">
                                      <p:cBhvr>
                                        <p:cTn id="14" dur="500"/>
                                        <p:tgtEl>
                                          <p:spTgt spid="43520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435207">
                                            <p:txEl>
                                              <p:pRg st="1" end="1"/>
                                            </p:txEl>
                                          </p:spTgt>
                                        </p:tgtEl>
                                        <p:attrNameLst>
                                          <p:attrName>style.visibility</p:attrName>
                                        </p:attrNameLst>
                                      </p:cBhvr>
                                      <p:to>
                                        <p:strVal val="visible"/>
                                      </p:to>
                                    </p:set>
                                    <p:animEffect transition="in" filter="wipe(left)">
                                      <p:cBhvr>
                                        <p:cTn id="19" dur="500"/>
                                        <p:tgtEl>
                                          <p:spTgt spid="43520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
                                  </p:iterate>
                                  <p:childTnLst>
                                    <p:set>
                                      <p:cBhvr>
                                        <p:cTn id="23" dur="1" fill="hold">
                                          <p:stCondLst>
                                            <p:cond delay="0"/>
                                          </p:stCondLst>
                                        </p:cTn>
                                        <p:tgtEl>
                                          <p:spTgt spid="435207">
                                            <p:txEl>
                                              <p:pRg st="2" end="2"/>
                                            </p:txEl>
                                          </p:spTgt>
                                        </p:tgtEl>
                                        <p:attrNameLst>
                                          <p:attrName>style.visibility</p:attrName>
                                        </p:attrNameLst>
                                      </p:cBhvr>
                                      <p:to>
                                        <p:strVal val="visible"/>
                                      </p:to>
                                    </p:set>
                                    <p:animEffect transition="in" filter="wipe(left)">
                                      <p:cBhvr>
                                        <p:cTn id="24" dur="500"/>
                                        <p:tgtEl>
                                          <p:spTgt spid="43520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435207">
                                            <p:txEl>
                                              <p:pRg st="3" end="3"/>
                                            </p:txEl>
                                          </p:spTgt>
                                        </p:tgtEl>
                                        <p:attrNameLst>
                                          <p:attrName>style.visibility</p:attrName>
                                        </p:attrNameLst>
                                      </p:cBhvr>
                                      <p:to>
                                        <p:strVal val="visible"/>
                                      </p:to>
                                    </p:set>
                                    <p:animEffect transition="in" filter="wipe(left)">
                                      <p:cBhvr>
                                        <p:cTn id="29" dur="500"/>
                                        <p:tgtEl>
                                          <p:spTgt spid="435207">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wd">
                                    <p:tmPct val="10000"/>
                                  </p:iterate>
                                  <p:childTnLst>
                                    <p:set>
                                      <p:cBhvr>
                                        <p:cTn id="33" dur="1" fill="hold">
                                          <p:stCondLst>
                                            <p:cond delay="0"/>
                                          </p:stCondLst>
                                        </p:cTn>
                                        <p:tgtEl>
                                          <p:spTgt spid="435207">
                                            <p:txEl>
                                              <p:pRg st="4" end="4"/>
                                            </p:txEl>
                                          </p:spTgt>
                                        </p:tgtEl>
                                        <p:attrNameLst>
                                          <p:attrName>style.visibility</p:attrName>
                                        </p:attrNameLst>
                                      </p:cBhvr>
                                      <p:to>
                                        <p:strVal val="visible"/>
                                      </p:to>
                                    </p:set>
                                    <p:animEffect transition="in" filter="wipe(left)">
                                      <p:cBhvr>
                                        <p:cTn id="34" dur="500"/>
                                        <p:tgtEl>
                                          <p:spTgt spid="435207">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wd">
                                    <p:tmPct val="10000"/>
                                  </p:iterate>
                                  <p:childTnLst>
                                    <p:set>
                                      <p:cBhvr>
                                        <p:cTn id="38" dur="1" fill="hold">
                                          <p:stCondLst>
                                            <p:cond delay="0"/>
                                          </p:stCondLst>
                                        </p:cTn>
                                        <p:tgtEl>
                                          <p:spTgt spid="435207">
                                            <p:txEl>
                                              <p:pRg st="5" end="5"/>
                                            </p:txEl>
                                          </p:spTgt>
                                        </p:tgtEl>
                                        <p:attrNameLst>
                                          <p:attrName>style.visibility</p:attrName>
                                        </p:attrNameLst>
                                      </p:cBhvr>
                                      <p:to>
                                        <p:strVal val="visible"/>
                                      </p:to>
                                    </p:set>
                                    <p:animEffect transition="in" filter="wipe(left)">
                                      <p:cBhvr>
                                        <p:cTn id="39" dur="500"/>
                                        <p:tgtEl>
                                          <p:spTgt spid="435207">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iterate type="wd">
                                    <p:tmPct val="10000"/>
                                  </p:iterate>
                                  <p:childTnLst>
                                    <p:set>
                                      <p:cBhvr>
                                        <p:cTn id="43" dur="1" fill="hold">
                                          <p:stCondLst>
                                            <p:cond delay="0"/>
                                          </p:stCondLst>
                                        </p:cTn>
                                        <p:tgtEl>
                                          <p:spTgt spid="435211"/>
                                        </p:tgtEl>
                                        <p:attrNameLst>
                                          <p:attrName>style.visibility</p:attrName>
                                        </p:attrNameLst>
                                      </p:cBhvr>
                                      <p:to>
                                        <p:strVal val="visible"/>
                                      </p:to>
                                    </p:set>
                                    <p:animEffect transition="in" filter="wipe(left)">
                                      <p:cBhvr>
                                        <p:cTn id="44" dur="500"/>
                                        <p:tgtEl>
                                          <p:spTgt spid="4352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iterate type="wd">
                                    <p:tmPct val="10000"/>
                                  </p:iterate>
                                  <p:childTnLst>
                                    <p:set>
                                      <p:cBhvr>
                                        <p:cTn id="48" dur="1" fill="hold">
                                          <p:stCondLst>
                                            <p:cond delay="0"/>
                                          </p:stCondLst>
                                        </p:cTn>
                                        <p:tgtEl>
                                          <p:spTgt spid="435212"/>
                                        </p:tgtEl>
                                        <p:attrNameLst>
                                          <p:attrName>style.visibility</p:attrName>
                                        </p:attrNameLst>
                                      </p:cBhvr>
                                      <p:to>
                                        <p:strVal val="visible"/>
                                      </p:to>
                                    </p:set>
                                    <p:animEffect transition="in" filter="wipe(left)">
                                      <p:cBhvr>
                                        <p:cTn id="49" dur="500"/>
                                        <p:tgtEl>
                                          <p:spTgt spid="43521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iterate type="wd">
                                    <p:tmPct val="10000"/>
                                  </p:iterate>
                                  <p:childTnLst>
                                    <p:set>
                                      <p:cBhvr>
                                        <p:cTn id="53" dur="1" fill="hold">
                                          <p:stCondLst>
                                            <p:cond delay="0"/>
                                          </p:stCondLst>
                                        </p:cTn>
                                        <p:tgtEl>
                                          <p:spTgt spid="435213"/>
                                        </p:tgtEl>
                                        <p:attrNameLst>
                                          <p:attrName>style.visibility</p:attrName>
                                        </p:attrNameLst>
                                      </p:cBhvr>
                                      <p:to>
                                        <p:strVal val="visible"/>
                                      </p:to>
                                    </p:set>
                                    <p:animEffect transition="in" filter="wipe(left)">
                                      <p:cBhvr>
                                        <p:cTn id="54" dur="500"/>
                                        <p:tgtEl>
                                          <p:spTgt spid="43521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iterate type="wd">
                                    <p:tmPct val="10000"/>
                                  </p:iterate>
                                  <p:childTnLst>
                                    <p:set>
                                      <p:cBhvr>
                                        <p:cTn id="58" dur="1" fill="hold">
                                          <p:stCondLst>
                                            <p:cond delay="0"/>
                                          </p:stCondLst>
                                        </p:cTn>
                                        <p:tgtEl>
                                          <p:spTgt spid="435207">
                                            <p:txEl>
                                              <p:pRg st="6" end="6"/>
                                            </p:txEl>
                                          </p:spTgt>
                                        </p:tgtEl>
                                        <p:attrNameLst>
                                          <p:attrName>style.visibility</p:attrName>
                                        </p:attrNameLst>
                                      </p:cBhvr>
                                      <p:to>
                                        <p:strVal val="visible"/>
                                      </p:to>
                                    </p:set>
                                    <p:animEffect transition="in" filter="wipe(left)">
                                      <p:cBhvr>
                                        <p:cTn id="59" dur="500"/>
                                        <p:tgtEl>
                                          <p:spTgt spid="435207">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iterate type="wd">
                                    <p:tmPct val="10000"/>
                                  </p:iterate>
                                  <p:childTnLst>
                                    <p:set>
                                      <p:cBhvr>
                                        <p:cTn id="63" dur="1" fill="hold">
                                          <p:stCondLst>
                                            <p:cond delay="0"/>
                                          </p:stCondLst>
                                        </p:cTn>
                                        <p:tgtEl>
                                          <p:spTgt spid="435209"/>
                                        </p:tgtEl>
                                        <p:attrNameLst>
                                          <p:attrName>style.visibility</p:attrName>
                                        </p:attrNameLst>
                                      </p:cBhvr>
                                      <p:to>
                                        <p:strVal val="visible"/>
                                      </p:to>
                                    </p:set>
                                    <p:animEffect transition="in" filter="wipe(left)">
                                      <p:cBhvr>
                                        <p:cTn id="64" dur="500"/>
                                        <p:tgtEl>
                                          <p:spTgt spid="43520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iterate type="wd">
                                    <p:tmPct val="10000"/>
                                  </p:iterate>
                                  <p:childTnLst>
                                    <p:set>
                                      <p:cBhvr>
                                        <p:cTn id="68" dur="1" fill="hold">
                                          <p:stCondLst>
                                            <p:cond delay="0"/>
                                          </p:stCondLst>
                                        </p:cTn>
                                        <p:tgtEl>
                                          <p:spTgt spid="435207">
                                            <p:txEl>
                                              <p:pRg st="7" end="7"/>
                                            </p:txEl>
                                          </p:spTgt>
                                        </p:tgtEl>
                                        <p:attrNameLst>
                                          <p:attrName>style.visibility</p:attrName>
                                        </p:attrNameLst>
                                      </p:cBhvr>
                                      <p:to>
                                        <p:strVal val="visible"/>
                                      </p:to>
                                    </p:set>
                                    <p:animEffect transition="in" filter="wipe(left)">
                                      <p:cBhvr>
                                        <p:cTn id="69" dur="500"/>
                                        <p:tgtEl>
                                          <p:spTgt spid="435207">
                                            <p:txEl>
                                              <p:pRg st="7" end="7"/>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435210"/>
                                        </p:tgtEl>
                                        <p:attrNameLst>
                                          <p:attrName>style.visibility</p:attrName>
                                        </p:attrNameLst>
                                      </p:cBhvr>
                                      <p:to>
                                        <p:strVal val="visible"/>
                                      </p:to>
                                    </p:set>
                                    <p:animEffect transition="in" filter="wipe(left)">
                                      <p:cBhvr>
                                        <p:cTn id="74" dur="500"/>
                                        <p:tgtEl>
                                          <p:spTgt spid="435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7"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r>
              <a:rPr lang="en-US" smtClean="0"/>
              <a:t>Thursday, July 5, 2018</a:t>
            </a:r>
            <a:endParaRPr lang="en-US"/>
          </a:p>
        </p:txBody>
      </p:sp>
      <p:sp>
        <p:nvSpPr>
          <p:cNvPr id="14" name="Footer Placeholder 4"/>
          <p:cNvSpPr>
            <a:spLocks noGrp="1"/>
          </p:cNvSpPr>
          <p:nvPr>
            <p:ph type="ftr" sz="quarter" idx="11"/>
          </p:nvPr>
        </p:nvSpPr>
        <p:spPr/>
        <p:txBody>
          <a:bodyPr/>
          <a:lstStyle/>
          <a:p>
            <a:r>
              <a:rPr lang="de-DE" smtClean="0"/>
              <a:t>PHYS 1444-001, Summer 2018               Dr. Jaehoon Yu</a:t>
            </a:r>
            <a:endParaRPr lang="en-US"/>
          </a:p>
        </p:txBody>
      </p:sp>
      <p:sp>
        <p:nvSpPr>
          <p:cNvPr id="15" name="Slide Number Placeholder 5"/>
          <p:cNvSpPr>
            <a:spLocks noGrp="1"/>
          </p:cNvSpPr>
          <p:nvPr>
            <p:ph type="sldNum" sz="quarter" idx="12"/>
          </p:nvPr>
        </p:nvSpPr>
        <p:spPr>
          <a:xfrm>
            <a:off x="6553200" y="6248400"/>
            <a:ext cx="1905000" cy="457200"/>
          </a:xfrm>
        </p:spPr>
        <p:txBody>
          <a:bodyPr/>
          <a:lstStyle/>
          <a:p>
            <a:fld id="{2BAC1DA2-AD4D-E044-9D85-B4525A7031A9}" type="slidenum">
              <a:rPr lang="en-US"/>
              <a:pPr/>
              <a:t>61</a:t>
            </a:fld>
            <a:endParaRPr lang="en-US"/>
          </a:p>
        </p:txBody>
      </p:sp>
      <p:sp>
        <p:nvSpPr>
          <p:cNvPr id="436226" name="Rectangle 2"/>
          <p:cNvSpPr>
            <a:spLocks noGrp="1" noChangeArrowheads="1"/>
          </p:cNvSpPr>
          <p:nvPr>
            <p:ph type="title"/>
          </p:nvPr>
        </p:nvSpPr>
        <p:spPr>
          <a:xfrm>
            <a:off x="381000" y="-76200"/>
            <a:ext cx="8534400" cy="609600"/>
          </a:xfrm>
        </p:spPr>
        <p:txBody>
          <a:bodyPr/>
          <a:lstStyle/>
          <a:p>
            <a:r>
              <a:rPr lang="en-US"/>
              <a:t>Mutual Inductance</a:t>
            </a:r>
          </a:p>
        </p:txBody>
      </p:sp>
      <p:graphicFrame>
        <p:nvGraphicFramePr>
          <p:cNvPr id="436227" name="Object 3"/>
          <p:cNvGraphicFramePr>
            <a:graphicFrameLocks noChangeAspect="1"/>
          </p:cNvGraphicFramePr>
          <p:nvPr/>
        </p:nvGraphicFramePr>
        <p:xfrm>
          <a:off x="-76200" y="-152400"/>
          <a:ext cx="914400" cy="190500"/>
        </p:xfrm>
        <a:graphic>
          <a:graphicData uri="http://schemas.openxmlformats.org/presentationml/2006/ole">
            <mc:AlternateContent xmlns:mc="http://schemas.openxmlformats.org/markup-compatibility/2006">
              <mc:Choice xmlns:v="urn:schemas-microsoft-com:vml" Requires="v">
                <p:oleObj spid="_x0000_s441626"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5240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6228" name="Object 4"/>
          <p:cNvGraphicFramePr>
            <a:graphicFrameLocks noChangeAspect="1"/>
          </p:cNvGraphicFramePr>
          <p:nvPr/>
        </p:nvGraphicFramePr>
        <p:xfrm>
          <a:off x="400050" y="-139700"/>
          <a:ext cx="114300" cy="165100"/>
        </p:xfrm>
        <a:graphic>
          <a:graphicData uri="http://schemas.openxmlformats.org/presentationml/2006/ole">
            <mc:AlternateContent xmlns:mc="http://schemas.openxmlformats.org/markup-compatibility/2006">
              <mc:Choice xmlns:v="urn:schemas-microsoft-com:vml" Requires="v">
                <p:oleObj spid="_x0000_s441627"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39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6229" name="Object 5"/>
          <p:cNvGraphicFramePr>
            <a:graphicFrameLocks noChangeAspect="1"/>
          </p:cNvGraphicFramePr>
          <p:nvPr/>
        </p:nvGraphicFramePr>
        <p:xfrm>
          <a:off x="0" y="-152400"/>
          <a:ext cx="914400" cy="190500"/>
        </p:xfrm>
        <a:graphic>
          <a:graphicData uri="http://schemas.openxmlformats.org/presentationml/2006/ole">
            <mc:AlternateContent xmlns:mc="http://schemas.openxmlformats.org/markup-compatibility/2006">
              <mc:Choice xmlns:v="urn:schemas-microsoft-com:vml" Requires="v">
                <p:oleObj spid="_x0000_s441628"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6230" name="Rectangle 6"/>
          <p:cNvSpPr>
            <a:spLocks noGrp="1" noChangeArrowheads="1"/>
          </p:cNvSpPr>
          <p:nvPr>
            <p:ph type="body" idx="1"/>
          </p:nvPr>
        </p:nvSpPr>
        <p:spPr>
          <a:xfrm>
            <a:off x="304800" y="441325"/>
            <a:ext cx="8839200" cy="5867400"/>
          </a:xfrm>
        </p:spPr>
        <p:txBody>
          <a:bodyPr/>
          <a:lstStyle/>
          <a:p>
            <a:pPr>
              <a:lnSpc>
                <a:spcPct val="90000"/>
              </a:lnSpc>
            </a:pPr>
            <a:r>
              <a:rPr lang="en-US" sz="2800" dirty="0"/>
              <a:t>The mutual induction of coil2 with respect to coil1, M</a:t>
            </a:r>
            <a:r>
              <a:rPr lang="en-US" sz="2800" baseline="-25000" dirty="0"/>
              <a:t>21</a:t>
            </a:r>
            <a:r>
              <a:rPr lang="en-US" sz="2800" dirty="0"/>
              <a:t>, </a:t>
            </a:r>
          </a:p>
          <a:p>
            <a:pPr lvl="1">
              <a:lnSpc>
                <a:spcPct val="90000"/>
              </a:lnSpc>
            </a:pPr>
            <a:r>
              <a:rPr lang="en-US" sz="2400" dirty="0"/>
              <a:t>is a constant and does not depend on </a:t>
            </a:r>
            <a:r>
              <a:rPr lang="en-US" sz="2400" dirty="0">
                <a:latin typeface="Monotype Corsiva" charset="0"/>
              </a:rPr>
              <a:t>I</a:t>
            </a:r>
            <a:r>
              <a:rPr lang="en-US" sz="2400" baseline="-25000" dirty="0"/>
              <a:t>1</a:t>
            </a:r>
            <a:r>
              <a:rPr lang="en-US" sz="2400" dirty="0"/>
              <a:t>. </a:t>
            </a:r>
          </a:p>
          <a:p>
            <a:pPr lvl="1">
              <a:lnSpc>
                <a:spcPct val="90000"/>
              </a:lnSpc>
            </a:pPr>
            <a:r>
              <a:rPr lang="en-US" sz="2400" dirty="0"/>
              <a:t>depends only on “geometric” factors such as the size, shape, number of turns and relative position of the two coils, and whether a ferromagnetic material is present</a:t>
            </a:r>
          </a:p>
          <a:p>
            <a:pPr lvl="2">
              <a:lnSpc>
                <a:spcPct val="90000"/>
              </a:lnSpc>
            </a:pPr>
            <a:r>
              <a:rPr lang="en-US" sz="2000" dirty="0"/>
              <a:t>The farther apart the two coils are the less flux can pass through coil, 2, so M</a:t>
            </a:r>
            <a:r>
              <a:rPr lang="en-US" sz="2000" baseline="-25000" dirty="0"/>
              <a:t>21</a:t>
            </a:r>
            <a:r>
              <a:rPr lang="en-US" sz="2000" dirty="0"/>
              <a:t> will be less.</a:t>
            </a:r>
            <a:endParaRPr lang="en-US" sz="2000" dirty="0" smtClean="0"/>
          </a:p>
          <a:p>
            <a:pPr lvl="1">
              <a:lnSpc>
                <a:spcPct val="90000"/>
              </a:lnSpc>
            </a:pPr>
            <a:r>
              <a:rPr lang="en-US" sz="2400" dirty="0" smtClean="0"/>
              <a:t>In most </a:t>
            </a:r>
            <a:r>
              <a:rPr lang="en-US" sz="2400" dirty="0"/>
              <a:t>cases the mutual inductance is determined experimentally</a:t>
            </a:r>
          </a:p>
          <a:p>
            <a:pPr>
              <a:lnSpc>
                <a:spcPct val="90000"/>
              </a:lnSpc>
            </a:pPr>
            <a:r>
              <a:rPr lang="en-US" sz="2800" dirty="0"/>
              <a:t>Conversely, the changing current in coil2 will induce an </a:t>
            </a:r>
            <a:r>
              <a:rPr lang="en-US" sz="2800" dirty="0" err="1"/>
              <a:t>emf</a:t>
            </a:r>
            <a:r>
              <a:rPr lang="en-US" sz="2800" dirty="0"/>
              <a:t> in coil1</a:t>
            </a:r>
          </a:p>
          <a:p>
            <a:pPr>
              <a:lnSpc>
                <a:spcPct val="90000"/>
              </a:lnSpc>
            </a:pPr>
            <a:r>
              <a:rPr lang="en-US" sz="2800" dirty="0"/>
              <a:t> </a:t>
            </a:r>
          </a:p>
          <a:p>
            <a:pPr lvl="1">
              <a:lnSpc>
                <a:spcPct val="90000"/>
              </a:lnSpc>
            </a:pPr>
            <a:r>
              <a:rPr lang="en-US" sz="2400" dirty="0"/>
              <a:t>M</a:t>
            </a:r>
            <a:r>
              <a:rPr lang="en-US" sz="2400" baseline="-25000" dirty="0"/>
              <a:t>12 </a:t>
            </a:r>
            <a:r>
              <a:rPr lang="en-US" sz="2400" dirty="0"/>
              <a:t>is the mutual inductance of coil1 with respect to coil2 and M</a:t>
            </a:r>
            <a:r>
              <a:rPr lang="en-US" sz="2400" baseline="-25000" dirty="0"/>
              <a:t>12</a:t>
            </a:r>
            <a:r>
              <a:rPr lang="en-US" sz="2400" dirty="0"/>
              <a:t> = M</a:t>
            </a:r>
            <a:r>
              <a:rPr lang="en-US" sz="2400" baseline="-25000" dirty="0"/>
              <a:t>21</a:t>
            </a:r>
            <a:r>
              <a:rPr lang="en-US" sz="2400" dirty="0"/>
              <a:t> 	</a:t>
            </a:r>
          </a:p>
          <a:p>
            <a:pPr lvl="1">
              <a:lnSpc>
                <a:spcPct val="90000"/>
              </a:lnSpc>
            </a:pPr>
            <a:r>
              <a:rPr lang="en-US" sz="2400" dirty="0"/>
              <a:t>We can put M=M</a:t>
            </a:r>
            <a:r>
              <a:rPr lang="en-US" sz="2400" baseline="-25000" dirty="0"/>
              <a:t>12</a:t>
            </a:r>
            <a:r>
              <a:rPr lang="en-US" sz="2400" dirty="0"/>
              <a:t>=M</a:t>
            </a:r>
            <a:r>
              <a:rPr lang="en-US" sz="2400" baseline="-25000" dirty="0"/>
              <a:t>21</a:t>
            </a:r>
            <a:r>
              <a:rPr lang="en-US" sz="2400" dirty="0"/>
              <a:t> and obtain</a:t>
            </a:r>
          </a:p>
          <a:p>
            <a:pPr lvl="1">
              <a:lnSpc>
                <a:spcPct val="90000"/>
              </a:lnSpc>
            </a:pPr>
            <a:r>
              <a:rPr lang="en-US" sz="2400" dirty="0"/>
              <a:t>SI unit for mutual inductance is </a:t>
            </a:r>
            <a:r>
              <a:rPr lang="en-US" sz="2400" dirty="0" err="1"/>
              <a:t>henry</a:t>
            </a:r>
            <a:r>
              <a:rPr lang="en-US" sz="2400" dirty="0"/>
              <a:t> (H)</a:t>
            </a:r>
          </a:p>
        </p:txBody>
      </p:sp>
      <p:graphicFrame>
        <p:nvGraphicFramePr>
          <p:cNvPr id="436231" name="Object 7"/>
          <p:cNvGraphicFramePr>
            <a:graphicFrameLocks noChangeAspect="1"/>
          </p:cNvGraphicFramePr>
          <p:nvPr/>
        </p:nvGraphicFramePr>
        <p:xfrm>
          <a:off x="0" y="-152400"/>
          <a:ext cx="914400" cy="190500"/>
        </p:xfrm>
        <a:graphic>
          <a:graphicData uri="http://schemas.openxmlformats.org/presentationml/2006/ole">
            <mc:AlternateContent xmlns:mc="http://schemas.openxmlformats.org/markup-compatibility/2006">
              <mc:Choice xmlns:v="urn:schemas-microsoft-com:vml" Requires="v">
                <p:oleObj spid="_x0000_s441629"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6232" name="Object 8"/>
          <p:cNvGraphicFramePr>
            <a:graphicFrameLocks noChangeAspect="1"/>
          </p:cNvGraphicFramePr>
          <p:nvPr/>
        </p:nvGraphicFramePr>
        <p:xfrm>
          <a:off x="990600" y="4205288"/>
          <a:ext cx="463550" cy="411162"/>
        </p:xfrm>
        <a:graphic>
          <a:graphicData uri="http://schemas.openxmlformats.org/presentationml/2006/ole">
            <mc:AlternateContent xmlns:mc="http://schemas.openxmlformats.org/markup-compatibility/2006">
              <mc:Choice xmlns:v="urn:schemas-microsoft-com:vml" Requires="v">
                <p:oleObj spid="_x0000_s441630" name="Equation" r:id="rId8" imgW="266400" imgH="203040" progId="Equation.DSMT4">
                  <p:embed/>
                </p:oleObj>
              </mc:Choice>
              <mc:Fallback>
                <p:oleObj name="Equation" r:id="rId8" imgW="266400" imgH="2030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600" y="4205288"/>
                        <a:ext cx="463550" cy="411162"/>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6233" name="Object 9"/>
          <p:cNvGraphicFramePr>
            <a:graphicFrameLocks noChangeAspect="1"/>
          </p:cNvGraphicFramePr>
          <p:nvPr/>
        </p:nvGraphicFramePr>
        <p:xfrm>
          <a:off x="5486400" y="4968875"/>
          <a:ext cx="3276600" cy="746125"/>
        </p:xfrm>
        <a:graphic>
          <a:graphicData uri="http://schemas.openxmlformats.org/presentationml/2006/ole">
            <mc:AlternateContent xmlns:mc="http://schemas.openxmlformats.org/markup-compatibility/2006">
              <mc:Choice xmlns:v="urn:schemas-microsoft-com:vml" Requires="v">
                <p:oleObj spid="_x0000_s441631" name="Equation" r:id="rId10" imgW="1765080" imgH="368280" progId="Equation.DSMT4">
                  <p:embed/>
                </p:oleObj>
              </mc:Choice>
              <mc:Fallback>
                <p:oleObj name="Equation" r:id="rId10" imgW="1765080" imgH="3682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0" y="4968875"/>
                        <a:ext cx="3276600" cy="746125"/>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6234" name="Object 10"/>
          <p:cNvGraphicFramePr>
            <a:graphicFrameLocks noChangeAspect="1"/>
          </p:cNvGraphicFramePr>
          <p:nvPr/>
        </p:nvGraphicFramePr>
        <p:xfrm>
          <a:off x="6062663" y="5715000"/>
          <a:ext cx="2166937" cy="411163"/>
        </p:xfrm>
        <a:graphic>
          <a:graphicData uri="http://schemas.openxmlformats.org/presentationml/2006/ole">
            <mc:AlternateContent xmlns:mc="http://schemas.openxmlformats.org/markup-compatibility/2006">
              <mc:Choice xmlns:v="urn:schemas-microsoft-com:vml" Requires="v">
                <p:oleObj spid="_x0000_s441632" name="Equation" r:id="rId12" imgW="1244520" imgH="203040" progId="Equation.DSMT4">
                  <p:embed/>
                </p:oleObj>
              </mc:Choice>
              <mc:Fallback>
                <p:oleObj name="Equation" r:id="rId12" imgW="1244520" imgH="20304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62663" y="5715000"/>
                        <a:ext cx="2166937" cy="411163"/>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6235" name="Object 11"/>
          <p:cNvGraphicFramePr>
            <a:graphicFrameLocks noChangeAspect="1"/>
          </p:cNvGraphicFramePr>
          <p:nvPr/>
        </p:nvGraphicFramePr>
        <p:xfrm>
          <a:off x="1474788" y="4038600"/>
          <a:ext cx="1039812" cy="746125"/>
        </p:xfrm>
        <a:graphic>
          <a:graphicData uri="http://schemas.openxmlformats.org/presentationml/2006/ole">
            <mc:AlternateContent xmlns:mc="http://schemas.openxmlformats.org/markup-compatibility/2006">
              <mc:Choice xmlns:v="urn:schemas-microsoft-com:vml" Requires="v">
                <p:oleObj spid="_x0000_s441633" name="Equation" r:id="rId14" imgW="596880" imgH="368280" progId="Equation.DSMT4">
                  <p:embed/>
                </p:oleObj>
              </mc:Choice>
              <mc:Fallback>
                <p:oleObj name="Equation" r:id="rId14" imgW="596880" imgH="36828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74788" y="4038600"/>
                        <a:ext cx="1039812" cy="746125"/>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36236" name="Text Box 12"/>
          <p:cNvSpPr txBox="1">
            <a:spLocks noChangeArrowheads="1"/>
          </p:cNvSpPr>
          <p:nvPr/>
        </p:nvSpPr>
        <p:spPr bwMode="auto">
          <a:xfrm>
            <a:off x="5181600" y="1997075"/>
            <a:ext cx="2514600" cy="365125"/>
          </a:xfrm>
          <a:prstGeom prst="rect">
            <a:avLst/>
          </a:prstGeom>
          <a:solidFill>
            <a:srgbClr val="FFFFCC"/>
          </a:solidFill>
          <a:ln w="28575">
            <a:solidFill>
              <a:srgbClr val="FF0000"/>
            </a:solidFill>
            <a:miter lim="800000"/>
            <a:headEnd/>
            <a:tailEnd/>
          </a:ln>
          <a:effectLst/>
        </p:spPr>
        <p:txBody>
          <a:bodyPr>
            <a:prstTxWarp prst="textNoShape">
              <a:avLst/>
            </a:prstTxWarp>
            <a:spAutoFit/>
          </a:bodyPr>
          <a:lstStyle/>
          <a:p>
            <a:r>
              <a:rPr lang="en-US" sz="1600">
                <a:solidFill>
                  <a:srgbClr val="FF0000"/>
                </a:solidFill>
                <a:latin typeface="Arial Narrow" charset="0"/>
              </a:rPr>
              <a:t>What?  Does this make sense?</a:t>
            </a:r>
          </a:p>
        </p:txBody>
      </p:sp>
    </p:spTree>
    <p:extLst>
      <p:ext uri="{BB962C8B-B14F-4D97-AF65-F5344CB8AC3E}">
        <p14:creationId xmlns:p14="http://schemas.microsoft.com/office/powerpoint/2010/main" val="9637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36230">
                                            <p:txEl>
                                              <p:pRg st="0" end="0"/>
                                            </p:txEl>
                                          </p:spTgt>
                                        </p:tgtEl>
                                        <p:attrNameLst>
                                          <p:attrName>style.visibility</p:attrName>
                                        </p:attrNameLst>
                                      </p:cBhvr>
                                      <p:to>
                                        <p:strVal val="visible"/>
                                      </p:to>
                                    </p:set>
                                    <p:animEffect transition="in" filter="wipe(left)">
                                      <p:cBhvr>
                                        <p:cTn id="7" dur="500"/>
                                        <p:tgtEl>
                                          <p:spTgt spid="4362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36230">
                                            <p:txEl>
                                              <p:pRg st="1" end="1"/>
                                            </p:txEl>
                                          </p:spTgt>
                                        </p:tgtEl>
                                        <p:attrNameLst>
                                          <p:attrName>style.visibility</p:attrName>
                                        </p:attrNameLst>
                                      </p:cBhvr>
                                      <p:to>
                                        <p:strVal val="visible"/>
                                      </p:to>
                                    </p:set>
                                    <p:animEffect transition="in" filter="wipe(left)">
                                      <p:cBhvr>
                                        <p:cTn id="12" dur="500"/>
                                        <p:tgtEl>
                                          <p:spTgt spid="4362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36230">
                                            <p:txEl>
                                              <p:pRg st="2" end="2"/>
                                            </p:txEl>
                                          </p:spTgt>
                                        </p:tgtEl>
                                        <p:attrNameLst>
                                          <p:attrName>style.visibility</p:attrName>
                                        </p:attrNameLst>
                                      </p:cBhvr>
                                      <p:to>
                                        <p:strVal val="visible"/>
                                      </p:to>
                                    </p:set>
                                    <p:animEffect transition="in" filter="wipe(left)">
                                      <p:cBhvr>
                                        <p:cTn id="17" dur="500"/>
                                        <p:tgtEl>
                                          <p:spTgt spid="4362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iterate type="wd">
                                    <p:tmAbs val="500"/>
                                  </p:iterate>
                                  <p:childTnLst>
                                    <p:set>
                                      <p:cBhvr>
                                        <p:cTn id="21" dur="1" fill="hold">
                                          <p:stCondLst>
                                            <p:cond delay="0"/>
                                          </p:stCondLst>
                                        </p:cTn>
                                        <p:tgtEl>
                                          <p:spTgt spid="436236"/>
                                        </p:tgtEl>
                                        <p:attrNameLst>
                                          <p:attrName>style.visibility</p:attrName>
                                        </p:attrNameLst>
                                      </p:cBhvr>
                                      <p:to>
                                        <p:strVal val="visible"/>
                                      </p:to>
                                    </p:set>
                                    <p:anim to="" calcmode="lin" valueType="num">
                                      <p:cBhvr>
                                        <p:cTn id="22" dur="1" fill="hold"/>
                                        <p:tgtEl>
                                          <p:spTgt spid="43623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36230">
                                            <p:txEl>
                                              <p:pRg st="3" end="3"/>
                                            </p:txEl>
                                          </p:spTgt>
                                        </p:tgtEl>
                                        <p:attrNameLst>
                                          <p:attrName>style.visibility</p:attrName>
                                        </p:attrNameLst>
                                      </p:cBhvr>
                                      <p:to>
                                        <p:strVal val="visible"/>
                                      </p:to>
                                    </p:set>
                                    <p:animEffect transition="in" filter="wipe(left)">
                                      <p:cBhvr>
                                        <p:cTn id="27" dur="500"/>
                                        <p:tgtEl>
                                          <p:spTgt spid="43623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436230">
                                            <p:txEl>
                                              <p:pRg st="4" end="4"/>
                                            </p:txEl>
                                          </p:spTgt>
                                        </p:tgtEl>
                                        <p:attrNameLst>
                                          <p:attrName>style.visibility</p:attrName>
                                        </p:attrNameLst>
                                      </p:cBhvr>
                                      <p:to>
                                        <p:strVal val="visible"/>
                                      </p:to>
                                    </p:set>
                                    <p:animEffect transition="in" filter="wipe(left)">
                                      <p:cBhvr>
                                        <p:cTn id="32" dur="500"/>
                                        <p:tgtEl>
                                          <p:spTgt spid="43623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436230">
                                            <p:txEl>
                                              <p:pRg st="5" end="5"/>
                                            </p:txEl>
                                          </p:spTgt>
                                        </p:tgtEl>
                                        <p:attrNameLst>
                                          <p:attrName>style.visibility</p:attrName>
                                        </p:attrNameLst>
                                      </p:cBhvr>
                                      <p:to>
                                        <p:strVal val="visible"/>
                                      </p:to>
                                    </p:set>
                                    <p:animEffect transition="in" filter="wipe(left)">
                                      <p:cBhvr>
                                        <p:cTn id="37" dur="500"/>
                                        <p:tgtEl>
                                          <p:spTgt spid="43623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436230">
                                            <p:txEl>
                                              <p:pRg st="6" end="6"/>
                                            </p:txEl>
                                          </p:spTgt>
                                        </p:tgtEl>
                                        <p:attrNameLst>
                                          <p:attrName>style.visibility</p:attrName>
                                        </p:attrNameLst>
                                      </p:cBhvr>
                                      <p:to>
                                        <p:strVal val="visible"/>
                                      </p:to>
                                    </p:set>
                                    <p:animEffect transition="in" filter="wipe(left)">
                                      <p:cBhvr>
                                        <p:cTn id="42" dur="500"/>
                                        <p:tgtEl>
                                          <p:spTgt spid="436230">
                                            <p:txEl>
                                              <p:pRg st="6" end="6"/>
                                            </p:txEl>
                                          </p:spTgt>
                                        </p:tgtEl>
                                      </p:cBhvr>
                                    </p:animEffect>
                                  </p:childTnLst>
                                </p:cTn>
                              </p:par>
                              <p:par>
                                <p:cTn id="43" presetID="22" presetClass="entr" presetSubtype="8" fill="hold" nodeType="withEffect">
                                  <p:stCondLst>
                                    <p:cond delay="0"/>
                                  </p:stCondLst>
                                  <p:childTnLst>
                                    <p:set>
                                      <p:cBhvr>
                                        <p:cTn id="44" dur="1" fill="hold">
                                          <p:stCondLst>
                                            <p:cond delay="0"/>
                                          </p:stCondLst>
                                        </p:cTn>
                                        <p:tgtEl>
                                          <p:spTgt spid="436232"/>
                                        </p:tgtEl>
                                        <p:attrNameLst>
                                          <p:attrName>style.visibility</p:attrName>
                                        </p:attrNameLst>
                                      </p:cBhvr>
                                      <p:to>
                                        <p:strVal val="visible"/>
                                      </p:to>
                                    </p:set>
                                    <p:animEffect transition="in" filter="wipe(left)">
                                      <p:cBhvr>
                                        <p:cTn id="45" dur="500"/>
                                        <p:tgtEl>
                                          <p:spTgt spid="43623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436235"/>
                                        </p:tgtEl>
                                        <p:attrNameLst>
                                          <p:attrName>style.visibility</p:attrName>
                                        </p:attrNameLst>
                                      </p:cBhvr>
                                      <p:to>
                                        <p:strVal val="visible"/>
                                      </p:to>
                                    </p:set>
                                    <p:animEffect transition="in" filter="wipe(left)">
                                      <p:cBhvr>
                                        <p:cTn id="50" dur="500"/>
                                        <p:tgtEl>
                                          <p:spTgt spid="43623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iterate type="wd">
                                    <p:tmPct val="10000"/>
                                  </p:iterate>
                                  <p:childTnLst>
                                    <p:set>
                                      <p:cBhvr>
                                        <p:cTn id="54" dur="1" fill="hold">
                                          <p:stCondLst>
                                            <p:cond delay="0"/>
                                          </p:stCondLst>
                                        </p:cTn>
                                        <p:tgtEl>
                                          <p:spTgt spid="436230">
                                            <p:txEl>
                                              <p:pRg st="7" end="7"/>
                                            </p:txEl>
                                          </p:spTgt>
                                        </p:tgtEl>
                                        <p:attrNameLst>
                                          <p:attrName>style.visibility</p:attrName>
                                        </p:attrNameLst>
                                      </p:cBhvr>
                                      <p:to>
                                        <p:strVal val="visible"/>
                                      </p:to>
                                    </p:set>
                                    <p:animEffect transition="in" filter="wipe(left)">
                                      <p:cBhvr>
                                        <p:cTn id="55" dur="500"/>
                                        <p:tgtEl>
                                          <p:spTgt spid="436230">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iterate type="wd">
                                    <p:tmPct val="10000"/>
                                  </p:iterate>
                                  <p:childTnLst>
                                    <p:set>
                                      <p:cBhvr>
                                        <p:cTn id="59" dur="1" fill="hold">
                                          <p:stCondLst>
                                            <p:cond delay="0"/>
                                          </p:stCondLst>
                                        </p:cTn>
                                        <p:tgtEl>
                                          <p:spTgt spid="436230">
                                            <p:txEl>
                                              <p:pRg st="8" end="8"/>
                                            </p:txEl>
                                          </p:spTgt>
                                        </p:tgtEl>
                                        <p:attrNameLst>
                                          <p:attrName>style.visibility</p:attrName>
                                        </p:attrNameLst>
                                      </p:cBhvr>
                                      <p:to>
                                        <p:strVal val="visible"/>
                                      </p:to>
                                    </p:set>
                                    <p:animEffect transition="in" filter="wipe(left)">
                                      <p:cBhvr>
                                        <p:cTn id="60" dur="500"/>
                                        <p:tgtEl>
                                          <p:spTgt spid="436230">
                                            <p:txEl>
                                              <p:pRg st="8" end="8"/>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436233"/>
                                        </p:tgtEl>
                                        <p:attrNameLst>
                                          <p:attrName>style.visibility</p:attrName>
                                        </p:attrNameLst>
                                      </p:cBhvr>
                                      <p:to>
                                        <p:strVal val="visible"/>
                                      </p:to>
                                    </p:set>
                                    <p:animEffect transition="in" filter="wipe(left)">
                                      <p:cBhvr>
                                        <p:cTn id="65" dur="500"/>
                                        <p:tgtEl>
                                          <p:spTgt spid="43623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iterate type="wd">
                                    <p:tmPct val="10000"/>
                                  </p:iterate>
                                  <p:childTnLst>
                                    <p:set>
                                      <p:cBhvr>
                                        <p:cTn id="69" dur="1" fill="hold">
                                          <p:stCondLst>
                                            <p:cond delay="0"/>
                                          </p:stCondLst>
                                        </p:cTn>
                                        <p:tgtEl>
                                          <p:spTgt spid="436230">
                                            <p:txEl>
                                              <p:pRg st="9" end="9"/>
                                            </p:txEl>
                                          </p:spTgt>
                                        </p:tgtEl>
                                        <p:attrNameLst>
                                          <p:attrName>style.visibility</p:attrName>
                                        </p:attrNameLst>
                                      </p:cBhvr>
                                      <p:to>
                                        <p:strVal val="visible"/>
                                      </p:to>
                                    </p:set>
                                    <p:animEffect transition="in" filter="wipe(left)">
                                      <p:cBhvr>
                                        <p:cTn id="70" dur="500"/>
                                        <p:tgtEl>
                                          <p:spTgt spid="436230">
                                            <p:txEl>
                                              <p:pRg st="9" end="9"/>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436234"/>
                                        </p:tgtEl>
                                        <p:attrNameLst>
                                          <p:attrName>style.visibility</p:attrName>
                                        </p:attrNameLst>
                                      </p:cBhvr>
                                      <p:to>
                                        <p:strVal val="visible"/>
                                      </p:to>
                                    </p:set>
                                    <p:animEffect transition="in" filter="wipe(left)">
                                      <p:cBhvr>
                                        <p:cTn id="75" dur="500"/>
                                        <p:tgtEl>
                                          <p:spTgt spid="436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30" grpId="0" build="p"/>
      <p:bldP spid="43623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e Placeholder 3"/>
          <p:cNvSpPr>
            <a:spLocks noGrp="1"/>
          </p:cNvSpPr>
          <p:nvPr>
            <p:ph type="dt" sz="half" idx="10"/>
          </p:nvPr>
        </p:nvSpPr>
        <p:spPr/>
        <p:txBody>
          <a:bodyPr/>
          <a:lstStyle/>
          <a:p>
            <a:r>
              <a:rPr lang="en-US" smtClean="0"/>
              <a:t>Thursday, July 5, 2018</a:t>
            </a:r>
            <a:endParaRPr lang="en-US"/>
          </a:p>
        </p:txBody>
      </p:sp>
      <p:sp>
        <p:nvSpPr>
          <p:cNvPr id="20" name="Footer Placeholder 4"/>
          <p:cNvSpPr>
            <a:spLocks noGrp="1"/>
          </p:cNvSpPr>
          <p:nvPr>
            <p:ph type="ftr" sz="quarter" idx="11"/>
          </p:nvPr>
        </p:nvSpPr>
        <p:spPr/>
        <p:txBody>
          <a:bodyPr/>
          <a:lstStyle/>
          <a:p>
            <a:r>
              <a:rPr lang="de-DE" smtClean="0"/>
              <a:t>PHYS 1444-001, Summer 2018               Dr. Jaehoon Yu</a:t>
            </a:r>
            <a:endParaRPr lang="en-US"/>
          </a:p>
        </p:txBody>
      </p:sp>
      <p:sp>
        <p:nvSpPr>
          <p:cNvPr id="21" name="Slide Number Placeholder 5"/>
          <p:cNvSpPr>
            <a:spLocks noGrp="1"/>
          </p:cNvSpPr>
          <p:nvPr>
            <p:ph type="sldNum" sz="quarter" idx="12"/>
          </p:nvPr>
        </p:nvSpPr>
        <p:spPr/>
        <p:txBody>
          <a:bodyPr/>
          <a:lstStyle/>
          <a:p>
            <a:fld id="{25D433E4-190A-4445-9998-078C293FFAFC}" type="slidenum">
              <a:rPr lang="en-US"/>
              <a:pPr/>
              <a:t>62</a:t>
            </a:fld>
            <a:endParaRPr lang="en-US"/>
          </a:p>
        </p:txBody>
      </p:sp>
      <p:pic>
        <p:nvPicPr>
          <p:cNvPr id="437250" name="Picture 2" descr="FG30_002"/>
          <p:cNvPicPr>
            <a:picLocks noChangeAspect="1" noChangeArrowheads="1"/>
          </p:cNvPicPr>
          <p:nvPr/>
        </p:nvPicPr>
        <p:blipFill>
          <a:blip r:embed="rId3"/>
          <a:srcRect/>
          <a:stretch>
            <a:fillRect/>
          </a:stretch>
        </p:blipFill>
        <p:spPr bwMode="auto">
          <a:xfrm>
            <a:off x="6629400" y="304800"/>
            <a:ext cx="2438400" cy="2362200"/>
          </a:xfrm>
          <a:prstGeom prst="rect">
            <a:avLst/>
          </a:prstGeom>
          <a:noFill/>
        </p:spPr>
      </p:pic>
      <p:sp>
        <p:nvSpPr>
          <p:cNvPr id="437251" name="Rectangle 3"/>
          <p:cNvSpPr>
            <a:spLocks noGrp="1" noChangeArrowheads="1"/>
          </p:cNvSpPr>
          <p:nvPr>
            <p:ph type="title"/>
          </p:nvPr>
        </p:nvSpPr>
        <p:spPr>
          <a:xfrm>
            <a:off x="228600" y="-76200"/>
            <a:ext cx="8686800" cy="762000"/>
          </a:xfrm>
        </p:spPr>
        <p:txBody>
          <a:bodyPr/>
          <a:lstStyle/>
          <a:p>
            <a:r>
              <a:rPr lang="en-US"/>
              <a:t>Example 30 – 1 </a:t>
            </a:r>
          </a:p>
        </p:txBody>
      </p:sp>
      <p:sp>
        <p:nvSpPr>
          <p:cNvPr id="437252" name="Text Box 4"/>
          <p:cNvSpPr txBox="1">
            <a:spLocks noChangeArrowheads="1"/>
          </p:cNvSpPr>
          <p:nvPr/>
        </p:nvSpPr>
        <p:spPr bwMode="auto">
          <a:xfrm>
            <a:off x="381000" y="609600"/>
            <a:ext cx="6248400" cy="2308324"/>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b="1" dirty="0">
                <a:solidFill>
                  <a:schemeClr val="accent2"/>
                </a:solidFill>
                <a:latin typeface="Arial Narrow" charset="0"/>
              </a:rPr>
              <a:t>Solenoid and coil. </a:t>
            </a:r>
            <a:r>
              <a:rPr lang="en-US" dirty="0">
                <a:solidFill>
                  <a:schemeClr val="accent2"/>
                </a:solidFill>
                <a:latin typeface="Arial Narrow" charset="0"/>
              </a:rPr>
              <a:t>A long thin solenoid of length</a:t>
            </a:r>
            <a:r>
              <a:rPr lang="en-US" dirty="0">
                <a:solidFill>
                  <a:schemeClr val="accent2"/>
                </a:solidFill>
                <a:latin typeface="Monotype Corsiva" charset="0"/>
              </a:rPr>
              <a:t> </a:t>
            </a:r>
            <a:r>
              <a:rPr lang="en-US" dirty="0" err="1">
                <a:solidFill>
                  <a:schemeClr val="accent2"/>
                </a:solidFill>
                <a:latin typeface="Monotype Corsiva" charset="0"/>
              </a:rPr>
              <a:t>l</a:t>
            </a:r>
            <a:r>
              <a:rPr lang="en-US" dirty="0">
                <a:solidFill>
                  <a:schemeClr val="accent2"/>
                </a:solidFill>
                <a:latin typeface="Monotype Corsiva" charset="0"/>
              </a:rPr>
              <a:t> </a:t>
            </a:r>
            <a:r>
              <a:rPr lang="en-US" dirty="0">
                <a:solidFill>
                  <a:schemeClr val="accent2"/>
                </a:solidFill>
                <a:latin typeface="Arial Narrow" charset="0"/>
              </a:rPr>
              <a:t>and cross-sectional area A contains N</a:t>
            </a:r>
            <a:r>
              <a:rPr lang="en-US" baseline="-25000" dirty="0">
                <a:solidFill>
                  <a:schemeClr val="accent2"/>
                </a:solidFill>
                <a:latin typeface="Arial Narrow" charset="0"/>
              </a:rPr>
              <a:t>1</a:t>
            </a:r>
            <a:r>
              <a:rPr lang="en-US" dirty="0">
                <a:solidFill>
                  <a:schemeClr val="accent2"/>
                </a:solidFill>
                <a:latin typeface="Arial Narrow" charset="0"/>
              </a:rPr>
              <a:t> closely packed turns of wire.  Wrapped around it is an insulated coil of N</a:t>
            </a:r>
            <a:r>
              <a:rPr lang="en-US" baseline="-25000" dirty="0">
                <a:solidFill>
                  <a:schemeClr val="accent2"/>
                </a:solidFill>
                <a:latin typeface="Arial Narrow" charset="0"/>
              </a:rPr>
              <a:t>2</a:t>
            </a:r>
            <a:r>
              <a:rPr lang="en-US" dirty="0">
                <a:solidFill>
                  <a:schemeClr val="accent2"/>
                </a:solidFill>
                <a:latin typeface="Arial Narrow" charset="0"/>
              </a:rPr>
              <a:t> turns.  </a:t>
            </a:r>
            <a:r>
              <a:rPr lang="en-US" dirty="0" smtClean="0">
                <a:solidFill>
                  <a:schemeClr val="accent2"/>
                </a:solidFill>
                <a:latin typeface="Arial Narrow" charset="0"/>
              </a:rPr>
              <a:t>Assuming </a:t>
            </a:r>
            <a:r>
              <a:rPr lang="en-US" dirty="0">
                <a:solidFill>
                  <a:schemeClr val="accent2"/>
                </a:solidFill>
                <a:latin typeface="Arial Narrow" charset="0"/>
              </a:rPr>
              <a:t>all the flux from </a:t>
            </a:r>
            <a:r>
              <a:rPr lang="en-US" dirty="0" smtClean="0">
                <a:solidFill>
                  <a:schemeClr val="accent2"/>
                </a:solidFill>
                <a:latin typeface="Arial Narrow" charset="0"/>
              </a:rPr>
              <a:t>coil 1 </a:t>
            </a:r>
            <a:r>
              <a:rPr lang="en-US" dirty="0">
                <a:solidFill>
                  <a:schemeClr val="accent2"/>
                </a:solidFill>
                <a:latin typeface="Arial Narrow" charset="0"/>
              </a:rPr>
              <a:t>(the solenoid) passes through </a:t>
            </a:r>
            <a:r>
              <a:rPr lang="en-US" dirty="0" smtClean="0">
                <a:solidFill>
                  <a:schemeClr val="accent2"/>
                </a:solidFill>
                <a:latin typeface="Arial Narrow" charset="0"/>
              </a:rPr>
              <a:t>coil 2</a:t>
            </a:r>
            <a:r>
              <a:rPr lang="en-US" dirty="0">
                <a:solidFill>
                  <a:schemeClr val="accent2"/>
                </a:solidFill>
                <a:latin typeface="Arial Narrow" charset="0"/>
              </a:rPr>
              <a:t>,</a:t>
            </a:r>
            <a:r>
              <a:rPr lang="en-US" dirty="0" smtClean="0">
                <a:solidFill>
                  <a:schemeClr val="accent2"/>
                </a:solidFill>
                <a:latin typeface="Arial Narrow" charset="0"/>
              </a:rPr>
              <a:t> calculate </a:t>
            </a:r>
            <a:r>
              <a:rPr lang="en-US" dirty="0">
                <a:solidFill>
                  <a:schemeClr val="accent2"/>
                </a:solidFill>
                <a:latin typeface="Arial Narrow" charset="0"/>
              </a:rPr>
              <a:t>the mutual inductance. </a:t>
            </a:r>
          </a:p>
        </p:txBody>
      </p:sp>
      <p:sp>
        <p:nvSpPr>
          <p:cNvPr id="437253" name="Text Box 5"/>
          <p:cNvSpPr txBox="1">
            <a:spLocks noChangeArrowheads="1"/>
          </p:cNvSpPr>
          <p:nvPr/>
        </p:nvSpPr>
        <p:spPr bwMode="auto">
          <a:xfrm>
            <a:off x="457200" y="2895600"/>
            <a:ext cx="76962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First we need to determine the flux produced by the solenoid. </a:t>
            </a:r>
            <a:endParaRPr lang="en-US" baseline="-25000">
              <a:solidFill>
                <a:srgbClr val="CC00CC"/>
              </a:solidFill>
              <a:latin typeface="Arial Narrow" charset="0"/>
            </a:endParaRPr>
          </a:p>
        </p:txBody>
      </p:sp>
      <p:sp>
        <p:nvSpPr>
          <p:cNvPr id="437254" name="Text Box 6"/>
          <p:cNvSpPr txBox="1">
            <a:spLocks noChangeArrowheads="1"/>
          </p:cNvSpPr>
          <p:nvPr/>
        </p:nvSpPr>
        <p:spPr bwMode="auto">
          <a:xfrm>
            <a:off x="449263" y="3352800"/>
            <a:ext cx="5494337"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What is the magnetic field inside the solenoid?</a:t>
            </a:r>
          </a:p>
        </p:txBody>
      </p:sp>
      <p:sp>
        <p:nvSpPr>
          <p:cNvPr id="437255" name="Text Box 7"/>
          <p:cNvSpPr txBox="1">
            <a:spLocks noChangeArrowheads="1"/>
          </p:cNvSpPr>
          <p:nvPr/>
        </p:nvSpPr>
        <p:spPr bwMode="auto">
          <a:xfrm>
            <a:off x="457200" y="3962400"/>
            <a:ext cx="8305800" cy="1200328"/>
          </a:xfrm>
          <a:prstGeom prst="rect">
            <a:avLst/>
          </a:prstGeom>
          <a:noFill/>
          <a:ln w="9525">
            <a:noFill/>
            <a:miter lim="800000"/>
            <a:headEnd/>
            <a:tailEnd/>
          </a:ln>
          <a:effectLst/>
        </p:spPr>
        <p:txBody>
          <a:bodyPr>
            <a:prstTxWarp prst="textNoShape">
              <a:avLst/>
            </a:prstTxWarp>
            <a:spAutoFit/>
          </a:bodyPr>
          <a:lstStyle/>
          <a:p>
            <a:r>
              <a:rPr lang="en-US" dirty="0">
                <a:solidFill>
                  <a:srgbClr val="CC00CC"/>
                </a:solidFill>
                <a:latin typeface="Arial Narrow" charset="0"/>
              </a:rPr>
              <a:t>Since the solenoid is closely packed, we can assume that the field lines are perpendicular to the surface area of the </a:t>
            </a:r>
            <a:r>
              <a:rPr lang="en-US" dirty="0" smtClean="0">
                <a:solidFill>
                  <a:srgbClr val="CC00CC"/>
                </a:solidFill>
                <a:latin typeface="Arial Narrow" charset="0"/>
              </a:rPr>
              <a:t>coils.  </a:t>
            </a:r>
            <a:r>
              <a:rPr lang="en-US" dirty="0">
                <a:solidFill>
                  <a:srgbClr val="CC00CC"/>
                </a:solidFill>
                <a:latin typeface="Arial Narrow" charset="0"/>
              </a:rPr>
              <a:t>Thus the flux through </a:t>
            </a:r>
            <a:r>
              <a:rPr lang="en-US" dirty="0" smtClean="0">
                <a:solidFill>
                  <a:srgbClr val="CC00CC"/>
                </a:solidFill>
                <a:latin typeface="Arial Narrow" charset="0"/>
              </a:rPr>
              <a:t>coil 2 </a:t>
            </a:r>
            <a:r>
              <a:rPr lang="en-US" dirty="0">
                <a:solidFill>
                  <a:srgbClr val="CC00CC"/>
                </a:solidFill>
                <a:latin typeface="Arial Narrow" charset="0"/>
              </a:rPr>
              <a:t>is </a:t>
            </a:r>
          </a:p>
        </p:txBody>
      </p:sp>
      <p:sp>
        <p:nvSpPr>
          <p:cNvPr id="437256" name="Text Box 8"/>
          <p:cNvSpPr txBox="1">
            <a:spLocks noChangeArrowheads="1"/>
          </p:cNvSpPr>
          <p:nvPr/>
        </p:nvSpPr>
        <p:spPr bwMode="auto">
          <a:xfrm>
            <a:off x="381000" y="5410200"/>
            <a:ext cx="2590800" cy="830997"/>
          </a:xfrm>
          <a:prstGeom prst="rect">
            <a:avLst/>
          </a:prstGeom>
          <a:noFill/>
          <a:ln w="9525">
            <a:noFill/>
            <a:miter lim="800000"/>
            <a:headEnd/>
            <a:tailEnd/>
          </a:ln>
          <a:effectLst/>
        </p:spPr>
        <p:txBody>
          <a:bodyPr>
            <a:prstTxWarp prst="textNoShape">
              <a:avLst/>
            </a:prstTxWarp>
            <a:spAutoFit/>
          </a:bodyPr>
          <a:lstStyle/>
          <a:p>
            <a:r>
              <a:rPr lang="en-US" dirty="0">
                <a:solidFill>
                  <a:srgbClr val="CC00CC"/>
                </a:solidFill>
                <a:latin typeface="Arial Narrow" charset="0"/>
              </a:rPr>
              <a:t>Thus the mutual inductance of </a:t>
            </a:r>
            <a:r>
              <a:rPr lang="en-US" dirty="0" smtClean="0">
                <a:solidFill>
                  <a:srgbClr val="CC00CC"/>
                </a:solidFill>
                <a:latin typeface="Arial Narrow" charset="0"/>
              </a:rPr>
              <a:t>coil 2 </a:t>
            </a:r>
            <a:r>
              <a:rPr lang="en-US" dirty="0">
                <a:solidFill>
                  <a:srgbClr val="CC00CC"/>
                </a:solidFill>
                <a:latin typeface="Arial Narrow" charset="0"/>
              </a:rPr>
              <a:t>is</a:t>
            </a:r>
          </a:p>
        </p:txBody>
      </p:sp>
      <p:graphicFrame>
        <p:nvGraphicFramePr>
          <p:cNvPr id="437257" name="Object 9"/>
          <p:cNvGraphicFramePr>
            <a:graphicFrameLocks noChangeAspect="1"/>
          </p:cNvGraphicFramePr>
          <p:nvPr/>
        </p:nvGraphicFramePr>
        <p:xfrm>
          <a:off x="5867400" y="3494088"/>
          <a:ext cx="517525" cy="309562"/>
        </p:xfrm>
        <a:graphic>
          <a:graphicData uri="http://schemas.openxmlformats.org/presentationml/2006/ole">
            <mc:AlternateContent xmlns:mc="http://schemas.openxmlformats.org/markup-compatibility/2006">
              <mc:Choice xmlns:v="urn:schemas-microsoft-com:vml" Requires="v">
                <p:oleObj spid="_x0000_s442685" name="Equation" r:id="rId4" imgW="253800" imgH="152280" progId="Equation.DSMT4">
                  <p:embed/>
                </p:oleObj>
              </mc:Choice>
              <mc:Fallback>
                <p:oleObj name="Equation" r:id="rId4" imgW="253800" imgH="1522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494088"/>
                        <a:ext cx="517525" cy="3095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37258" name="Object 10"/>
          <p:cNvGraphicFramePr>
            <a:graphicFrameLocks noChangeAspect="1"/>
          </p:cNvGraphicFramePr>
          <p:nvPr/>
        </p:nvGraphicFramePr>
        <p:xfrm>
          <a:off x="2590800" y="4922838"/>
          <a:ext cx="750888" cy="411162"/>
        </p:xfrm>
        <a:graphic>
          <a:graphicData uri="http://schemas.openxmlformats.org/presentationml/2006/ole">
            <mc:AlternateContent xmlns:mc="http://schemas.openxmlformats.org/markup-compatibility/2006">
              <mc:Choice xmlns:v="urn:schemas-microsoft-com:vml" Requires="v">
                <p:oleObj spid="_x0000_s442686" name="Equation" r:id="rId6" imgW="368280" imgH="203040" progId="Equation.DSMT4">
                  <p:embed/>
                </p:oleObj>
              </mc:Choice>
              <mc:Fallback>
                <p:oleObj name="Equation" r:id="rId6" imgW="368280" imgH="2030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4922838"/>
                        <a:ext cx="750888" cy="4111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37259" name="Object 11"/>
          <p:cNvGraphicFramePr>
            <a:graphicFrameLocks noChangeAspect="1"/>
          </p:cNvGraphicFramePr>
          <p:nvPr/>
        </p:nvGraphicFramePr>
        <p:xfrm>
          <a:off x="2971800" y="5673725"/>
          <a:ext cx="823913" cy="422275"/>
        </p:xfrm>
        <a:graphic>
          <a:graphicData uri="http://schemas.openxmlformats.org/presentationml/2006/ole">
            <mc:AlternateContent xmlns:mc="http://schemas.openxmlformats.org/markup-compatibility/2006">
              <mc:Choice xmlns:v="urn:schemas-microsoft-com:vml" Requires="v">
                <p:oleObj spid="_x0000_s442687" name="Equation" r:id="rId8" imgW="393480" imgH="203040" progId="Equation.DSMT4">
                  <p:embed/>
                </p:oleObj>
              </mc:Choice>
              <mc:Fallback>
                <p:oleObj name="Equation" r:id="rId8" imgW="393480" imgH="2030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5673725"/>
                        <a:ext cx="823913" cy="4222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sp>
        <p:nvSpPr>
          <p:cNvPr id="437260" name="Text Box 12"/>
          <p:cNvSpPr txBox="1">
            <a:spLocks noChangeArrowheads="1"/>
          </p:cNvSpPr>
          <p:nvPr/>
        </p:nvSpPr>
        <p:spPr bwMode="auto">
          <a:xfrm>
            <a:off x="2036763" y="6308725"/>
            <a:ext cx="5049837" cy="396875"/>
          </a:xfrm>
          <a:prstGeom prst="rect">
            <a:avLst/>
          </a:prstGeom>
          <a:solidFill>
            <a:srgbClr val="FFFF66"/>
          </a:solidFill>
          <a:ln w="9525">
            <a:noFill/>
            <a:miter lim="800000"/>
            <a:headEnd/>
            <a:tailEnd/>
          </a:ln>
          <a:effectLst/>
        </p:spPr>
        <p:txBody>
          <a:bodyPr wrap="none">
            <a:prstTxWarp prst="textNoShape">
              <a:avLst/>
            </a:prstTxWarp>
            <a:spAutoFit/>
          </a:bodyPr>
          <a:lstStyle/>
          <a:p>
            <a:r>
              <a:rPr lang="en-US" sz="2000" b="1">
                <a:solidFill>
                  <a:srgbClr val="FF0000"/>
                </a:solidFill>
                <a:latin typeface="Arial Narrow" charset="0"/>
              </a:rPr>
              <a:t>Note that M</a:t>
            </a:r>
            <a:r>
              <a:rPr lang="en-US" sz="2000" b="1" baseline="-25000">
                <a:solidFill>
                  <a:srgbClr val="FF0000"/>
                </a:solidFill>
                <a:latin typeface="Arial Narrow" charset="0"/>
              </a:rPr>
              <a:t>21</a:t>
            </a:r>
            <a:r>
              <a:rPr lang="en-US" sz="2000" b="1">
                <a:solidFill>
                  <a:srgbClr val="FF0000"/>
                </a:solidFill>
                <a:latin typeface="Arial Narrow" charset="0"/>
              </a:rPr>
              <a:t> only depends on geometric factors!</a:t>
            </a:r>
          </a:p>
        </p:txBody>
      </p:sp>
      <p:graphicFrame>
        <p:nvGraphicFramePr>
          <p:cNvPr id="437261" name="Object 13"/>
          <p:cNvGraphicFramePr>
            <a:graphicFrameLocks noChangeAspect="1"/>
          </p:cNvGraphicFramePr>
          <p:nvPr/>
        </p:nvGraphicFramePr>
        <p:xfrm>
          <a:off x="6434138" y="3276600"/>
          <a:ext cx="957262" cy="746125"/>
        </p:xfrm>
        <a:graphic>
          <a:graphicData uri="http://schemas.openxmlformats.org/presentationml/2006/ole">
            <mc:AlternateContent xmlns:mc="http://schemas.openxmlformats.org/markup-compatibility/2006">
              <mc:Choice xmlns:v="urn:schemas-microsoft-com:vml" Requires="v">
                <p:oleObj spid="_x0000_s442688" name="Equation" r:id="rId10" imgW="469800" imgH="368280" progId="Equation.DSMT4">
                  <p:embed/>
                </p:oleObj>
              </mc:Choice>
              <mc:Fallback>
                <p:oleObj name="Equation" r:id="rId10" imgW="469800" imgH="3682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34138" y="3276600"/>
                        <a:ext cx="957262" cy="7461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37262" name="Object 14"/>
          <p:cNvGraphicFramePr>
            <a:graphicFrameLocks noChangeAspect="1"/>
          </p:cNvGraphicFramePr>
          <p:nvPr/>
        </p:nvGraphicFramePr>
        <p:xfrm>
          <a:off x="3289300" y="4948238"/>
          <a:ext cx="673100" cy="309562"/>
        </p:xfrm>
        <a:graphic>
          <a:graphicData uri="http://schemas.openxmlformats.org/presentationml/2006/ole">
            <mc:AlternateContent xmlns:mc="http://schemas.openxmlformats.org/markup-compatibility/2006">
              <mc:Choice xmlns:v="urn:schemas-microsoft-com:vml" Requires="v">
                <p:oleObj spid="_x0000_s442689" name="Equation" r:id="rId12" imgW="330120" imgH="152280" progId="Equation.DSMT4">
                  <p:embed/>
                </p:oleObj>
              </mc:Choice>
              <mc:Fallback>
                <p:oleObj name="Equation" r:id="rId12" imgW="330120" imgH="1522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89300" y="4948238"/>
                        <a:ext cx="673100" cy="3095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37263" name="Object 15"/>
          <p:cNvGraphicFramePr>
            <a:graphicFrameLocks noChangeAspect="1"/>
          </p:cNvGraphicFramePr>
          <p:nvPr/>
        </p:nvGraphicFramePr>
        <p:xfrm>
          <a:off x="3990975" y="4724400"/>
          <a:ext cx="1190625" cy="746125"/>
        </p:xfrm>
        <a:graphic>
          <a:graphicData uri="http://schemas.openxmlformats.org/presentationml/2006/ole">
            <mc:AlternateContent xmlns:mc="http://schemas.openxmlformats.org/markup-compatibility/2006">
              <mc:Choice xmlns:v="urn:schemas-microsoft-com:vml" Requires="v">
                <p:oleObj spid="_x0000_s442690" name="Equation" r:id="rId14" imgW="583920" imgH="368280" progId="Equation.DSMT4">
                  <p:embed/>
                </p:oleObj>
              </mc:Choice>
              <mc:Fallback>
                <p:oleObj name="Equation" r:id="rId14" imgW="583920" imgH="36828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90975" y="4724400"/>
                        <a:ext cx="1190625" cy="7461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37264" name="Object 16"/>
          <p:cNvGraphicFramePr>
            <a:graphicFrameLocks noChangeAspect="1"/>
          </p:cNvGraphicFramePr>
          <p:nvPr/>
        </p:nvGraphicFramePr>
        <p:xfrm>
          <a:off x="3733800" y="5486400"/>
          <a:ext cx="1169988" cy="846138"/>
        </p:xfrm>
        <a:graphic>
          <a:graphicData uri="http://schemas.openxmlformats.org/presentationml/2006/ole">
            <mc:AlternateContent xmlns:mc="http://schemas.openxmlformats.org/markup-compatibility/2006">
              <mc:Choice xmlns:v="urn:schemas-microsoft-com:vml" Requires="v">
                <p:oleObj spid="_x0000_s442691" name="Equation" r:id="rId16" imgW="558720" imgH="406080" progId="Equation.DSMT4">
                  <p:embed/>
                </p:oleObj>
              </mc:Choice>
              <mc:Fallback>
                <p:oleObj name="Equation" r:id="rId16" imgW="558720" imgH="40608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33800" y="5486400"/>
                        <a:ext cx="1169988" cy="8461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37265" name="Object 17"/>
          <p:cNvGraphicFramePr>
            <a:graphicFrameLocks noChangeAspect="1"/>
          </p:cNvGraphicFramePr>
          <p:nvPr/>
        </p:nvGraphicFramePr>
        <p:xfrm>
          <a:off x="4867275" y="5486400"/>
          <a:ext cx="1914525" cy="846138"/>
        </p:xfrm>
        <a:graphic>
          <a:graphicData uri="http://schemas.openxmlformats.org/presentationml/2006/ole">
            <mc:AlternateContent xmlns:mc="http://schemas.openxmlformats.org/markup-compatibility/2006">
              <mc:Choice xmlns:v="urn:schemas-microsoft-com:vml" Requires="v">
                <p:oleObj spid="_x0000_s442692" name="Equation" r:id="rId18" imgW="914400" imgH="406080" progId="Equation.DSMT4">
                  <p:embed/>
                </p:oleObj>
              </mc:Choice>
              <mc:Fallback>
                <p:oleObj name="Equation" r:id="rId18" imgW="914400" imgH="40608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67275" y="5486400"/>
                        <a:ext cx="1914525" cy="8461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37266" name="Object 18"/>
          <p:cNvGraphicFramePr>
            <a:graphicFrameLocks noChangeAspect="1"/>
          </p:cNvGraphicFramePr>
          <p:nvPr/>
        </p:nvGraphicFramePr>
        <p:xfrm>
          <a:off x="6797675" y="5486400"/>
          <a:ext cx="1355725" cy="768350"/>
        </p:xfrm>
        <a:graphic>
          <a:graphicData uri="http://schemas.openxmlformats.org/presentationml/2006/ole">
            <mc:AlternateContent xmlns:mc="http://schemas.openxmlformats.org/markup-compatibility/2006">
              <mc:Choice xmlns:v="urn:schemas-microsoft-com:vml" Requires="v">
                <p:oleObj spid="_x0000_s442693" name="Equation" r:id="rId20" imgW="647640" imgH="368280" progId="Equation.DSMT4">
                  <p:embed/>
                </p:oleObj>
              </mc:Choice>
              <mc:Fallback>
                <p:oleObj name="Equation" r:id="rId20" imgW="647640" imgH="36828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797675" y="5486400"/>
                        <a:ext cx="1355725" cy="7683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1482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37252"/>
                                        </p:tgtEl>
                                        <p:attrNameLst>
                                          <p:attrName>style.visibility</p:attrName>
                                        </p:attrNameLst>
                                      </p:cBhvr>
                                      <p:to>
                                        <p:strVal val="visible"/>
                                      </p:to>
                                    </p:set>
                                    <p:animEffect transition="in" filter="wipe(left)">
                                      <p:cBhvr>
                                        <p:cTn id="7" dur="500"/>
                                        <p:tgtEl>
                                          <p:spTgt spid="43725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437250"/>
                                        </p:tgtEl>
                                        <p:attrNameLst>
                                          <p:attrName>style.visibility</p:attrName>
                                        </p:attrNameLst>
                                      </p:cBhvr>
                                      <p:to>
                                        <p:strVal val="visible"/>
                                      </p:to>
                                    </p:set>
                                    <p:anim calcmode="lin" valueType="num">
                                      <p:cBhvr>
                                        <p:cTn id="12" dur="500" fill="hold"/>
                                        <p:tgtEl>
                                          <p:spTgt spid="437250"/>
                                        </p:tgtEl>
                                        <p:attrNameLst>
                                          <p:attrName>ppt_w</p:attrName>
                                        </p:attrNameLst>
                                      </p:cBhvr>
                                      <p:tavLst>
                                        <p:tav tm="0">
                                          <p:val>
                                            <p:fltVal val="0"/>
                                          </p:val>
                                        </p:tav>
                                        <p:tav tm="100000">
                                          <p:val>
                                            <p:strVal val="#ppt_w"/>
                                          </p:val>
                                        </p:tav>
                                      </p:tavLst>
                                    </p:anim>
                                    <p:anim calcmode="lin" valueType="num">
                                      <p:cBhvr>
                                        <p:cTn id="13" dur="500" fill="hold"/>
                                        <p:tgtEl>
                                          <p:spTgt spid="437250"/>
                                        </p:tgtEl>
                                        <p:attrNameLst>
                                          <p:attrName>ppt_h</p:attrName>
                                        </p:attrNameLst>
                                      </p:cBhvr>
                                      <p:tavLst>
                                        <p:tav tm="0">
                                          <p:val>
                                            <p:fltVal val="0"/>
                                          </p:val>
                                        </p:tav>
                                        <p:tav tm="100000">
                                          <p:val>
                                            <p:strVal val="#ppt_h"/>
                                          </p:val>
                                        </p:tav>
                                      </p:tavLst>
                                    </p:anim>
                                    <p:animEffect transition="in" filter="fade">
                                      <p:cBhvr>
                                        <p:cTn id="14" dur="500"/>
                                        <p:tgtEl>
                                          <p:spTgt spid="43725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437253"/>
                                        </p:tgtEl>
                                        <p:attrNameLst>
                                          <p:attrName>style.visibility</p:attrName>
                                        </p:attrNameLst>
                                      </p:cBhvr>
                                      <p:to>
                                        <p:strVal val="visible"/>
                                      </p:to>
                                    </p:set>
                                    <p:animEffect transition="in" filter="wipe(left)">
                                      <p:cBhvr>
                                        <p:cTn id="19" dur="500"/>
                                        <p:tgtEl>
                                          <p:spTgt spid="43725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
                                  </p:iterate>
                                  <p:childTnLst>
                                    <p:set>
                                      <p:cBhvr>
                                        <p:cTn id="23" dur="1" fill="hold">
                                          <p:stCondLst>
                                            <p:cond delay="0"/>
                                          </p:stCondLst>
                                        </p:cTn>
                                        <p:tgtEl>
                                          <p:spTgt spid="437254"/>
                                        </p:tgtEl>
                                        <p:attrNameLst>
                                          <p:attrName>style.visibility</p:attrName>
                                        </p:attrNameLst>
                                      </p:cBhvr>
                                      <p:to>
                                        <p:strVal val="visible"/>
                                      </p:to>
                                    </p:set>
                                    <p:animEffect transition="in" filter="wipe(left)">
                                      <p:cBhvr>
                                        <p:cTn id="24" dur="500"/>
                                        <p:tgtEl>
                                          <p:spTgt spid="43725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iterate type="wd">
                                    <p:tmPct val="10000"/>
                                  </p:iterate>
                                  <p:childTnLst>
                                    <p:set>
                                      <p:cBhvr>
                                        <p:cTn id="28" dur="1" fill="hold">
                                          <p:stCondLst>
                                            <p:cond delay="0"/>
                                          </p:stCondLst>
                                        </p:cTn>
                                        <p:tgtEl>
                                          <p:spTgt spid="437257"/>
                                        </p:tgtEl>
                                        <p:attrNameLst>
                                          <p:attrName>style.visibility</p:attrName>
                                        </p:attrNameLst>
                                      </p:cBhvr>
                                      <p:to>
                                        <p:strVal val="visible"/>
                                      </p:to>
                                    </p:set>
                                    <p:animEffect transition="in" filter="wipe(left)">
                                      <p:cBhvr>
                                        <p:cTn id="29" dur="500"/>
                                        <p:tgtEl>
                                          <p:spTgt spid="43725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iterate type="wd">
                                    <p:tmPct val="10000"/>
                                  </p:iterate>
                                  <p:childTnLst>
                                    <p:set>
                                      <p:cBhvr>
                                        <p:cTn id="33" dur="1" fill="hold">
                                          <p:stCondLst>
                                            <p:cond delay="0"/>
                                          </p:stCondLst>
                                        </p:cTn>
                                        <p:tgtEl>
                                          <p:spTgt spid="437261"/>
                                        </p:tgtEl>
                                        <p:attrNameLst>
                                          <p:attrName>style.visibility</p:attrName>
                                        </p:attrNameLst>
                                      </p:cBhvr>
                                      <p:to>
                                        <p:strVal val="visible"/>
                                      </p:to>
                                    </p:set>
                                    <p:animEffect transition="in" filter="wipe(left)">
                                      <p:cBhvr>
                                        <p:cTn id="34" dur="500"/>
                                        <p:tgtEl>
                                          <p:spTgt spid="43726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wd">
                                    <p:tmPct val="10000"/>
                                  </p:iterate>
                                  <p:childTnLst>
                                    <p:set>
                                      <p:cBhvr>
                                        <p:cTn id="38" dur="1" fill="hold">
                                          <p:stCondLst>
                                            <p:cond delay="0"/>
                                          </p:stCondLst>
                                        </p:cTn>
                                        <p:tgtEl>
                                          <p:spTgt spid="437255"/>
                                        </p:tgtEl>
                                        <p:attrNameLst>
                                          <p:attrName>style.visibility</p:attrName>
                                        </p:attrNameLst>
                                      </p:cBhvr>
                                      <p:to>
                                        <p:strVal val="visible"/>
                                      </p:to>
                                    </p:set>
                                    <p:animEffect transition="in" filter="wipe(left)">
                                      <p:cBhvr>
                                        <p:cTn id="39" dur="500"/>
                                        <p:tgtEl>
                                          <p:spTgt spid="43725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iterate type="wd">
                                    <p:tmPct val="10000"/>
                                  </p:iterate>
                                  <p:childTnLst>
                                    <p:set>
                                      <p:cBhvr>
                                        <p:cTn id="43" dur="1" fill="hold">
                                          <p:stCondLst>
                                            <p:cond delay="0"/>
                                          </p:stCondLst>
                                        </p:cTn>
                                        <p:tgtEl>
                                          <p:spTgt spid="437258"/>
                                        </p:tgtEl>
                                        <p:attrNameLst>
                                          <p:attrName>style.visibility</p:attrName>
                                        </p:attrNameLst>
                                      </p:cBhvr>
                                      <p:to>
                                        <p:strVal val="visible"/>
                                      </p:to>
                                    </p:set>
                                    <p:animEffect transition="in" filter="wipe(left)">
                                      <p:cBhvr>
                                        <p:cTn id="44" dur="500"/>
                                        <p:tgtEl>
                                          <p:spTgt spid="43725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iterate type="wd">
                                    <p:tmPct val="10000"/>
                                  </p:iterate>
                                  <p:childTnLst>
                                    <p:set>
                                      <p:cBhvr>
                                        <p:cTn id="48" dur="1" fill="hold">
                                          <p:stCondLst>
                                            <p:cond delay="0"/>
                                          </p:stCondLst>
                                        </p:cTn>
                                        <p:tgtEl>
                                          <p:spTgt spid="437262"/>
                                        </p:tgtEl>
                                        <p:attrNameLst>
                                          <p:attrName>style.visibility</p:attrName>
                                        </p:attrNameLst>
                                      </p:cBhvr>
                                      <p:to>
                                        <p:strVal val="visible"/>
                                      </p:to>
                                    </p:set>
                                    <p:animEffect transition="in" filter="wipe(left)">
                                      <p:cBhvr>
                                        <p:cTn id="49" dur="500"/>
                                        <p:tgtEl>
                                          <p:spTgt spid="43726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iterate type="wd">
                                    <p:tmPct val="10000"/>
                                  </p:iterate>
                                  <p:childTnLst>
                                    <p:set>
                                      <p:cBhvr>
                                        <p:cTn id="53" dur="1" fill="hold">
                                          <p:stCondLst>
                                            <p:cond delay="0"/>
                                          </p:stCondLst>
                                        </p:cTn>
                                        <p:tgtEl>
                                          <p:spTgt spid="437263"/>
                                        </p:tgtEl>
                                        <p:attrNameLst>
                                          <p:attrName>style.visibility</p:attrName>
                                        </p:attrNameLst>
                                      </p:cBhvr>
                                      <p:to>
                                        <p:strVal val="visible"/>
                                      </p:to>
                                    </p:set>
                                    <p:animEffect transition="in" filter="wipe(left)">
                                      <p:cBhvr>
                                        <p:cTn id="54" dur="500"/>
                                        <p:tgtEl>
                                          <p:spTgt spid="43726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iterate type="wd">
                                    <p:tmPct val="10000"/>
                                  </p:iterate>
                                  <p:childTnLst>
                                    <p:set>
                                      <p:cBhvr>
                                        <p:cTn id="58" dur="1" fill="hold">
                                          <p:stCondLst>
                                            <p:cond delay="0"/>
                                          </p:stCondLst>
                                        </p:cTn>
                                        <p:tgtEl>
                                          <p:spTgt spid="437256"/>
                                        </p:tgtEl>
                                        <p:attrNameLst>
                                          <p:attrName>style.visibility</p:attrName>
                                        </p:attrNameLst>
                                      </p:cBhvr>
                                      <p:to>
                                        <p:strVal val="visible"/>
                                      </p:to>
                                    </p:set>
                                    <p:animEffect transition="in" filter="wipe(left)">
                                      <p:cBhvr>
                                        <p:cTn id="59" dur="500"/>
                                        <p:tgtEl>
                                          <p:spTgt spid="43725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iterate type="wd">
                                    <p:tmPct val="10000"/>
                                  </p:iterate>
                                  <p:childTnLst>
                                    <p:set>
                                      <p:cBhvr>
                                        <p:cTn id="63" dur="1" fill="hold">
                                          <p:stCondLst>
                                            <p:cond delay="0"/>
                                          </p:stCondLst>
                                        </p:cTn>
                                        <p:tgtEl>
                                          <p:spTgt spid="437259"/>
                                        </p:tgtEl>
                                        <p:attrNameLst>
                                          <p:attrName>style.visibility</p:attrName>
                                        </p:attrNameLst>
                                      </p:cBhvr>
                                      <p:to>
                                        <p:strVal val="visible"/>
                                      </p:to>
                                    </p:set>
                                    <p:animEffect transition="in" filter="wipe(left)">
                                      <p:cBhvr>
                                        <p:cTn id="64" dur="500"/>
                                        <p:tgtEl>
                                          <p:spTgt spid="43725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iterate type="wd">
                                    <p:tmPct val="10000"/>
                                  </p:iterate>
                                  <p:childTnLst>
                                    <p:set>
                                      <p:cBhvr>
                                        <p:cTn id="68" dur="1" fill="hold">
                                          <p:stCondLst>
                                            <p:cond delay="0"/>
                                          </p:stCondLst>
                                        </p:cTn>
                                        <p:tgtEl>
                                          <p:spTgt spid="437264"/>
                                        </p:tgtEl>
                                        <p:attrNameLst>
                                          <p:attrName>style.visibility</p:attrName>
                                        </p:attrNameLst>
                                      </p:cBhvr>
                                      <p:to>
                                        <p:strVal val="visible"/>
                                      </p:to>
                                    </p:set>
                                    <p:animEffect transition="in" filter="wipe(left)">
                                      <p:cBhvr>
                                        <p:cTn id="69" dur="500"/>
                                        <p:tgtEl>
                                          <p:spTgt spid="43726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iterate type="wd">
                                    <p:tmPct val="10000"/>
                                  </p:iterate>
                                  <p:childTnLst>
                                    <p:set>
                                      <p:cBhvr>
                                        <p:cTn id="73" dur="1" fill="hold">
                                          <p:stCondLst>
                                            <p:cond delay="0"/>
                                          </p:stCondLst>
                                        </p:cTn>
                                        <p:tgtEl>
                                          <p:spTgt spid="437265"/>
                                        </p:tgtEl>
                                        <p:attrNameLst>
                                          <p:attrName>style.visibility</p:attrName>
                                        </p:attrNameLst>
                                      </p:cBhvr>
                                      <p:to>
                                        <p:strVal val="visible"/>
                                      </p:to>
                                    </p:set>
                                    <p:animEffect transition="in" filter="wipe(left)">
                                      <p:cBhvr>
                                        <p:cTn id="74" dur="500"/>
                                        <p:tgtEl>
                                          <p:spTgt spid="437265"/>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iterate type="wd">
                                    <p:tmPct val="10000"/>
                                  </p:iterate>
                                  <p:childTnLst>
                                    <p:set>
                                      <p:cBhvr>
                                        <p:cTn id="78" dur="1" fill="hold">
                                          <p:stCondLst>
                                            <p:cond delay="0"/>
                                          </p:stCondLst>
                                        </p:cTn>
                                        <p:tgtEl>
                                          <p:spTgt spid="437266"/>
                                        </p:tgtEl>
                                        <p:attrNameLst>
                                          <p:attrName>style.visibility</p:attrName>
                                        </p:attrNameLst>
                                      </p:cBhvr>
                                      <p:to>
                                        <p:strVal val="visible"/>
                                      </p:to>
                                    </p:set>
                                    <p:animEffect transition="in" filter="wipe(left)">
                                      <p:cBhvr>
                                        <p:cTn id="79" dur="500"/>
                                        <p:tgtEl>
                                          <p:spTgt spid="437266"/>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iterate type="wd">
                                    <p:tmPct val="10000"/>
                                  </p:iterate>
                                  <p:childTnLst>
                                    <p:set>
                                      <p:cBhvr>
                                        <p:cTn id="83" dur="1" fill="hold">
                                          <p:stCondLst>
                                            <p:cond delay="0"/>
                                          </p:stCondLst>
                                        </p:cTn>
                                        <p:tgtEl>
                                          <p:spTgt spid="437260"/>
                                        </p:tgtEl>
                                        <p:attrNameLst>
                                          <p:attrName>style.visibility</p:attrName>
                                        </p:attrNameLst>
                                      </p:cBhvr>
                                      <p:to>
                                        <p:strVal val="visible"/>
                                      </p:to>
                                    </p:set>
                                    <p:animEffect transition="in" filter="wipe(left)">
                                      <p:cBhvr>
                                        <p:cTn id="84" dur="500"/>
                                        <p:tgtEl>
                                          <p:spTgt spid="437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52" grpId="0"/>
      <p:bldP spid="437253" grpId="0"/>
      <p:bldP spid="437254" grpId="0"/>
      <p:bldP spid="437255" grpId="0"/>
      <p:bldP spid="437256" grpId="0"/>
      <p:bldP spid="43726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smtClean="0"/>
              <a:t>Thursday, July 5, 2018</a:t>
            </a:r>
            <a:endParaRPr lang="en-US"/>
          </a:p>
        </p:txBody>
      </p:sp>
      <p:sp>
        <p:nvSpPr>
          <p:cNvPr id="9" name="Footer Placeholder 4"/>
          <p:cNvSpPr>
            <a:spLocks noGrp="1"/>
          </p:cNvSpPr>
          <p:nvPr>
            <p:ph type="ftr" sz="quarter" idx="11"/>
          </p:nvPr>
        </p:nvSpPr>
        <p:spPr/>
        <p:txBody>
          <a:bodyPr/>
          <a:lstStyle/>
          <a:p>
            <a:r>
              <a:rPr lang="de-DE" smtClean="0"/>
              <a:t>PHYS 1444-001, Summer 2018               Dr. Jaehoon Yu</a:t>
            </a:r>
            <a:endParaRPr lang="en-US"/>
          </a:p>
        </p:txBody>
      </p:sp>
      <p:sp>
        <p:nvSpPr>
          <p:cNvPr id="10" name="Slide Number Placeholder 5"/>
          <p:cNvSpPr>
            <a:spLocks noGrp="1"/>
          </p:cNvSpPr>
          <p:nvPr>
            <p:ph type="sldNum" sz="quarter" idx="12"/>
          </p:nvPr>
        </p:nvSpPr>
        <p:spPr/>
        <p:txBody>
          <a:bodyPr/>
          <a:lstStyle/>
          <a:p>
            <a:fld id="{E01D045C-D41F-134C-A2D8-048E9520F217}" type="slidenum">
              <a:rPr lang="en-US"/>
              <a:pPr/>
              <a:t>63</a:t>
            </a:fld>
            <a:endParaRPr lang="en-US"/>
          </a:p>
        </p:txBody>
      </p:sp>
      <p:sp>
        <p:nvSpPr>
          <p:cNvPr id="438274" name="Rectangle 2"/>
          <p:cNvSpPr>
            <a:spLocks noGrp="1" noChangeArrowheads="1"/>
          </p:cNvSpPr>
          <p:nvPr>
            <p:ph type="title"/>
          </p:nvPr>
        </p:nvSpPr>
        <p:spPr>
          <a:xfrm>
            <a:off x="381000" y="76200"/>
            <a:ext cx="8534400" cy="609600"/>
          </a:xfrm>
        </p:spPr>
        <p:txBody>
          <a:bodyPr/>
          <a:lstStyle/>
          <a:p>
            <a:r>
              <a:rPr lang="en-US"/>
              <a:t>Self Inductance</a:t>
            </a:r>
          </a:p>
        </p:txBody>
      </p:sp>
      <p:graphicFrame>
        <p:nvGraphicFramePr>
          <p:cNvPr id="438275"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43534"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8276"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43535"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8277"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43536"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8278" name="Rectangle 6"/>
          <p:cNvSpPr>
            <a:spLocks noGrp="1" noChangeArrowheads="1"/>
          </p:cNvSpPr>
          <p:nvPr>
            <p:ph type="body" idx="1"/>
          </p:nvPr>
        </p:nvSpPr>
        <p:spPr>
          <a:xfrm>
            <a:off x="152400" y="685800"/>
            <a:ext cx="8534400" cy="5562600"/>
          </a:xfrm>
        </p:spPr>
        <p:txBody>
          <a:bodyPr/>
          <a:lstStyle/>
          <a:p>
            <a:pPr>
              <a:lnSpc>
                <a:spcPct val="90000"/>
              </a:lnSpc>
            </a:pPr>
            <a:r>
              <a:rPr lang="en-US" sz="2800"/>
              <a:t>The concept of inductance applies to a single isolated coil of N turns.  How does this happen?</a:t>
            </a:r>
          </a:p>
          <a:p>
            <a:pPr lvl="1">
              <a:lnSpc>
                <a:spcPct val="90000"/>
              </a:lnSpc>
            </a:pPr>
            <a:r>
              <a:rPr lang="en-US" sz="2400"/>
              <a:t>When a changing current passes through a coil</a:t>
            </a:r>
          </a:p>
          <a:p>
            <a:pPr lvl="1">
              <a:lnSpc>
                <a:spcPct val="90000"/>
              </a:lnSpc>
            </a:pPr>
            <a:r>
              <a:rPr lang="en-US" sz="2400"/>
              <a:t>A changing magnetic flux is produced inside the coil</a:t>
            </a:r>
          </a:p>
          <a:p>
            <a:pPr lvl="1">
              <a:lnSpc>
                <a:spcPct val="90000"/>
              </a:lnSpc>
            </a:pPr>
            <a:r>
              <a:rPr lang="en-US" sz="2400"/>
              <a:t>The changing magnetic flux in turn induces an emf in the same coil</a:t>
            </a:r>
          </a:p>
          <a:p>
            <a:pPr lvl="1">
              <a:lnSpc>
                <a:spcPct val="90000"/>
              </a:lnSpc>
            </a:pPr>
            <a:r>
              <a:rPr lang="en-US" sz="2400"/>
              <a:t>This emf opposes the change in flux.  Whose law is this?</a:t>
            </a:r>
          </a:p>
          <a:p>
            <a:pPr lvl="2">
              <a:lnSpc>
                <a:spcPct val="90000"/>
              </a:lnSpc>
            </a:pPr>
            <a:r>
              <a:rPr lang="en-US" sz="2000"/>
              <a:t>Lenz’s law</a:t>
            </a:r>
          </a:p>
          <a:p>
            <a:pPr>
              <a:lnSpc>
                <a:spcPct val="90000"/>
              </a:lnSpc>
            </a:pPr>
            <a:r>
              <a:rPr lang="en-US" sz="2800"/>
              <a:t>What would this do?</a:t>
            </a:r>
          </a:p>
          <a:p>
            <a:pPr lvl="1">
              <a:lnSpc>
                <a:spcPct val="90000"/>
              </a:lnSpc>
            </a:pPr>
            <a:r>
              <a:rPr lang="en-US" sz="2400"/>
              <a:t>When the current through the coil is increasing?</a:t>
            </a:r>
          </a:p>
          <a:p>
            <a:pPr lvl="2">
              <a:lnSpc>
                <a:spcPct val="90000"/>
              </a:lnSpc>
            </a:pPr>
            <a:r>
              <a:rPr lang="en-US" sz="2000"/>
              <a:t>The increasing magnetic flux induces an emf that opposes the original current</a:t>
            </a:r>
          </a:p>
          <a:p>
            <a:pPr lvl="2">
              <a:lnSpc>
                <a:spcPct val="90000"/>
              </a:lnSpc>
            </a:pPr>
            <a:r>
              <a:rPr lang="en-US" sz="2000"/>
              <a:t>This tends to impedes its increase, trying to maintain the original current</a:t>
            </a:r>
          </a:p>
          <a:p>
            <a:pPr lvl="1">
              <a:lnSpc>
                <a:spcPct val="90000"/>
              </a:lnSpc>
            </a:pPr>
            <a:r>
              <a:rPr lang="en-US" sz="2400"/>
              <a:t>When the current through the coil is decreasing?</a:t>
            </a:r>
          </a:p>
          <a:p>
            <a:pPr lvl="2">
              <a:lnSpc>
                <a:spcPct val="90000"/>
              </a:lnSpc>
            </a:pPr>
            <a:r>
              <a:rPr lang="en-US" sz="2000"/>
              <a:t>The decreasing flux induces an emf in the same direction as the current</a:t>
            </a:r>
          </a:p>
          <a:p>
            <a:pPr lvl="2">
              <a:lnSpc>
                <a:spcPct val="90000"/>
              </a:lnSpc>
            </a:pPr>
            <a:r>
              <a:rPr lang="en-US" sz="2000"/>
              <a:t>This tends to increase the flux, trying to maintain the original current</a:t>
            </a:r>
          </a:p>
        </p:txBody>
      </p:sp>
      <p:graphicFrame>
        <p:nvGraphicFramePr>
          <p:cNvPr id="438279"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43537"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90094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38278">
                                            <p:txEl>
                                              <p:pRg st="0" end="0"/>
                                            </p:txEl>
                                          </p:spTgt>
                                        </p:tgtEl>
                                        <p:attrNameLst>
                                          <p:attrName>style.visibility</p:attrName>
                                        </p:attrNameLst>
                                      </p:cBhvr>
                                      <p:to>
                                        <p:strVal val="visible"/>
                                      </p:to>
                                    </p:set>
                                    <p:animEffect transition="in" filter="wipe(left)">
                                      <p:cBhvr>
                                        <p:cTn id="7" dur="500"/>
                                        <p:tgtEl>
                                          <p:spTgt spid="4382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38278">
                                            <p:txEl>
                                              <p:pRg st="1" end="1"/>
                                            </p:txEl>
                                          </p:spTgt>
                                        </p:tgtEl>
                                        <p:attrNameLst>
                                          <p:attrName>style.visibility</p:attrName>
                                        </p:attrNameLst>
                                      </p:cBhvr>
                                      <p:to>
                                        <p:strVal val="visible"/>
                                      </p:to>
                                    </p:set>
                                    <p:animEffect transition="in" filter="wipe(left)">
                                      <p:cBhvr>
                                        <p:cTn id="12" dur="500"/>
                                        <p:tgtEl>
                                          <p:spTgt spid="4382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38278">
                                            <p:txEl>
                                              <p:pRg st="2" end="2"/>
                                            </p:txEl>
                                          </p:spTgt>
                                        </p:tgtEl>
                                        <p:attrNameLst>
                                          <p:attrName>style.visibility</p:attrName>
                                        </p:attrNameLst>
                                      </p:cBhvr>
                                      <p:to>
                                        <p:strVal val="visible"/>
                                      </p:to>
                                    </p:set>
                                    <p:animEffect transition="in" filter="wipe(left)">
                                      <p:cBhvr>
                                        <p:cTn id="17" dur="500"/>
                                        <p:tgtEl>
                                          <p:spTgt spid="43827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38278">
                                            <p:txEl>
                                              <p:pRg st="3" end="3"/>
                                            </p:txEl>
                                          </p:spTgt>
                                        </p:tgtEl>
                                        <p:attrNameLst>
                                          <p:attrName>style.visibility</p:attrName>
                                        </p:attrNameLst>
                                      </p:cBhvr>
                                      <p:to>
                                        <p:strVal val="visible"/>
                                      </p:to>
                                    </p:set>
                                    <p:animEffect transition="in" filter="wipe(left)">
                                      <p:cBhvr>
                                        <p:cTn id="22" dur="500"/>
                                        <p:tgtEl>
                                          <p:spTgt spid="43827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38278">
                                            <p:txEl>
                                              <p:pRg st="4" end="4"/>
                                            </p:txEl>
                                          </p:spTgt>
                                        </p:tgtEl>
                                        <p:attrNameLst>
                                          <p:attrName>style.visibility</p:attrName>
                                        </p:attrNameLst>
                                      </p:cBhvr>
                                      <p:to>
                                        <p:strVal val="visible"/>
                                      </p:to>
                                    </p:set>
                                    <p:animEffect transition="in" filter="wipe(left)">
                                      <p:cBhvr>
                                        <p:cTn id="27" dur="500"/>
                                        <p:tgtEl>
                                          <p:spTgt spid="43827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438278">
                                            <p:txEl>
                                              <p:pRg st="5" end="5"/>
                                            </p:txEl>
                                          </p:spTgt>
                                        </p:tgtEl>
                                        <p:attrNameLst>
                                          <p:attrName>style.visibility</p:attrName>
                                        </p:attrNameLst>
                                      </p:cBhvr>
                                      <p:to>
                                        <p:strVal val="visible"/>
                                      </p:to>
                                    </p:set>
                                    <p:animEffect transition="in" filter="wipe(left)">
                                      <p:cBhvr>
                                        <p:cTn id="32" dur="500"/>
                                        <p:tgtEl>
                                          <p:spTgt spid="43827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438278">
                                            <p:txEl>
                                              <p:pRg st="6" end="6"/>
                                            </p:txEl>
                                          </p:spTgt>
                                        </p:tgtEl>
                                        <p:attrNameLst>
                                          <p:attrName>style.visibility</p:attrName>
                                        </p:attrNameLst>
                                      </p:cBhvr>
                                      <p:to>
                                        <p:strVal val="visible"/>
                                      </p:to>
                                    </p:set>
                                    <p:animEffect transition="in" filter="wipe(left)">
                                      <p:cBhvr>
                                        <p:cTn id="37" dur="500"/>
                                        <p:tgtEl>
                                          <p:spTgt spid="43827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438278">
                                            <p:txEl>
                                              <p:pRg st="7" end="7"/>
                                            </p:txEl>
                                          </p:spTgt>
                                        </p:tgtEl>
                                        <p:attrNameLst>
                                          <p:attrName>style.visibility</p:attrName>
                                        </p:attrNameLst>
                                      </p:cBhvr>
                                      <p:to>
                                        <p:strVal val="visible"/>
                                      </p:to>
                                    </p:set>
                                    <p:animEffect transition="in" filter="wipe(left)">
                                      <p:cBhvr>
                                        <p:cTn id="42" dur="500"/>
                                        <p:tgtEl>
                                          <p:spTgt spid="43827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wd">
                                    <p:tmPct val="10000"/>
                                  </p:iterate>
                                  <p:childTnLst>
                                    <p:set>
                                      <p:cBhvr>
                                        <p:cTn id="46" dur="1" fill="hold">
                                          <p:stCondLst>
                                            <p:cond delay="0"/>
                                          </p:stCondLst>
                                        </p:cTn>
                                        <p:tgtEl>
                                          <p:spTgt spid="438278">
                                            <p:txEl>
                                              <p:pRg st="8" end="8"/>
                                            </p:txEl>
                                          </p:spTgt>
                                        </p:tgtEl>
                                        <p:attrNameLst>
                                          <p:attrName>style.visibility</p:attrName>
                                        </p:attrNameLst>
                                      </p:cBhvr>
                                      <p:to>
                                        <p:strVal val="visible"/>
                                      </p:to>
                                    </p:set>
                                    <p:animEffect transition="in" filter="wipe(left)">
                                      <p:cBhvr>
                                        <p:cTn id="47" dur="500"/>
                                        <p:tgtEl>
                                          <p:spTgt spid="43827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wd">
                                    <p:tmPct val="10000"/>
                                  </p:iterate>
                                  <p:childTnLst>
                                    <p:set>
                                      <p:cBhvr>
                                        <p:cTn id="51" dur="1" fill="hold">
                                          <p:stCondLst>
                                            <p:cond delay="0"/>
                                          </p:stCondLst>
                                        </p:cTn>
                                        <p:tgtEl>
                                          <p:spTgt spid="438278">
                                            <p:txEl>
                                              <p:pRg st="9" end="9"/>
                                            </p:txEl>
                                          </p:spTgt>
                                        </p:tgtEl>
                                        <p:attrNameLst>
                                          <p:attrName>style.visibility</p:attrName>
                                        </p:attrNameLst>
                                      </p:cBhvr>
                                      <p:to>
                                        <p:strVal val="visible"/>
                                      </p:to>
                                    </p:set>
                                    <p:animEffect transition="in" filter="wipe(left)">
                                      <p:cBhvr>
                                        <p:cTn id="52" dur="500"/>
                                        <p:tgtEl>
                                          <p:spTgt spid="438278">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wd">
                                    <p:tmPct val="10000"/>
                                  </p:iterate>
                                  <p:childTnLst>
                                    <p:set>
                                      <p:cBhvr>
                                        <p:cTn id="56" dur="1" fill="hold">
                                          <p:stCondLst>
                                            <p:cond delay="0"/>
                                          </p:stCondLst>
                                        </p:cTn>
                                        <p:tgtEl>
                                          <p:spTgt spid="438278">
                                            <p:txEl>
                                              <p:pRg st="10" end="10"/>
                                            </p:txEl>
                                          </p:spTgt>
                                        </p:tgtEl>
                                        <p:attrNameLst>
                                          <p:attrName>style.visibility</p:attrName>
                                        </p:attrNameLst>
                                      </p:cBhvr>
                                      <p:to>
                                        <p:strVal val="visible"/>
                                      </p:to>
                                    </p:set>
                                    <p:animEffect transition="in" filter="wipe(left)">
                                      <p:cBhvr>
                                        <p:cTn id="57" dur="500"/>
                                        <p:tgtEl>
                                          <p:spTgt spid="438278">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iterate type="wd">
                                    <p:tmPct val="10000"/>
                                  </p:iterate>
                                  <p:childTnLst>
                                    <p:set>
                                      <p:cBhvr>
                                        <p:cTn id="61" dur="1" fill="hold">
                                          <p:stCondLst>
                                            <p:cond delay="0"/>
                                          </p:stCondLst>
                                        </p:cTn>
                                        <p:tgtEl>
                                          <p:spTgt spid="438278">
                                            <p:txEl>
                                              <p:pRg st="11" end="11"/>
                                            </p:txEl>
                                          </p:spTgt>
                                        </p:tgtEl>
                                        <p:attrNameLst>
                                          <p:attrName>style.visibility</p:attrName>
                                        </p:attrNameLst>
                                      </p:cBhvr>
                                      <p:to>
                                        <p:strVal val="visible"/>
                                      </p:to>
                                    </p:set>
                                    <p:animEffect transition="in" filter="wipe(left)">
                                      <p:cBhvr>
                                        <p:cTn id="62" dur="500"/>
                                        <p:tgtEl>
                                          <p:spTgt spid="438278">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iterate type="wd">
                                    <p:tmPct val="10000"/>
                                  </p:iterate>
                                  <p:childTnLst>
                                    <p:set>
                                      <p:cBhvr>
                                        <p:cTn id="66" dur="1" fill="hold">
                                          <p:stCondLst>
                                            <p:cond delay="0"/>
                                          </p:stCondLst>
                                        </p:cTn>
                                        <p:tgtEl>
                                          <p:spTgt spid="438278">
                                            <p:txEl>
                                              <p:pRg st="12" end="12"/>
                                            </p:txEl>
                                          </p:spTgt>
                                        </p:tgtEl>
                                        <p:attrNameLst>
                                          <p:attrName>style.visibility</p:attrName>
                                        </p:attrNameLst>
                                      </p:cBhvr>
                                      <p:to>
                                        <p:strVal val="visible"/>
                                      </p:to>
                                    </p:set>
                                    <p:animEffect transition="in" filter="wipe(left)">
                                      <p:cBhvr>
                                        <p:cTn id="67" dur="500"/>
                                        <p:tgtEl>
                                          <p:spTgt spid="43827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8"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e Placeholder 3"/>
          <p:cNvSpPr>
            <a:spLocks noGrp="1"/>
          </p:cNvSpPr>
          <p:nvPr>
            <p:ph type="dt" sz="half" idx="10"/>
          </p:nvPr>
        </p:nvSpPr>
        <p:spPr/>
        <p:txBody>
          <a:bodyPr/>
          <a:lstStyle/>
          <a:p>
            <a:r>
              <a:rPr lang="en-US" smtClean="0"/>
              <a:t>Thursday, July 5, 2018</a:t>
            </a:r>
            <a:endParaRPr lang="en-US"/>
          </a:p>
        </p:txBody>
      </p:sp>
      <p:sp>
        <p:nvSpPr>
          <p:cNvPr id="20" name="Footer Placeholder 4"/>
          <p:cNvSpPr>
            <a:spLocks noGrp="1"/>
          </p:cNvSpPr>
          <p:nvPr>
            <p:ph type="ftr" sz="quarter" idx="11"/>
          </p:nvPr>
        </p:nvSpPr>
        <p:spPr/>
        <p:txBody>
          <a:bodyPr/>
          <a:lstStyle/>
          <a:p>
            <a:r>
              <a:rPr lang="de-DE" smtClean="0"/>
              <a:t>PHYS 1444-001, Summer 2018               Dr. Jaehoon Yu</a:t>
            </a:r>
            <a:endParaRPr lang="en-US"/>
          </a:p>
        </p:txBody>
      </p:sp>
      <p:sp>
        <p:nvSpPr>
          <p:cNvPr id="21" name="Slide Number Placeholder 5"/>
          <p:cNvSpPr>
            <a:spLocks noGrp="1"/>
          </p:cNvSpPr>
          <p:nvPr>
            <p:ph type="sldNum" sz="quarter" idx="12"/>
          </p:nvPr>
        </p:nvSpPr>
        <p:spPr/>
        <p:txBody>
          <a:bodyPr/>
          <a:lstStyle/>
          <a:p>
            <a:fld id="{707ED0C3-0155-AF47-8503-18D56894E4E4}" type="slidenum">
              <a:rPr lang="en-US"/>
              <a:pPr/>
              <a:t>64</a:t>
            </a:fld>
            <a:endParaRPr lang="en-US"/>
          </a:p>
        </p:txBody>
      </p:sp>
      <p:sp>
        <p:nvSpPr>
          <p:cNvPr id="439298" name="Rectangle 2"/>
          <p:cNvSpPr>
            <a:spLocks noGrp="1" noChangeArrowheads="1"/>
          </p:cNvSpPr>
          <p:nvPr>
            <p:ph type="title"/>
          </p:nvPr>
        </p:nvSpPr>
        <p:spPr>
          <a:xfrm>
            <a:off x="381000" y="0"/>
            <a:ext cx="8534400" cy="609600"/>
          </a:xfrm>
        </p:spPr>
        <p:txBody>
          <a:bodyPr/>
          <a:lstStyle/>
          <a:p>
            <a:r>
              <a:rPr lang="en-US" dirty="0"/>
              <a:t>Self Inductance</a:t>
            </a:r>
          </a:p>
        </p:txBody>
      </p:sp>
      <p:graphicFrame>
        <p:nvGraphicFramePr>
          <p:cNvPr id="439299" name="Object 3"/>
          <p:cNvGraphicFramePr>
            <a:graphicFrameLocks noChangeAspect="1"/>
          </p:cNvGraphicFramePr>
          <p:nvPr/>
        </p:nvGraphicFramePr>
        <p:xfrm>
          <a:off x="-76200" y="-152400"/>
          <a:ext cx="914400" cy="190500"/>
        </p:xfrm>
        <a:graphic>
          <a:graphicData uri="http://schemas.openxmlformats.org/presentationml/2006/ole">
            <mc:AlternateContent xmlns:mc="http://schemas.openxmlformats.org/markup-compatibility/2006">
              <mc:Choice xmlns:v="urn:schemas-microsoft-com:vml" Requires="v">
                <p:oleObj spid="_x0000_s444908"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5240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9300" name="Object 4"/>
          <p:cNvGraphicFramePr>
            <a:graphicFrameLocks noChangeAspect="1"/>
          </p:cNvGraphicFramePr>
          <p:nvPr/>
        </p:nvGraphicFramePr>
        <p:xfrm>
          <a:off x="400050" y="-139700"/>
          <a:ext cx="114300" cy="165100"/>
        </p:xfrm>
        <a:graphic>
          <a:graphicData uri="http://schemas.openxmlformats.org/presentationml/2006/ole">
            <mc:AlternateContent xmlns:mc="http://schemas.openxmlformats.org/markup-compatibility/2006">
              <mc:Choice xmlns:v="urn:schemas-microsoft-com:vml" Requires="v">
                <p:oleObj spid="_x0000_s444909"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39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9301" name="Object 5"/>
          <p:cNvGraphicFramePr>
            <a:graphicFrameLocks noChangeAspect="1"/>
          </p:cNvGraphicFramePr>
          <p:nvPr/>
        </p:nvGraphicFramePr>
        <p:xfrm>
          <a:off x="0" y="-152400"/>
          <a:ext cx="914400" cy="190500"/>
        </p:xfrm>
        <a:graphic>
          <a:graphicData uri="http://schemas.openxmlformats.org/presentationml/2006/ole">
            <mc:AlternateContent xmlns:mc="http://schemas.openxmlformats.org/markup-compatibility/2006">
              <mc:Choice xmlns:v="urn:schemas-microsoft-com:vml" Requires="v">
                <p:oleObj spid="_x0000_s444910"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9302" name="Rectangle 6"/>
          <p:cNvSpPr>
            <a:spLocks noGrp="1" noChangeArrowheads="1"/>
          </p:cNvSpPr>
          <p:nvPr>
            <p:ph type="body" idx="1"/>
          </p:nvPr>
        </p:nvSpPr>
        <p:spPr>
          <a:xfrm>
            <a:off x="457200" y="685800"/>
            <a:ext cx="8458200" cy="5867400"/>
          </a:xfrm>
        </p:spPr>
        <p:txBody>
          <a:bodyPr/>
          <a:lstStyle/>
          <a:p>
            <a:pPr>
              <a:lnSpc>
                <a:spcPct val="90000"/>
              </a:lnSpc>
            </a:pPr>
            <a:r>
              <a:rPr lang="en-US" dirty="0"/>
              <a:t>Since the magnetic flux</a:t>
            </a:r>
            <a:r>
              <a:rPr lang="en-US" dirty="0" smtClean="0"/>
              <a:t> </a:t>
            </a:r>
            <a:r>
              <a:rPr lang="en-US" dirty="0" smtClean="0">
                <a:latin typeface="Symbol" charset="2"/>
              </a:rPr>
              <a:t>Φ</a:t>
            </a:r>
            <a:r>
              <a:rPr lang="en-US" baseline="-25000" dirty="0" smtClean="0"/>
              <a:t>B</a:t>
            </a:r>
            <a:r>
              <a:rPr lang="en-US" dirty="0" smtClean="0"/>
              <a:t> </a:t>
            </a:r>
            <a:r>
              <a:rPr lang="en-US" dirty="0"/>
              <a:t>passing through N turn coil is proportional to current </a:t>
            </a:r>
            <a:r>
              <a:rPr lang="en-US" dirty="0">
                <a:latin typeface="Monotype Corsiva" charset="0"/>
              </a:rPr>
              <a:t>I</a:t>
            </a:r>
            <a:r>
              <a:rPr lang="en-US" dirty="0"/>
              <a:t> in the coil,</a:t>
            </a:r>
          </a:p>
          <a:p>
            <a:pPr>
              <a:lnSpc>
                <a:spcPct val="90000"/>
              </a:lnSpc>
            </a:pPr>
            <a:r>
              <a:rPr lang="en-US" dirty="0"/>
              <a:t>We define self-inductance, </a:t>
            </a:r>
            <a:r>
              <a:rPr lang="en-US" dirty="0">
                <a:latin typeface="Monotype Corsiva" charset="0"/>
              </a:rPr>
              <a:t>L</a:t>
            </a:r>
            <a:r>
              <a:rPr lang="en-US" dirty="0"/>
              <a:t>:</a:t>
            </a:r>
          </a:p>
          <a:p>
            <a:pPr>
              <a:lnSpc>
                <a:spcPct val="90000"/>
              </a:lnSpc>
              <a:buFontTx/>
              <a:buNone/>
            </a:pPr>
            <a:r>
              <a:rPr lang="en-US" dirty="0"/>
              <a:t> </a:t>
            </a:r>
          </a:p>
          <a:p>
            <a:pPr>
              <a:lnSpc>
                <a:spcPct val="90000"/>
              </a:lnSpc>
            </a:pPr>
            <a:r>
              <a:rPr lang="en-US" dirty="0"/>
              <a:t>The induced </a:t>
            </a:r>
            <a:r>
              <a:rPr lang="en-US" dirty="0" err="1"/>
              <a:t>emf</a:t>
            </a:r>
            <a:r>
              <a:rPr lang="en-US" dirty="0"/>
              <a:t> in a coil of self-inductance </a:t>
            </a:r>
            <a:r>
              <a:rPr lang="en-US" dirty="0">
                <a:latin typeface="Monotype Corsiva" charset="0"/>
              </a:rPr>
              <a:t>L</a:t>
            </a:r>
            <a:r>
              <a:rPr lang="en-US" dirty="0"/>
              <a:t> is</a:t>
            </a:r>
          </a:p>
          <a:p>
            <a:pPr lvl="1">
              <a:lnSpc>
                <a:spcPct val="90000"/>
              </a:lnSpc>
            </a:pPr>
            <a:r>
              <a:rPr lang="en-US" dirty="0"/>
              <a:t> </a:t>
            </a:r>
          </a:p>
          <a:p>
            <a:pPr lvl="1">
              <a:lnSpc>
                <a:spcPct val="90000"/>
              </a:lnSpc>
            </a:pPr>
            <a:r>
              <a:rPr lang="en-US" dirty="0"/>
              <a:t>What is the unit for self-inductance?</a:t>
            </a:r>
          </a:p>
          <a:p>
            <a:pPr>
              <a:lnSpc>
                <a:spcPct val="90000"/>
              </a:lnSpc>
            </a:pPr>
            <a:r>
              <a:rPr lang="en-US" dirty="0"/>
              <a:t>What does magnitude of </a:t>
            </a:r>
            <a:r>
              <a:rPr lang="en-US" dirty="0">
                <a:latin typeface="Monotype Corsiva" charset="0"/>
              </a:rPr>
              <a:t>L</a:t>
            </a:r>
            <a:r>
              <a:rPr lang="en-US" dirty="0"/>
              <a:t> depend on?</a:t>
            </a:r>
          </a:p>
          <a:p>
            <a:pPr lvl="1">
              <a:lnSpc>
                <a:spcPct val="90000"/>
              </a:lnSpc>
            </a:pPr>
            <a:r>
              <a:rPr lang="en-US" dirty="0"/>
              <a:t>Geometry and the presence of a ferromagnetic material</a:t>
            </a:r>
          </a:p>
          <a:p>
            <a:pPr>
              <a:lnSpc>
                <a:spcPct val="90000"/>
              </a:lnSpc>
            </a:pPr>
            <a:r>
              <a:rPr lang="en-US" dirty="0"/>
              <a:t>Self inductance can be defined for any circuit or part of a circuit</a:t>
            </a:r>
          </a:p>
        </p:txBody>
      </p:sp>
      <p:graphicFrame>
        <p:nvGraphicFramePr>
          <p:cNvPr id="439303" name="Object 7"/>
          <p:cNvGraphicFramePr>
            <a:graphicFrameLocks noChangeAspect="1"/>
          </p:cNvGraphicFramePr>
          <p:nvPr/>
        </p:nvGraphicFramePr>
        <p:xfrm>
          <a:off x="0" y="-152400"/>
          <a:ext cx="914400" cy="190500"/>
        </p:xfrm>
        <a:graphic>
          <a:graphicData uri="http://schemas.openxmlformats.org/presentationml/2006/ole">
            <mc:AlternateContent xmlns:mc="http://schemas.openxmlformats.org/markup-compatibility/2006">
              <mc:Choice xmlns:v="urn:schemas-microsoft-com:vml" Requires="v">
                <p:oleObj spid="_x0000_s444911"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9304" name="Object 8"/>
          <p:cNvGraphicFramePr>
            <a:graphicFrameLocks noChangeAspect="1"/>
          </p:cNvGraphicFramePr>
          <p:nvPr/>
        </p:nvGraphicFramePr>
        <p:xfrm>
          <a:off x="1447800" y="3375025"/>
          <a:ext cx="425450" cy="282575"/>
        </p:xfrm>
        <a:graphic>
          <a:graphicData uri="http://schemas.openxmlformats.org/presentationml/2006/ole">
            <mc:AlternateContent xmlns:mc="http://schemas.openxmlformats.org/markup-compatibility/2006">
              <mc:Choice xmlns:v="urn:schemas-microsoft-com:vml" Requires="v">
                <p:oleObj spid="_x0000_s444912" name="Equation" r:id="rId8" imgW="228600" imgH="139680" progId="Equation.DSMT4">
                  <p:embed/>
                </p:oleObj>
              </mc:Choice>
              <mc:Fallback>
                <p:oleObj name="Equation" r:id="rId8" imgW="228600" imgH="1396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7800" y="3375025"/>
                        <a:ext cx="425450" cy="282575"/>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9305" name="Object 9"/>
          <p:cNvGraphicFramePr>
            <a:graphicFrameLocks noChangeAspect="1"/>
          </p:cNvGraphicFramePr>
          <p:nvPr/>
        </p:nvGraphicFramePr>
        <p:xfrm>
          <a:off x="6043613" y="3824288"/>
          <a:ext cx="585787" cy="314325"/>
        </p:xfrm>
        <a:graphic>
          <a:graphicData uri="http://schemas.openxmlformats.org/presentationml/2006/ole">
            <mc:AlternateContent xmlns:mc="http://schemas.openxmlformats.org/markup-compatibility/2006">
              <mc:Choice xmlns:v="urn:schemas-microsoft-com:vml" Requires="v">
                <p:oleObj spid="_x0000_s444913" name="Equation" r:id="rId10" imgW="330120" imgH="152280" progId="Equation.DSMT4">
                  <p:embed/>
                </p:oleObj>
              </mc:Choice>
              <mc:Fallback>
                <p:oleObj name="Equation" r:id="rId10" imgW="330120" imgH="1522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43613" y="3824288"/>
                        <a:ext cx="585787" cy="314325"/>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9306" name="Object 10"/>
          <p:cNvGraphicFramePr>
            <a:graphicFrameLocks noChangeAspect="1"/>
          </p:cNvGraphicFramePr>
          <p:nvPr/>
        </p:nvGraphicFramePr>
        <p:xfrm>
          <a:off x="5410200" y="1752600"/>
          <a:ext cx="1295400" cy="909638"/>
        </p:xfrm>
        <a:graphic>
          <a:graphicData uri="http://schemas.openxmlformats.org/presentationml/2006/ole">
            <mc:AlternateContent xmlns:mc="http://schemas.openxmlformats.org/markup-compatibility/2006">
              <mc:Choice xmlns:v="urn:schemas-microsoft-com:vml" Requires="v">
                <p:oleObj spid="_x0000_s444914" name="Equation" r:id="rId12" imgW="609480" imgH="368280" progId="Equation.DSMT4">
                  <p:embed/>
                </p:oleObj>
              </mc:Choice>
              <mc:Fallback>
                <p:oleObj name="Equation" r:id="rId12" imgW="609480" imgH="3682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1752600"/>
                        <a:ext cx="1295400" cy="909638"/>
                      </a:xfrm>
                      <a:prstGeom prst="rect">
                        <a:avLst/>
                      </a:prstGeom>
                      <a:solidFill>
                        <a:srgbClr val="99FFCC"/>
                      </a:solidFill>
                      <a:ln w="28575">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9307" name="Object 11"/>
          <p:cNvGraphicFramePr>
            <a:graphicFrameLocks noChangeAspect="1"/>
          </p:cNvGraphicFramePr>
          <p:nvPr/>
        </p:nvGraphicFramePr>
        <p:xfrm>
          <a:off x="1828800" y="3124200"/>
          <a:ext cx="1254125" cy="746125"/>
        </p:xfrm>
        <a:graphic>
          <a:graphicData uri="http://schemas.openxmlformats.org/presentationml/2006/ole">
            <mc:AlternateContent xmlns:mc="http://schemas.openxmlformats.org/markup-compatibility/2006">
              <mc:Choice xmlns:v="urn:schemas-microsoft-com:vml" Requires="v">
                <p:oleObj spid="_x0000_s444915" name="Equation" r:id="rId14" imgW="672840" imgH="368280" progId="Equation.DSMT4">
                  <p:embed/>
                </p:oleObj>
              </mc:Choice>
              <mc:Fallback>
                <p:oleObj name="Equation" r:id="rId14" imgW="672840" imgH="36828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28800" y="3124200"/>
                        <a:ext cx="1254125" cy="746125"/>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9308" name="Object 12"/>
          <p:cNvGraphicFramePr>
            <a:graphicFrameLocks noChangeAspect="1"/>
          </p:cNvGraphicFramePr>
          <p:nvPr/>
        </p:nvGraphicFramePr>
        <p:xfrm>
          <a:off x="3048000" y="3124200"/>
          <a:ext cx="733425" cy="746125"/>
        </p:xfrm>
        <a:graphic>
          <a:graphicData uri="http://schemas.openxmlformats.org/presentationml/2006/ole">
            <mc:AlternateContent xmlns:mc="http://schemas.openxmlformats.org/markup-compatibility/2006">
              <mc:Choice xmlns:v="urn:schemas-microsoft-com:vml" Requires="v">
                <p:oleObj spid="_x0000_s444916" name="Equation" r:id="rId16" imgW="393480" imgH="368280" progId="Equation.DSMT4">
                  <p:embed/>
                </p:oleObj>
              </mc:Choice>
              <mc:Fallback>
                <p:oleObj name="Equation" r:id="rId16" imgW="393480" imgH="36828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48000" y="3124200"/>
                        <a:ext cx="733425" cy="746125"/>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9309" name="Object 13"/>
          <p:cNvGraphicFramePr>
            <a:graphicFrameLocks noChangeAspect="1"/>
          </p:cNvGraphicFramePr>
          <p:nvPr/>
        </p:nvGraphicFramePr>
        <p:xfrm>
          <a:off x="6613525" y="3810000"/>
          <a:ext cx="1082675" cy="419100"/>
        </p:xfrm>
        <a:graphic>
          <a:graphicData uri="http://schemas.openxmlformats.org/presentationml/2006/ole">
            <mc:AlternateContent xmlns:mc="http://schemas.openxmlformats.org/markup-compatibility/2006">
              <mc:Choice xmlns:v="urn:schemas-microsoft-com:vml" Requires="v">
                <p:oleObj spid="_x0000_s444917" name="Equation" r:id="rId18" imgW="609480" imgH="203040" progId="Equation.DSMT4">
                  <p:embed/>
                </p:oleObj>
              </mc:Choice>
              <mc:Fallback>
                <p:oleObj name="Equation" r:id="rId18" imgW="609480" imgH="20304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613525" y="3810000"/>
                        <a:ext cx="1082675" cy="419100"/>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9310" name="Object 14"/>
          <p:cNvGraphicFramePr>
            <a:graphicFrameLocks noChangeAspect="1"/>
          </p:cNvGraphicFramePr>
          <p:nvPr/>
        </p:nvGraphicFramePr>
        <p:xfrm>
          <a:off x="7697787" y="3810000"/>
          <a:ext cx="608013" cy="341313"/>
        </p:xfrm>
        <a:graphic>
          <a:graphicData uri="http://schemas.openxmlformats.org/presentationml/2006/ole">
            <mc:AlternateContent xmlns:mc="http://schemas.openxmlformats.org/markup-compatibility/2006">
              <mc:Choice xmlns:v="urn:schemas-microsoft-com:vml" Requires="v">
                <p:oleObj spid="_x0000_s444918" name="Equation" r:id="rId20" imgW="342720" imgH="164880" progId="Equation.DSMT4">
                  <p:embed/>
                </p:oleObj>
              </mc:Choice>
              <mc:Fallback>
                <p:oleObj name="Equation" r:id="rId20" imgW="342720" imgH="16488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697787" y="3810000"/>
                        <a:ext cx="608013" cy="341313"/>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39311" name="Text Box 15"/>
          <p:cNvSpPr txBox="1">
            <a:spLocks noChangeArrowheads="1"/>
          </p:cNvSpPr>
          <p:nvPr/>
        </p:nvSpPr>
        <p:spPr bwMode="auto">
          <a:xfrm>
            <a:off x="7002463" y="1966913"/>
            <a:ext cx="1608137" cy="395287"/>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sz="1800" b="1">
                <a:solidFill>
                  <a:srgbClr val="CC0000"/>
                </a:solidFill>
                <a:latin typeface="Arial Narrow" charset="0"/>
              </a:rPr>
              <a:t>Self Inductance</a:t>
            </a:r>
          </a:p>
        </p:txBody>
      </p:sp>
      <p:graphicFrame>
        <p:nvGraphicFramePr>
          <p:cNvPr id="439312" name="Object 16"/>
          <p:cNvGraphicFramePr>
            <a:graphicFrameLocks noChangeAspect="1"/>
          </p:cNvGraphicFramePr>
          <p:nvPr/>
        </p:nvGraphicFramePr>
        <p:xfrm>
          <a:off x="7026275" y="1143000"/>
          <a:ext cx="898525" cy="558800"/>
        </p:xfrm>
        <a:graphic>
          <a:graphicData uri="http://schemas.openxmlformats.org/presentationml/2006/ole">
            <mc:AlternateContent xmlns:mc="http://schemas.openxmlformats.org/markup-compatibility/2006">
              <mc:Choice xmlns:v="urn:schemas-microsoft-com:vml" Requires="v">
                <p:oleObj spid="_x0000_s444919" name="Equation" r:id="rId22" imgW="330120" imgH="203040" progId="Equation.DSMT4">
                  <p:embed/>
                </p:oleObj>
              </mc:Choice>
              <mc:Fallback>
                <p:oleObj name="Equation" r:id="rId22" imgW="330120" imgH="20304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26275" y="1143000"/>
                        <a:ext cx="898525" cy="558800"/>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9313" name="Object 17"/>
          <p:cNvGraphicFramePr>
            <a:graphicFrameLocks noChangeAspect="1"/>
          </p:cNvGraphicFramePr>
          <p:nvPr/>
        </p:nvGraphicFramePr>
        <p:xfrm>
          <a:off x="7864475" y="1181100"/>
          <a:ext cx="898525" cy="419100"/>
        </p:xfrm>
        <a:graphic>
          <a:graphicData uri="http://schemas.openxmlformats.org/presentationml/2006/ole">
            <mc:AlternateContent xmlns:mc="http://schemas.openxmlformats.org/markup-compatibility/2006">
              <mc:Choice xmlns:v="urn:schemas-microsoft-com:vml" Requires="v">
                <p:oleObj spid="_x0000_s444920" name="Equation" r:id="rId24" imgW="330120" imgH="152280" progId="Equation.DSMT4">
                  <p:embed/>
                </p:oleObj>
              </mc:Choice>
              <mc:Fallback>
                <p:oleObj name="Equation" r:id="rId24" imgW="330120" imgH="15228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864475" y="1181100"/>
                        <a:ext cx="898525" cy="419100"/>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9314" name="Object 18"/>
          <p:cNvGraphicFramePr>
            <a:graphicFrameLocks noChangeAspect="1"/>
          </p:cNvGraphicFramePr>
          <p:nvPr/>
        </p:nvGraphicFramePr>
        <p:xfrm>
          <a:off x="8153400" y="1181100"/>
          <a:ext cx="346075" cy="419100"/>
        </p:xfrm>
        <a:graphic>
          <a:graphicData uri="http://schemas.openxmlformats.org/presentationml/2006/ole">
            <mc:AlternateContent xmlns:mc="http://schemas.openxmlformats.org/markup-compatibility/2006">
              <mc:Choice xmlns:v="urn:schemas-microsoft-com:vml" Requires="v">
                <p:oleObj spid="_x0000_s444921" name="Equation" r:id="rId26" imgW="126720" imgH="152280" progId="Equation.DSMT4">
                  <p:embed/>
                </p:oleObj>
              </mc:Choice>
              <mc:Fallback>
                <p:oleObj name="Equation" r:id="rId26" imgW="126720" imgH="15228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153400" y="1181100"/>
                        <a:ext cx="346075" cy="419100"/>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02160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39302">
                                            <p:txEl>
                                              <p:pRg st="0" end="0"/>
                                            </p:txEl>
                                          </p:spTgt>
                                        </p:tgtEl>
                                        <p:attrNameLst>
                                          <p:attrName>style.visibility</p:attrName>
                                        </p:attrNameLst>
                                      </p:cBhvr>
                                      <p:to>
                                        <p:strVal val="visible"/>
                                      </p:to>
                                    </p:set>
                                    <p:animEffect transition="in" filter="wipe(left)">
                                      <p:cBhvr>
                                        <p:cTn id="7" dur="500"/>
                                        <p:tgtEl>
                                          <p:spTgt spid="4393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39312"/>
                                        </p:tgtEl>
                                        <p:attrNameLst>
                                          <p:attrName>style.visibility</p:attrName>
                                        </p:attrNameLst>
                                      </p:cBhvr>
                                      <p:to>
                                        <p:strVal val="visible"/>
                                      </p:to>
                                    </p:set>
                                    <p:animEffect transition="in" filter="wipe(left)">
                                      <p:cBhvr>
                                        <p:cTn id="12" dur="500"/>
                                        <p:tgtEl>
                                          <p:spTgt spid="4393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39313"/>
                                        </p:tgtEl>
                                        <p:attrNameLst>
                                          <p:attrName>style.visibility</p:attrName>
                                        </p:attrNameLst>
                                      </p:cBhvr>
                                      <p:to>
                                        <p:strVal val="visible"/>
                                      </p:to>
                                    </p:set>
                                    <p:animEffect transition="in" filter="wipe(left)">
                                      <p:cBhvr>
                                        <p:cTn id="17" dur="500"/>
                                        <p:tgtEl>
                                          <p:spTgt spid="4393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39314"/>
                                        </p:tgtEl>
                                        <p:attrNameLst>
                                          <p:attrName>style.visibility</p:attrName>
                                        </p:attrNameLst>
                                      </p:cBhvr>
                                      <p:to>
                                        <p:strVal val="visible"/>
                                      </p:to>
                                    </p:set>
                                    <p:animEffect transition="in" filter="wipe(left)">
                                      <p:cBhvr>
                                        <p:cTn id="22" dur="500"/>
                                        <p:tgtEl>
                                          <p:spTgt spid="4393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39302">
                                            <p:txEl>
                                              <p:pRg st="1" end="1"/>
                                            </p:txEl>
                                          </p:spTgt>
                                        </p:tgtEl>
                                        <p:attrNameLst>
                                          <p:attrName>style.visibility</p:attrName>
                                        </p:attrNameLst>
                                      </p:cBhvr>
                                      <p:to>
                                        <p:strVal val="visible"/>
                                      </p:to>
                                    </p:set>
                                    <p:animEffect transition="in" filter="wipe(left)">
                                      <p:cBhvr>
                                        <p:cTn id="27" dur="500"/>
                                        <p:tgtEl>
                                          <p:spTgt spid="43930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39306"/>
                                        </p:tgtEl>
                                        <p:attrNameLst>
                                          <p:attrName>style.visibility</p:attrName>
                                        </p:attrNameLst>
                                      </p:cBhvr>
                                      <p:to>
                                        <p:strVal val="visible"/>
                                      </p:to>
                                    </p:set>
                                    <p:animEffect transition="in" filter="wipe(left)">
                                      <p:cBhvr>
                                        <p:cTn id="32" dur="500"/>
                                        <p:tgtEl>
                                          <p:spTgt spid="43930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10000"/>
                                  </p:iterate>
                                  <p:childTnLst>
                                    <p:set>
                                      <p:cBhvr>
                                        <p:cTn id="36" dur="1" fill="hold">
                                          <p:stCondLst>
                                            <p:cond delay="0"/>
                                          </p:stCondLst>
                                        </p:cTn>
                                        <p:tgtEl>
                                          <p:spTgt spid="439311"/>
                                        </p:tgtEl>
                                        <p:attrNameLst>
                                          <p:attrName>style.visibility</p:attrName>
                                        </p:attrNameLst>
                                      </p:cBhvr>
                                      <p:to>
                                        <p:strVal val="visible"/>
                                      </p:to>
                                    </p:set>
                                    <p:animEffect transition="in" filter="wipe(left)">
                                      <p:cBhvr>
                                        <p:cTn id="37" dur="500"/>
                                        <p:tgtEl>
                                          <p:spTgt spid="4393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439302">
                                            <p:txEl>
                                              <p:pRg st="3" end="3"/>
                                            </p:txEl>
                                          </p:spTgt>
                                        </p:tgtEl>
                                        <p:attrNameLst>
                                          <p:attrName>style.visibility</p:attrName>
                                        </p:attrNameLst>
                                      </p:cBhvr>
                                      <p:to>
                                        <p:strVal val="visible"/>
                                      </p:to>
                                    </p:set>
                                    <p:animEffect transition="in" filter="wipe(left)">
                                      <p:cBhvr>
                                        <p:cTn id="42" dur="500"/>
                                        <p:tgtEl>
                                          <p:spTgt spid="439302">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wd">
                                    <p:tmPct val="10000"/>
                                  </p:iterate>
                                  <p:childTnLst>
                                    <p:set>
                                      <p:cBhvr>
                                        <p:cTn id="46" dur="1" fill="hold">
                                          <p:stCondLst>
                                            <p:cond delay="0"/>
                                          </p:stCondLst>
                                        </p:cTn>
                                        <p:tgtEl>
                                          <p:spTgt spid="439302">
                                            <p:txEl>
                                              <p:pRg st="4" end="4"/>
                                            </p:txEl>
                                          </p:spTgt>
                                        </p:tgtEl>
                                        <p:attrNameLst>
                                          <p:attrName>style.visibility</p:attrName>
                                        </p:attrNameLst>
                                      </p:cBhvr>
                                      <p:to>
                                        <p:strVal val="visible"/>
                                      </p:to>
                                    </p:set>
                                    <p:animEffect transition="in" filter="wipe(left)">
                                      <p:cBhvr>
                                        <p:cTn id="47" dur="500"/>
                                        <p:tgtEl>
                                          <p:spTgt spid="439302">
                                            <p:txEl>
                                              <p:pRg st="4" end="4"/>
                                            </p:txEl>
                                          </p:spTgt>
                                        </p:tgtEl>
                                      </p:cBhvr>
                                    </p:animEffect>
                                  </p:childTnLst>
                                </p:cTn>
                              </p:par>
                              <p:par>
                                <p:cTn id="48" presetID="22" presetClass="entr" presetSubtype="8" fill="hold" nodeType="withEffect">
                                  <p:stCondLst>
                                    <p:cond delay="0"/>
                                  </p:stCondLst>
                                  <p:childTnLst>
                                    <p:set>
                                      <p:cBhvr>
                                        <p:cTn id="49" dur="1" fill="hold">
                                          <p:stCondLst>
                                            <p:cond delay="0"/>
                                          </p:stCondLst>
                                        </p:cTn>
                                        <p:tgtEl>
                                          <p:spTgt spid="439304"/>
                                        </p:tgtEl>
                                        <p:attrNameLst>
                                          <p:attrName>style.visibility</p:attrName>
                                        </p:attrNameLst>
                                      </p:cBhvr>
                                      <p:to>
                                        <p:strVal val="visible"/>
                                      </p:to>
                                    </p:set>
                                    <p:animEffect transition="in" filter="wipe(left)">
                                      <p:cBhvr>
                                        <p:cTn id="50" dur="500"/>
                                        <p:tgtEl>
                                          <p:spTgt spid="43930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439307"/>
                                        </p:tgtEl>
                                        <p:attrNameLst>
                                          <p:attrName>style.visibility</p:attrName>
                                        </p:attrNameLst>
                                      </p:cBhvr>
                                      <p:to>
                                        <p:strVal val="visible"/>
                                      </p:to>
                                    </p:set>
                                    <p:animEffect transition="in" filter="wipe(left)">
                                      <p:cBhvr>
                                        <p:cTn id="55" dur="500"/>
                                        <p:tgtEl>
                                          <p:spTgt spid="43930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439308"/>
                                        </p:tgtEl>
                                        <p:attrNameLst>
                                          <p:attrName>style.visibility</p:attrName>
                                        </p:attrNameLst>
                                      </p:cBhvr>
                                      <p:to>
                                        <p:strVal val="visible"/>
                                      </p:to>
                                    </p:set>
                                    <p:animEffect transition="in" filter="wipe(left)">
                                      <p:cBhvr>
                                        <p:cTn id="60" dur="500"/>
                                        <p:tgtEl>
                                          <p:spTgt spid="43930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iterate type="wd">
                                    <p:tmPct val="10000"/>
                                  </p:iterate>
                                  <p:childTnLst>
                                    <p:set>
                                      <p:cBhvr>
                                        <p:cTn id="64" dur="1" fill="hold">
                                          <p:stCondLst>
                                            <p:cond delay="0"/>
                                          </p:stCondLst>
                                        </p:cTn>
                                        <p:tgtEl>
                                          <p:spTgt spid="439302">
                                            <p:txEl>
                                              <p:pRg st="5" end="5"/>
                                            </p:txEl>
                                          </p:spTgt>
                                        </p:tgtEl>
                                        <p:attrNameLst>
                                          <p:attrName>style.visibility</p:attrName>
                                        </p:attrNameLst>
                                      </p:cBhvr>
                                      <p:to>
                                        <p:strVal val="visible"/>
                                      </p:to>
                                    </p:set>
                                    <p:animEffect transition="in" filter="wipe(left)">
                                      <p:cBhvr>
                                        <p:cTn id="65" dur="500"/>
                                        <p:tgtEl>
                                          <p:spTgt spid="439302">
                                            <p:txEl>
                                              <p:pRg st="5" end="5"/>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439305"/>
                                        </p:tgtEl>
                                        <p:attrNameLst>
                                          <p:attrName>style.visibility</p:attrName>
                                        </p:attrNameLst>
                                      </p:cBhvr>
                                      <p:to>
                                        <p:strVal val="visible"/>
                                      </p:to>
                                    </p:set>
                                    <p:animEffect transition="in" filter="wipe(left)">
                                      <p:cBhvr>
                                        <p:cTn id="70" dur="500"/>
                                        <p:tgtEl>
                                          <p:spTgt spid="43930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439309"/>
                                        </p:tgtEl>
                                        <p:attrNameLst>
                                          <p:attrName>style.visibility</p:attrName>
                                        </p:attrNameLst>
                                      </p:cBhvr>
                                      <p:to>
                                        <p:strVal val="visible"/>
                                      </p:to>
                                    </p:set>
                                    <p:animEffect transition="in" filter="wipe(left)">
                                      <p:cBhvr>
                                        <p:cTn id="75" dur="500"/>
                                        <p:tgtEl>
                                          <p:spTgt spid="43930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439310"/>
                                        </p:tgtEl>
                                        <p:attrNameLst>
                                          <p:attrName>style.visibility</p:attrName>
                                        </p:attrNameLst>
                                      </p:cBhvr>
                                      <p:to>
                                        <p:strVal val="visible"/>
                                      </p:to>
                                    </p:set>
                                    <p:animEffect transition="in" filter="wipe(left)">
                                      <p:cBhvr>
                                        <p:cTn id="80" dur="500"/>
                                        <p:tgtEl>
                                          <p:spTgt spid="439310"/>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iterate type="wd">
                                    <p:tmPct val="10000"/>
                                  </p:iterate>
                                  <p:childTnLst>
                                    <p:set>
                                      <p:cBhvr>
                                        <p:cTn id="84" dur="1" fill="hold">
                                          <p:stCondLst>
                                            <p:cond delay="0"/>
                                          </p:stCondLst>
                                        </p:cTn>
                                        <p:tgtEl>
                                          <p:spTgt spid="439302">
                                            <p:txEl>
                                              <p:pRg st="6" end="6"/>
                                            </p:txEl>
                                          </p:spTgt>
                                        </p:tgtEl>
                                        <p:attrNameLst>
                                          <p:attrName>style.visibility</p:attrName>
                                        </p:attrNameLst>
                                      </p:cBhvr>
                                      <p:to>
                                        <p:strVal val="visible"/>
                                      </p:to>
                                    </p:set>
                                    <p:animEffect transition="in" filter="wipe(left)">
                                      <p:cBhvr>
                                        <p:cTn id="85" dur="500"/>
                                        <p:tgtEl>
                                          <p:spTgt spid="439302">
                                            <p:txEl>
                                              <p:pRg st="6" end="6"/>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iterate type="wd">
                                    <p:tmPct val="10000"/>
                                  </p:iterate>
                                  <p:childTnLst>
                                    <p:set>
                                      <p:cBhvr>
                                        <p:cTn id="89" dur="1" fill="hold">
                                          <p:stCondLst>
                                            <p:cond delay="0"/>
                                          </p:stCondLst>
                                        </p:cTn>
                                        <p:tgtEl>
                                          <p:spTgt spid="439302">
                                            <p:txEl>
                                              <p:pRg st="7" end="7"/>
                                            </p:txEl>
                                          </p:spTgt>
                                        </p:tgtEl>
                                        <p:attrNameLst>
                                          <p:attrName>style.visibility</p:attrName>
                                        </p:attrNameLst>
                                      </p:cBhvr>
                                      <p:to>
                                        <p:strVal val="visible"/>
                                      </p:to>
                                    </p:set>
                                    <p:animEffect transition="in" filter="wipe(left)">
                                      <p:cBhvr>
                                        <p:cTn id="90" dur="500"/>
                                        <p:tgtEl>
                                          <p:spTgt spid="439302">
                                            <p:txEl>
                                              <p:pRg st="7" end="7"/>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iterate type="wd">
                                    <p:tmPct val="10000"/>
                                  </p:iterate>
                                  <p:childTnLst>
                                    <p:set>
                                      <p:cBhvr>
                                        <p:cTn id="94" dur="1" fill="hold">
                                          <p:stCondLst>
                                            <p:cond delay="0"/>
                                          </p:stCondLst>
                                        </p:cTn>
                                        <p:tgtEl>
                                          <p:spTgt spid="439302">
                                            <p:txEl>
                                              <p:pRg st="8" end="8"/>
                                            </p:txEl>
                                          </p:spTgt>
                                        </p:tgtEl>
                                        <p:attrNameLst>
                                          <p:attrName>style.visibility</p:attrName>
                                        </p:attrNameLst>
                                      </p:cBhvr>
                                      <p:to>
                                        <p:strVal val="visible"/>
                                      </p:to>
                                    </p:set>
                                    <p:animEffect transition="in" filter="wipe(left)">
                                      <p:cBhvr>
                                        <p:cTn id="95" dur="500"/>
                                        <p:tgtEl>
                                          <p:spTgt spid="43930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302" grpId="0" build="p"/>
      <p:bldP spid="4393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smtClean="0"/>
              <a:t>Thursday, July 5, 2018</a:t>
            </a:r>
            <a:endParaRPr lang="en-US"/>
          </a:p>
        </p:txBody>
      </p:sp>
      <p:sp>
        <p:nvSpPr>
          <p:cNvPr id="9" name="Footer Placeholder 4"/>
          <p:cNvSpPr>
            <a:spLocks noGrp="1"/>
          </p:cNvSpPr>
          <p:nvPr>
            <p:ph type="ftr" sz="quarter" idx="11"/>
          </p:nvPr>
        </p:nvSpPr>
        <p:spPr/>
        <p:txBody>
          <a:bodyPr/>
          <a:lstStyle/>
          <a:p>
            <a:r>
              <a:rPr lang="de-DE" smtClean="0"/>
              <a:t>PHYS 1444-001, Summer 2018               Dr. Jaehoon Yu</a:t>
            </a:r>
            <a:endParaRPr lang="en-US"/>
          </a:p>
        </p:txBody>
      </p:sp>
      <p:sp>
        <p:nvSpPr>
          <p:cNvPr id="10" name="Slide Number Placeholder 5"/>
          <p:cNvSpPr>
            <a:spLocks noGrp="1"/>
          </p:cNvSpPr>
          <p:nvPr>
            <p:ph type="sldNum" sz="quarter" idx="12"/>
          </p:nvPr>
        </p:nvSpPr>
        <p:spPr/>
        <p:txBody>
          <a:bodyPr/>
          <a:lstStyle/>
          <a:p>
            <a:fld id="{DD580C59-326B-7B47-898C-6EEFE92D9744}" type="slidenum">
              <a:rPr lang="en-US"/>
              <a:pPr/>
              <a:t>65</a:t>
            </a:fld>
            <a:endParaRPr lang="en-US"/>
          </a:p>
        </p:txBody>
      </p:sp>
      <p:sp>
        <p:nvSpPr>
          <p:cNvPr id="440322" name="Rectangle 2"/>
          <p:cNvSpPr>
            <a:spLocks noGrp="1" noChangeArrowheads="1"/>
          </p:cNvSpPr>
          <p:nvPr>
            <p:ph type="title"/>
          </p:nvPr>
        </p:nvSpPr>
        <p:spPr>
          <a:xfrm>
            <a:off x="381000" y="304800"/>
            <a:ext cx="8534400" cy="609600"/>
          </a:xfrm>
        </p:spPr>
        <p:txBody>
          <a:bodyPr/>
          <a:lstStyle/>
          <a:p>
            <a:r>
              <a:rPr lang="en-US" dirty="0"/>
              <a:t>So what in the world is the Inductance?</a:t>
            </a:r>
          </a:p>
        </p:txBody>
      </p:sp>
      <p:graphicFrame>
        <p:nvGraphicFramePr>
          <p:cNvPr id="440323" name="Object 3"/>
          <p:cNvGraphicFramePr>
            <a:graphicFrameLocks noChangeAspect="1"/>
          </p:cNvGraphicFramePr>
          <p:nvPr/>
        </p:nvGraphicFramePr>
        <p:xfrm>
          <a:off x="-76200" y="-152400"/>
          <a:ext cx="914400" cy="190500"/>
        </p:xfrm>
        <a:graphic>
          <a:graphicData uri="http://schemas.openxmlformats.org/presentationml/2006/ole">
            <mc:AlternateContent xmlns:mc="http://schemas.openxmlformats.org/markup-compatibility/2006">
              <mc:Choice xmlns:v="urn:schemas-microsoft-com:vml" Requires="v">
                <p:oleObj spid="_x0000_s445582"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5240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0324" name="Object 4"/>
          <p:cNvGraphicFramePr>
            <a:graphicFrameLocks noChangeAspect="1"/>
          </p:cNvGraphicFramePr>
          <p:nvPr/>
        </p:nvGraphicFramePr>
        <p:xfrm>
          <a:off x="400050" y="-139700"/>
          <a:ext cx="114300" cy="165100"/>
        </p:xfrm>
        <a:graphic>
          <a:graphicData uri="http://schemas.openxmlformats.org/presentationml/2006/ole">
            <mc:AlternateContent xmlns:mc="http://schemas.openxmlformats.org/markup-compatibility/2006">
              <mc:Choice xmlns:v="urn:schemas-microsoft-com:vml" Requires="v">
                <p:oleObj spid="_x0000_s445583"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39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0325" name="Object 5"/>
          <p:cNvGraphicFramePr>
            <a:graphicFrameLocks noChangeAspect="1"/>
          </p:cNvGraphicFramePr>
          <p:nvPr/>
        </p:nvGraphicFramePr>
        <p:xfrm>
          <a:off x="0" y="-152400"/>
          <a:ext cx="914400" cy="190500"/>
        </p:xfrm>
        <a:graphic>
          <a:graphicData uri="http://schemas.openxmlformats.org/presentationml/2006/ole">
            <mc:AlternateContent xmlns:mc="http://schemas.openxmlformats.org/markup-compatibility/2006">
              <mc:Choice xmlns:v="urn:schemas-microsoft-com:vml" Requires="v">
                <p:oleObj spid="_x0000_s445584"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0326" name="Rectangle 6"/>
          <p:cNvSpPr>
            <a:spLocks noGrp="1" noChangeArrowheads="1"/>
          </p:cNvSpPr>
          <p:nvPr>
            <p:ph type="body" idx="1"/>
          </p:nvPr>
        </p:nvSpPr>
        <p:spPr>
          <a:xfrm>
            <a:off x="457200" y="990600"/>
            <a:ext cx="8458200" cy="5181600"/>
          </a:xfrm>
        </p:spPr>
        <p:txBody>
          <a:bodyPr/>
          <a:lstStyle/>
          <a:p>
            <a:r>
              <a:rPr lang="en-US" dirty="0"/>
              <a:t>It is an impediment onto the electrical current due to the existence of changing flux</a:t>
            </a:r>
          </a:p>
          <a:p>
            <a:r>
              <a:rPr lang="en-US" dirty="0"/>
              <a:t>So what?</a:t>
            </a:r>
          </a:p>
          <a:p>
            <a:r>
              <a:rPr lang="en-US" dirty="0"/>
              <a:t>In other words, it behaves like a resistance to the varying current, such as AC, that causes the constant change of flux</a:t>
            </a:r>
          </a:p>
          <a:p>
            <a:r>
              <a:rPr lang="en-US" dirty="0"/>
              <a:t>But it also provides means to store energy, just like the capacitance</a:t>
            </a:r>
          </a:p>
        </p:txBody>
      </p:sp>
      <p:graphicFrame>
        <p:nvGraphicFramePr>
          <p:cNvPr id="440327" name="Object 7"/>
          <p:cNvGraphicFramePr>
            <a:graphicFrameLocks noChangeAspect="1"/>
          </p:cNvGraphicFramePr>
          <p:nvPr/>
        </p:nvGraphicFramePr>
        <p:xfrm>
          <a:off x="0" y="-152400"/>
          <a:ext cx="914400" cy="190500"/>
        </p:xfrm>
        <a:graphic>
          <a:graphicData uri="http://schemas.openxmlformats.org/presentationml/2006/ole">
            <mc:AlternateContent xmlns:mc="http://schemas.openxmlformats.org/markup-compatibility/2006">
              <mc:Choice xmlns:v="urn:schemas-microsoft-com:vml" Requires="v">
                <p:oleObj spid="_x0000_s445585"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3209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40326">
                                            <p:txEl>
                                              <p:pRg st="0" end="0"/>
                                            </p:txEl>
                                          </p:spTgt>
                                        </p:tgtEl>
                                        <p:attrNameLst>
                                          <p:attrName>style.visibility</p:attrName>
                                        </p:attrNameLst>
                                      </p:cBhvr>
                                      <p:to>
                                        <p:strVal val="visible"/>
                                      </p:to>
                                    </p:set>
                                    <p:animEffect transition="in" filter="wipe(left)">
                                      <p:cBhvr>
                                        <p:cTn id="7" dur="500"/>
                                        <p:tgtEl>
                                          <p:spTgt spid="4403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40326">
                                            <p:txEl>
                                              <p:pRg st="1" end="1"/>
                                            </p:txEl>
                                          </p:spTgt>
                                        </p:tgtEl>
                                        <p:attrNameLst>
                                          <p:attrName>style.visibility</p:attrName>
                                        </p:attrNameLst>
                                      </p:cBhvr>
                                      <p:to>
                                        <p:strVal val="visible"/>
                                      </p:to>
                                    </p:set>
                                    <p:animEffect transition="in" filter="wipe(left)">
                                      <p:cBhvr>
                                        <p:cTn id="12" dur="500"/>
                                        <p:tgtEl>
                                          <p:spTgt spid="4403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40326">
                                            <p:txEl>
                                              <p:pRg st="2" end="2"/>
                                            </p:txEl>
                                          </p:spTgt>
                                        </p:tgtEl>
                                        <p:attrNameLst>
                                          <p:attrName>style.visibility</p:attrName>
                                        </p:attrNameLst>
                                      </p:cBhvr>
                                      <p:to>
                                        <p:strVal val="visible"/>
                                      </p:to>
                                    </p:set>
                                    <p:animEffect transition="in" filter="wipe(left)">
                                      <p:cBhvr>
                                        <p:cTn id="17" dur="500"/>
                                        <p:tgtEl>
                                          <p:spTgt spid="4403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40326">
                                            <p:txEl>
                                              <p:pRg st="3" end="3"/>
                                            </p:txEl>
                                          </p:spTgt>
                                        </p:tgtEl>
                                        <p:attrNameLst>
                                          <p:attrName>style.visibility</p:attrName>
                                        </p:attrNameLst>
                                      </p:cBhvr>
                                      <p:to>
                                        <p:strVal val="visible"/>
                                      </p:to>
                                    </p:set>
                                    <p:animEffect transition="in" filter="wipe(left)">
                                      <p:cBhvr>
                                        <p:cTn id="22" dur="500"/>
                                        <p:tgtEl>
                                          <p:spTgt spid="4403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26"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3"/>
          <p:cNvSpPr>
            <a:spLocks noGrp="1"/>
          </p:cNvSpPr>
          <p:nvPr>
            <p:ph type="dt" sz="half" idx="10"/>
          </p:nvPr>
        </p:nvSpPr>
        <p:spPr/>
        <p:txBody>
          <a:bodyPr/>
          <a:lstStyle/>
          <a:p>
            <a:r>
              <a:rPr lang="en-US" smtClean="0"/>
              <a:t>Thursday, July 5, 2018</a:t>
            </a:r>
            <a:endParaRPr lang="en-US"/>
          </a:p>
        </p:txBody>
      </p:sp>
      <p:sp>
        <p:nvSpPr>
          <p:cNvPr id="15" name="Footer Placeholder 4"/>
          <p:cNvSpPr>
            <a:spLocks noGrp="1"/>
          </p:cNvSpPr>
          <p:nvPr>
            <p:ph type="ftr" sz="quarter" idx="11"/>
          </p:nvPr>
        </p:nvSpPr>
        <p:spPr/>
        <p:txBody>
          <a:bodyPr/>
          <a:lstStyle/>
          <a:p>
            <a:r>
              <a:rPr lang="de-DE" smtClean="0"/>
              <a:t>PHYS 1444-001, Summer 2018               Dr. Jaehoon Yu</a:t>
            </a:r>
            <a:endParaRPr lang="en-US"/>
          </a:p>
        </p:txBody>
      </p:sp>
      <p:sp>
        <p:nvSpPr>
          <p:cNvPr id="16" name="Slide Number Placeholder 5"/>
          <p:cNvSpPr>
            <a:spLocks noGrp="1"/>
          </p:cNvSpPr>
          <p:nvPr>
            <p:ph type="sldNum" sz="quarter" idx="12"/>
          </p:nvPr>
        </p:nvSpPr>
        <p:spPr/>
        <p:txBody>
          <a:bodyPr/>
          <a:lstStyle/>
          <a:p>
            <a:fld id="{9AD7BDF0-38B5-9141-8635-6C7450B6235E}" type="slidenum">
              <a:rPr lang="en-US"/>
              <a:pPr/>
              <a:t>66</a:t>
            </a:fld>
            <a:endParaRPr lang="en-US"/>
          </a:p>
        </p:txBody>
      </p:sp>
      <p:grpSp>
        <p:nvGrpSpPr>
          <p:cNvPr id="2" name="Group 2"/>
          <p:cNvGrpSpPr>
            <a:grpSpLocks/>
          </p:cNvGrpSpPr>
          <p:nvPr/>
        </p:nvGrpSpPr>
        <p:grpSpPr bwMode="auto">
          <a:xfrm>
            <a:off x="2438400" y="1600200"/>
            <a:ext cx="3733800" cy="3200400"/>
            <a:chOff x="480" y="360"/>
            <a:chExt cx="4800" cy="3600"/>
          </a:xfrm>
        </p:grpSpPr>
        <p:pic>
          <p:nvPicPr>
            <p:cNvPr id="441347" name="Picture 3" descr="FG30_003"/>
            <p:cNvPicPr>
              <a:picLocks noChangeAspect="1" noChangeArrowheads="1"/>
            </p:cNvPicPr>
            <p:nvPr/>
          </p:nvPicPr>
          <p:blipFill>
            <a:blip r:embed="rId4"/>
            <a:srcRect/>
            <a:stretch>
              <a:fillRect/>
            </a:stretch>
          </p:blipFill>
          <p:spPr bwMode="auto">
            <a:xfrm>
              <a:off x="480" y="360"/>
              <a:ext cx="4800" cy="3600"/>
            </a:xfrm>
            <a:prstGeom prst="rect">
              <a:avLst/>
            </a:prstGeom>
            <a:noFill/>
          </p:spPr>
        </p:pic>
        <p:sp>
          <p:nvSpPr>
            <p:cNvPr id="441348" name="Rectangle 4"/>
            <p:cNvSpPr>
              <a:spLocks noChangeArrowheads="1"/>
            </p:cNvSpPr>
            <p:nvPr/>
          </p:nvSpPr>
          <p:spPr bwMode="auto">
            <a:xfrm>
              <a:off x="528" y="1968"/>
              <a:ext cx="4752" cy="1584"/>
            </a:xfrm>
            <a:prstGeom prst="rect">
              <a:avLst/>
            </a:prstGeom>
            <a:solidFill>
              <a:schemeClr val="bg1"/>
            </a:solidFill>
            <a:ln w="9525">
              <a:noFill/>
              <a:miter lim="800000"/>
              <a:headEnd/>
              <a:tailEnd/>
            </a:ln>
            <a:effectLst/>
          </p:spPr>
          <p:txBody>
            <a:bodyPr anchor="ctr">
              <a:prstTxWarp prst="textNoShape">
                <a:avLst/>
              </a:prstTxWarp>
              <a:spAutoFit/>
            </a:bodyPr>
            <a:lstStyle/>
            <a:p>
              <a:endParaRPr lang="en-US"/>
            </a:p>
          </p:txBody>
        </p:sp>
        <p:sp>
          <p:nvSpPr>
            <p:cNvPr id="441349" name="Rectangle 5"/>
            <p:cNvSpPr>
              <a:spLocks noChangeArrowheads="1"/>
            </p:cNvSpPr>
            <p:nvPr/>
          </p:nvSpPr>
          <p:spPr bwMode="auto">
            <a:xfrm>
              <a:off x="480" y="816"/>
              <a:ext cx="1536" cy="912"/>
            </a:xfrm>
            <a:prstGeom prst="rect">
              <a:avLst/>
            </a:prstGeom>
            <a:solidFill>
              <a:schemeClr val="bg1"/>
            </a:solidFill>
            <a:ln w="9525">
              <a:noFill/>
              <a:miter lim="800000"/>
              <a:headEnd/>
              <a:tailEnd/>
            </a:ln>
            <a:effectLst/>
          </p:spPr>
          <p:txBody>
            <a:bodyPr anchor="ctr">
              <a:prstTxWarp prst="textNoShape">
                <a:avLst/>
              </a:prstTxWarp>
              <a:spAutoFit/>
            </a:bodyPr>
            <a:lstStyle/>
            <a:p>
              <a:endParaRPr lang="en-US"/>
            </a:p>
          </p:txBody>
        </p:sp>
        <p:sp>
          <p:nvSpPr>
            <p:cNvPr id="441350" name="Rectangle 6"/>
            <p:cNvSpPr>
              <a:spLocks noChangeArrowheads="1"/>
            </p:cNvSpPr>
            <p:nvPr/>
          </p:nvSpPr>
          <p:spPr bwMode="auto">
            <a:xfrm>
              <a:off x="4560" y="864"/>
              <a:ext cx="624" cy="720"/>
            </a:xfrm>
            <a:prstGeom prst="rect">
              <a:avLst/>
            </a:prstGeom>
            <a:solidFill>
              <a:schemeClr val="bg1"/>
            </a:solidFill>
            <a:ln w="9525">
              <a:noFill/>
              <a:miter lim="800000"/>
              <a:headEnd/>
              <a:tailEnd/>
            </a:ln>
            <a:effectLst/>
          </p:spPr>
          <p:txBody>
            <a:bodyPr anchor="ctr">
              <a:prstTxWarp prst="textNoShape">
                <a:avLst/>
              </a:prstTxWarp>
              <a:spAutoFit/>
            </a:bodyPr>
            <a:lstStyle/>
            <a:p>
              <a:endParaRPr lang="en-US"/>
            </a:p>
          </p:txBody>
        </p:sp>
        <p:sp>
          <p:nvSpPr>
            <p:cNvPr id="441351" name="Rectangle 7"/>
            <p:cNvSpPr>
              <a:spLocks noChangeArrowheads="1"/>
            </p:cNvSpPr>
            <p:nvPr/>
          </p:nvSpPr>
          <p:spPr bwMode="auto">
            <a:xfrm>
              <a:off x="2928" y="1584"/>
              <a:ext cx="432" cy="336"/>
            </a:xfrm>
            <a:prstGeom prst="rect">
              <a:avLst/>
            </a:prstGeom>
            <a:solidFill>
              <a:schemeClr val="bg1"/>
            </a:solidFill>
            <a:ln w="9525">
              <a:noFill/>
              <a:miter lim="800000"/>
              <a:headEnd/>
              <a:tailEnd/>
            </a:ln>
            <a:effectLst/>
          </p:spPr>
          <p:txBody>
            <a:bodyPr wrap="none" anchor="ctr">
              <a:prstTxWarp prst="textNoShape">
                <a:avLst/>
              </a:prstTxWarp>
              <a:spAutoFit/>
            </a:bodyPr>
            <a:lstStyle/>
            <a:p>
              <a:endParaRPr lang="en-US"/>
            </a:p>
          </p:txBody>
        </p:sp>
      </p:grpSp>
      <p:sp>
        <p:nvSpPr>
          <p:cNvPr id="441352" name="Rectangle 8"/>
          <p:cNvSpPr>
            <a:spLocks noGrp="1" noChangeArrowheads="1"/>
          </p:cNvSpPr>
          <p:nvPr>
            <p:ph type="title"/>
          </p:nvPr>
        </p:nvSpPr>
        <p:spPr>
          <a:xfrm>
            <a:off x="381000" y="152400"/>
            <a:ext cx="8534400" cy="609600"/>
          </a:xfrm>
        </p:spPr>
        <p:txBody>
          <a:bodyPr/>
          <a:lstStyle/>
          <a:p>
            <a:r>
              <a:rPr lang="en-US"/>
              <a:t>Inductor</a:t>
            </a:r>
          </a:p>
        </p:txBody>
      </p:sp>
      <p:graphicFrame>
        <p:nvGraphicFramePr>
          <p:cNvPr id="441353" name="Object 9"/>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46606"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1354" name="Object 10"/>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46607"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1355" name="Object 11"/>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46608"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1356" name="Rectangle 12"/>
          <p:cNvSpPr>
            <a:spLocks noGrp="1" noChangeArrowheads="1"/>
          </p:cNvSpPr>
          <p:nvPr>
            <p:ph type="body" idx="1"/>
          </p:nvPr>
        </p:nvSpPr>
        <p:spPr>
          <a:xfrm>
            <a:off x="304800" y="685800"/>
            <a:ext cx="8458200" cy="5791200"/>
          </a:xfrm>
        </p:spPr>
        <p:txBody>
          <a:bodyPr/>
          <a:lstStyle/>
          <a:p>
            <a:pPr>
              <a:lnSpc>
                <a:spcPct val="90000"/>
              </a:lnSpc>
            </a:pPr>
            <a:r>
              <a:rPr lang="en-US" sz="2400" dirty="0"/>
              <a:t>An electrical circuit always </a:t>
            </a:r>
            <a:r>
              <a:rPr lang="en-US" sz="2400" dirty="0" smtClean="0"/>
              <a:t>contains </a:t>
            </a:r>
            <a:r>
              <a:rPr lang="en-US" sz="2400" dirty="0"/>
              <a:t>some inductance but is normally negligibly small</a:t>
            </a:r>
          </a:p>
          <a:p>
            <a:pPr lvl="1">
              <a:lnSpc>
                <a:spcPct val="90000"/>
              </a:lnSpc>
            </a:pPr>
            <a:r>
              <a:rPr lang="en-US" sz="2000" dirty="0"/>
              <a:t>If a circuit contains a coil of many turns, it could have large inductance</a:t>
            </a:r>
          </a:p>
          <a:p>
            <a:pPr>
              <a:lnSpc>
                <a:spcPct val="90000"/>
              </a:lnSpc>
            </a:pPr>
            <a:r>
              <a:rPr lang="en-US" sz="2400" dirty="0"/>
              <a:t>A coil that has significant inductance, </a:t>
            </a:r>
            <a:r>
              <a:rPr lang="en-US" sz="2400" dirty="0">
                <a:latin typeface="Monotype Corsiva" charset="0"/>
              </a:rPr>
              <a:t>L</a:t>
            </a:r>
            <a:r>
              <a:rPr lang="en-US" sz="2400" dirty="0"/>
              <a:t>, is called an inductor and is express with the symbol</a:t>
            </a:r>
          </a:p>
          <a:p>
            <a:pPr lvl="1">
              <a:lnSpc>
                <a:spcPct val="90000"/>
              </a:lnSpc>
            </a:pPr>
            <a:r>
              <a:rPr lang="en-US" sz="2000" dirty="0"/>
              <a:t>Precision resisters are normally wire wound</a:t>
            </a:r>
          </a:p>
          <a:p>
            <a:pPr lvl="2">
              <a:lnSpc>
                <a:spcPct val="90000"/>
              </a:lnSpc>
            </a:pPr>
            <a:r>
              <a:rPr lang="en-US" sz="1800" dirty="0"/>
              <a:t>Would have both resistance and inductance</a:t>
            </a:r>
          </a:p>
          <a:p>
            <a:pPr lvl="2">
              <a:lnSpc>
                <a:spcPct val="90000"/>
              </a:lnSpc>
            </a:pPr>
            <a:r>
              <a:rPr lang="en-US" sz="1800" dirty="0"/>
              <a:t>The inductance can be minimized by winding the wire back on itself in opposite direction to cancel magnetic flux</a:t>
            </a:r>
          </a:p>
          <a:p>
            <a:pPr lvl="2">
              <a:lnSpc>
                <a:spcPct val="90000"/>
              </a:lnSpc>
            </a:pPr>
            <a:r>
              <a:rPr lang="en-US" sz="1800" dirty="0"/>
              <a:t>This is called a “non-inductive winding”</a:t>
            </a:r>
          </a:p>
          <a:p>
            <a:pPr>
              <a:lnSpc>
                <a:spcPct val="90000"/>
              </a:lnSpc>
            </a:pPr>
            <a:r>
              <a:rPr lang="en-US" sz="2400" dirty="0"/>
              <a:t>If an inductor has negligible resistance, inductance controls</a:t>
            </a:r>
            <a:r>
              <a:rPr lang="en-US" sz="2400" dirty="0" smtClean="0"/>
              <a:t> the </a:t>
            </a:r>
            <a:r>
              <a:rPr lang="en-US" sz="2400" dirty="0"/>
              <a:t>changing current</a:t>
            </a:r>
          </a:p>
          <a:p>
            <a:pPr>
              <a:lnSpc>
                <a:spcPct val="90000"/>
              </a:lnSpc>
            </a:pPr>
            <a:r>
              <a:rPr lang="en-US" sz="2400" dirty="0"/>
              <a:t>For an AC current, the greater the inductance the less the AC current</a:t>
            </a:r>
          </a:p>
          <a:p>
            <a:pPr lvl="1">
              <a:lnSpc>
                <a:spcPct val="90000"/>
              </a:lnSpc>
            </a:pPr>
            <a:r>
              <a:rPr lang="en-US" sz="2000" dirty="0"/>
              <a:t>An inductor thus acts like a resistor to impede the flow of alternating current (not to DC, though. Why?)</a:t>
            </a:r>
          </a:p>
          <a:p>
            <a:pPr lvl="1">
              <a:lnSpc>
                <a:spcPct val="90000"/>
              </a:lnSpc>
            </a:pPr>
            <a:r>
              <a:rPr lang="en-US" sz="2000" dirty="0"/>
              <a:t>The quality of an inductor is indicated by the term </a:t>
            </a:r>
            <a:r>
              <a:rPr lang="en-US" sz="2000" b="1" u="sng" dirty="0">
                <a:solidFill>
                  <a:srgbClr val="FF0000"/>
                </a:solidFill>
              </a:rPr>
              <a:t>reactance</a:t>
            </a:r>
            <a:r>
              <a:rPr lang="en-US" sz="2000" dirty="0"/>
              <a:t> or </a:t>
            </a:r>
            <a:r>
              <a:rPr lang="en-US" sz="2000" b="1" u="sng" dirty="0">
                <a:solidFill>
                  <a:srgbClr val="FF0000"/>
                </a:solidFill>
              </a:rPr>
              <a:t>impedance</a:t>
            </a:r>
          </a:p>
        </p:txBody>
      </p:sp>
      <p:graphicFrame>
        <p:nvGraphicFramePr>
          <p:cNvPr id="441357" name="Object 13"/>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46609" name="Equation" r:id="rId9" imgW="914400" imgH="190080" progId="Equation.DSMT4">
                  <p:embed/>
                </p:oleObj>
              </mc:Choice>
              <mc:Fallback>
                <p:oleObj name="Equation" r:id="rId9" imgW="914400" imgH="190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77367183"/>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41356">
                                            <p:txEl>
                                              <p:pRg st="0" end="0"/>
                                            </p:txEl>
                                          </p:spTgt>
                                        </p:tgtEl>
                                        <p:attrNameLst>
                                          <p:attrName>style.visibility</p:attrName>
                                        </p:attrNameLst>
                                      </p:cBhvr>
                                      <p:to>
                                        <p:strVal val="visible"/>
                                      </p:to>
                                    </p:set>
                                    <p:animEffect transition="in" filter="wipe(left)">
                                      <p:cBhvr>
                                        <p:cTn id="7" dur="500"/>
                                        <p:tgtEl>
                                          <p:spTgt spid="4413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41356">
                                            <p:txEl>
                                              <p:pRg st="1" end="1"/>
                                            </p:txEl>
                                          </p:spTgt>
                                        </p:tgtEl>
                                        <p:attrNameLst>
                                          <p:attrName>style.visibility</p:attrName>
                                        </p:attrNameLst>
                                      </p:cBhvr>
                                      <p:to>
                                        <p:strVal val="visible"/>
                                      </p:to>
                                    </p:set>
                                    <p:animEffect transition="in" filter="wipe(left)">
                                      <p:cBhvr>
                                        <p:cTn id="12" dur="500"/>
                                        <p:tgtEl>
                                          <p:spTgt spid="44135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41356">
                                            <p:txEl>
                                              <p:pRg st="2" end="2"/>
                                            </p:txEl>
                                          </p:spTgt>
                                        </p:tgtEl>
                                        <p:attrNameLst>
                                          <p:attrName>style.visibility</p:attrName>
                                        </p:attrNameLst>
                                      </p:cBhvr>
                                      <p:to>
                                        <p:strVal val="visible"/>
                                      </p:to>
                                    </p:set>
                                    <p:animEffect transition="in" filter="wipe(left)">
                                      <p:cBhvr>
                                        <p:cTn id="17" dur="500"/>
                                        <p:tgtEl>
                                          <p:spTgt spid="44135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441356">
                                            <p:txEl>
                                              <p:pRg st="3" end="3"/>
                                            </p:txEl>
                                          </p:spTgt>
                                        </p:tgtEl>
                                        <p:attrNameLst>
                                          <p:attrName>style.visibility</p:attrName>
                                        </p:attrNameLst>
                                      </p:cBhvr>
                                      <p:to>
                                        <p:strVal val="visible"/>
                                      </p:to>
                                    </p:set>
                                    <p:animEffect transition="in" filter="wipe(left)">
                                      <p:cBhvr>
                                        <p:cTn id="29" dur="500"/>
                                        <p:tgtEl>
                                          <p:spTgt spid="44135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wd">
                                    <p:tmPct val="10000"/>
                                  </p:iterate>
                                  <p:childTnLst>
                                    <p:set>
                                      <p:cBhvr>
                                        <p:cTn id="33" dur="1" fill="hold">
                                          <p:stCondLst>
                                            <p:cond delay="0"/>
                                          </p:stCondLst>
                                        </p:cTn>
                                        <p:tgtEl>
                                          <p:spTgt spid="441356">
                                            <p:txEl>
                                              <p:pRg st="4" end="4"/>
                                            </p:txEl>
                                          </p:spTgt>
                                        </p:tgtEl>
                                        <p:attrNameLst>
                                          <p:attrName>style.visibility</p:attrName>
                                        </p:attrNameLst>
                                      </p:cBhvr>
                                      <p:to>
                                        <p:strVal val="visible"/>
                                      </p:to>
                                    </p:set>
                                    <p:animEffect transition="in" filter="wipe(left)">
                                      <p:cBhvr>
                                        <p:cTn id="34" dur="500"/>
                                        <p:tgtEl>
                                          <p:spTgt spid="441356">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wd">
                                    <p:tmPct val="10000"/>
                                  </p:iterate>
                                  <p:childTnLst>
                                    <p:set>
                                      <p:cBhvr>
                                        <p:cTn id="38" dur="1" fill="hold">
                                          <p:stCondLst>
                                            <p:cond delay="0"/>
                                          </p:stCondLst>
                                        </p:cTn>
                                        <p:tgtEl>
                                          <p:spTgt spid="441356">
                                            <p:txEl>
                                              <p:pRg st="5" end="5"/>
                                            </p:txEl>
                                          </p:spTgt>
                                        </p:tgtEl>
                                        <p:attrNameLst>
                                          <p:attrName>style.visibility</p:attrName>
                                        </p:attrNameLst>
                                      </p:cBhvr>
                                      <p:to>
                                        <p:strVal val="visible"/>
                                      </p:to>
                                    </p:set>
                                    <p:animEffect transition="in" filter="wipe(left)">
                                      <p:cBhvr>
                                        <p:cTn id="39" dur="500"/>
                                        <p:tgtEl>
                                          <p:spTgt spid="441356">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iterate type="wd">
                                    <p:tmPct val="10000"/>
                                  </p:iterate>
                                  <p:childTnLst>
                                    <p:set>
                                      <p:cBhvr>
                                        <p:cTn id="43" dur="1" fill="hold">
                                          <p:stCondLst>
                                            <p:cond delay="0"/>
                                          </p:stCondLst>
                                        </p:cTn>
                                        <p:tgtEl>
                                          <p:spTgt spid="441356">
                                            <p:txEl>
                                              <p:pRg st="6" end="6"/>
                                            </p:txEl>
                                          </p:spTgt>
                                        </p:tgtEl>
                                        <p:attrNameLst>
                                          <p:attrName>style.visibility</p:attrName>
                                        </p:attrNameLst>
                                      </p:cBhvr>
                                      <p:to>
                                        <p:strVal val="visible"/>
                                      </p:to>
                                    </p:set>
                                    <p:animEffect transition="in" filter="wipe(left)">
                                      <p:cBhvr>
                                        <p:cTn id="44" dur="500"/>
                                        <p:tgtEl>
                                          <p:spTgt spid="441356">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iterate type="wd">
                                    <p:tmPct val="10000"/>
                                  </p:iterate>
                                  <p:childTnLst>
                                    <p:set>
                                      <p:cBhvr>
                                        <p:cTn id="48" dur="1" fill="hold">
                                          <p:stCondLst>
                                            <p:cond delay="0"/>
                                          </p:stCondLst>
                                        </p:cTn>
                                        <p:tgtEl>
                                          <p:spTgt spid="441356">
                                            <p:txEl>
                                              <p:pRg st="7" end="7"/>
                                            </p:txEl>
                                          </p:spTgt>
                                        </p:tgtEl>
                                        <p:attrNameLst>
                                          <p:attrName>style.visibility</p:attrName>
                                        </p:attrNameLst>
                                      </p:cBhvr>
                                      <p:to>
                                        <p:strVal val="visible"/>
                                      </p:to>
                                    </p:set>
                                    <p:animEffect transition="in" filter="wipe(left)">
                                      <p:cBhvr>
                                        <p:cTn id="49" dur="500"/>
                                        <p:tgtEl>
                                          <p:spTgt spid="441356">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iterate type="wd">
                                    <p:tmPct val="10000"/>
                                  </p:iterate>
                                  <p:childTnLst>
                                    <p:set>
                                      <p:cBhvr>
                                        <p:cTn id="53" dur="1" fill="hold">
                                          <p:stCondLst>
                                            <p:cond delay="0"/>
                                          </p:stCondLst>
                                        </p:cTn>
                                        <p:tgtEl>
                                          <p:spTgt spid="441356">
                                            <p:txEl>
                                              <p:pRg st="8" end="8"/>
                                            </p:txEl>
                                          </p:spTgt>
                                        </p:tgtEl>
                                        <p:attrNameLst>
                                          <p:attrName>style.visibility</p:attrName>
                                        </p:attrNameLst>
                                      </p:cBhvr>
                                      <p:to>
                                        <p:strVal val="visible"/>
                                      </p:to>
                                    </p:set>
                                    <p:animEffect transition="in" filter="wipe(left)">
                                      <p:cBhvr>
                                        <p:cTn id="54" dur="500"/>
                                        <p:tgtEl>
                                          <p:spTgt spid="441356">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iterate type="wd">
                                    <p:tmPct val="10000"/>
                                  </p:iterate>
                                  <p:childTnLst>
                                    <p:set>
                                      <p:cBhvr>
                                        <p:cTn id="58" dur="1" fill="hold">
                                          <p:stCondLst>
                                            <p:cond delay="0"/>
                                          </p:stCondLst>
                                        </p:cTn>
                                        <p:tgtEl>
                                          <p:spTgt spid="441356">
                                            <p:txEl>
                                              <p:pRg st="9" end="9"/>
                                            </p:txEl>
                                          </p:spTgt>
                                        </p:tgtEl>
                                        <p:attrNameLst>
                                          <p:attrName>style.visibility</p:attrName>
                                        </p:attrNameLst>
                                      </p:cBhvr>
                                      <p:to>
                                        <p:strVal val="visible"/>
                                      </p:to>
                                    </p:set>
                                    <p:animEffect transition="in" filter="wipe(left)">
                                      <p:cBhvr>
                                        <p:cTn id="59" dur="500"/>
                                        <p:tgtEl>
                                          <p:spTgt spid="441356">
                                            <p:txEl>
                                              <p:pRg st="9" end="9"/>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iterate type="wd">
                                    <p:tmPct val="10000"/>
                                  </p:iterate>
                                  <p:childTnLst>
                                    <p:set>
                                      <p:cBhvr>
                                        <p:cTn id="63" dur="1" fill="hold">
                                          <p:stCondLst>
                                            <p:cond delay="0"/>
                                          </p:stCondLst>
                                        </p:cTn>
                                        <p:tgtEl>
                                          <p:spTgt spid="441356">
                                            <p:txEl>
                                              <p:pRg st="10" end="10"/>
                                            </p:txEl>
                                          </p:spTgt>
                                        </p:tgtEl>
                                        <p:attrNameLst>
                                          <p:attrName>style.visibility</p:attrName>
                                        </p:attrNameLst>
                                      </p:cBhvr>
                                      <p:to>
                                        <p:strVal val="visible"/>
                                      </p:to>
                                    </p:set>
                                    <p:animEffect transition="in" filter="wipe(left)">
                                      <p:cBhvr>
                                        <p:cTn id="64" dur="500"/>
                                        <p:tgtEl>
                                          <p:spTgt spid="44135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56"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e Placeholder 3"/>
          <p:cNvSpPr>
            <a:spLocks noGrp="1"/>
          </p:cNvSpPr>
          <p:nvPr>
            <p:ph type="dt" sz="half" idx="10"/>
          </p:nvPr>
        </p:nvSpPr>
        <p:spPr/>
        <p:txBody>
          <a:bodyPr/>
          <a:lstStyle/>
          <a:p>
            <a:r>
              <a:rPr lang="en-US" smtClean="0"/>
              <a:t>Thursday, July 5, 2018</a:t>
            </a:r>
            <a:endParaRPr lang="en-US"/>
          </a:p>
        </p:txBody>
      </p:sp>
      <p:sp>
        <p:nvSpPr>
          <p:cNvPr id="27" name="Footer Placeholder 4"/>
          <p:cNvSpPr>
            <a:spLocks noGrp="1"/>
          </p:cNvSpPr>
          <p:nvPr>
            <p:ph type="ftr" sz="quarter" idx="11"/>
          </p:nvPr>
        </p:nvSpPr>
        <p:spPr/>
        <p:txBody>
          <a:bodyPr/>
          <a:lstStyle/>
          <a:p>
            <a:r>
              <a:rPr lang="de-DE" smtClean="0"/>
              <a:t>PHYS 1444-001, Summer 2018               Dr. Jaehoon Yu</a:t>
            </a:r>
            <a:endParaRPr lang="en-US"/>
          </a:p>
        </p:txBody>
      </p:sp>
      <p:sp>
        <p:nvSpPr>
          <p:cNvPr id="28" name="Slide Number Placeholder 5"/>
          <p:cNvSpPr>
            <a:spLocks noGrp="1"/>
          </p:cNvSpPr>
          <p:nvPr>
            <p:ph type="sldNum" sz="quarter" idx="12"/>
          </p:nvPr>
        </p:nvSpPr>
        <p:spPr/>
        <p:txBody>
          <a:bodyPr/>
          <a:lstStyle/>
          <a:p>
            <a:fld id="{85B2EF46-6733-2548-8D73-F94AF51DF2E8}" type="slidenum">
              <a:rPr lang="en-US"/>
              <a:pPr/>
              <a:t>67</a:t>
            </a:fld>
            <a:endParaRPr lang="en-US"/>
          </a:p>
        </p:txBody>
      </p:sp>
      <p:sp>
        <p:nvSpPr>
          <p:cNvPr id="442370" name="Rectangle 2"/>
          <p:cNvSpPr>
            <a:spLocks noGrp="1" noChangeArrowheads="1"/>
          </p:cNvSpPr>
          <p:nvPr>
            <p:ph type="title"/>
          </p:nvPr>
        </p:nvSpPr>
        <p:spPr>
          <a:xfrm>
            <a:off x="228600" y="-76200"/>
            <a:ext cx="8686800" cy="762000"/>
          </a:xfrm>
        </p:spPr>
        <p:txBody>
          <a:bodyPr/>
          <a:lstStyle/>
          <a:p>
            <a:r>
              <a:rPr lang="en-US"/>
              <a:t>Example 30 – 3 </a:t>
            </a:r>
          </a:p>
        </p:txBody>
      </p:sp>
      <p:sp>
        <p:nvSpPr>
          <p:cNvPr id="442371" name="Text Box 3"/>
          <p:cNvSpPr txBox="1">
            <a:spLocks noChangeArrowheads="1"/>
          </p:cNvSpPr>
          <p:nvPr/>
        </p:nvSpPr>
        <p:spPr bwMode="auto">
          <a:xfrm>
            <a:off x="381000" y="533400"/>
            <a:ext cx="8458200" cy="1938992"/>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b="1" dirty="0">
                <a:solidFill>
                  <a:schemeClr val="accent2"/>
                </a:solidFill>
                <a:latin typeface="Arial Narrow" charset="0"/>
              </a:rPr>
              <a:t>Solenoid inductance. </a:t>
            </a:r>
            <a:r>
              <a:rPr lang="en-US" dirty="0">
                <a:solidFill>
                  <a:schemeClr val="accent2"/>
                </a:solidFill>
                <a:latin typeface="Arial Narrow" charset="0"/>
              </a:rPr>
              <a:t>(a) Determine</a:t>
            </a:r>
            <a:r>
              <a:rPr lang="en-US" dirty="0" smtClean="0">
                <a:solidFill>
                  <a:schemeClr val="accent2"/>
                </a:solidFill>
                <a:latin typeface="Arial Narrow" charset="0"/>
              </a:rPr>
              <a:t> the </a:t>
            </a:r>
            <a:r>
              <a:rPr lang="en-US" dirty="0">
                <a:solidFill>
                  <a:schemeClr val="accent2"/>
                </a:solidFill>
                <a:latin typeface="Arial Narrow" charset="0"/>
              </a:rPr>
              <a:t>formula for the self inductance </a:t>
            </a:r>
            <a:r>
              <a:rPr lang="en-US" dirty="0">
                <a:solidFill>
                  <a:schemeClr val="accent2"/>
                </a:solidFill>
                <a:latin typeface="Monotype Corsiva" charset="0"/>
              </a:rPr>
              <a:t>L</a:t>
            </a:r>
            <a:r>
              <a:rPr lang="en-US" dirty="0">
                <a:solidFill>
                  <a:schemeClr val="accent2"/>
                </a:solidFill>
                <a:latin typeface="Arial Narrow" charset="0"/>
              </a:rPr>
              <a:t> of a tightly wrapped solenoid ( a long coil) containing N turns of wire in its length </a:t>
            </a:r>
            <a:r>
              <a:rPr lang="en-US" dirty="0" err="1">
                <a:solidFill>
                  <a:schemeClr val="accent2"/>
                </a:solidFill>
                <a:latin typeface="Monotype Corsiva" charset="0"/>
              </a:rPr>
              <a:t>l</a:t>
            </a:r>
            <a:r>
              <a:rPr lang="en-US" dirty="0">
                <a:solidFill>
                  <a:schemeClr val="accent2"/>
                </a:solidFill>
                <a:latin typeface="Arial Narrow" charset="0"/>
              </a:rPr>
              <a:t> and whose cross-sectional area is A. (</a:t>
            </a:r>
            <a:r>
              <a:rPr lang="en-US" dirty="0" err="1">
                <a:solidFill>
                  <a:schemeClr val="accent2"/>
                </a:solidFill>
                <a:latin typeface="Arial Narrow" charset="0"/>
              </a:rPr>
              <a:t>b</a:t>
            </a:r>
            <a:r>
              <a:rPr lang="en-US" dirty="0">
                <a:solidFill>
                  <a:schemeClr val="accent2"/>
                </a:solidFill>
                <a:latin typeface="Arial Narrow" charset="0"/>
              </a:rPr>
              <a:t>) Calculate the value of </a:t>
            </a:r>
            <a:r>
              <a:rPr lang="en-US" dirty="0">
                <a:solidFill>
                  <a:schemeClr val="accent2"/>
                </a:solidFill>
                <a:latin typeface="Monotype Corsiva" charset="0"/>
              </a:rPr>
              <a:t>L</a:t>
            </a:r>
            <a:r>
              <a:rPr lang="en-US" dirty="0">
                <a:solidFill>
                  <a:schemeClr val="accent2"/>
                </a:solidFill>
                <a:latin typeface="Arial Narrow" charset="0"/>
              </a:rPr>
              <a:t> if N=100, </a:t>
            </a:r>
            <a:r>
              <a:rPr lang="en-US" dirty="0" err="1">
                <a:solidFill>
                  <a:schemeClr val="accent2"/>
                </a:solidFill>
                <a:latin typeface="Monotype Corsiva" charset="0"/>
              </a:rPr>
              <a:t>l</a:t>
            </a:r>
            <a:r>
              <a:rPr lang="en-US" dirty="0">
                <a:solidFill>
                  <a:schemeClr val="accent2"/>
                </a:solidFill>
                <a:latin typeface="Arial Narrow" charset="0"/>
              </a:rPr>
              <a:t>=5.0cm, A=0.30cm</a:t>
            </a:r>
            <a:r>
              <a:rPr lang="en-US" baseline="30000" dirty="0">
                <a:solidFill>
                  <a:schemeClr val="accent2"/>
                </a:solidFill>
                <a:latin typeface="Arial Narrow" charset="0"/>
              </a:rPr>
              <a:t>2</a:t>
            </a:r>
            <a:r>
              <a:rPr lang="en-US" dirty="0">
                <a:solidFill>
                  <a:schemeClr val="accent2"/>
                </a:solidFill>
                <a:latin typeface="Arial Narrow" charset="0"/>
              </a:rPr>
              <a:t> and the solenoid is air filled. (</a:t>
            </a:r>
            <a:r>
              <a:rPr lang="en-US" dirty="0" err="1">
                <a:solidFill>
                  <a:schemeClr val="accent2"/>
                </a:solidFill>
                <a:latin typeface="Arial Narrow" charset="0"/>
              </a:rPr>
              <a:t>c</a:t>
            </a:r>
            <a:r>
              <a:rPr lang="en-US" dirty="0">
                <a:solidFill>
                  <a:schemeClr val="accent2"/>
                </a:solidFill>
                <a:latin typeface="Arial Narrow" charset="0"/>
              </a:rPr>
              <a:t>) calculate </a:t>
            </a:r>
            <a:r>
              <a:rPr lang="en-US" dirty="0">
                <a:solidFill>
                  <a:schemeClr val="accent2"/>
                </a:solidFill>
                <a:latin typeface="Monotype Corsiva" charset="0"/>
              </a:rPr>
              <a:t>L</a:t>
            </a:r>
            <a:r>
              <a:rPr lang="en-US" dirty="0">
                <a:solidFill>
                  <a:schemeClr val="accent2"/>
                </a:solidFill>
                <a:latin typeface="Arial Narrow" charset="0"/>
              </a:rPr>
              <a:t> if the solenoid has an iron core with</a:t>
            </a:r>
            <a:r>
              <a:rPr lang="en-US" dirty="0" smtClean="0">
                <a:solidFill>
                  <a:schemeClr val="accent2"/>
                </a:solidFill>
                <a:latin typeface="Arial Narrow" charset="0"/>
              </a:rPr>
              <a:t> </a:t>
            </a:r>
            <a:r>
              <a:rPr lang="en-US" dirty="0" err="1" smtClean="0">
                <a:solidFill>
                  <a:schemeClr val="accent2"/>
                </a:solidFill>
                <a:latin typeface="Symbol" charset="2"/>
              </a:rPr>
              <a:t>μ</a:t>
            </a:r>
            <a:r>
              <a:rPr lang="en-US" dirty="0" smtClean="0">
                <a:solidFill>
                  <a:schemeClr val="accent2"/>
                </a:solidFill>
                <a:latin typeface="Arial Narrow" charset="0"/>
              </a:rPr>
              <a:t>=4000</a:t>
            </a:r>
            <a:r>
              <a:rPr lang="en-US" dirty="0" smtClean="0">
                <a:solidFill>
                  <a:schemeClr val="accent2"/>
                </a:solidFill>
                <a:latin typeface="Symbol" charset="2"/>
              </a:rPr>
              <a:t>μ</a:t>
            </a:r>
            <a:r>
              <a:rPr lang="en-US" baseline="-25000" dirty="0" smtClean="0">
                <a:solidFill>
                  <a:schemeClr val="accent2"/>
                </a:solidFill>
                <a:latin typeface="Arial Narrow" charset="0"/>
              </a:rPr>
              <a:t>0</a:t>
            </a:r>
            <a:r>
              <a:rPr lang="en-US" dirty="0">
                <a:solidFill>
                  <a:schemeClr val="accent2"/>
                </a:solidFill>
                <a:latin typeface="Arial Narrow" charset="0"/>
              </a:rPr>
              <a:t>.</a:t>
            </a:r>
          </a:p>
        </p:txBody>
      </p:sp>
      <p:sp>
        <p:nvSpPr>
          <p:cNvPr id="442372" name="Text Box 4"/>
          <p:cNvSpPr txBox="1">
            <a:spLocks noChangeArrowheads="1"/>
          </p:cNvSpPr>
          <p:nvPr/>
        </p:nvSpPr>
        <p:spPr bwMode="auto">
          <a:xfrm>
            <a:off x="381000" y="2438400"/>
            <a:ext cx="54102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What is the magnetic field inside a solenoid?</a:t>
            </a:r>
            <a:endParaRPr lang="en-US" baseline="-25000">
              <a:solidFill>
                <a:srgbClr val="CC00CC"/>
              </a:solidFill>
              <a:latin typeface="Arial Narrow" charset="0"/>
            </a:endParaRPr>
          </a:p>
        </p:txBody>
      </p:sp>
      <p:sp>
        <p:nvSpPr>
          <p:cNvPr id="442373" name="Text Box 5"/>
          <p:cNvSpPr txBox="1">
            <a:spLocks noChangeArrowheads="1"/>
          </p:cNvSpPr>
          <p:nvPr/>
        </p:nvSpPr>
        <p:spPr bwMode="auto">
          <a:xfrm>
            <a:off x="381000" y="3810000"/>
            <a:ext cx="34290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(b) Using the formula above</a:t>
            </a:r>
          </a:p>
        </p:txBody>
      </p:sp>
      <p:graphicFrame>
        <p:nvGraphicFramePr>
          <p:cNvPr id="442374" name="Object 6"/>
          <p:cNvGraphicFramePr>
            <a:graphicFrameLocks noChangeAspect="1"/>
          </p:cNvGraphicFramePr>
          <p:nvPr/>
        </p:nvGraphicFramePr>
        <p:xfrm>
          <a:off x="2971800" y="2851150"/>
          <a:ext cx="881063" cy="501650"/>
        </p:xfrm>
        <a:graphic>
          <a:graphicData uri="http://schemas.openxmlformats.org/presentationml/2006/ole">
            <mc:AlternateContent xmlns:mc="http://schemas.openxmlformats.org/markup-compatibility/2006">
              <mc:Choice xmlns:v="urn:schemas-microsoft-com:vml" Requires="v">
                <p:oleObj spid="_x0000_s448120" name="Equation" r:id="rId3" imgW="355320" imgH="203040" progId="Equation.DSMT4">
                  <p:embed/>
                </p:oleObj>
              </mc:Choice>
              <mc:Fallback>
                <p:oleObj name="Equation" r:id="rId3" imgW="355320" imgH="2030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851150"/>
                        <a:ext cx="881063" cy="5016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2375" name="Object 7"/>
          <p:cNvGraphicFramePr>
            <a:graphicFrameLocks noChangeAspect="1"/>
          </p:cNvGraphicFramePr>
          <p:nvPr/>
        </p:nvGraphicFramePr>
        <p:xfrm>
          <a:off x="5638800" y="2497138"/>
          <a:ext cx="596900" cy="357187"/>
        </p:xfrm>
        <a:graphic>
          <a:graphicData uri="http://schemas.openxmlformats.org/presentationml/2006/ole">
            <mc:AlternateContent xmlns:mc="http://schemas.openxmlformats.org/markup-compatibility/2006">
              <mc:Choice xmlns:v="urn:schemas-microsoft-com:vml" Requires="v">
                <p:oleObj spid="_x0000_s448121" name="Equation" r:id="rId5" imgW="253800" imgH="152280" progId="Equation.DSMT4">
                  <p:embed/>
                </p:oleObj>
              </mc:Choice>
              <mc:Fallback>
                <p:oleObj name="Equation" r:id="rId5" imgW="253800" imgH="1522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97138"/>
                        <a:ext cx="596900" cy="35718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442376" name="Text Box 8"/>
          <p:cNvSpPr txBox="1">
            <a:spLocks noChangeArrowheads="1"/>
          </p:cNvSpPr>
          <p:nvPr/>
        </p:nvSpPr>
        <p:spPr bwMode="auto">
          <a:xfrm>
            <a:off x="381000" y="2895600"/>
            <a:ext cx="26670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The flux is, therefore,</a:t>
            </a:r>
            <a:endParaRPr lang="en-US" baseline="-25000">
              <a:solidFill>
                <a:srgbClr val="CC00CC"/>
              </a:solidFill>
              <a:latin typeface="Arial Narrow" charset="0"/>
            </a:endParaRPr>
          </a:p>
        </p:txBody>
      </p:sp>
      <p:graphicFrame>
        <p:nvGraphicFramePr>
          <p:cNvPr id="442377" name="Object 9"/>
          <p:cNvGraphicFramePr>
            <a:graphicFrameLocks noChangeAspect="1"/>
          </p:cNvGraphicFramePr>
          <p:nvPr/>
        </p:nvGraphicFramePr>
        <p:xfrm>
          <a:off x="4759325" y="3552825"/>
          <a:ext cx="498475" cy="312738"/>
        </p:xfrm>
        <a:graphic>
          <a:graphicData uri="http://schemas.openxmlformats.org/presentationml/2006/ole">
            <mc:AlternateContent xmlns:mc="http://schemas.openxmlformats.org/markup-compatibility/2006">
              <mc:Choice xmlns:v="urn:schemas-microsoft-com:vml" Requires="v">
                <p:oleObj spid="_x0000_s448122" name="Equation" r:id="rId7" imgW="241200" imgH="152280" progId="Equation.DSMT4">
                  <p:embed/>
                </p:oleObj>
              </mc:Choice>
              <mc:Fallback>
                <p:oleObj name="Equation" r:id="rId7" imgW="241200" imgH="1522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9325" y="3552825"/>
                        <a:ext cx="498475" cy="3127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442378" name="Text Box 10"/>
          <p:cNvSpPr txBox="1">
            <a:spLocks noChangeArrowheads="1"/>
          </p:cNvSpPr>
          <p:nvPr/>
        </p:nvSpPr>
        <p:spPr bwMode="auto">
          <a:xfrm>
            <a:off x="381000" y="3352800"/>
            <a:ext cx="46482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Using the formula for self inductance:</a:t>
            </a:r>
            <a:endParaRPr lang="en-US" baseline="-25000">
              <a:solidFill>
                <a:srgbClr val="CC00CC"/>
              </a:solidFill>
              <a:latin typeface="Arial Narrow" charset="0"/>
            </a:endParaRPr>
          </a:p>
        </p:txBody>
      </p:sp>
      <p:graphicFrame>
        <p:nvGraphicFramePr>
          <p:cNvPr id="442379" name="Object 11"/>
          <p:cNvGraphicFramePr>
            <a:graphicFrameLocks noChangeAspect="1"/>
          </p:cNvGraphicFramePr>
          <p:nvPr/>
        </p:nvGraphicFramePr>
        <p:xfrm>
          <a:off x="914400" y="4583113"/>
          <a:ext cx="466725" cy="293687"/>
        </p:xfrm>
        <a:graphic>
          <a:graphicData uri="http://schemas.openxmlformats.org/presentationml/2006/ole">
            <mc:AlternateContent xmlns:mc="http://schemas.openxmlformats.org/markup-compatibility/2006">
              <mc:Choice xmlns:v="urn:schemas-microsoft-com:vml" Requires="v">
                <p:oleObj spid="_x0000_s448123" name="Equation" r:id="rId9" imgW="241200" imgH="152280" progId="Equation.DSMT4">
                  <p:embed/>
                </p:oleObj>
              </mc:Choice>
              <mc:Fallback>
                <p:oleObj name="Equation" r:id="rId9" imgW="241200" imgH="1522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4400" y="4583113"/>
                        <a:ext cx="466725" cy="29368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442380" name="Text Box 12"/>
          <p:cNvSpPr txBox="1">
            <a:spLocks noChangeArrowheads="1"/>
          </p:cNvSpPr>
          <p:nvPr/>
        </p:nvSpPr>
        <p:spPr bwMode="auto">
          <a:xfrm>
            <a:off x="381000" y="5105400"/>
            <a:ext cx="60960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(c) The magnetic field with an iron core solenoid is</a:t>
            </a:r>
          </a:p>
        </p:txBody>
      </p:sp>
      <p:graphicFrame>
        <p:nvGraphicFramePr>
          <p:cNvPr id="442381" name="Object 13"/>
          <p:cNvGraphicFramePr>
            <a:graphicFrameLocks noChangeAspect="1"/>
          </p:cNvGraphicFramePr>
          <p:nvPr/>
        </p:nvGraphicFramePr>
        <p:xfrm>
          <a:off x="6172200" y="5145088"/>
          <a:ext cx="596900" cy="357187"/>
        </p:xfrm>
        <a:graphic>
          <a:graphicData uri="http://schemas.openxmlformats.org/presentationml/2006/ole">
            <mc:AlternateContent xmlns:mc="http://schemas.openxmlformats.org/markup-compatibility/2006">
              <mc:Choice xmlns:v="urn:schemas-microsoft-com:vml" Requires="v">
                <p:oleObj spid="_x0000_s448124" name="Equation" r:id="rId11" imgW="253800" imgH="152280" progId="Equation.DSMT4">
                  <p:embed/>
                </p:oleObj>
              </mc:Choice>
              <mc:Fallback>
                <p:oleObj name="Equation" r:id="rId11" imgW="253800" imgH="1522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72200" y="5145088"/>
                        <a:ext cx="596900" cy="35718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2382" name="Object 14"/>
          <p:cNvGraphicFramePr>
            <a:graphicFrameLocks noChangeAspect="1"/>
          </p:cNvGraphicFramePr>
          <p:nvPr/>
        </p:nvGraphicFramePr>
        <p:xfrm>
          <a:off x="304800" y="5856288"/>
          <a:ext cx="468313" cy="293687"/>
        </p:xfrm>
        <a:graphic>
          <a:graphicData uri="http://schemas.openxmlformats.org/presentationml/2006/ole">
            <mc:AlternateContent xmlns:mc="http://schemas.openxmlformats.org/markup-compatibility/2006">
              <mc:Choice xmlns:v="urn:schemas-microsoft-com:vml" Requires="v">
                <p:oleObj spid="_x0000_s448125" name="Equation" r:id="rId13" imgW="241200" imgH="152280" progId="Equation.DSMT4">
                  <p:embed/>
                </p:oleObj>
              </mc:Choice>
              <mc:Fallback>
                <p:oleObj name="Equation" r:id="rId13" imgW="241200" imgH="1522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4800" y="5856288"/>
                        <a:ext cx="468313" cy="293687"/>
                      </a:xfrm>
                      <a:prstGeom prst="rect">
                        <a:avLst/>
                      </a:prstGeom>
                      <a:solidFill>
                        <a:schemeClr val="bg1"/>
                      </a:solidFill>
                      <a:ln>
                        <a:noFill/>
                      </a:ln>
                      <a:extLs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2383" name="Object 15"/>
          <p:cNvGraphicFramePr>
            <a:graphicFrameLocks noChangeAspect="1"/>
          </p:cNvGraphicFramePr>
          <p:nvPr/>
        </p:nvGraphicFramePr>
        <p:xfrm>
          <a:off x="6172200" y="2438400"/>
          <a:ext cx="1014413" cy="476250"/>
        </p:xfrm>
        <a:graphic>
          <a:graphicData uri="http://schemas.openxmlformats.org/presentationml/2006/ole">
            <mc:AlternateContent xmlns:mc="http://schemas.openxmlformats.org/markup-compatibility/2006">
              <mc:Choice xmlns:v="urn:schemas-microsoft-com:vml" Requires="v">
                <p:oleObj spid="_x0000_s448126" name="Equation" r:id="rId15" imgW="431640" imgH="203040" progId="Equation.DSMT4">
                  <p:embed/>
                </p:oleObj>
              </mc:Choice>
              <mc:Fallback>
                <p:oleObj name="Equation" r:id="rId15" imgW="431640" imgH="20304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72200" y="2438400"/>
                        <a:ext cx="1014413" cy="4762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2384" name="Object 16"/>
          <p:cNvGraphicFramePr>
            <a:graphicFrameLocks noChangeAspect="1"/>
          </p:cNvGraphicFramePr>
          <p:nvPr/>
        </p:nvGraphicFramePr>
        <p:xfrm>
          <a:off x="7126288" y="2438400"/>
          <a:ext cx="1103312" cy="476250"/>
        </p:xfrm>
        <a:graphic>
          <a:graphicData uri="http://schemas.openxmlformats.org/presentationml/2006/ole">
            <mc:AlternateContent xmlns:mc="http://schemas.openxmlformats.org/markup-compatibility/2006">
              <mc:Choice xmlns:v="urn:schemas-microsoft-com:vml" Requires="v">
                <p:oleObj spid="_x0000_s448127" name="Equation" r:id="rId17" imgW="469800" imgH="203040" progId="Equation.DSMT4">
                  <p:embed/>
                </p:oleObj>
              </mc:Choice>
              <mc:Fallback>
                <p:oleObj name="Equation" r:id="rId17" imgW="469800" imgH="20304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126288" y="2438400"/>
                        <a:ext cx="1103312" cy="4762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2385" name="Object 17"/>
          <p:cNvGraphicFramePr>
            <a:graphicFrameLocks noChangeAspect="1"/>
          </p:cNvGraphicFramePr>
          <p:nvPr/>
        </p:nvGraphicFramePr>
        <p:xfrm>
          <a:off x="3752850" y="2900363"/>
          <a:ext cx="819150" cy="376237"/>
        </p:xfrm>
        <a:graphic>
          <a:graphicData uri="http://schemas.openxmlformats.org/presentationml/2006/ole">
            <mc:AlternateContent xmlns:mc="http://schemas.openxmlformats.org/markup-compatibility/2006">
              <mc:Choice xmlns:v="urn:schemas-microsoft-com:vml" Requires="v">
                <p:oleObj spid="_x0000_s448128" name="Equation" r:id="rId19" imgW="330120" imgH="152280" progId="Equation.DSMT4">
                  <p:embed/>
                </p:oleObj>
              </mc:Choice>
              <mc:Fallback>
                <p:oleObj name="Equation" r:id="rId19" imgW="330120" imgH="15228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752850" y="2900363"/>
                        <a:ext cx="819150" cy="37623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2386" name="Object 18"/>
          <p:cNvGraphicFramePr>
            <a:graphicFrameLocks noChangeAspect="1"/>
          </p:cNvGraphicFramePr>
          <p:nvPr/>
        </p:nvGraphicFramePr>
        <p:xfrm>
          <a:off x="4648200" y="2817813"/>
          <a:ext cx="1322388" cy="566737"/>
        </p:xfrm>
        <a:graphic>
          <a:graphicData uri="http://schemas.openxmlformats.org/presentationml/2006/ole">
            <mc:AlternateContent xmlns:mc="http://schemas.openxmlformats.org/markup-compatibility/2006">
              <mc:Choice xmlns:v="urn:schemas-microsoft-com:vml" Requires="v">
                <p:oleObj spid="_x0000_s448129" name="Equation" r:id="rId21" imgW="533400" imgH="228600" progId="Equation.DSMT4">
                  <p:embed/>
                </p:oleObj>
              </mc:Choice>
              <mc:Fallback>
                <p:oleObj name="Equation" r:id="rId21" imgW="533400" imgH="22860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48200" y="2817813"/>
                        <a:ext cx="1322388" cy="56673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2387" name="Object 19"/>
          <p:cNvGraphicFramePr>
            <a:graphicFrameLocks noChangeAspect="1"/>
          </p:cNvGraphicFramePr>
          <p:nvPr/>
        </p:nvGraphicFramePr>
        <p:xfrm>
          <a:off x="5181600" y="3352800"/>
          <a:ext cx="1022350" cy="758825"/>
        </p:xfrm>
        <a:graphic>
          <a:graphicData uri="http://schemas.openxmlformats.org/presentationml/2006/ole">
            <mc:AlternateContent xmlns:mc="http://schemas.openxmlformats.org/markup-compatibility/2006">
              <mc:Choice xmlns:v="urn:schemas-microsoft-com:vml" Requires="v">
                <p:oleObj spid="_x0000_s448130" name="Equation" r:id="rId23" imgW="495000" imgH="368280" progId="Equation.DSMT4">
                  <p:embed/>
                </p:oleObj>
              </mc:Choice>
              <mc:Fallback>
                <p:oleObj name="Equation" r:id="rId23" imgW="495000" imgH="36828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181600" y="3352800"/>
                        <a:ext cx="1022350" cy="7588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2388" name="Object 20"/>
          <p:cNvGraphicFramePr>
            <a:graphicFrameLocks noChangeAspect="1"/>
          </p:cNvGraphicFramePr>
          <p:nvPr/>
        </p:nvGraphicFramePr>
        <p:xfrm>
          <a:off x="6248400" y="3276600"/>
          <a:ext cx="1522413" cy="811213"/>
        </p:xfrm>
        <a:graphic>
          <a:graphicData uri="http://schemas.openxmlformats.org/presentationml/2006/ole">
            <mc:AlternateContent xmlns:mc="http://schemas.openxmlformats.org/markup-compatibility/2006">
              <mc:Choice xmlns:v="urn:schemas-microsoft-com:vml" Requires="v">
                <p:oleObj spid="_x0000_s448131" name="Equation" r:id="rId25" imgW="736600" imgH="393700" progId="Equation.DSMT4">
                  <p:embed/>
                </p:oleObj>
              </mc:Choice>
              <mc:Fallback>
                <p:oleObj name="Equation" r:id="rId25" imgW="736600" imgH="39370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248400" y="3276600"/>
                        <a:ext cx="1522413" cy="8112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2389" name="Object 21"/>
          <p:cNvGraphicFramePr>
            <a:graphicFrameLocks noChangeAspect="1"/>
          </p:cNvGraphicFramePr>
          <p:nvPr/>
        </p:nvGraphicFramePr>
        <p:xfrm>
          <a:off x="1357313" y="4344988"/>
          <a:ext cx="1157287" cy="760412"/>
        </p:xfrm>
        <a:graphic>
          <a:graphicData uri="http://schemas.openxmlformats.org/presentationml/2006/ole">
            <mc:AlternateContent xmlns:mc="http://schemas.openxmlformats.org/markup-compatibility/2006">
              <mc:Choice xmlns:v="urn:schemas-microsoft-com:vml" Requires="v">
                <p:oleObj spid="_x0000_s448132" name="Equation" r:id="rId27" imgW="596880" imgH="393480" progId="Equation.DSMT4">
                  <p:embed/>
                </p:oleObj>
              </mc:Choice>
              <mc:Fallback>
                <p:oleObj name="Equation" r:id="rId27" imgW="596880" imgH="393480" progId="Equation.DSMT4">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357313" y="4344988"/>
                        <a:ext cx="1157287" cy="76041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2390" name="Object 22"/>
          <p:cNvGraphicFramePr>
            <a:graphicFrameLocks noChangeAspect="1"/>
          </p:cNvGraphicFramePr>
          <p:nvPr/>
        </p:nvGraphicFramePr>
        <p:xfrm>
          <a:off x="2487613" y="4211638"/>
          <a:ext cx="5462587" cy="906462"/>
        </p:xfrm>
        <a:graphic>
          <a:graphicData uri="http://schemas.openxmlformats.org/presentationml/2006/ole">
            <mc:AlternateContent xmlns:mc="http://schemas.openxmlformats.org/markup-compatibility/2006">
              <mc:Choice xmlns:v="urn:schemas-microsoft-com:vml" Requires="v">
                <p:oleObj spid="_x0000_s448133" name="Equation" r:id="rId29" imgW="2819400" imgH="469900" progId="Equation.DSMT4">
                  <p:embed/>
                </p:oleObj>
              </mc:Choice>
              <mc:Fallback>
                <p:oleObj name="Equation" r:id="rId29" imgW="2819400" imgH="469900" progId="Equation.DSMT4">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487613" y="4211638"/>
                        <a:ext cx="5462587" cy="9064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2391" name="Object 23"/>
          <p:cNvGraphicFramePr>
            <a:graphicFrameLocks noChangeAspect="1"/>
          </p:cNvGraphicFramePr>
          <p:nvPr/>
        </p:nvGraphicFramePr>
        <p:xfrm>
          <a:off x="6711950" y="5086350"/>
          <a:ext cx="984250" cy="476250"/>
        </p:xfrm>
        <a:graphic>
          <a:graphicData uri="http://schemas.openxmlformats.org/presentationml/2006/ole">
            <mc:AlternateContent xmlns:mc="http://schemas.openxmlformats.org/markup-compatibility/2006">
              <mc:Choice xmlns:v="urn:schemas-microsoft-com:vml" Requires="v">
                <p:oleObj spid="_x0000_s448134" name="Equation" r:id="rId31" imgW="419040" imgH="203040" progId="Equation.DSMT4">
                  <p:embed/>
                </p:oleObj>
              </mc:Choice>
              <mc:Fallback>
                <p:oleObj name="Equation" r:id="rId31" imgW="419040" imgH="203040" progId="Equation.DSMT4">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711950" y="5086350"/>
                        <a:ext cx="984250" cy="4762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2392" name="Object 24"/>
          <p:cNvGraphicFramePr>
            <a:graphicFrameLocks noChangeAspect="1"/>
          </p:cNvGraphicFramePr>
          <p:nvPr/>
        </p:nvGraphicFramePr>
        <p:xfrm>
          <a:off x="769938" y="5638800"/>
          <a:ext cx="1058862" cy="760413"/>
        </p:xfrm>
        <a:graphic>
          <a:graphicData uri="http://schemas.openxmlformats.org/presentationml/2006/ole">
            <mc:AlternateContent xmlns:mc="http://schemas.openxmlformats.org/markup-compatibility/2006">
              <mc:Choice xmlns:v="urn:schemas-microsoft-com:vml" Requires="v">
                <p:oleObj spid="_x0000_s448135" name="Equation" r:id="rId33" imgW="545760" imgH="393480" progId="Equation.DSMT4">
                  <p:embed/>
                </p:oleObj>
              </mc:Choice>
              <mc:Fallback>
                <p:oleObj name="Equation" r:id="rId33" imgW="545760" imgH="393480" progId="Equation.DSMT4">
                  <p:embed/>
                  <p:pic>
                    <p:nvPicPr>
                      <p:cNvPr id="0" name=""/>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69938" y="5638800"/>
                        <a:ext cx="1058862" cy="760413"/>
                      </a:xfrm>
                      <a:prstGeom prst="rect">
                        <a:avLst/>
                      </a:prstGeom>
                      <a:solidFill>
                        <a:schemeClr val="bg1"/>
                      </a:solidFill>
                      <a:ln>
                        <a:noFill/>
                      </a:ln>
                      <a:extLs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2393" name="Object 25"/>
          <p:cNvGraphicFramePr>
            <a:graphicFrameLocks noChangeAspect="1"/>
          </p:cNvGraphicFramePr>
          <p:nvPr/>
        </p:nvGraphicFramePr>
        <p:xfrm>
          <a:off x="1906588" y="5507038"/>
          <a:ext cx="7112000" cy="906462"/>
        </p:xfrm>
        <a:graphic>
          <a:graphicData uri="http://schemas.openxmlformats.org/presentationml/2006/ole">
            <mc:AlternateContent xmlns:mc="http://schemas.openxmlformats.org/markup-compatibility/2006">
              <mc:Choice xmlns:v="urn:schemas-microsoft-com:vml" Requires="v">
                <p:oleObj spid="_x0000_s448136" name="Equation" r:id="rId35" imgW="3670300" imgH="469900" progId="Equation.DSMT4">
                  <p:embed/>
                </p:oleObj>
              </mc:Choice>
              <mc:Fallback>
                <p:oleObj name="Equation" r:id="rId35" imgW="3670300" imgH="469900" progId="Equation.DSMT4">
                  <p:embed/>
                  <p:pic>
                    <p:nvPicPr>
                      <p:cNvPr id="0" name=""/>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906588" y="5507038"/>
                        <a:ext cx="7112000" cy="906462"/>
                      </a:xfrm>
                      <a:prstGeom prst="rect">
                        <a:avLst/>
                      </a:prstGeom>
                      <a:solidFill>
                        <a:schemeClr val="bg1"/>
                      </a:solidFill>
                      <a:ln>
                        <a:noFill/>
                      </a:ln>
                      <a:extLs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514069" name="Object 21"/>
          <p:cNvGraphicFramePr>
            <a:graphicFrameLocks noChangeAspect="1"/>
          </p:cNvGraphicFramePr>
          <p:nvPr/>
        </p:nvGraphicFramePr>
        <p:xfrm>
          <a:off x="7772400" y="3251200"/>
          <a:ext cx="1206500" cy="863600"/>
        </p:xfrm>
        <a:graphic>
          <a:graphicData uri="http://schemas.openxmlformats.org/presentationml/2006/ole">
            <mc:AlternateContent xmlns:mc="http://schemas.openxmlformats.org/markup-compatibility/2006">
              <mc:Choice xmlns:v="urn:schemas-microsoft-com:vml" Requires="v">
                <p:oleObj spid="_x0000_s448137" name="Equation" r:id="rId37" imgW="584200" imgH="419100" progId="Equation.DSMT4">
                  <p:embed/>
                </p:oleObj>
              </mc:Choice>
              <mc:Fallback>
                <p:oleObj name="Equation" r:id="rId37" imgW="584200" imgH="419100" progId="Equation.DSMT4">
                  <p:embed/>
                  <p:pic>
                    <p:nvPicPr>
                      <p:cNvPr id="0" name=""/>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7772400" y="3251200"/>
                        <a:ext cx="1206500" cy="8636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92948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42371"/>
                                        </p:tgtEl>
                                        <p:attrNameLst>
                                          <p:attrName>style.visibility</p:attrName>
                                        </p:attrNameLst>
                                      </p:cBhvr>
                                      <p:to>
                                        <p:strVal val="visible"/>
                                      </p:to>
                                    </p:set>
                                    <p:animEffect transition="in" filter="wipe(left)">
                                      <p:cBhvr>
                                        <p:cTn id="7" dur="500"/>
                                        <p:tgtEl>
                                          <p:spTgt spid="4423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42372"/>
                                        </p:tgtEl>
                                        <p:attrNameLst>
                                          <p:attrName>style.visibility</p:attrName>
                                        </p:attrNameLst>
                                      </p:cBhvr>
                                      <p:to>
                                        <p:strVal val="visible"/>
                                      </p:to>
                                    </p:set>
                                    <p:animEffect transition="in" filter="wipe(left)">
                                      <p:cBhvr>
                                        <p:cTn id="12" dur="500"/>
                                        <p:tgtEl>
                                          <p:spTgt spid="44237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iterate type="wd">
                                    <p:tmPct val="10000"/>
                                  </p:iterate>
                                  <p:childTnLst>
                                    <p:set>
                                      <p:cBhvr>
                                        <p:cTn id="16" dur="1" fill="hold">
                                          <p:stCondLst>
                                            <p:cond delay="0"/>
                                          </p:stCondLst>
                                        </p:cTn>
                                        <p:tgtEl>
                                          <p:spTgt spid="442375"/>
                                        </p:tgtEl>
                                        <p:attrNameLst>
                                          <p:attrName>style.visibility</p:attrName>
                                        </p:attrNameLst>
                                      </p:cBhvr>
                                      <p:to>
                                        <p:strVal val="visible"/>
                                      </p:to>
                                    </p:set>
                                    <p:animEffect transition="in" filter="wipe(left)">
                                      <p:cBhvr>
                                        <p:cTn id="17" dur="500"/>
                                        <p:tgtEl>
                                          <p:spTgt spid="44237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iterate type="wd">
                                    <p:tmPct val="10000"/>
                                  </p:iterate>
                                  <p:childTnLst>
                                    <p:set>
                                      <p:cBhvr>
                                        <p:cTn id="21" dur="1" fill="hold">
                                          <p:stCondLst>
                                            <p:cond delay="0"/>
                                          </p:stCondLst>
                                        </p:cTn>
                                        <p:tgtEl>
                                          <p:spTgt spid="442383"/>
                                        </p:tgtEl>
                                        <p:attrNameLst>
                                          <p:attrName>style.visibility</p:attrName>
                                        </p:attrNameLst>
                                      </p:cBhvr>
                                      <p:to>
                                        <p:strVal val="visible"/>
                                      </p:to>
                                    </p:set>
                                    <p:animEffect transition="in" filter="wipe(left)">
                                      <p:cBhvr>
                                        <p:cTn id="22" dur="500"/>
                                        <p:tgtEl>
                                          <p:spTgt spid="44238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iterate type="wd">
                                    <p:tmPct val="10000"/>
                                  </p:iterate>
                                  <p:childTnLst>
                                    <p:set>
                                      <p:cBhvr>
                                        <p:cTn id="26" dur="1" fill="hold">
                                          <p:stCondLst>
                                            <p:cond delay="0"/>
                                          </p:stCondLst>
                                        </p:cTn>
                                        <p:tgtEl>
                                          <p:spTgt spid="442384"/>
                                        </p:tgtEl>
                                        <p:attrNameLst>
                                          <p:attrName>style.visibility</p:attrName>
                                        </p:attrNameLst>
                                      </p:cBhvr>
                                      <p:to>
                                        <p:strVal val="visible"/>
                                      </p:to>
                                    </p:set>
                                    <p:animEffect transition="in" filter="wipe(left)">
                                      <p:cBhvr>
                                        <p:cTn id="27" dur="500"/>
                                        <p:tgtEl>
                                          <p:spTgt spid="44238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442376"/>
                                        </p:tgtEl>
                                        <p:attrNameLst>
                                          <p:attrName>style.visibility</p:attrName>
                                        </p:attrNameLst>
                                      </p:cBhvr>
                                      <p:to>
                                        <p:strVal val="visible"/>
                                      </p:to>
                                    </p:set>
                                    <p:animEffect transition="in" filter="wipe(left)">
                                      <p:cBhvr>
                                        <p:cTn id="32" dur="500"/>
                                        <p:tgtEl>
                                          <p:spTgt spid="44237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iterate type="wd">
                                    <p:tmPct val="10000"/>
                                  </p:iterate>
                                  <p:childTnLst>
                                    <p:set>
                                      <p:cBhvr>
                                        <p:cTn id="36" dur="1" fill="hold">
                                          <p:stCondLst>
                                            <p:cond delay="0"/>
                                          </p:stCondLst>
                                        </p:cTn>
                                        <p:tgtEl>
                                          <p:spTgt spid="442374"/>
                                        </p:tgtEl>
                                        <p:attrNameLst>
                                          <p:attrName>style.visibility</p:attrName>
                                        </p:attrNameLst>
                                      </p:cBhvr>
                                      <p:to>
                                        <p:strVal val="visible"/>
                                      </p:to>
                                    </p:set>
                                    <p:animEffect transition="in" filter="wipe(left)">
                                      <p:cBhvr>
                                        <p:cTn id="37" dur="500"/>
                                        <p:tgtEl>
                                          <p:spTgt spid="44237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iterate type="wd">
                                    <p:tmPct val="10000"/>
                                  </p:iterate>
                                  <p:childTnLst>
                                    <p:set>
                                      <p:cBhvr>
                                        <p:cTn id="41" dur="1" fill="hold">
                                          <p:stCondLst>
                                            <p:cond delay="0"/>
                                          </p:stCondLst>
                                        </p:cTn>
                                        <p:tgtEl>
                                          <p:spTgt spid="442385"/>
                                        </p:tgtEl>
                                        <p:attrNameLst>
                                          <p:attrName>style.visibility</p:attrName>
                                        </p:attrNameLst>
                                      </p:cBhvr>
                                      <p:to>
                                        <p:strVal val="visible"/>
                                      </p:to>
                                    </p:set>
                                    <p:animEffect transition="in" filter="wipe(left)">
                                      <p:cBhvr>
                                        <p:cTn id="42" dur="500"/>
                                        <p:tgtEl>
                                          <p:spTgt spid="44238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iterate type="wd">
                                    <p:tmPct val="10000"/>
                                  </p:iterate>
                                  <p:childTnLst>
                                    <p:set>
                                      <p:cBhvr>
                                        <p:cTn id="46" dur="1" fill="hold">
                                          <p:stCondLst>
                                            <p:cond delay="0"/>
                                          </p:stCondLst>
                                        </p:cTn>
                                        <p:tgtEl>
                                          <p:spTgt spid="442386"/>
                                        </p:tgtEl>
                                        <p:attrNameLst>
                                          <p:attrName>style.visibility</p:attrName>
                                        </p:attrNameLst>
                                      </p:cBhvr>
                                      <p:to>
                                        <p:strVal val="visible"/>
                                      </p:to>
                                    </p:set>
                                    <p:animEffect transition="in" filter="wipe(left)">
                                      <p:cBhvr>
                                        <p:cTn id="47" dur="500"/>
                                        <p:tgtEl>
                                          <p:spTgt spid="44238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wd">
                                    <p:tmPct val="10000"/>
                                  </p:iterate>
                                  <p:childTnLst>
                                    <p:set>
                                      <p:cBhvr>
                                        <p:cTn id="51" dur="1" fill="hold">
                                          <p:stCondLst>
                                            <p:cond delay="0"/>
                                          </p:stCondLst>
                                        </p:cTn>
                                        <p:tgtEl>
                                          <p:spTgt spid="442378"/>
                                        </p:tgtEl>
                                        <p:attrNameLst>
                                          <p:attrName>style.visibility</p:attrName>
                                        </p:attrNameLst>
                                      </p:cBhvr>
                                      <p:to>
                                        <p:strVal val="visible"/>
                                      </p:to>
                                    </p:set>
                                    <p:animEffect transition="in" filter="wipe(left)">
                                      <p:cBhvr>
                                        <p:cTn id="52" dur="500"/>
                                        <p:tgtEl>
                                          <p:spTgt spid="44237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iterate type="wd">
                                    <p:tmPct val="10000"/>
                                  </p:iterate>
                                  <p:childTnLst>
                                    <p:set>
                                      <p:cBhvr>
                                        <p:cTn id="56" dur="1" fill="hold">
                                          <p:stCondLst>
                                            <p:cond delay="0"/>
                                          </p:stCondLst>
                                        </p:cTn>
                                        <p:tgtEl>
                                          <p:spTgt spid="442377"/>
                                        </p:tgtEl>
                                        <p:attrNameLst>
                                          <p:attrName>style.visibility</p:attrName>
                                        </p:attrNameLst>
                                      </p:cBhvr>
                                      <p:to>
                                        <p:strVal val="visible"/>
                                      </p:to>
                                    </p:set>
                                    <p:animEffect transition="in" filter="wipe(left)">
                                      <p:cBhvr>
                                        <p:cTn id="57" dur="500"/>
                                        <p:tgtEl>
                                          <p:spTgt spid="44237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iterate type="wd">
                                    <p:tmPct val="10000"/>
                                  </p:iterate>
                                  <p:childTnLst>
                                    <p:set>
                                      <p:cBhvr>
                                        <p:cTn id="61" dur="1" fill="hold">
                                          <p:stCondLst>
                                            <p:cond delay="0"/>
                                          </p:stCondLst>
                                        </p:cTn>
                                        <p:tgtEl>
                                          <p:spTgt spid="442387"/>
                                        </p:tgtEl>
                                        <p:attrNameLst>
                                          <p:attrName>style.visibility</p:attrName>
                                        </p:attrNameLst>
                                      </p:cBhvr>
                                      <p:to>
                                        <p:strVal val="visible"/>
                                      </p:to>
                                    </p:set>
                                    <p:animEffect transition="in" filter="wipe(left)">
                                      <p:cBhvr>
                                        <p:cTn id="62" dur="500"/>
                                        <p:tgtEl>
                                          <p:spTgt spid="44238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iterate type="wd">
                                    <p:tmPct val="10000"/>
                                  </p:iterate>
                                  <p:childTnLst>
                                    <p:set>
                                      <p:cBhvr>
                                        <p:cTn id="66" dur="1" fill="hold">
                                          <p:stCondLst>
                                            <p:cond delay="0"/>
                                          </p:stCondLst>
                                        </p:cTn>
                                        <p:tgtEl>
                                          <p:spTgt spid="442388"/>
                                        </p:tgtEl>
                                        <p:attrNameLst>
                                          <p:attrName>style.visibility</p:attrName>
                                        </p:attrNameLst>
                                      </p:cBhvr>
                                      <p:to>
                                        <p:strVal val="visible"/>
                                      </p:to>
                                    </p:set>
                                    <p:animEffect transition="in" filter="wipe(left)">
                                      <p:cBhvr>
                                        <p:cTn id="67" dur="500"/>
                                        <p:tgtEl>
                                          <p:spTgt spid="44238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iterate type="wd">
                                    <p:tmPct val="10000"/>
                                  </p:iterate>
                                  <p:childTnLst>
                                    <p:set>
                                      <p:cBhvr>
                                        <p:cTn id="71" dur="1" fill="hold">
                                          <p:stCondLst>
                                            <p:cond delay="0"/>
                                          </p:stCondLst>
                                        </p:cTn>
                                        <p:tgtEl>
                                          <p:spTgt spid="514069"/>
                                        </p:tgtEl>
                                        <p:attrNameLst>
                                          <p:attrName>style.visibility</p:attrName>
                                        </p:attrNameLst>
                                      </p:cBhvr>
                                      <p:to>
                                        <p:strVal val="visible"/>
                                      </p:to>
                                    </p:set>
                                    <p:animEffect transition="in" filter="wipe(left)">
                                      <p:cBhvr>
                                        <p:cTn id="72" dur="500"/>
                                        <p:tgtEl>
                                          <p:spTgt spid="51406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iterate type="wd">
                                    <p:tmPct val="10000"/>
                                  </p:iterate>
                                  <p:childTnLst>
                                    <p:set>
                                      <p:cBhvr>
                                        <p:cTn id="76" dur="1" fill="hold">
                                          <p:stCondLst>
                                            <p:cond delay="0"/>
                                          </p:stCondLst>
                                        </p:cTn>
                                        <p:tgtEl>
                                          <p:spTgt spid="442373"/>
                                        </p:tgtEl>
                                        <p:attrNameLst>
                                          <p:attrName>style.visibility</p:attrName>
                                        </p:attrNameLst>
                                      </p:cBhvr>
                                      <p:to>
                                        <p:strVal val="visible"/>
                                      </p:to>
                                    </p:set>
                                    <p:animEffect transition="in" filter="wipe(left)">
                                      <p:cBhvr>
                                        <p:cTn id="77" dur="500"/>
                                        <p:tgtEl>
                                          <p:spTgt spid="44237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iterate type="wd">
                                    <p:tmPct val="10000"/>
                                  </p:iterate>
                                  <p:childTnLst>
                                    <p:set>
                                      <p:cBhvr>
                                        <p:cTn id="81" dur="1" fill="hold">
                                          <p:stCondLst>
                                            <p:cond delay="0"/>
                                          </p:stCondLst>
                                        </p:cTn>
                                        <p:tgtEl>
                                          <p:spTgt spid="442379"/>
                                        </p:tgtEl>
                                        <p:attrNameLst>
                                          <p:attrName>style.visibility</p:attrName>
                                        </p:attrNameLst>
                                      </p:cBhvr>
                                      <p:to>
                                        <p:strVal val="visible"/>
                                      </p:to>
                                    </p:set>
                                    <p:animEffect transition="in" filter="wipe(left)">
                                      <p:cBhvr>
                                        <p:cTn id="82" dur="500"/>
                                        <p:tgtEl>
                                          <p:spTgt spid="442379"/>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iterate type="wd">
                                    <p:tmPct val="10000"/>
                                  </p:iterate>
                                  <p:childTnLst>
                                    <p:set>
                                      <p:cBhvr>
                                        <p:cTn id="86" dur="1" fill="hold">
                                          <p:stCondLst>
                                            <p:cond delay="0"/>
                                          </p:stCondLst>
                                        </p:cTn>
                                        <p:tgtEl>
                                          <p:spTgt spid="442389"/>
                                        </p:tgtEl>
                                        <p:attrNameLst>
                                          <p:attrName>style.visibility</p:attrName>
                                        </p:attrNameLst>
                                      </p:cBhvr>
                                      <p:to>
                                        <p:strVal val="visible"/>
                                      </p:to>
                                    </p:set>
                                    <p:animEffect transition="in" filter="wipe(left)">
                                      <p:cBhvr>
                                        <p:cTn id="87" dur="500"/>
                                        <p:tgtEl>
                                          <p:spTgt spid="442389"/>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iterate type="wd">
                                    <p:tmPct val="10000"/>
                                  </p:iterate>
                                  <p:childTnLst>
                                    <p:set>
                                      <p:cBhvr>
                                        <p:cTn id="91" dur="1" fill="hold">
                                          <p:stCondLst>
                                            <p:cond delay="0"/>
                                          </p:stCondLst>
                                        </p:cTn>
                                        <p:tgtEl>
                                          <p:spTgt spid="442390"/>
                                        </p:tgtEl>
                                        <p:attrNameLst>
                                          <p:attrName>style.visibility</p:attrName>
                                        </p:attrNameLst>
                                      </p:cBhvr>
                                      <p:to>
                                        <p:strVal val="visible"/>
                                      </p:to>
                                    </p:set>
                                    <p:animEffect transition="in" filter="wipe(left)">
                                      <p:cBhvr>
                                        <p:cTn id="92" dur="500"/>
                                        <p:tgtEl>
                                          <p:spTgt spid="44239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iterate type="wd">
                                    <p:tmPct val="10000"/>
                                  </p:iterate>
                                  <p:childTnLst>
                                    <p:set>
                                      <p:cBhvr>
                                        <p:cTn id="96" dur="1" fill="hold">
                                          <p:stCondLst>
                                            <p:cond delay="0"/>
                                          </p:stCondLst>
                                        </p:cTn>
                                        <p:tgtEl>
                                          <p:spTgt spid="442380"/>
                                        </p:tgtEl>
                                        <p:attrNameLst>
                                          <p:attrName>style.visibility</p:attrName>
                                        </p:attrNameLst>
                                      </p:cBhvr>
                                      <p:to>
                                        <p:strVal val="visible"/>
                                      </p:to>
                                    </p:set>
                                    <p:animEffect transition="in" filter="wipe(left)">
                                      <p:cBhvr>
                                        <p:cTn id="97" dur="500"/>
                                        <p:tgtEl>
                                          <p:spTgt spid="442380"/>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iterate type="wd">
                                    <p:tmPct val="10000"/>
                                  </p:iterate>
                                  <p:childTnLst>
                                    <p:set>
                                      <p:cBhvr>
                                        <p:cTn id="101" dur="1" fill="hold">
                                          <p:stCondLst>
                                            <p:cond delay="0"/>
                                          </p:stCondLst>
                                        </p:cTn>
                                        <p:tgtEl>
                                          <p:spTgt spid="442381"/>
                                        </p:tgtEl>
                                        <p:attrNameLst>
                                          <p:attrName>style.visibility</p:attrName>
                                        </p:attrNameLst>
                                      </p:cBhvr>
                                      <p:to>
                                        <p:strVal val="visible"/>
                                      </p:to>
                                    </p:set>
                                    <p:animEffect transition="in" filter="wipe(left)">
                                      <p:cBhvr>
                                        <p:cTn id="102" dur="500"/>
                                        <p:tgtEl>
                                          <p:spTgt spid="442381"/>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nodeType="clickEffect">
                                  <p:stCondLst>
                                    <p:cond delay="0"/>
                                  </p:stCondLst>
                                  <p:iterate type="wd">
                                    <p:tmPct val="10000"/>
                                  </p:iterate>
                                  <p:childTnLst>
                                    <p:set>
                                      <p:cBhvr>
                                        <p:cTn id="106" dur="1" fill="hold">
                                          <p:stCondLst>
                                            <p:cond delay="0"/>
                                          </p:stCondLst>
                                        </p:cTn>
                                        <p:tgtEl>
                                          <p:spTgt spid="442391"/>
                                        </p:tgtEl>
                                        <p:attrNameLst>
                                          <p:attrName>style.visibility</p:attrName>
                                        </p:attrNameLst>
                                      </p:cBhvr>
                                      <p:to>
                                        <p:strVal val="visible"/>
                                      </p:to>
                                    </p:set>
                                    <p:animEffect transition="in" filter="wipe(left)">
                                      <p:cBhvr>
                                        <p:cTn id="107" dur="500"/>
                                        <p:tgtEl>
                                          <p:spTgt spid="442391"/>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nodeType="clickEffect">
                                  <p:stCondLst>
                                    <p:cond delay="0"/>
                                  </p:stCondLst>
                                  <p:iterate type="wd">
                                    <p:tmPct val="10000"/>
                                  </p:iterate>
                                  <p:childTnLst>
                                    <p:set>
                                      <p:cBhvr>
                                        <p:cTn id="111" dur="1" fill="hold">
                                          <p:stCondLst>
                                            <p:cond delay="0"/>
                                          </p:stCondLst>
                                        </p:cTn>
                                        <p:tgtEl>
                                          <p:spTgt spid="442382"/>
                                        </p:tgtEl>
                                        <p:attrNameLst>
                                          <p:attrName>style.visibility</p:attrName>
                                        </p:attrNameLst>
                                      </p:cBhvr>
                                      <p:to>
                                        <p:strVal val="visible"/>
                                      </p:to>
                                    </p:set>
                                    <p:animEffect transition="in" filter="wipe(left)">
                                      <p:cBhvr>
                                        <p:cTn id="112" dur="500"/>
                                        <p:tgtEl>
                                          <p:spTgt spid="442382"/>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iterate type="wd">
                                    <p:tmPct val="10000"/>
                                  </p:iterate>
                                  <p:childTnLst>
                                    <p:set>
                                      <p:cBhvr>
                                        <p:cTn id="116" dur="1" fill="hold">
                                          <p:stCondLst>
                                            <p:cond delay="0"/>
                                          </p:stCondLst>
                                        </p:cTn>
                                        <p:tgtEl>
                                          <p:spTgt spid="442392"/>
                                        </p:tgtEl>
                                        <p:attrNameLst>
                                          <p:attrName>style.visibility</p:attrName>
                                        </p:attrNameLst>
                                      </p:cBhvr>
                                      <p:to>
                                        <p:strVal val="visible"/>
                                      </p:to>
                                    </p:set>
                                    <p:animEffect transition="in" filter="wipe(left)">
                                      <p:cBhvr>
                                        <p:cTn id="117" dur="500"/>
                                        <p:tgtEl>
                                          <p:spTgt spid="442392"/>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nodeType="clickEffect">
                                  <p:stCondLst>
                                    <p:cond delay="0"/>
                                  </p:stCondLst>
                                  <p:iterate type="wd">
                                    <p:tmPct val="10000"/>
                                  </p:iterate>
                                  <p:childTnLst>
                                    <p:set>
                                      <p:cBhvr>
                                        <p:cTn id="121" dur="1" fill="hold">
                                          <p:stCondLst>
                                            <p:cond delay="0"/>
                                          </p:stCondLst>
                                        </p:cTn>
                                        <p:tgtEl>
                                          <p:spTgt spid="442393"/>
                                        </p:tgtEl>
                                        <p:attrNameLst>
                                          <p:attrName>style.visibility</p:attrName>
                                        </p:attrNameLst>
                                      </p:cBhvr>
                                      <p:to>
                                        <p:strVal val="visible"/>
                                      </p:to>
                                    </p:set>
                                    <p:animEffect transition="in" filter="wipe(left)">
                                      <p:cBhvr>
                                        <p:cTn id="122" dur="500"/>
                                        <p:tgtEl>
                                          <p:spTgt spid="442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371" grpId="0"/>
      <p:bldP spid="442372" grpId="0"/>
      <p:bldP spid="442373" grpId="0"/>
      <p:bldP spid="442376" grpId="0"/>
      <p:bldP spid="442378" grpId="0"/>
      <p:bldP spid="44238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smtClean="0"/>
              <a:t>Thursday, July 5, 2018</a:t>
            </a:r>
            <a:endParaRPr lang="en-US"/>
          </a:p>
        </p:txBody>
      </p:sp>
      <p:sp>
        <p:nvSpPr>
          <p:cNvPr id="9" name="Footer Placeholder 4"/>
          <p:cNvSpPr>
            <a:spLocks noGrp="1"/>
          </p:cNvSpPr>
          <p:nvPr>
            <p:ph type="ftr" sz="quarter" idx="11"/>
          </p:nvPr>
        </p:nvSpPr>
        <p:spPr/>
        <p:txBody>
          <a:bodyPr/>
          <a:lstStyle/>
          <a:p>
            <a:r>
              <a:rPr lang="de-DE" smtClean="0"/>
              <a:t>PHYS 1444-001, Summer 2018               Dr. Jaehoon Yu</a:t>
            </a:r>
            <a:endParaRPr lang="en-US"/>
          </a:p>
        </p:txBody>
      </p:sp>
      <p:sp>
        <p:nvSpPr>
          <p:cNvPr id="10" name="Slide Number Placeholder 5"/>
          <p:cNvSpPr>
            <a:spLocks noGrp="1"/>
          </p:cNvSpPr>
          <p:nvPr>
            <p:ph type="sldNum" sz="quarter" idx="12"/>
          </p:nvPr>
        </p:nvSpPr>
        <p:spPr/>
        <p:txBody>
          <a:bodyPr/>
          <a:lstStyle/>
          <a:p>
            <a:fld id="{0C656342-DC14-C241-A562-89518828D67F}" type="slidenum">
              <a:rPr lang="en-US"/>
              <a:pPr/>
              <a:t>68</a:t>
            </a:fld>
            <a:endParaRPr lang="en-US"/>
          </a:p>
        </p:txBody>
      </p:sp>
      <p:sp>
        <p:nvSpPr>
          <p:cNvPr id="432130" name="Rectangle 2"/>
          <p:cNvSpPr>
            <a:spLocks noGrp="1" noChangeArrowheads="1"/>
          </p:cNvSpPr>
          <p:nvPr>
            <p:ph type="title"/>
          </p:nvPr>
        </p:nvSpPr>
        <p:spPr>
          <a:xfrm>
            <a:off x="0" y="76200"/>
            <a:ext cx="9144000" cy="609600"/>
          </a:xfrm>
        </p:spPr>
        <p:txBody>
          <a:bodyPr/>
          <a:lstStyle/>
          <a:p>
            <a:r>
              <a:rPr lang="en-US"/>
              <a:t>Electric Field due to Magnetic Flux Change</a:t>
            </a:r>
          </a:p>
        </p:txBody>
      </p:sp>
      <p:graphicFrame>
        <p:nvGraphicFramePr>
          <p:cNvPr id="432131"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48654"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2132"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48655"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2133"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48656"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2134" name="Rectangle 6"/>
          <p:cNvSpPr>
            <a:spLocks noGrp="1" noChangeArrowheads="1"/>
          </p:cNvSpPr>
          <p:nvPr>
            <p:ph type="body" idx="1"/>
          </p:nvPr>
        </p:nvSpPr>
        <p:spPr>
          <a:xfrm>
            <a:off x="304800" y="838200"/>
            <a:ext cx="8534400" cy="5410200"/>
          </a:xfrm>
        </p:spPr>
        <p:txBody>
          <a:bodyPr/>
          <a:lstStyle/>
          <a:p>
            <a:r>
              <a:rPr lang="en-US" dirty="0" smtClean="0"/>
              <a:t>When the </a:t>
            </a:r>
            <a:r>
              <a:rPr lang="en-US" dirty="0"/>
              <a:t>electric current flows through a wire, there is an electric field in the wire that moves electrons</a:t>
            </a:r>
          </a:p>
          <a:p>
            <a:r>
              <a:rPr lang="en-US" dirty="0"/>
              <a:t>We saw, however, that changing magnetic flux induces a current in the wire. What does this mean?</a:t>
            </a:r>
          </a:p>
          <a:p>
            <a:pPr lvl="1"/>
            <a:r>
              <a:rPr lang="en-US" dirty="0"/>
              <a:t>There must be an electric field induced by the changing magnetic flux.</a:t>
            </a:r>
          </a:p>
          <a:p>
            <a:r>
              <a:rPr lang="en-US" dirty="0"/>
              <a:t>In other words, a changing magnetic flux produces an electric field</a:t>
            </a:r>
          </a:p>
          <a:p>
            <a:r>
              <a:rPr lang="en-US" dirty="0"/>
              <a:t>This results apply not just to wires but to any conductor or any region in space</a:t>
            </a:r>
          </a:p>
        </p:txBody>
      </p:sp>
      <p:graphicFrame>
        <p:nvGraphicFramePr>
          <p:cNvPr id="432135"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48657"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847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32134">
                                            <p:txEl>
                                              <p:pRg st="0" end="0"/>
                                            </p:txEl>
                                          </p:spTgt>
                                        </p:tgtEl>
                                        <p:attrNameLst>
                                          <p:attrName>style.visibility</p:attrName>
                                        </p:attrNameLst>
                                      </p:cBhvr>
                                      <p:to>
                                        <p:strVal val="visible"/>
                                      </p:to>
                                    </p:set>
                                    <p:animEffect transition="in" filter="wipe(left)">
                                      <p:cBhvr>
                                        <p:cTn id="7" dur="500"/>
                                        <p:tgtEl>
                                          <p:spTgt spid="4321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32134">
                                            <p:txEl>
                                              <p:pRg st="1" end="1"/>
                                            </p:txEl>
                                          </p:spTgt>
                                        </p:tgtEl>
                                        <p:attrNameLst>
                                          <p:attrName>style.visibility</p:attrName>
                                        </p:attrNameLst>
                                      </p:cBhvr>
                                      <p:to>
                                        <p:strVal val="visible"/>
                                      </p:to>
                                    </p:set>
                                    <p:animEffect transition="in" filter="wipe(left)">
                                      <p:cBhvr>
                                        <p:cTn id="12" dur="500"/>
                                        <p:tgtEl>
                                          <p:spTgt spid="4321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32134">
                                            <p:txEl>
                                              <p:pRg st="2" end="2"/>
                                            </p:txEl>
                                          </p:spTgt>
                                        </p:tgtEl>
                                        <p:attrNameLst>
                                          <p:attrName>style.visibility</p:attrName>
                                        </p:attrNameLst>
                                      </p:cBhvr>
                                      <p:to>
                                        <p:strVal val="visible"/>
                                      </p:to>
                                    </p:set>
                                    <p:animEffect transition="in" filter="wipe(left)">
                                      <p:cBhvr>
                                        <p:cTn id="17" dur="500"/>
                                        <p:tgtEl>
                                          <p:spTgt spid="4321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32134">
                                            <p:txEl>
                                              <p:pRg st="3" end="3"/>
                                            </p:txEl>
                                          </p:spTgt>
                                        </p:tgtEl>
                                        <p:attrNameLst>
                                          <p:attrName>style.visibility</p:attrName>
                                        </p:attrNameLst>
                                      </p:cBhvr>
                                      <p:to>
                                        <p:strVal val="visible"/>
                                      </p:to>
                                    </p:set>
                                    <p:animEffect transition="in" filter="wipe(left)">
                                      <p:cBhvr>
                                        <p:cTn id="22" dur="500"/>
                                        <p:tgtEl>
                                          <p:spTgt spid="43213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32134">
                                            <p:txEl>
                                              <p:pRg st="4" end="4"/>
                                            </p:txEl>
                                          </p:spTgt>
                                        </p:tgtEl>
                                        <p:attrNameLst>
                                          <p:attrName>style.visibility</p:attrName>
                                        </p:attrNameLst>
                                      </p:cBhvr>
                                      <p:to>
                                        <p:strVal val="visible"/>
                                      </p:to>
                                    </p:set>
                                    <p:animEffect transition="in" filter="wipe(left)">
                                      <p:cBhvr>
                                        <p:cTn id="27" dur="500"/>
                                        <p:tgtEl>
                                          <p:spTgt spid="4321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4"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3"/>
          <p:cNvSpPr>
            <a:spLocks noGrp="1"/>
          </p:cNvSpPr>
          <p:nvPr>
            <p:ph type="dt" sz="half" idx="10"/>
          </p:nvPr>
        </p:nvSpPr>
        <p:spPr/>
        <p:txBody>
          <a:bodyPr/>
          <a:lstStyle/>
          <a:p>
            <a:r>
              <a:rPr lang="en-US" smtClean="0"/>
              <a:t>Thursday, July 5, 2018</a:t>
            </a:r>
            <a:endParaRPr lang="en-US"/>
          </a:p>
        </p:txBody>
      </p:sp>
      <p:sp>
        <p:nvSpPr>
          <p:cNvPr id="15" name="Footer Placeholder 4"/>
          <p:cNvSpPr>
            <a:spLocks noGrp="1"/>
          </p:cNvSpPr>
          <p:nvPr>
            <p:ph type="ftr" sz="quarter" idx="11"/>
          </p:nvPr>
        </p:nvSpPr>
        <p:spPr/>
        <p:txBody>
          <a:bodyPr/>
          <a:lstStyle/>
          <a:p>
            <a:r>
              <a:rPr lang="de-DE" smtClean="0"/>
              <a:t>PHYS 1444-001, Summer 2018               Dr. Jaehoon Yu</a:t>
            </a:r>
            <a:endParaRPr lang="en-US"/>
          </a:p>
        </p:txBody>
      </p:sp>
      <p:sp>
        <p:nvSpPr>
          <p:cNvPr id="16" name="Slide Number Placeholder 5"/>
          <p:cNvSpPr>
            <a:spLocks noGrp="1"/>
          </p:cNvSpPr>
          <p:nvPr>
            <p:ph type="sldNum" sz="quarter" idx="12"/>
          </p:nvPr>
        </p:nvSpPr>
        <p:spPr/>
        <p:txBody>
          <a:bodyPr/>
          <a:lstStyle/>
          <a:p>
            <a:fld id="{743566BB-84D3-5C4F-A607-3D0B66AB6F5E}" type="slidenum">
              <a:rPr lang="en-US"/>
              <a:pPr/>
              <a:t>69</a:t>
            </a:fld>
            <a:endParaRPr lang="en-US"/>
          </a:p>
        </p:txBody>
      </p:sp>
      <p:sp>
        <p:nvSpPr>
          <p:cNvPr id="433154" name="Rectangle 2"/>
          <p:cNvSpPr>
            <a:spLocks noGrp="1" noChangeArrowheads="1"/>
          </p:cNvSpPr>
          <p:nvPr>
            <p:ph type="title"/>
          </p:nvPr>
        </p:nvSpPr>
        <p:spPr>
          <a:xfrm>
            <a:off x="0" y="76200"/>
            <a:ext cx="9144000" cy="609600"/>
          </a:xfrm>
        </p:spPr>
        <p:txBody>
          <a:bodyPr/>
          <a:lstStyle/>
          <a:p>
            <a:r>
              <a:rPr lang="en-US"/>
              <a:t>Generalized Form of Faraday’s Law</a:t>
            </a:r>
          </a:p>
        </p:txBody>
      </p:sp>
      <p:graphicFrame>
        <p:nvGraphicFramePr>
          <p:cNvPr id="433155"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49783"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3156"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49784"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3157"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49785"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3158" name="Rectangle 6"/>
          <p:cNvSpPr>
            <a:spLocks noGrp="1" noChangeArrowheads="1"/>
          </p:cNvSpPr>
          <p:nvPr>
            <p:ph type="body" idx="1"/>
          </p:nvPr>
        </p:nvSpPr>
        <p:spPr>
          <a:xfrm>
            <a:off x="152400" y="762000"/>
            <a:ext cx="8839200" cy="5715000"/>
          </a:xfrm>
        </p:spPr>
        <p:txBody>
          <a:bodyPr/>
          <a:lstStyle/>
          <a:p>
            <a:r>
              <a:rPr lang="en-US" dirty="0"/>
              <a:t>Recall the </a:t>
            </a:r>
            <a:r>
              <a:rPr lang="en-US" dirty="0" smtClean="0"/>
              <a:t>relationship </a:t>
            </a:r>
            <a:r>
              <a:rPr lang="en-US" dirty="0"/>
              <a:t>between</a:t>
            </a:r>
            <a:r>
              <a:rPr lang="en-US" dirty="0" smtClean="0"/>
              <a:t> the electric </a:t>
            </a:r>
            <a:r>
              <a:rPr lang="en-US" dirty="0"/>
              <a:t>field and the potential difference</a:t>
            </a:r>
          </a:p>
          <a:p>
            <a:r>
              <a:rPr lang="en-US" dirty="0"/>
              <a:t>Induced </a:t>
            </a:r>
            <a:r>
              <a:rPr lang="en-US" dirty="0" err="1"/>
              <a:t>emf</a:t>
            </a:r>
            <a:r>
              <a:rPr lang="en-US" dirty="0"/>
              <a:t> in a circuit is equal to the work done per unit charge by the electric field </a:t>
            </a:r>
          </a:p>
          <a:p>
            <a:r>
              <a:rPr lang="en-US" dirty="0"/>
              <a:t> </a:t>
            </a:r>
          </a:p>
          <a:p>
            <a:r>
              <a:rPr lang="en-US" dirty="0"/>
              <a:t>So we obtain</a:t>
            </a:r>
          </a:p>
          <a:p>
            <a:endParaRPr lang="en-US" dirty="0"/>
          </a:p>
          <a:p>
            <a:endParaRPr lang="en-US" dirty="0"/>
          </a:p>
          <a:p>
            <a:r>
              <a:rPr lang="en-US" dirty="0"/>
              <a:t>The integral is taken around a path enclosing the area through which the magnetic flux</a:t>
            </a:r>
            <a:r>
              <a:rPr lang="en-US" dirty="0" smtClean="0"/>
              <a:t> </a:t>
            </a:r>
            <a:r>
              <a:rPr lang="en-US" dirty="0" smtClean="0">
                <a:latin typeface="Symbol" charset="2"/>
              </a:rPr>
              <a:t>Φ</a:t>
            </a:r>
            <a:r>
              <a:rPr lang="en-US" baseline="-25000" dirty="0" smtClean="0">
                <a:latin typeface="Symbol" charset="2"/>
              </a:rPr>
              <a:t>B</a:t>
            </a:r>
            <a:r>
              <a:rPr lang="en-US" dirty="0" smtClean="0"/>
              <a:t> </a:t>
            </a:r>
            <a:r>
              <a:rPr lang="en-US" dirty="0"/>
              <a:t>is changing. </a:t>
            </a:r>
          </a:p>
        </p:txBody>
      </p:sp>
      <p:graphicFrame>
        <p:nvGraphicFramePr>
          <p:cNvPr id="433159"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49786"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3160" name="Object 8"/>
          <p:cNvGraphicFramePr>
            <a:graphicFrameLocks noChangeAspect="1"/>
          </p:cNvGraphicFramePr>
          <p:nvPr/>
        </p:nvGraphicFramePr>
        <p:xfrm>
          <a:off x="3616325" y="1317625"/>
          <a:ext cx="955675" cy="587375"/>
        </p:xfrm>
        <a:graphic>
          <a:graphicData uri="http://schemas.openxmlformats.org/presentationml/2006/ole">
            <mc:AlternateContent xmlns:mc="http://schemas.openxmlformats.org/markup-compatibility/2006">
              <mc:Choice xmlns:v="urn:schemas-microsoft-com:vml" Requires="v">
                <p:oleObj spid="_x0000_s449787" name="Equation" r:id="rId9" imgW="330120" imgH="203040" progId="Equation.DSMT4">
                  <p:embed/>
                </p:oleObj>
              </mc:Choice>
              <mc:Fallback>
                <p:oleObj name="Equation" r:id="rId9" imgW="330120" imgH="20304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16325" y="1317625"/>
                        <a:ext cx="955675" cy="5873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33161" name="Object 9"/>
          <p:cNvGraphicFramePr>
            <a:graphicFrameLocks noChangeAspect="1"/>
          </p:cNvGraphicFramePr>
          <p:nvPr/>
        </p:nvGraphicFramePr>
        <p:xfrm>
          <a:off x="609600" y="3048000"/>
          <a:ext cx="673100" cy="411163"/>
        </p:xfrm>
        <a:graphic>
          <a:graphicData uri="http://schemas.openxmlformats.org/presentationml/2006/ole">
            <mc:AlternateContent xmlns:mc="http://schemas.openxmlformats.org/markup-compatibility/2006">
              <mc:Choice xmlns:v="urn:schemas-microsoft-com:vml" Requires="v">
                <p:oleObj spid="_x0000_s449788" name="Equation" r:id="rId11" imgW="228600" imgH="139680" progId="Equation.DSMT4">
                  <p:embed/>
                </p:oleObj>
              </mc:Choice>
              <mc:Fallback>
                <p:oleObj name="Equation" r:id="rId11" imgW="228600" imgH="1396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600" y="3048000"/>
                        <a:ext cx="673100" cy="4111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33163" name="Object 11"/>
          <p:cNvGraphicFramePr>
            <a:graphicFrameLocks noChangeAspect="1"/>
          </p:cNvGraphicFramePr>
          <p:nvPr/>
        </p:nvGraphicFramePr>
        <p:xfrm>
          <a:off x="3048000" y="3981450"/>
          <a:ext cx="1685925" cy="1352550"/>
        </p:xfrm>
        <a:graphic>
          <a:graphicData uri="http://schemas.openxmlformats.org/presentationml/2006/ole">
            <mc:AlternateContent xmlns:mc="http://schemas.openxmlformats.org/markup-compatibility/2006">
              <mc:Choice xmlns:v="urn:schemas-microsoft-com:vml" Requires="v">
                <p:oleObj spid="_x0000_s449789" name="Equation" r:id="rId13" imgW="457200" imgH="368280" progId="Equation.DSMT4">
                  <p:embed/>
                </p:oleObj>
              </mc:Choice>
              <mc:Fallback>
                <p:oleObj name="Equation" r:id="rId13" imgW="457200" imgH="3682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48000" y="3981450"/>
                        <a:ext cx="1685925" cy="13525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pic>
        <p:nvPicPr>
          <p:cNvPr id="2" name="Picture 1"/>
          <p:cNvPicPr>
            <a:picLocks noChangeAspect="1"/>
          </p:cNvPicPr>
          <p:nvPr/>
        </p:nvPicPr>
        <p:blipFill>
          <a:blip r:embed="rId15"/>
          <a:stretch>
            <a:fillRect/>
          </a:stretch>
        </p:blipFill>
        <p:spPr>
          <a:xfrm>
            <a:off x="4572000" y="1191101"/>
            <a:ext cx="1290234" cy="818197"/>
          </a:xfrm>
          <a:prstGeom prst="rect">
            <a:avLst/>
          </a:prstGeom>
        </p:spPr>
      </p:pic>
      <p:pic>
        <p:nvPicPr>
          <p:cNvPr id="18" name="Picture 17"/>
          <p:cNvPicPr>
            <a:picLocks noChangeAspect="1"/>
          </p:cNvPicPr>
          <p:nvPr/>
        </p:nvPicPr>
        <p:blipFill>
          <a:blip r:embed="rId15"/>
          <a:stretch>
            <a:fillRect/>
          </a:stretch>
        </p:blipFill>
        <p:spPr>
          <a:xfrm>
            <a:off x="1213571" y="2839403"/>
            <a:ext cx="1290234" cy="818197"/>
          </a:xfrm>
          <a:prstGeom prst="rect">
            <a:avLst/>
          </a:prstGeom>
        </p:spPr>
      </p:pic>
      <p:pic>
        <p:nvPicPr>
          <p:cNvPr id="3" name="Picture 2"/>
          <p:cNvPicPr>
            <a:picLocks noChangeAspect="1"/>
          </p:cNvPicPr>
          <p:nvPr/>
        </p:nvPicPr>
        <p:blipFill>
          <a:blip r:embed="rId16"/>
          <a:stretch>
            <a:fillRect/>
          </a:stretch>
        </p:blipFill>
        <p:spPr>
          <a:xfrm>
            <a:off x="1198331" y="4242593"/>
            <a:ext cx="1888020" cy="923925"/>
          </a:xfrm>
          <a:prstGeom prst="rect">
            <a:avLst/>
          </a:prstGeom>
        </p:spPr>
      </p:pic>
    </p:spTree>
    <p:extLst>
      <p:ext uri="{BB962C8B-B14F-4D97-AF65-F5344CB8AC3E}">
        <p14:creationId xmlns:p14="http://schemas.microsoft.com/office/powerpoint/2010/main" val="190957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33158">
                                            <p:txEl>
                                              <p:pRg st="0" end="0"/>
                                            </p:txEl>
                                          </p:spTgt>
                                        </p:tgtEl>
                                        <p:attrNameLst>
                                          <p:attrName>style.visibility</p:attrName>
                                        </p:attrNameLst>
                                      </p:cBhvr>
                                      <p:to>
                                        <p:strVal val="visible"/>
                                      </p:to>
                                    </p:set>
                                    <p:animEffect transition="in" filter="wipe(left)">
                                      <p:cBhvr>
                                        <p:cTn id="7" dur="500"/>
                                        <p:tgtEl>
                                          <p:spTgt spid="4331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iterate type="wd">
                                    <p:tmPct val="10000"/>
                                  </p:iterate>
                                  <p:childTnLst>
                                    <p:set>
                                      <p:cBhvr>
                                        <p:cTn id="11" dur="1" fill="hold">
                                          <p:stCondLst>
                                            <p:cond delay="0"/>
                                          </p:stCondLst>
                                        </p:cTn>
                                        <p:tgtEl>
                                          <p:spTgt spid="433160"/>
                                        </p:tgtEl>
                                        <p:attrNameLst>
                                          <p:attrName>style.visibility</p:attrName>
                                        </p:attrNameLst>
                                      </p:cBhvr>
                                      <p:to>
                                        <p:strVal val="visible"/>
                                      </p:to>
                                    </p:set>
                                    <p:animEffect transition="in" filter="wipe(left)">
                                      <p:cBhvr>
                                        <p:cTn id="12" dur="500"/>
                                        <p:tgtEl>
                                          <p:spTgt spid="43316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33158">
                                            <p:txEl>
                                              <p:pRg st="1" end="1"/>
                                            </p:txEl>
                                          </p:spTgt>
                                        </p:tgtEl>
                                        <p:attrNameLst>
                                          <p:attrName>style.visibility</p:attrName>
                                        </p:attrNameLst>
                                      </p:cBhvr>
                                      <p:to>
                                        <p:strVal val="visible"/>
                                      </p:to>
                                    </p:set>
                                    <p:animEffect transition="in" filter="wipe(left)">
                                      <p:cBhvr>
                                        <p:cTn id="22" dur="500"/>
                                        <p:tgtEl>
                                          <p:spTgt spid="43315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33158">
                                            <p:txEl>
                                              <p:pRg st="2" end="2"/>
                                            </p:txEl>
                                          </p:spTgt>
                                        </p:tgtEl>
                                        <p:attrNameLst>
                                          <p:attrName>style.visibility</p:attrName>
                                        </p:attrNameLst>
                                      </p:cBhvr>
                                      <p:to>
                                        <p:strVal val="visible"/>
                                      </p:to>
                                    </p:set>
                                    <p:animEffect transition="in" filter="wipe(left)">
                                      <p:cBhvr>
                                        <p:cTn id="27" dur="500"/>
                                        <p:tgtEl>
                                          <p:spTgt spid="433158">
                                            <p:txEl>
                                              <p:pRg st="2" end="2"/>
                                            </p:txEl>
                                          </p:spTgt>
                                        </p:tgtEl>
                                      </p:cBhvr>
                                    </p:animEffect>
                                  </p:childTnLst>
                                </p:cTn>
                              </p:par>
                              <p:par>
                                <p:cTn id="28" presetID="22" presetClass="entr" presetSubtype="8" fill="hold" nodeType="withEffect">
                                  <p:stCondLst>
                                    <p:cond delay="0"/>
                                  </p:stCondLst>
                                  <p:iterate type="wd">
                                    <p:tmPct val="10000"/>
                                  </p:iterate>
                                  <p:childTnLst>
                                    <p:set>
                                      <p:cBhvr>
                                        <p:cTn id="29" dur="1" fill="hold">
                                          <p:stCondLst>
                                            <p:cond delay="0"/>
                                          </p:stCondLst>
                                        </p:cTn>
                                        <p:tgtEl>
                                          <p:spTgt spid="433161"/>
                                        </p:tgtEl>
                                        <p:attrNameLst>
                                          <p:attrName>style.visibility</p:attrName>
                                        </p:attrNameLst>
                                      </p:cBhvr>
                                      <p:to>
                                        <p:strVal val="visible"/>
                                      </p:to>
                                    </p:set>
                                    <p:animEffect transition="in" filter="wipe(left)">
                                      <p:cBhvr>
                                        <p:cTn id="30" dur="500"/>
                                        <p:tgtEl>
                                          <p:spTgt spid="43316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iterate type="wd">
                                    <p:tmPct val="10000"/>
                                  </p:iterate>
                                  <p:childTnLst>
                                    <p:set>
                                      <p:cBhvr>
                                        <p:cTn id="39" dur="1" fill="hold">
                                          <p:stCondLst>
                                            <p:cond delay="0"/>
                                          </p:stCondLst>
                                        </p:cTn>
                                        <p:tgtEl>
                                          <p:spTgt spid="433158">
                                            <p:txEl>
                                              <p:pRg st="3" end="3"/>
                                            </p:txEl>
                                          </p:spTgt>
                                        </p:tgtEl>
                                        <p:attrNameLst>
                                          <p:attrName>style.visibility</p:attrName>
                                        </p:attrNameLst>
                                      </p:cBhvr>
                                      <p:to>
                                        <p:strVal val="visible"/>
                                      </p:to>
                                    </p:set>
                                    <p:animEffect transition="in" filter="wipe(left)">
                                      <p:cBhvr>
                                        <p:cTn id="40" dur="500"/>
                                        <p:tgtEl>
                                          <p:spTgt spid="43315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iterate type="wd">
                                    <p:tmPct val="10000"/>
                                  </p:iterate>
                                  <p:childTnLst>
                                    <p:set>
                                      <p:cBhvr>
                                        <p:cTn id="49" dur="1" fill="hold">
                                          <p:stCondLst>
                                            <p:cond delay="0"/>
                                          </p:stCondLst>
                                        </p:cTn>
                                        <p:tgtEl>
                                          <p:spTgt spid="433163"/>
                                        </p:tgtEl>
                                        <p:attrNameLst>
                                          <p:attrName>style.visibility</p:attrName>
                                        </p:attrNameLst>
                                      </p:cBhvr>
                                      <p:to>
                                        <p:strVal val="visible"/>
                                      </p:to>
                                    </p:set>
                                    <p:animEffect transition="in" filter="wipe(left)">
                                      <p:cBhvr>
                                        <p:cTn id="50" dur="500"/>
                                        <p:tgtEl>
                                          <p:spTgt spid="43316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iterate type="wd">
                                    <p:tmPct val="10000"/>
                                  </p:iterate>
                                  <p:childTnLst>
                                    <p:set>
                                      <p:cBhvr>
                                        <p:cTn id="54" dur="1" fill="hold">
                                          <p:stCondLst>
                                            <p:cond delay="0"/>
                                          </p:stCondLst>
                                        </p:cTn>
                                        <p:tgtEl>
                                          <p:spTgt spid="433158">
                                            <p:txEl>
                                              <p:pRg st="6" end="6"/>
                                            </p:txEl>
                                          </p:spTgt>
                                        </p:tgtEl>
                                        <p:attrNameLst>
                                          <p:attrName>style.visibility</p:attrName>
                                        </p:attrNameLst>
                                      </p:cBhvr>
                                      <p:to>
                                        <p:strVal val="visible"/>
                                      </p:to>
                                    </p:set>
                                    <p:animEffect transition="in" filter="wipe(left)">
                                      <p:cBhvr>
                                        <p:cTn id="55" dur="500"/>
                                        <p:tgtEl>
                                          <p:spTgt spid="43315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3"/>
          <p:cNvSpPr>
            <a:spLocks noGrp="1"/>
          </p:cNvSpPr>
          <p:nvPr>
            <p:ph type="dt" sz="half" idx="10"/>
          </p:nvPr>
        </p:nvSpPr>
        <p:spPr/>
        <p:txBody>
          <a:bodyPr/>
          <a:lstStyle/>
          <a:p>
            <a:r>
              <a:rPr lang="en-US" smtClean="0"/>
              <a:t>Thursday, July 5, 2018</a:t>
            </a:r>
            <a:endParaRPr lang="en-US"/>
          </a:p>
        </p:txBody>
      </p:sp>
      <p:sp>
        <p:nvSpPr>
          <p:cNvPr id="17" name="Footer Placeholder 4"/>
          <p:cNvSpPr>
            <a:spLocks noGrp="1"/>
          </p:cNvSpPr>
          <p:nvPr>
            <p:ph type="ftr" sz="quarter" idx="11"/>
          </p:nvPr>
        </p:nvSpPr>
        <p:spPr/>
        <p:txBody>
          <a:bodyPr/>
          <a:lstStyle/>
          <a:p>
            <a:r>
              <a:rPr lang="de-DE" smtClean="0"/>
              <a:t>PHYS 1444-001, Summer 2018               Dr. Jaehoon Yu</a:t>
            </a:r>
            <a:endParaRPr lang="en-US"/>
          </a:p>
        </p:txBody>
      </p:sp>
      <p:sp>
        <p:nvSpPr>
          <p:cNvPr id="18" name="Slide Number Placeholder 5"/>
          <p:cNvSpPr>
            <a:spLocks noGrp="1"/>
          </p:cNvSpPr>
          <p:nvPr>
            <p:ph type="sldNum" sz="quarter" idx="12"/>
          </p:nvPr>
        </p:nvSpPr>
        <p:spPr/>
        <p:txBody>
          <a:bodyPr/>
          <a:lstStyle/>
          <a:p>
            <a:fld id="{D4CC0813-488B-2245-B715-9B380EC238D5}" type="slidenum">
              <a:rPr lang="en-US"/>
              <a:pPr/>
              <a:t>7</a:t>
            </a:fld>
            <a:endParaRPr lang="en-US"/>
          </a:p>
        </p:txBody>
      </p:sp>
      <p:sp>
        <p:nvSpPr>
          <p:cNvPr id="386050" name="Rectangle 2"/>
          <p:cNvSpPr>
            <a:spLocks noGrp="1" noChangeArrowheads="1"/>
          </p:cNvSpPr>
          <p:nvPr>
            <p:ph type="title"/>
          </p:nvPr>
        </p:nvSpPr>
        <p:spPr>
          <a:xfrm>
            <a:off x="228600" y="-76200"/>
            <a:ext cx="8686800" cy="762000"/>
          </a:xfrm>
        </p:spPr>
        <p:txBody>
          <a:bodyPr/>
          <a:lstStyle/>
          <a:p>
            <a:r>
              <a:rPr lang="en-US" dirty="0"/>
              <a:t>Example 28 –</a:t>
            </a:r>
            <a:r>
              <a:rPr lang="en-US" dirty="0" smtClean="0"/>
              <a:t> 5 </a:t>
            </a:r>
            <a:endParaRPr lang="en-US" dirty="0"/>
          </a:p>
        </p:txBody>
      </p:sp>
      <p:sp>
        <p:nvSpPr>
          <p:cNvPr id="386051" name="Text Box 3"/>
          <p:cNvSpPr txBox="1">
            <a:spLocks noChangeArrowheads="1"/>
          </p:cNvSpPr>
          <p:nvPr/>
        </p:nvSpPr>
        <p:spPr bwMode="auto">
          <a:xfrm>
            <a:off x="381000" y="609600"/>
            <a:ext cx="6705600" cy="1917700"/>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b="1">
                <a:solidFill>
                  <a:schemeClr val="accent2"/>
                </a:solidFill>
                <a:latin typeface="Arial Narrow" charset="0"/>
              </a:rPr>
              <a:t>Suspending a wire with current. </a:t>
            </a:r>
            <a:r>
              <a:rPr lang="en-US">
                <a:solidFill>
                  <a:schemeClr val="accent2"/>
                </a:solidFill>
                <a:latin typeface="Arial Narrow" charset="0"/>
              </a:rPr>
              <a:t>A horizontal wire carries a current </a:t>
            </a:r>
            <a:r>
              <a:rPr lang="en-US">
                <a:solidFill>
                  <a:schemeClr val="accent2"/>
                </a:solidFill>
                <a:latin typeface="Monotype Corsiva" charset="0"/>
              </a:rPr>
              <a:t>I</a:t>
            </a:r>
            <a:r>
              <a:rPr lang="en-US" baseline="-25000">
                <a:solidFill>
                  <a:schemeClr val="accent2"/>
                </a:solidFill>
                <a:latin typeface="Arial Narrow" charset="0"/>
              </a:rPr>
              <a:t>1</a:t>
            </a:r>
            <a:r>
              <a:rPr lang="en-US">
                <a:solidFill>
                  <a:schemeClr val="accent2"/>
                </a:solidFill>
                <a:latin typeface="Arial Narrow" charset="0"/>
              </a:rPr>
              <a:t>=80A DC.  A second parallel wire 20cm below it must carry how much current </a:t>
            </a:r>
            <a:r>
              <a:rPr lang="en-US">
                <a:solidFill>
                  <a:schemeClr val="accent2"/>
                </a:solidFill>
                <a:latin typeface="Monotype Corsiva" charset="0"/>
              </a:rPr>
              <a:t>I</a:t>
            </a:r>
            <a:r>
              <a:rPr lang="en-US" baseline="-25000">
                <a:solidFill>
                  <a:schemeClr val="accent2"/>
                </a:solidFill>
                <a:latin typeface="Arial Narrow" charset="0"/>
              </a:rPr>
              <a:t>2</a:t>
            </a:r>
            <a:r>
              <a:rPr lang="en-US">
                <a:solidFill>
                  <a:schemeClr val="accent2"/>
                </a:solidFill>
                <a:latin typeface="Arial Narrow" charset="0"/>
              </a:rPr>
              <a:t> so that it doesn’t fall due to the gravity?  The lower has a mass of 0.12g per meter of length. </a:t>
            </a:r>
          </a:p>
        </p:txBody>
      </p:sp>
      <p:sp>
        <p:nvSpPr>
          <p:cNvPr id="386052" name="Text Box 4"/>
          <p:cNvSpPr txBox="1">
            <a:spLocks noChangeArrowheads="1"/>
          </p:cNvSpPr>
          <p:nvPr/>
        </p:nvSpPr>
        <p:spPr bwMode="auto">
          <a:xfrm>
            <a:off x="457200" y="2465388"/>
            <a:ext cx="49530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Which direction is the gravitational force? </a:t>
            </a:r>
            <a:endParaRPr lang="en-US" baseline="-25000">
              <a:solidFill>
                <a:srgbClr val="CC00CC"/>
              </a:solidFill>
              <a:latin typeface="Arial Narrow" charset="0"/>
            </a:endParaRPr>
          </a:p>
        </p:txBody>
      </p:sp>
      <p:sp>
        <p:nvSpPr>
          <p:cNvPr id="386053" name="Text Box 5"/>
          <p:cNvSpPr txBox="1">
            <a:spLocks noChangeArrowheads="1"/>
          </p:cNvSpPr>
          <p:nvPr/>
        </p:nvSpPr>
        <p:spPr bwMode="auto">
          <a:xfrm>
            <a:off x="457200" y="2987675"/>
            <a:ext cx="8382000" cy="822325"/>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This force must be balanced by the magnetic force exerted on the wire by the first wire.</a:t>
            </a:r>
          </a:p>
        </p:txBody>
      </p:sp>
      <p:pic>
        <p:nvPicPr>
          <p:cNvPr id="386054" name="Picture 6" descr="FG28_005"/>
          <p:cNvPicPr>
            <a:picLocks noChangeAspect="1" noChangeArrowheads="1"/>
          </p:cNvPicPr>
          <p:nvPr/>
        </p:nvPicPr>
        <p:blipFill>
          <a:blip r:embed="rId3"/>
          <a:srcRect/>
          <a:stretch>
            <a:fillRect/>
          </a:stretch>
        </p:blipFill>
        <p:spPr bwMode="auto">
          <a:xfrm>
            <a:off x="7010400" y="381000"/>
            <a:ext cx="2057400" cy="2000250"/>
          </a:xfrm>
          <a:prstGeom prst="rect">
            <a:avLst/>
          </a:prstGeom>
          <a:noFill/>
        </p:spPr>
      </p:pic>
      <p:sp>
        <p:nvSpPr>
          <p:cNvPr id="386055" name="Text Box 7"/>
          <p:cNvSpPr txBox="1">
            <a:spLocks noChangeArrowheads="1"/>
          </p:cNvSpPr>
          <p:nvPr/>
        </p:nvSpPr>
        <p:spPr bwMode="auto">
          <a:xfrm>
            <a:off x="5257800" y="2438400"/>
            <a:ext cx="3733800" cy="461665"/>
          </a:xfrm>
          <a:prstGeom prst="rect">
            <a:avLst/>
          </a:prstGeom>
          <a:noFill/>
          <a:ln w="9525">
            <a:noFill/>
            <a:miter lim="800000"/>
            <a:headEnd/>
            <a:tailEnd/>
          </a:ln>
          <a:effectLst/>
        </p:spPr>
        <p:txBody>
          <a:bodyPr wrap="square">
            <a:prstTxWarp prst="textNoShape">
              <a:avLst/>
            </a:prstTxWarp>
            <a:spAutoFit/>
          </a:bodyPr>
          <a:lstStyle/>
          <a:p>
            <a:r>
              <a:rPr lang="en-US" dirty="0" smtClean="0">
                <a:solidFill>
                  <a:srgbClr val="CC0000"/>
                </a:solidFill>
                <a:latin typeface="Arial Narrow" charset="0"/>
              </a:rPr>
              <a:t>Down to the center of the Earth </a:t>
            </a:r>
            <a:endParaRPr lang="en-US" baseline="-25000" dirty="0">
              <a:solidFill>
                <a:srgbClr val="CC0000"/>
              </a:solidFill>
              <a:latin typeface="Arial Narrow" charset="0"/>
            </a:endParaRPr>
          </a:p>
        </p:txBody>
      </p:sp>
      <p:graphicFrame>
        <p:nvGraphicFramePr>
          <p:cNvPr id="386056" name="Object 8"/>
          <p:cNvGraphicFramePr>
            <a:graphicFrameLocks noChangeAspect="1"/>
          </p:cNvGraphicFramePr>
          <p:nvPr/>
        </p:nvGraphicFramePr>
        <p:xfrm>
          <a:off x="1981200" y="3416300"/>
          <a:ext cx="741363" cy="850900"/>
        </p:xfrm>
        <a:graphic>
          <a:graphicData uri="http://schemas.openxmlformats.org/presentationml/2006/ole">
            <mc:AlternateContent xmlns:mc="http://schemas.openxmlformats.org/markup-compatibility/2006">
              <mc:Choice xmlns:v="urn:schemas-microsoft-com:vml" Requires="v">
                <p:oleObj spid="_x0000_s380691" name="Equation" r:id="rId4" imgW="342720" imgH="393480" progId="Equation.DSMT4">
                  <p:embed/>
                </p:oleObj>
              </mc:Choice>
              <mc:Fallback>
                <p:oleObj name="Equation" r:id="rId4" imgW="342720" imgH="3934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3416300"/>
                        <a:ext cx="741363" cy="850900"/>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86057" name="Object 9"/>
          <p:cNvGraphicFramePr>
            <a:graphicFrameLocks noChangeAspect="1"/>
          </p:cNvGraphicFramePr>
          <p:nvPr/>
        </p:nvGraphicFramePr>
        <p:xfrm>
          <a:off x="2514600" y="4572000"/>
          <a:ext cx="650875" cy="473075"/>
        </p:xfrm>
        <a:graphic>
          <a:graphicData uri="http://schemas.openxmlformats.org/presentationml/2006/ole">
            <mc:AlternateContent xmlns:mc="http://schemas.openxmlformats.org/markup-compatibility/2006">
              <mc:Choice xmlns:v="urn:schemas-microsoft-com:vml" Requires="v">
                <p:oleObj spid="_x0000_s380692" name="Equation" r:id="rId6" imgW="279360" imgH="203040" progId="Equation.DSMT4">
                  <p:embed/>
                </p:oleObj>
              </mc:Choice>
              <mc:Fallback>
                <p:oleObj name="Equation" r:id="rId6" imgW="279360" imgH="2030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4572000"/>
                        <a:ext cx="650875" cy="47307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sp>
        <p:nvSpPr>
          <p:cNvPr id="386058" name="AutoShape 10"/>
          <p:cNvSpPr>
            <a:spLocks noChangeArrowheads="1"/>
          </p:cNvSpPr>
          <p:nvPr/>
        </p:nvSpPr>
        <p:spPr bwMode="auto">
          <a:xfrm>
            <a:off x="396875" y="4359275"/>
            <a:ext cx="1736725" cy="850900"/>
          </a:xfrm>
          <a:prstGeom prst="rightArrow">
            <a:avLst>
              <a:gd name="adj1" fmla="val 50000"/>
              <a:gd name="adj2" fmla="val 51026"/>
            </a:avLst>
          </a:prstGeom>
          <a:solidFill>
            <a:srgbClr val="FFFF66"/>
          </a:solidFill>
          <a:ln w="28575">
            <a:solidFill>
              <a:srgbClr val="CC0000"/>
            </a:solidFill>
            <a:miter lim="800000"/>
            <a:headEnd/>
            <a:tailEnd/>
          </a:ln>
          <a:effectLst/>
        </p:spPr>
        <p:txBody>
          <a:bodyPr wrap="none" anchor="ctr">
            <a:prstTxWarp prst="textNoShape">
              <a:avLst/>
            </a:prstTxWarp>
            <a:spAutoFit/>
          </a:bodyPr>
          <a:lstStyle/>
          <a:p>
            <a:pPr algn="ctr"/>
            <a:r>
              <a:rPr lang="en-US" sz="2000" b="1">
                <a:solidFill>
                  <a:srgbClr val="CC0000"/>
                </a:solidFill>
                <a:latin typeface="Arial Narrow" charset="0"/>
              </a:rPr>
              <a:t>Solving for </a:t>
            </a:r>
            <a:r>
              <a:rPr lang="en-US" b="1">
                <a:solidFill>
                  <a:srgbClr val="CC0000"/>
                </a:solidFill>
                <a:latin typeface="Monotype Corsiva" charset="0"/>
              </a:rPr>
              <a:t>I</a:t>
            </a:r>
            <a:r>
              <a:rPr lang="en-US" sz="2000" b="1" baseline="-25000">
                <a:solidFill>
                  <a:srgbClr val="CC0000"/>
                </a:solidFill>
                <a:latin typeface="Arial Narrow" charset="0"/>
              </a:rPr>
              <a:t>2</a:t>
            </a:r>
          </a:p>
        </p:txBody>
      </p:sp>
      <p:graphicFrame>
        <p:nvGraphicFramePr>
          <p:cNvPr id="386059" name="Object 11"/>
          <p:cNvGraphicFramePr>
            <a:graphicFrameLocks noChangeAspect="1"/>
          </p:cNvGraphicFramePr>
          <p:nvPr/>
        </p:nvGraphicFramePr>
        <p:xfrm>
          <a:off x="3275013" y="5326063"/>
          <a:ext cx="5259387" cy="1074737"/>
        </p:xfrm>
        <a:graphic>
          <a:graphicData uri="http://schemas.openxmlformats.org/presentationml/2006/ole">
            <mc:AlternateContent xmlns:mc="http://schemas.openxmlformats.org/markup-compatibility/2006">
              <mc:Choice xmlns:v="urn:schemas-microsoft-com:vml" Requires="v">
                <p:oleObj spid="_x0000_s380693" name="Equation" r:id="rId8" imgW="2666880" imgH="545760" progId="Equation.DSMT4">
                  <p:embed/>
                </p:oleObj>
              </mc:Choice>
              <mc:Fallback>
                <p:oleObj name="Equation" r:id="rId8" imgW="2666880" imgH="54576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013" y="5326063"/>
                        <a:ext cx="5259387" cy="1074737"/>
                      </a:xfrm>
                      <a:prstGeom prst="rect">
                        <a:avLst/>
                      </a:prstGeom>
                      <a:noFill/>
                      <a:ln>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86060" name="Object 12"/>
          <p:cNvGraphicFramePr>
            <a:graphicFrameLocks noChangeAspect="1"/>
          </p:cNvGraphicFramePr>
          <p:nvPr/>
        </p:nvGraphicFramePr>
        <p:xfrm>
          <a:off x="2708275" y="3471863"/>
          <a:ext cx="796925" cy="795337"/>
        </p:xfrm>
        <a:graphic>
          <a:graphicData uri="http://schemas.openxmlformats.org/presentationml/2006/ole">
            <mc:AlternateContent xmlns:mc="http://schemas.openxmlformats.org/markup-compatibility/2006">
              <mc:Choice xmlns:v="urn:schemas-microsoft-com:vml" Requires="v">
                <p:oleObj spid="_x0000_s380694" name="Equation" r:id="rId10" imgW="368280" imgH="368280" progId="Equation.DSMT4">
                  <p:embed/>
                </p:oleObj>
              </mc:Choice>
              <mc:Fallback>
                <p:oleObj name="Equation" r:id="rId10" imgW="368280" imgH="3682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08275" y="3471863"/>
                        <a:ext cx="796925" cy="795337"/>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86061" name="Object 13"/>
          <p:cNvGraphicFramePr>
            <a:graphicFrameLocks noChangeAspect="1"/>
          </p:cNvGraphicFramePr>
          <p:nvPr/>
        </p:nvGraphicFramePr>
        <p:xfrm>
          <a:off x="3470275" y="3471863"/>
          <a:ext cx="796925" cy="795337"/>
        </p:xfrm>
        <a:graphic>
          <a:graphicData uri="http://schemas.openxmlformats.org/presentationml/2006/ole">
            <mc:AlternateContent xmlns:mc="http://schemas.openxmlformats.org/markup-compatibility/2006">
              <mc:Choice xmlns:v="urn:schemas-microsoft-com:vml" Requires="v">
                <p:oleObj spid="_x0000_s380695" name="Equation" r:id="rId12" imgW="368280" imgH="368280" progId="Equation.DSMT4">
                  <p:embed/>
                </p:oleObj>
              </mc:Choice>
              <mc:Fallback>
                <p:oleObj name="Equation" r:id="rId12" imgW="368280" imgH="3682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70275" y="3471863"/>
                        <a:ext cx="796925" cy="795337"/>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86062" name="Object 14"/>
          <p:cNvGraphicFramePr>
            <a:graphicFrameLocks noChangeAspect="1"/>
          </p:cNvGraphicFramePr>
          <p:nvPr/>
        </p:nvGraphicFramePr>
        <p:xfrm>
          <a:off x="4235450" y="3471863"/>
          <a:ext cx="1098550" cy="795337"/>
        </p:xfrm>
        <a:graphic>
          <a:graphicData uri="http://schemas.openxmlformats.org/presentationml/2006/ole">
            <mc:AlternateContent xmlns:mc="http://schemas.openxmlformats.org/markup-compatibility/2006">
              <mc:Choice xmlns:v="urn:schemas-microsoft-com:vml" Requires="v">
                <p:oleObj spid="_x0000_s380696" name="Equation" r:id="rId14" imgW="507960" imgH="368280" progId="Equation.DSMT4">
                  <p:embed/>
                </p:oleObj>
              </mc:Choice>
              <mc:Fallback>
                <p:oleObj name="Equation" r:id="rId14" imgW="507960" imgH="36828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35450" y="3471863"/>
                        <a:ext cx="1098550" cy="795337"/>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86063" name="Object 15"/>
          <p:cNvGraphicFramePr>
            <a:graphicFrameLocks noChangeAspect="1"/>
          </p:cNvGraphicFramePr>
          <p:nvPr/>
        </p:nvGraphicFramePr>
        <p:xfrm>
          <a:off x="3182938" y="4343400"/>
          <a:ext cx="1541462" cy="946150"/>
        </p:xfrm>
        <a:graphic>
          <a:graphicData uri="http://schemas.openxmlformats.org/presentationml/2006/ole">
            <mc:AlternateContent xmlns:mc="http://schemas.openxmlformats.org/markup-compatibility/2006">
              <mc:Choice xmlns:v="urn:schemas-microsoft-com:vml" Requires="v">
                <p:oleObj spid="_x0000_s380697" name="Equation" r:id="rId16" imgW="660240" imgH="406080" progId="Equation.DSMT4">
                  <p:embed/>
                </p:oleObj>
              </mc:Choice>
              <mc:Fallback>
                <p:oleObj name="Equation" r:id="rId16" imgW="660240" imgH="40608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82938" y="4343400"/>
                        <a:ext cx="1541462" cy="946150"/>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7747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86051"/>
                                        </p:tgtEl>
                                        <p:attrNameLst>
                                          <p:attrName>style.visibility</p:attrName>
                                        </p:attrNameLst>
                                      </p:cBhvr>
                                      <p:to>
                                        <p:strVal val="visible"/>
                                      </p:to>
                                    </p:set>
                                    <p:animEffect transition="in" filter="wipe(left)">
                                      <p:cBhvr>
                                        <p:cTn id="7" dur="500"/>
                                        <p:tgtEl>
                                          <p:spTgt spid="38605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386054"/>
                                        </p:tgtEl>
                                        <p:attrNameLst>
                                          <p:attrName>style.visibility</p:attrName>
                                        </p:attrNameLst>
                                      </p:cBhvr>
                                      <p:to>
                                        <p:strVal val="visible"/>
                                      </p:to>
                                    </p:set>
                                    <p:anim calcmode="lin" valueType="num">
                                      <p:cBhvr>
                                        <p:cTn id="12" dur="500" fill="hold"/>
                                        <p:tgtEl>
                                          <p:spTgt spid="386054"/>
                                        </p:tgtEl>
                                        <p:attrNameLst>
                                          <p:attrName>ppt_w</p:attrName>
                                        </p:attrNameLst>
                                      </p:cBhvr>
                                      <p:tavLst>
                                        <p:tav tm="0">
                                          <p:val>
                                            <p:fltVal val="0"/>
                                          </p:val>
                                        </p:tav>
                                        <p:tav tm="100000">
                                          <p:val>
                                            <p:strVal val="#ppt_w"/>
                                          </p:val>
                                        </p:tav>
                                      </p:tavLst>
                                    </p:anim>
                                    <p:anim calcmode="lin" valueType="num">
                                      <p:cBhvr>
                                        <p:cTn id="13" dur="500" fill="hold"/>
                                        <p:tgtEl>
                                          <p:spTgt spid="386054"/>
                                        </p:tgtEl>
                                        <p:attrNameLst>
                                          <p:attrName>ppt_h</p:attrName>
                                        </p:attrNameLst>
                                      </p:cBhvr>
                                      <p:tavLst>
                                        <p:tav tm="0">
                                          <p:val>
                                            <p:fltVal val="0"/>
                                          </p:val>
                                        </p:tav>
                                        <p:tav tm="100000">
                                          <p:val>
                                            <p:strVal val="#ppt_h"/>
                                          </p:val>
                                        </p:tav>
                                      </p:tavLst>
                                    </p:anim>
                                    <p:animEffect transition="in" filter="fade">
                                      <p:cBhvr>
                                        <p:cTn id="14" dur="500"/>
                                        <p:tgtEl>
                                          <p:spTgt spid="38605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386052"/>
                                        </p:tgtEl>
                                        <p:attrNameLst>
                                          <p:attrName>style.visibility</p:attrName>
                                        </p:attrNameLst>
                                      </p:cBhvr>
                                      <p:to>
                                        <p:strVal val="visible"/>
                                      </p:to>
                                    </p:set>
                                    <p:animEffect transition="in" filter="wipe(left)">
                                      <p:cBhvr>
                                        <p:cTn id="19" dur="500"/>
                                        <p:tgtEl>
                                          <p:spTgt spid="38605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
                                  </p:iterate>
                                  <p:childTnLst>
                                    <p:set>
                                      <p:cBhvr>
                                        <p:cTn id="23" dur="1" fill="hold">
                                          <p:stCondLst>
                                            <p:cond delay="0"/>
                                          </p:stCondLst>
                                        </p:cTn>
                                        <p:tgtEl>
                                          <p:spTgt spid="386055"/>
                                        </p:tgtEl>
                                        <p:attrNameLst>
                                          <p:attrName>style.visibility</p:attrName>
                                        </p:attrNameLst>
                                      </p:cBhvr>
                                      <p:to>
                                        <p:strVal val="visible"/>
                                      </p:to>
                                    </p:set>
                                    <p:animEffect transition="in" filter="wipe(left)">
                                      <p:cBhvr>
                                        <p:cTn id="24" dur="500"/>
                                        <p:tgtEl>
                                          <p:spTgt spid="38605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386053"/>
                                        </p:tgtEl>
                                        <p:attrNameLst>
                                          <p:attrName>style.visibility</p:attrName>
                                        </p:attrNameLst>
                                      </p:cBhvr>
                                      <p:to>
                                        <p:strVal val="visible"/>
                                      </p:to>
                                    </p:set>
                                    <p:animEffect transition="in" filter="wipe(left)">
                                      <p:cBhvr>
                                        <p:cTn id="29" dur="500"/>
                                        <p:tgtEl>
                                          <p:spTgt spid="38605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86056"/>
                                        </p:tgtEl>
                                        <p:attrNameLst>
                                          <p:attrName>style.visibility</p:attrName>
                                        </p:attrNameLst>
                                      </p:cBhvr>
                                      <p:to>
                                        <p:strVal val="visible"/>
                                      </p:to>
                                    </p:set>
                                    <p:animEffect transition="in" filter="wipe(left)">
                                      <p:cBhvr>
                                        <p:cTn id="34" dur="500"/>
                                        <p:tgtEl>
                                          <p:spTgt spid="38605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86060"/>
                                        </p:tgtEl>
                                        <p:attrNameLst>
                                          <p:attrName>style.visibility</p:attrName>
                                        </p:attrNameLst>
                                      </p:cBhvr>
                                      <p:to>
                                        <p:strVal val="visible"/>
                                      </p:to>
                                    </p:set>
                                    <p:animEffect transition="in" filter="wipe(left)">
                                      <p:cBhvr>
                                        <p:cTn id="39" dur="500"/>
                                        <p:tgtEl>
                                          <p:spTgt spid="38606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86061"/>
                                        </p:tgtEl>
                                        <p:attrNameLst>
                                          <p:attrName>style.visibility</p:attrName>
                                        </p:attrNameLst>
                                      </p:cBhvr>
                                      <p:to>
                                        <p:strVal val="visible"/>
                                      </p:to>
                                    </p:set>
                                    <p:animEffect transition="in" filter="wipe(left)">
                                      <p:cBhvr>
                                        <p:cTn id="44" dur="500"/>
                                        <p:tgtEl>
                                          <p:spTgt spid="38606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86062"/>
                                        </p:tgtEl>
                                        <p:attrNameLst>
                                          <p:attrName>style.visibility</p:attrName>
                                        </p:attrNameLst>
                                      </p:cBhvr>
                                      <p:to>
                                        <p:strVal val="visible"/>
                                      </p:to>
                                    </p:set>
                                    <p:animEffect transition="in" filter="wipe(left)">
                                      <p:cBhvr>
                                        <p:cTn id="49" dur="500"/>
                                        <p:tgtEl>
                                          <p:spTgt spid="38606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iterate type="wd">
                                    <p:tmPct val="10000"/>
                                  </p:iterate>
                                  <p:childTnLst>
                                    <p:set>
                                      <p:cBhvr>
                                        <p:cTn id="53" dur="1" fill="hold">
                                          <p:stCondLst>
                                            <p:cond delay="0"/>
                                          </p:stCondLst>
                                        </p:cTn>
                                        <p:tgtEl>
                                          <p:spTgt spid="386058"/>
                                        </p:tgtEl>
                                        <p:attrNameLst>
                                          <p:attrName>style.visibility</p:attrName>
                                        </p:attrNameLst>
                                      </p:cBhvr>
                                      <p:to>
                                        <p:strVal val="visible"/>
                                      </p:to>
                                    </p:set>
                                    <p:animEffect transition="in" filter="wipe(left)">
                                      <p:cBhvr>
                                        <p:cTn id="54" dur="500"/>
                                        <p:tgtEl>
                                          <p:spTgt spid="38605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386057"/>
                                        </p:tgtEl>
                                        <p:attrNameLst>
                                          <p:attrName>style.visibility</p:attrName>
                                        </p:attrNameLst>
                                      </p:cBhvr>
                                      <p:to>
                                        <p:strVal val="visible"/>
                                      </p:to>
                                    </p:set>
                                    <p:animEffect transition="in" filter="wipe(left)">
                                      <p:cBhvr>
                                        <p:cTn id="59" dur="500"/>
                                        <p:tgtEl>
                                          <p:spTgt spid="38605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86063"/>
                                        </p:tgtEl>
                                        <p:attrNameLst>
                                          <p:attrName>style.visibility</p:attrName>
                                        </p:attrNameLst>
                                      </p:cBhvr>
                                      <p:to>
                                        <p:strVal val="visible"/>
                                      </p:to>
                                    </p:set>
                                    <p:animEffect transition="in" filter="wipe(left)">
                                      <p:cBhvr>
                                        <p:cTn id="64" dur="500"/>
                                        <p:tgtEl>
                                          <p:spTgt spid="38606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86059"/>
                                        </p:tgtEl>
                                        <p:attrNameLst>
                                          <p:attrName>style.visibility</p:attrName>
                                        </p:attrNameLst>
                                      </p:cBhvr>
                                      <p:to>
                                        <p:strVal val="visible"/>
                                      </p:to>
                                    </p:set>
                                    <p:animEffect transition="in" filter="wipe(left)">
                                      <p:cBhvr>
                                        <p:cTn id="69" dur="500"/>
                                        <p:tgtEl>
                                          <p:spTgt spid="386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1" grpId="0"/>
      <p:bldP spid="386052" grpId="0"/>
      <p:bldP spid="386053" grpId="0"/>
      <p:bldP spid="386055" grpId="0"/>
      <p:bldP spid="38605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smtClean="0"/>
              <a:t>Thursday, July 5, 2018</a:t>
            </a:r>
            <a:endParaRPr lang="en-US"/>
          </a:p>
        </p:txBody>
      </p:sp>
      <p:sp>
        <p:nvSpPr>
          <p:cNvPr id="9" name="Footer Placeholder 4"/>
          <p:cNvSpPr>
            <a:spLocks noGrp="1"/>
          </p:cNvSpPr>
          <p:nvPr>
            <p:ph type="ftr" sz="quarter" idx="11"/>
          </p:nvPr>
        </p:nvSpPr>
        <p:spPr/>
        <p:txBody>
          <a:bodyPr/>
          <a:lstStyle/>
          <a:p>
            <a:r>
              <a:rPr lang="de-DE" smtClean="0"/>
              <a:t>PHYS 1444-001, Summer 2018               Dr. Jaehoon Yu</a:t>
            </a:r>
            <a:endParaRPr lang="en-US"/>
          </a:p>
        </p:txBody>
      </p:sp>
      <p:sp>
        <p:nvSpPr>
          <p:cNvPr id="10" name="Slide Number Placeholder 5"/>
          <p:cNvSpPr>
            <a:spLocks noGrp="1"/>
          </p:cNvSpPr>
          <p:nvPr>
            <p:ph type="sldNum" sz="quarter" idx="12"/>
          </p:nvPr>
        </p:nvSpPr>
        <p:spPr/>
        <p:txBody>
          <a:bodyPr/>
          <a:lstStyle/>
          <a:p>
            <a:fld id="{072BB182-3E79-0B4E-92F0-927729CD792A}" type="slidenum">
              <a:rPr lang="en-US"/>
              <a:pPr/>
              <a:t>70</a:t>
            </a:fld>
            <a:endParaRPr lang="en-US"/>
          </a:p>
        </p:txBody>
      </p:sp>
      <p:sp>
        <p:nvSpPr>
          <p:cNvPr id="434178" name="Rectangle 2"/>
          <p:cNvSpPr>
            <a:spLocks noGrp="1" noChangeArrowheads="1"/>
          </p:cNvSpPr>
          <p:nvPr>
            <p:ph type="title"/>
          </p:nvPr>
        </p:nvSpPr>
        <p:spPr>
          <a:xfrm>
            <a:off x="381000" y="304800"/>
            <a:ext cx="8534400" cy="609600"/>
          </a:xfrm>
        </p:spPr>
        <p:txBody>
          <a:bodyPr/>
          <a:lstStyle/>
          <a:p>
            <a:r>
              <a:rPr lang="en-US"/>
              <a:t>Inductance</a:t>
            </a:r>
          </a:p>
        </p:txBody>
      </p:sp>
      <p:graphicFrame>
        <p:nvGraphicFramePr>
          <p:cNvPr id="434179"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50702"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4180"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50703"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4181"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50704"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4182" name="Rectangle 6"/>
          <p:cNvSpPr>
            <a:spLocks noGrp="1" noChangeArrowheads="1"/>
          </p:cNvSpPr>
          <p:nvPr>
            <p:ph type="body" idx="1"/>
          </p:nvPr>
        </p:nvSpPr>
        <p:spPr>
          <a:xfrm>
            <a:off x="533400" y="1066800"/>
            <a:ext cx="8153400" cy="4343400"/>
          </a:xfrm>
        </p:spPr>
        <p:txBody>
          <a:bodyPr/>
          <a:lstStyle/>
          <a:p>
            <a:r>
              <a:rPr lang="en-US" sz="3600" dirty="0"/>
              <a:t>Changing magnetic flux through a circuit induce an </a:t>
            </a:r>
            <a:r>
              <a:rPr lang="en-US" sz="3600" dirty="0" err="1"/>
              <a:t>emf</a:t>
            </a:r>
            <a:r>
              <a:rPr lang="en-US" sz="3600" dirty="0"/>
              <a:t> in that circuit</a:t>
            </a:r>
          </a:p>
          <a:p>
            <a:r>
              <a:rPr lang="en-US" sz="3600" dirty="0"/>
              <a:t>An electric current produces a magnetic field</a:t>
            </a:r>
          </a:p>
          <a:p>
            <a:r>
              <a:rPr lang="en-US" sz="3600" dirty="0"/>
              <a:t>From these, we can deduce </a:t>
            </a:r>
          </a:p>
          <a:p>
            <a:pPr lvl="1"/>
            <a:r>
              <a:rPr lang="en-US" sz="3200" dirty="0"/>
              <a:t>A changing current in one circuit must induce an </a:t>
            </a:r>
            <a:r>
              <a:rPr lang="en-US" sz="3200" dirty="0" err="1"/>
              <a:t>emf</a:t>
            </a:r>
            <a:r>
              <a:rPr lang="en-US" sz="3200" dirty="0"/>
              <a:t> in a nearby circuit </a:t>
            </a:r>
            <a:r>
              <a:rPr lang="en-US" sz="3200" dirty="0" err="1">
                <a:sym typeface="Wingdings" charset="2"/>
              </a:rPr>
              <a:t></a:t>
            </a:r>
            <a:r>
              <a:rPr lang="en-US" sz="3200" dirty="0">
                <a:sym typeface="Wingdings" charset="2"/>
              </a:rPr>
              <a:t> Mutual inductance</a:t>
            </a:r>
            <a:endParaRPr lang="en-US" sz="3200" dirty="0"/>
          </a:p>
          <a:p>
            <a:pPr lvl="1"/>
            <a:r>
              <a:rPr lang="en-US" sz="3200" dirty="0"/>
              <a:t>Or induce an </a:t>
            </a:r>
            <a:r>
              <a:rPr lang="en-US" sz="3200" dirty="0" err="1"/>
              <a:t>emf</a:t>
            </a:r>
            <a:r>
              <a:rPr lang="en-US" sz="3200" dirty="0"/>
              <a:t> in itself </a:t>
            </a:r>
            <a:r>
              <a:rPr lang="en-US" sz="3200" dirty="0" err="1">
                <a:sym typeface="Wingdings" charset="2"/>
              </a:rPr>
              <a:t></a:t>
            </a:r>
            <a:r>
              <a:rPr lang="en-US" sz="3200" dirty="0">
                <a:sym typeface="Wingdings" charset="2"/>
              </a:rPr>
              <a:t> Self inductance</a:t>
            </a:r>
            <a:endParaRPr lang="en-US" sz="3200" dirty="0"/>
          </a:p>
        </p:txBody>
      </p:sp>
      <p:graphicFrame>
        <p:nvGraphicFramePr>
          <p:cNvPr id="434183"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50705"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74203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34182">
                                            <p:txEl>
                                              <p:pRg st="0" end="0"/>
                                            </p:txEl>
                                          </p:spTgt>
                                        </p:tgtEl>
                                        <p:attrNameLst>
                                          <p:attrName>style.visibility</p:attrName>
                                        </p:attrNameLst>
                                      </p:cBhvr>
                                      <p:to>
                                        <p:strVal val="visible"/>
                                      </p:to>
                                    </p:set>
                                    <p:animEffect transition="in" filter="wipe(left)">
                                      <p:cBhvr>
                                        <p:cTn id="7" dur="500"/>
                                        <p:tgtEl>
                                          <p:spTgt spid="4341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34182">
                                            <p:txEl>
                                              <p:pRg st="1" end="1"/>
                                            </p:txEl>
                                          </p:spTgt>
                                        </p:tgtEl>
                                        <p:attrNameLst>
                                          <p:attrName>style.visibility</p:attrName>
                                        </p:attrNameLst>
                                      </p:cBhvr>
                                      <p:to>
                                        <p:strVal val="visible"/>
                                      </p:to>
                                    </p:set>
                                    <p:animEffect transition="in" filter="wipe(left)">
                                      <p:cBhvr>
                                        <p:cTn id="12" dur="500"/>
                                        <p:tgtEl>
                                          <p:spTgt spid="4341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34182">
                                            <p:txEl>
                                              <p:pRg st="2" end="2"/>
                                            </p:txEl>
                                          </p:spTgt>
                                        </p:tgtEl>
                                        <p:attrNameLst>
                                          <p:attrName>style.visibility</p:attrName>
                                        </p:attrNameLst>
                                      </p:cBhvr>
                                      <p:to>
                                        <p:strVal val="visible"/>
                                      </p:to>
                                    </p:set>
                                    <p:animEffect transition="in" filter="wipe(left)">
                                      <p:cBhvr>
                                        <p:cTn id="17" dur="500"/>
                                        <p:tgtEl>
                                          <p:spTgt spid="43418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34182">
                                            <p:txEl>
                                              <p:pRg st="3" end="3"/>
                                            </p:txEl>
                                          </p:spTgt>
                                        </p:tgtEl>
                                        <p:attrNameLst>
                                          <p:attrName>style.visibility</p:attrName>
                                        </p:attrNameLst>
                                      </p:cBhvr>
                                      <p:to>
                                        <p:strVal val="visible"/>
                                      </p:to>
                                    </p:set>
                                    <p:animEffect transition="in" filter="wipe(left)">
                                      <p:cBhvr>
                                        <p:cTn id="22" dur="500"/>
                                        <p:tgtEl>
                                          <p:spTgt spid="43418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34182">
                                            <p:txEl>
                                              <p:pRg st="4" end="4"/>
                                            </p:txEl>
                                          </p:spTgt>
                                        </p:tgtEl>
                                        <p:attrNameLst>
                                          <p:attrName>style.visibility</p:attrName>
                                        </p:attrNameLst>
                                      </p:cBhvr>
                                      <p:to>
                                        <p:strVal val="visible"/>
                                      </p:to>
                                    </p:set>
                                    <p:animEffect transition="in" filter="wipe(left)">
                                      <p:cBhvr>
                                        <p:cTn id="27" dur="500"/>
                                        <p:tgtEl>
                                          <p:spTgt spid="43418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82"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3"/>
          <p:cNvSpPr>
            <a:spLocks noGrp="1"/>
          </p:cNvSpPr>
          <p:nvPr>
            <p:ph type="dt" sz="half" idx="10"/>
          </p:nvPr>
        </p:nvSpPr>
        <p:spPr/>
        <p:txBody>
          <a:bodyPr/>
          <a:lstStyle/>
          <a:p>
            <a:r>
              <a:rPr lang="en-US" smtClean="0"/>
              <a:t>Thursday, July 5, 2018</a:t>
            </a:r>
            <a:endParaRPr lang="en-US"/>
          </a:p>
        </p:txBody>
      </p:sp>
      <p:sp>
        <p:nvSpPr>
          <p:cNvPr id="15" name="Footer Placeholder 4"/>
          <p:cNvSpPr>
            <a:spLocks noGrp="1"/>
          </p:cNvSpPr>
          <p:nvPr>
            <p:ph type="ftr" sz="quarter" idx="11"/>
          </p:nvPr>
        </p:nvSpPr>
        <p:spPr/>
        <p:txBody>
          <a:bodyPr/>
          <a:lstStyle/>
          <a:p>
            <a:r>
              <a:rPr lang="de-DE" smtClean="0"/>
              <a:t>PHYS 1444-001, Summer 2018               Dr. Jaehoon Yu</a:t>
            </a:r>
            <a:endParaRPr lang="en-US"/>
          </a:p>
        </p:txBody>
      </p:sp>
      <p:sp>
        <p:nvSpPr>
          <p:cNvPr id="16" name="Slide Number Placeholder 5"/>
          <p:cNvSpPr>
            <a:spLocks noGrp="1"/>
          </p:cNvSpPr>
          <p:nvPr>
            <p:ph type="sldNum" sz="quarter" idx="12"/>
          </p:nvPr>
        </p:nvSpPr>
        <p:spPr/>
        <p:txBody>
          <a:bodyPr/>
          <a:lstStyle/>
          <a:p>
            <a:fld id="{3A42E80B-91C4-7648-B197-E93724F0CF65}" type="slidenum">
              <a:rPr lang="en-US"/>
              <a:pPr/>
              <a:t>71</a:t>
            </a:fld>
            <a:endParaRPr lang="en-US"/>
          </a:p>
        </p:txBody>
      </p:sp>
      <p:pic>
        <p:nvPicPr>
          <p:cNvPr id="435202" name="Picture 2" descr="FG30_001"/>
          <p:cNvPicPr>
            <a:picLocks noChangeAspect="1" noChangeArrowheads="1"/>
          </p:cNvPicPr>
          <p:nvPr/>
        </p:nvPicPr>
        <p:blipFill>
          <a:blip r:embed="rId3"/>
          <a:srcRect/>
          <a:stretch>
            <a:fillRect/>
          </a:stretch>
        </p:blipFill>
        <p:spPr bwMode="auto">
          <a:xfrm>
            <a:off x="7391400" y="990600"/>
            <a:ext cx="2133600" cy="1981200"/>
          </a:xfrm>
          <a:prstGeom prst="rect">
            <a:avLst/>
          </a:prstGeom>
          <a:noFill/>
        </p:spPr>
      </p:pic>
      <p:sp>
        <p:nvSpPr>
          <p:cNvPr id="435203" name="Rectangle 3"/>
          <p:cNvSpPr>
            <a:spLocks noGrp="1" noChangeArrowheads="1"/>
          </p:cNvSpPr>
          <p:nvPr>
            <p:ph type="title"/>
          </p:nvPr>
        </p:nvSpPr>
        <p:spPr>
          <a:xfrm>
            <a:off x="381000" y="76200"/>
            <a:ext cx="8534400" cy="609600"/>
          </a:xfrm>
        </p:spPr>
        <p:txBody>
          <a:bodyPr/>
          <a:lstStyle/>
          <a:p>
            <a:r>
              <a:rPr lang="en-US"/>
              <a:t>Mutual Inductance</a:t>
            </a:r>
          </a:p>
        </p:txBody>
      </p:sp>
      <p:graphicFrame>
        <p:nvGraphicFramePr>
          <p:cNvPr id="435204"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51901"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5205"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51902"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5206"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51903"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5207" name="Rectangle 7"/>
          <p:cNvSpPr>
            <a:spLocks noGrp="1" noChangeArrowheads="1"/>
          </p:cNvSpPr>
          <p:nvPr>
            <p:ph type="body" idx="1"/>
          </p:nvPr>
        </p:nvSpPr>
        <p:spPr>
          <a:xfrm>
            <a:off x="152400" y="593725"/>
            <a:ext cx="8458200" cy="5867400"/>
          </a:xfrm>
        </p:spPr>
        <p:txBody>
          <a:bodyPr/>
          <a:lstStyle/>
          <a:p>
            <a:pPr>
              <a:lnSpc>
                <a:spcPct val="80000"/>
              </a:lnSpc>
            </a:pPr>
            <a:r>
              <a:rPr lang="en-US" sz="2800" dirty="0"/>
              <a:t>If two coils of wire are placed near each other, a changing current in one will induce an </a:t>
            </a:r>
            <a:r>
              <a:rPr lang="en-US" sz="2800" dirty="0" err="1"/>
              <a:t>emf</a:t>
            </a:r>
            <a:r>
              <a:rPr lang="en-US" sz="2800" dirty="0"/>
              <a:t> in the other.</a:t>
            </a:r>
          </a:p>
          <a:p>
            <a:pPr>
              <a:lnSpc>
                <a:spcPct val="80000"/>
              </a:lnSpc>
            </a:pPr>
            <a:r>
              <a:rPr lang="en-US" sz="2800" dirty="0"/>
              <a:t>What</a:t>
            </a:r>
            <a:r>
              <a:rPr lang="en-US" sz="2800" dirty="0" smtClean="0"/>
              <a:t> is </a:t>
            </a:r>
            <a:r>
              <a:rPr lang="en-US" sz="2800" dirty="0"/>
              <a:t>the induced </a:t>
            </a:r>
            <a:r>
              <a:rPr lang="en-US" sz="2800" dirty="0" err="1"/>
              <a:t>emf</a:t>
            </a:r>
            <a:r>
              <a:rPr lang="en-US" sz="2800" dirty="0"/>
              <a:t>,</a:t>
            </a:r>
            <a:r>
              <a:rPr lang="en-US" sz="2800" dirty="0" smtClean="0"/>
              <a:t> </a:t>
            </a:r>
            <a:r>
              <a:rPr lang="en-US" sz="2800" dirty="0" smtClean="0">
                <a:latin typeface="Symbol" charset="2"/>
              </a:rPr>
              <a:t>ε</a:t>
            </a:r>
            <a:r>
              <a:rPr lang="en-US" sz="2800" baseline="-25000" dirty="0" smtClean="0"/>
              <a:t>2</a:t>
            </a:r>
            <a:r>
              <a:rPr lang="en-US" sz="2800" dirty="0"/>
              <a:t>, in coil2 proportional to?</a:t>
            </a:r>
          </a:p>
          <a:p>
            <a:pPr lvl="1">
              <a:lnSpc>
                <a:spcPct val="80000"/>
              </a:lnSpc>
            </a:pPr>
            <a:r>
              <a:rPr lang="en-US" sz="2400" dirty="0"/>
              <a:t>Rate of the change of the magnetic flux passing through it</a:t>
            </a:r>
          </a:p>
          <a:p>
            <a:pPr>
              <a:lnSpc>
                <a:spcPct val="80000"/>
              </a:lnSpc>
            </a:pPr>
            <a:r>
              <a:rPr lang="en-US" sz="2800" dirty="0"/>
              <a:t>This flux is due to current </a:t>
            </a:r>
            <a:r>
              <a:rPr lang="en-US" sz="2800" dirty="0">
                <a:latin typeface="Monotype Corsiva" charset="0"/>
              </a:rPr>
              <a:t>I</a:t>
            </a:r>
            <a:r>
              <a:rPr lang="en-US" sz="2800" baseline="-25000" dirty="0"/>
              <a:t>1</a:t>
            </a:r>
            <a:r>
              <a:rPr lang="en-US" sz="2800" dirty="0"/>
              <a:t> in coil 1</a:t>
            </a:r>
          </a:p>
          <a:p>
            <a:pPr>
              <a:lnSpc>
                <a:spcPct val="80000"/>
              </a:lnSpc>
            </a:pPr>
            <a:r>
              <a:rPr lang="en-US" sz="2800" dirty="0"/>
              <a:t>If</a:t>
            </a:r>
            <a:r>
              <a:rPr lang="en-US" sz="2800" dirty="0" smtClean="0"/>
              <a:t> </a:t>
            </a:r>
            <a:r>
              <a:rPr lang="en-US" sz="2800" dirty="0" smtClean="0">
                <a:latin typeface="Symbol" charset="2"/>
              </a:rPr>
              <a:t>Φ</a:t>
            </a:r>
            <a:r>
              <a:rPr lang="en-US" sz="2800" baseline="-25000" dirty="0" smtClean="0"/>
              <a:t>21</a:t>
            </a:r>
            <a:r>
              <a:rPr lang="en-US" sz="2800" dirty="0" smtClean="0"/>
              <a:t> </a:t>
            </a:r>
            <a:r>
              <a:rPr lang="en-US" sz="2800" dirty="0"/>
              <a:t>is the magnetic flux in each loop of coil2 created by coil1 and N</a:t>
            </a:r>
            <a:r>
              <a:rPr lang="en-US" sz="2800" baseline="-25000" dirty="0"/>
              <a:t>2</a:t>
            </a:r>
            <a:r>
              <a:rPr lang="en-US" sz="2800" dirty="0"/>
              <a:t> is the number of closely packed loops in coil2, then </a:t>
            </a:r>
            <a:r>
              <a:rPr lang="en-US" sz="2800" dirty="0" smtClean="0"/>
              <a:t>N</a:t>
            </a:r>
            <a:r>
              <a:rPr lang="en-US" sz="2800" baseline="-25000" dirty="0" smtClean="0"/>
              <a:t>2</a:t>
            </a:r>
            <a:r>
              <a:rPr lang="en-US" sz="2800" dirty="0" smtClean="0">
                <a:latin typeface="Symbol" charset="2"/>
              </a:rPr>
              <a:t>Φ</a:t>
            </a:r>
            <a:r>
              <a:rPr lang="en-US" sz="2800" baseline="-25000" dirty="0" smtClean="0"/>
              <a:t>21</a:t>
            </a:r>
            <a:r>
              <a:rPr lang="en-US" sz="2800" dirty="0" smtClean="0"/>
              <a:t> </a:t>
            </a:r>
            <a:r>
              <a:rPr lang="en-US" sz="2800" dirty="0"/>
              <a:t>is the total flux passing through coil2.</a:t>
            </a:r>
          </a:p>
          <a:p>
            <a:pPr>
              <a:lnSpc>
                <a:spcPct val="80000"/>
              </a:lnSpc>
            </a:pPr>
            <a:r>
              <a:rPr lang="en-US" sz="2800" dirty="0"/>
              <a:t>If the two coils are fixed in space, </a:t>
            </a:r>
            <a:r>
              <a:rPr lang="en-US" sz="2800" dirty="0" smtClean="0"/>
              <a:t>N</a:t>
            </a:r>
            <a:r>
              <a:rPr lang="en-US" sz="2800" baseline="-25000" dirty="0" smtClean="0"/>
              <a:t>2</a:t>
            </a:r>
            <a:r>
              <a:rPr lang="en-US" sz="2800" dirty="0" smtClean="0">
                <a:latin typeface="Symbol" charset="2"/>
              </a:rPr>
              <a:t>Φ</a:t>
            </a:r>
            <a:r>
              <a:rPr lang="en-US" sz="2800" baseline="-25000" dirty="0" smtClean="0"/>
              <a:t>21</a:t>
            </a:r>
            <a:r>
              <a:rPr lang="en-US" sz="2800" dirty="0" smtClean="0"/>
              <a:t> </a:t>
            </a:r>
            <a:r>
              <a:rPr lang="en-US" sz="2800" dirty="0"/>
              <a:t>is proportional to the current </a:t>
            </a:r>
            <a:r>
              <a:rPr lang="en-US" sz="2800" dirty="0">
                <a:latin typeface="Monotype Corsiva" charset="0"/>
              </a:rPr>
              <a:t>I</a:t>
            </a:r>
            <a:r>
              <a:rPr lang="en-US" sz="2800" baseline="-25000" dirty="0"/>
              <a:t>1</a:t>
            </a:r>
            <a:r>
              <a:rPr lang="en-US" sz="2800" dirty="0"/>
              <a:t> in coil 1,                     </a:t>
            </a:r>
            <a:r>
              <a:rPr lang="en-US" sz="2800" dirty="0" smtClean="0"/>
              <a:t>    . </a:t>
            </a:r>
            <a:endParaRPr lang="en-US" sz="2800" dirty="0"/>
          </a:p>
          <a:p>
            <a:pPr>
              <a:lnSpc>
                <a:spcPct val="80000"/>
              </a:lnSpc>
            </a:pPr>
            <a:r>
              <a:rPr lang="en-US" sz="2800" dirty="0"/>
              <a:t>The proportionality constant for this is called the Mutual Inductance and defined</a:t>
            </a:r>
            <a:r>
              <a:rPr lang="en-US" sz="2800" dirty="0" smtClean="0"/>
              <a:t> as                       </a:t>
            </a:r>
            <a:r>
              <a:rPr lang="en-US" sz="2800" dirty="0"/>
              <a:t>.</a:t>
            </a:r>
          </a:p>
          <a:p>
            <a:pPr>
              <a:lnSpc>
                <a:spcPct val="80000"/>
              </a:lnSpc>
            </a:pPr>
            <a:r>
              <a:rPr lang="en-US" sz="2800" dirty="0"/>
              <a:t>The </a:t>
            </a:r>
            <a:r>
              <a:rPr lang="en-US" sz="2800" dirty="0" err="1"/>
              <a:t>emf</a:t>
            </a:r>
            <a:r>
              <a:rPr lang="en-US" sz="2800" dirty="0"/>
              <a:t> induced in coil2 due to the changing current in coil1 is </a:t>
            </a:r>
          </a:p>
        </p:txBody>
      </p:sp>
      <p:graphicFrame>
        <p:nvGraphicFramePr>
          <p:cNvPr id="435208"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51904"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5209" name="Object 9"/>
          <p:cNvGraphicFramePr>
            <a:graphicFrameLocks noChangeAspect="1"/>
          </p:cNvGraphicFramePr>
          <p:nvPr/>
        </p:nvGraphicFramePr>
        <p:xfrm>
          <a:off x="4191000" y="4838700"/>
          <a:ext cx="1617663" cy="342900"/>
        </p:xfrm>
        <a:graphic>
          <a:graphicData uri="http://schemas.openxmlformats.org/presentationml/2006/ole">
            <mc:AlternateContent xmlns:mc="http://schemas.openxmlformats.org/markup-compatibility/2006">
              <mc:Choice xmlns:v="urn:schemas-microsoft-com:vml" Requires="v">
                <p:oleObj spid="_x0000_s451905" name="Equation" r:id="rId9" imgW="952200" imgH="203040" progId="Equation.DSMT4">
                  <p:embed/>
                </p:oleObj>
              </mc:Choice>
              <mc:Fallback>
                <p:oleObj name="Equation" r:id="rId9" imgW="952200" imgH="20304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91000" y="4838700"/>
                        <a:ext cx="1617663" cy="342900"/>
                      </a:xfrm>
                      <a:prstGeom prst="rect">
                        <a:avLst/>
                      </a:prstGeom>
                      <a:solidFill>
                        <a:srgbClr val="99FFCC"/>
                      </a:solidFill>
                      <a:ln w="28575">
                        <a:solidFill>
                          <a:srgbClr val="FF0000"/>
                        </a:solidFill>
                        <a:miter lim="800000"/>
                        <a:headEnd/>
                        <a:tailEnd/>
                      </a:ln>
                    </p:spPr>
                  </p:pic>
                </p:oleObj>
              </mc:Fallback>
            </mc:AlternateContent>
          </a:graphicData>
        </a:graphic>
      </p:graphicFrame>
      <p:graphicFrame>
        <p:nvGraphicFramePr>
          <p:cNvPr id="435210" name="Object 10"/>
          <p:cNvGraphicFramePr>
            <a:graphicFrameLocks noChangeAspect="1"/>
          </p:cNvGraphicFramePr>
          <p:nvPr/>
        </p:nvGraphicFramePr>
        <p:xfrm>
          <a:off x="1066800" y="5638800"/>
          <a:ext cx="4267200" cy="798513"/>
        </p:xfrm>
        <a:graphic>
          <a:graphicData uri="http://schemas.openxmlformats.org/presentationml/2006/ole">
            <mc:AlternateContent xmlns:mc="http://schemas.openxmlformats.org/markup-compatibility/2006">
              <mc:Choice xmlns:v="urn:schemas-microsoft-com:vml" Requires="v">
                <p:oleObj spid="_x0000_s451906" name="Equation" r:id="rId11" imgW="2450880" imgH="393480" progId="Equation.DSMT4">
                  <p:embed/>
                </p:oleObj>
              </mc:Choice>
              <mc:Fallback>
                <p:oleObj name="Equation" r:id="rId11" imgW="2450880" imgH="393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6800" y="5638800"/>
                        <a:ext cx="4267200" cy="798513"/>
                      </a:xfrm>
                      <a:prstGeom prst="rect">
                        <a:avLst/>
                      </a:prstGeom>
                      <a:solidFill>
                        <a:srgbClr val="99FFCC"/>
                      </a:solidFill>
                      <a:ln w="2857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5211" name="Object 11"/>
          <p:cNvGraphicFramePr>
            <a:graphicFrameLocks noChangeAspect="1"/>
          </p:cNvGraphicFramePr>
          <p:nvPr/>
        </p:nvGraphicFramePr>
        <p:xfrm>
          <a:off x="2971800" y="4042646"/>
          <a:ext cx="914400" cy="453154"/>
        </p:xfrm>
        <a:graphic>
          <a:graphicData uri="http://schemas.openxmlformats.org/presentationml/2006/ole">
            <mc:AlternateContent xmlns:mc="http://schemas.openxmlformats.org/markup-compatibility/2006">
              <mc:Choice xmlns:v="urn:schemas-microsoft-com:vml" Requires="v">
                <p:oleObj spid="_x0000_s451907" name="Equation" r:id="rId13" imgW="406080" imgH="203040" progId="Equation.DSMT4">
                  <p:embed/>
                </p:oleObj>
              </mc:Choice>
              <mc:Fallback>
                <p:oleObj name="Equation" r:id="rId13" imgW="406080" imgH="20304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71800" y="4042646"/>
                        <a:ext cx="914400" cy="453154"/>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35212" name="Object 12"/>
          <p:cNvGraphicFramePr>
            <a:graphicFrameLocks noChangeAspect="1"/>
          </p:cNvGraphicFramePr>
          <p:nvPr/>
        </p:nvGraphicFramePr>
        <p:xfrm>
          <a:off x="3792467" y="4042646"/>
          <a:ext cx="1084333" cy="453154"/>
        </p:xfrm>
        <a:graphic>
          <a:graphicData uri="http://schemas.openxmlformats.org/presentationml/2006/ole">
            <mc:AlternateContent xmlns:mc="http://schemas.openxmlformats.org/markup-compatibility/2006">
              <mc:Choice xmlns:v="urn:schemas-microsoft-com:vml" Requires="v">
                <p:oleObj spid="_x0000_s451908" name="Equation" r:id="rId15" imgW="482400" imgH="203040" progId="Equation.DSMT4">
                  <p:embed/>
                </p:oleObj>
              </mc:Choice>
              <mc:Fallback>
                <p:oleObj name="Equation" r:id="rId15" imgW="482400" imgH="20304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92467" y="4042646"/>
                        <a:ext cx="1084333" cy="453154"/>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35213" name="Object 13"/>
          <p:cNvGraphicFramePr>
            <a:graphicFrameLocks noChangeAspect="1"/>
          </p:cNvGraphicFramePr>
          <p:nvPr/>
        </p:nvGraphicFramePr>
        <p:xfrm>
          <a:off x="4038600" y="4042646"/>
          <a:ext cx="600834" cy="453154"/>
        </p:xfrm>
        <a:graphic>
          <a:graphicData uri="http://schemas.openxmlformats.org/presentationml/2006/ole">
            <mc:AlternateContent xmlns:mc="http://schemas.openxmlformats.org/markup-compatibility/2006">
              <mc:Choice xmlns:v="urn:schemas-microsoft-com:vml" Requires="v">
                <p:oleObj spid="_x0000_s451909" name="Equation" r:id="rId17" imgW="266400" imgH="203040" progId="Equation.DSMT4">
                  <p:embed/>
                </p:oleObj>
              </mc:Choice>
              <mc:Fallback>
                <p:oleObj name="Equation" r:id="rId17" imgW="266400" imgH="20304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38600" y="4042646"/>
                        <a:ext cx="600834" cy="453154"/>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8364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35207">
                                            <p:txEl>
                                              <p:pRg st="0" end="0"/>
                                            </p:txEl>
                                          </p:spTgt>
                                        </p:tgtEl>
                                        <p:attrNameLst>
                                          <p:attrName>style.visibility</p:attrName>
                                        </p:attrNameLst>
                                      </p:cBhvr>
                                      <p:to>
                                        <p:strVal val="visible"/>
                                      </p:to>
                                    </p:set>
                                    <p:animEffect transition="in" filter="wipe(left)">
                                      <p:cBhvr>
                                        <p:cTn id="7" dur="500"/>
                                        <p:tgtEl>
                                          <p:spTgt spid="4352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iterate type="wd">
                                    <p:tmPct val="10000"/>
                                  </p:iterate>
                                  <p:childTnLst>
                                    <p:set>
                                      <p:cBhvr>
                                        <p:cTn id="11" dur="1" fill="hold">
                                          <p:stCondLst>
                                            <p:cond delay="0"/>
                                          </p:stCondLst>
                                        </p:cTn>
                                        <p:tgtEl>
                                          <p:spTgt spid="435202"/>
                                        </p:tgtEl>
                                        <p:attrNameLst>
                                          <p:attrName>style.visibility</p:attrName>
                                        </p:attrNameLst>
                                      </p:cBhvr>
                                      <p:to>
                                        <p:strVal val="visible"/>
                                      </p:to>
                                    </p:set>
                                    <p:anim calcmode="lin" valueType="num">
                                      <p:cBhvr>
                                        <p:cTn id="12" dur="500" fill="hold"/>
                                        <p:tgtEl>
                                          <p:spTgt spid="435202"/>
                                        </p:tgtEl>
                                        <p:attrNameLst>
                                          <p:attrName>ppt_w</p:attrName>
                                        </p:attrNameLst>
                                      </p:cBhvr>
                                      <p:tavLst>
                                        <p:tav tm="0">
                                          <p:val>
                                            <p:fltVal val="0"/>
                                          </p:val>
                                        </p:tav>
                                        <p:tav tm="100000">
                                          <p:val>
                                            <p:strVal val="#ppt_w"/>
                                          </p:val>
                                        </p:tav>
                                      </p:tavLst>
                                    </p:anim>
                                    <p:anim calcmode="lin" valueType="num">
                                      <p:cBhvr>
                                        <p:cTn id="13" dur="500" fill="hold"/>
                                        <p:tgtEl>
                                          <p:spTgt spid="435202"/>
                                        </p:tgtEl>
                                        <p:attrNameLst>
                                          <p:attrName>ppt_h</p:attrName>
                                        </p:attrNameLst>
                                      </p:cBhvr>
                                      <p:tavLst>
                                        <p:tav tm="0">
                                          <p:val>
                                            <p:fltVal val="0"/>
                                          </p:val>
                                        </p:tav>
                                        <p:tav tm="100000">
                                          <p:val>
                                            <p:strVal val="#ppt_h"/>
                                          </p:val>
                                        </p:tav>
                                      </p:tavLst>
                                    </p:anim>
                                    <p:animEffect transition="in" filter="fade">
                                      <p:cBhvr>
                                        <p:cTn id="14" dur="500"/>
                                        <p:tgtEl>
                                          <p:spTgt spid="43520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435207">
                                            <p:txEl>
                                              <p:pRg st="1" end="1"/>
                                            </p:txEl>
                                          </p:spTgt>
                                        </p:tgtEl>
                                        <p:attrNameLst>
                                          <p:attrName>style.visibility</p:attrName>
                                        </p:attrNameLst>
                                      </p:cBhvr>
                                      <p:to>
                                        <p:strVal val="visible"/>
                                      </p:to>
                                    </p:set>
                                    <p:animEffect transition="in" filter="wipe(left)">
                                      <p:cBhvr>
                                        <p:cTn id="19" dur="500"/>
                                        <p:tgtEl>
                                          <p:spTgt spid="43520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
                                  </p:iterate>
                                  <p:childTnLst>
                                    <p:set>
                                      <p:cBhvr>
                                        <p:cTn id="23" dur="1" fill="hold">
                                          <p:stCondLst>
                                            <p:cond delay="0"/>
                                          </p:stCondLst>
                                        </p:cTn>
                                        <p:tgtEl>
                                          <p:spTgt spid="435207">
                                            <p:txEl>
                                              <p:pRg st="2" end="2"/>
                                            </p:txEl>
                                          </p:spTgt>
                                        </p:tgtEl>
                                        <p:attrNameLst>
                                          <p:attrName>style.visibility</p:attrName>
                                        </p:attrNameLst>
                                      </p:cBhvr>
                                      <p:to>
                                        <p:strVal val="visible"/>
                                      </p:to>
                                    </p:set>
                                    <p:animEffect transition="in" filter="wipe(left)">
                                      <p:cBhvr>
                                        <p:cTn id="24" dur="500"/>
                                        <p:tgtEl>
                                          <p:spTgt spid="43520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435207">
                                            <p:txEl>
                                              <p:pRg st="3" end="3"/>
                                            </p:txEl>
                                          </p:spTgt>
                                        </p:tgtEl>
                                        <p:attrNameLst>
                                          <p:attrName>style.visibility</p:attrName>
                                        </p:attrNameLst>
                                      </p:cBhvr>
                                      <p:to>
                                        <p:strVal val="visible"/>
                                      </p:to>
                                    </p:set>
                                    <p:animEffect transition="in" filter="wipe(left)">
                                      <p:cBhvr>
                                        <p:cTn id="29" dur="500"/>
                                        <p:tgtEl>
                                          <p:spTgt spid="435207">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wd">
                                    <p:tmPct val="10000"/>
                                  </p:iterate>
                                  <p:childTnLst>
                                    <p:set>
                                      <p:cBhvr>
                                        <p:cTn id="33" dur="1" fill="hold">
                                          <p:stCondLst>
                                            <p:cond delay="0"/>
                                          </p:stCondLst>
                                        </p:cTn>
                                        <p:tgtEl>
                                          <p:spTgt spid="435207">
                                            <p:txEl>
                                              <p:pRg st="4" end="4"/>
                                            </p:txEl>
                                          </p:spTgt>
                                        </p:tgtEl>
                                        <p:attrNameLst>
                                          <p:attrName>style.visibility</p:attrName>
                                        </p:attrNameLst>
                                      </p:cBhvr>
                                      <p:to>
                                        <p:strVal val="visible"/>
                                      </p:to>
                                    </p:set>
                                    <p:animEffect transition="in" filter="wipe(left)">
                                      <p:cBhvr>
                                        <p:cTn id="34" dur="500"/>
                                        <p:tgtEl>
                                          <p:spTgt spid="435207">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wd">
                                    <p:tmPct val="10000"/>
                                  </p:iterate>
                                  <p:childTnLst>
                                    <p:set>
                                      <p:cBhvr>
                                        <p:cTn id="38" dur="1" fill="hold">
                                          <p:stCondLst>
                                            <p:cond delay="0"/>
                                          </p:stCondLst>
                                        </p:cTn>
                                        <p:tgtEl>
                                          <p:spTgt spid="435207">
                                            <p:txEl>
                                              <p:pRg st="5" end="5"/>
                                            </p:txEl>
                                          </p:spTgt>
                                        </p:tgtEl>
                                        <p:attrNameLst>
                                          <p:attrName>style.visibility</p:attrName>
                                        </p:attrNameLst>
                                      </p:cBhvr>
                                      <p:to>
                                        <p:strVal val="visible"/>
                                      </p:to>
                                    </p:set>
                                    <p:animEffect transition="in" filter="wipe(left)">
                                      <p:cBhvr>
                                        <p:cTn id="39" dur="500"/>
                                        <p:tgtEl>
                                          <p:spTgt spid="435207">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iterate type="wd">
                                    <p:tmPct val="10000"/>
                                  </p:iterate>
                                  <p:childTnLst>
                                    <p:set>
                                      <p:cBhvr>
                                        <p:cTn id="43" dur="1" fill="hold">
                                          <p:stCondLst>
                                            <p:cond delay="0"/>
                                          </p:stCondLst>
                                        </p:cTn>
                                        <p:tgtEl>
                                          <p:spTgt spid="435211"/>
                                        </p:tgtEl>
                                        <p:attrNameLst>
                                          <p:attrName>style.visibility</p:attrName>
                                        </p:attrNameLst>
                                      </p:cBhvr>
                                      <p:to>
                                        <p:strVal val="visible"/>
                                      </p:to>
                                    </p:set>
                                    <p:animEffect transition="in" filter="wipe(left)">
                                      <p:cBhvr>
                                        <p:cTn id="44" dur="500"/>
                                        <p:tgtEl>
                                          <p:spTgt spid="4352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iterate type="wd">
                                    <p:tmPct val="10000"/>
                                  </p:iterate>
                                  <p:childTnLst>
                                    <p:set>
                                      <p:cBhvr>
                                        <p:cTn id="48" dur="1" fill="hold">
                                          <p:stCondLst>
                                            <p:cond delay="0"/>
                                          </p:stCondLst>
                                        </p:cTn>
                                        <p:tgtEl>
                                          <p:spTgt spid="435212"/>
                                        </p:tgtEl>
                                        <p:attrNameLst>
                                          <p:attrName>style.visibility</p:attrName>
                                        </p:attrNameLst>
                                      </p:cBhvr>
                                      <p:to>
                                        <p:strVal val="visible"/>
                                      </p:to>
                                    </p:set>
                                    <p:animEffect transition="in" filter="wipe(left)">
                                      <p:cBhvr>
                                        <p:cTn id="49" dur="500"/>
                                        <p:tgtEl>
                                          <p:spTgt spid="43521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iterate type="wd">
                                    <p:tmPct val="10000"/>
                                  </p:iterate>
                                  <p:childTnLst>
                                    <p:set>
                                      <p:cBhvr>
                                        <p:cTn id="53" dur="1" fill="hold">
                                          <p:stCondLst>
                                            <p:cond delay="0"/>
                                          </p:stCondLst>
                                        </p:cTn>
                                        <p:tgtEl>
                                          <p:spTgt spid="435213"/>
                                        </p:tgtEl>
                                        <p:attrNameLst>
                                          <p:attrName>style.visibility</p:attrName>
                                        </p:attrNameLst>
                                      </p:cBhvr>
                                      <p:to>
                                        <p:strVal val="visible"/>
                                      </p:to>
                                    </p:set>
                                    <p:animEffect transition="in" filter="wipe(left)">
                                      <p:cBhvr>
                                        <p:cTn id="54" dur="500"/>
                                        <p:tgtEl>
                                          <p:spTgt spid="43521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iterate type="wd">
                                    <p:tmPct val="10000"/>
                                  </p:iterate>
                                  <p:childTnLst>
                                    <p:set>
                                      <p:cBhvr>
                                        <p:cTn id="58" dur="1" fill="hold">
                                          <p:stCondLst>
                                            <p:cond delay="0"/>
                                          </p:stCondLst>
                                        </p:cTn>
                                        <p:tgtEl>
                                          <p:spTgt spid="435207">
                                            <p:txEl>
                                              <p:pRg st="6" end="6"/>
                                            </p:txEl>
                                          </p:spTgt>
                                        </p:tgtEl>
                                        <p:attrNameLst>
                                          <p:attrName>style.visibility</p:attrName>
                                        </p:attrNameLst>
                                      </p:cBhvr>
                                      <p:to>
                                        <p:strVal val="visible"/>
                                      </p:to>
                                    </p:set>
                                    <p:animEffect transition="in" filter="wipe(left)">
                                      <p:cBhvr>
                                        <p:cTn id="59" dur="500"/>
                                        <p:tgtEl>
                                          <p:spTgt spid="435207">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iterate type="wd">
                                    <p:tmPct val="10000"/>
                                  </p:iterate>
                                  <p:childTnLst>
                                    <p:set>
                                      <p:cBhvr>
                                        <p:cTn id="63" dur="1" fill="hold">
                                          <p:stCondLst>
                                            <p:cond delay="0"/>
                                          </p:stCondLst>
                                        </p:cTn>
                                        <p:tgtEl>
                                          <p:spTgt spid="435209"/>
                                        </p:tgtEl>
                                        <p:attrNameLst>
                                          <p:attrName>style.visibility</p:attrName>
                                        </p:attrNameLst>
                                      </p:cBhvr>
                                      <p:to>
                                        <p:strVal val="visible"/>
                                      </p:to>
                                    </p:set>
                                    <p:animEffect transition="in" filter="wipe(left)">
                                      <p:cBhvr>
                                        <p:cTn id="64" dur="500"/>
                                        <p:tgtEl>
                                          <p:spTgt spid="43520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iterate type="wd">
                                    <p:tmPct val="10000"/>
                                  </p:iterate>
                                  <p:childTnLst>
                                    <p:set>
                                      <p:cBhvr>
                                        <p:cTn id="68" dur="1" fill="hold">
                                          <p:stCondLst>
                                            <p:cond delay="0"/>
                                          </p:stCondLst>
                                        </p:cTn>
                                        <p:tgtEl>
                                          <p:spTgt spid="435207">
                                            <p:txEl>
                                              <p:pRg st="7" end="7"/>
                                            </p:txEl>
                                          </p:spTgt>
                                        </p:tgtEl>
                                        <p:attrNameLst>
                                          <p:attrName>style.visibility</p:attrName>
                                        </p:attrNameLst>
                                      </p:cBhvr>
                                      <p:to>
                                        <p:strVal val="visible"/>
                                      </p:to>
                                    </p:set>
                                    <p:animEffect transition="in" filter="wipe(left)">
                                      <p:cBhvr>
                                        <p:cTn id="69" dur="500"/>
                                        <p:tgtEl>
                                          <p:spTgt spid="435207">
                                            <p:txEl>
                                              <p:pRg st="7" end="7"/>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435210"/>
                                        </p:tgtEl>
                                        <p:attrNameLst>
                                          <p:attrName>style.visibility</p:attrName>
                                        </p:attrNameLst>
                                      </p:cBhvr>
                                      <p:to>
                                        <p:strVal val="visible"/>
                                      </p:to>
                                    </p:set>
                                    <p:animEffect transition="in" filter="wipe(left)">
                                      <p:cBhvr>
                                        <p:cTn id="74" dur="500"/>
                                        <p:tgtEl>
                                          <p:spTgt spid="435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7"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r>
              <a:rPr lang="en-US" smtClean="0"/>
              <a:t>Thursday, July 5, 2018</a:t>
            </a:r>
            <a:endParaRPr lang="en-US"/>
          </a:p>
        </p:txBody>
      </p:sp>
      <p:sp>
        <p:nvSpPr>
          <p:cNvPr id="14" name="Footer Placeholder 4"/>
          <p:cNvSpPr>
            <a:spLocks noGrp="1"/>
          </p:cNvSpPr>
          <p:nvPr>
            <p:ph type="ftr" sz="quarter" idx="11"/>
          </p:nvPr>
        </p:nvSpPr>
        <p:spPr/>
        <p:txBody>
          <a:bodyPr/>
          <a:lstStyle/>
          <a:p>
            <a:r>
              <a:rPr lang="de-DE" smtClean="0"/>
              <a:t>PHYS 1444-001, Summer 2018               Dr. Jaehoon Yu</a:t>
            </a:r>
            <a:endParaRPr lang="en-US"/>
          </a:p>
        </p:txBody>
      </p:sp>
      <p:sp>
        <p:nvSpPr>
          <p:cNvPr id="15" name="Slide Number Placeholder 5"/>
          <p:cNvSpPr>
            <a:spLocks noGrp="1"/>
          </p:cNvSpPr>
          <p:nvPr>
            <p:ph type="sldNum" sz="quarter" idx="12"/>
          </p:nvPr>
        </p:nvSpPr>
        <p:spPr>
          <a:xfrm>
            <a:off x="6553200" y="6248400"/>
            <a:ext cx="1905000" cy="457200"/>
          </a:xfrm>
        </p:spPr>
        <p:txBody>
          <a:bodyPr/>
          <a:lstStyle/>
          <a:p>
            <a:fld id="{2BAC1DA2-AD4D-E044-9D85-B4525A7031A9}" type="slidenum">
              <a:rPr lang="en-US"/>
              <a:pPr/>
              <a:t>72</a:t>
            </a:fld>
            <a:endParaRPr lang="en-US"/>
          </a:p>
        </p:txBody>
      </p:sp>
      <p:sp>
        <p:nvSpPr>
          <p:cNvPr id="436226" name="Rectangle 2"/>
          <p:cNvSpPr>
            <a:spLocks noGrp="1" noChangeArrowheads="1"/>
          </p:cNvSpPr>
          <p:nvPr>
            <p:ph type="title"/>
          </p:nvPr>
        </p:nvSpPr>
        <p:spPr>
          <a:xfrm>
            <a:off x="381000" y="-76200"/>
            <a:ext cx="8534400" cy="609600"/>
          </a:xfrm>
        </p:spPr>
        <p:txBody>
          <a:bodyPr/>
          <a:lstStyle/>
          <a:p>
            <a:r>
              <a:rPr lang="en-US"/>
              <a:t>Mutual Inductance</a:t>
            </a:r>
          </a:p>
        </p:txBody>
      </p:sp>
      <p:graphicFrame>
        <p:nvGraphicFramePr>
          <p:cNvPr id="436227" name="Object 3"/>
          <p:cNvGraphicFramePr>
            <a:graphicFrameLocks noChangeAspect="1"/>
          </p:cNvGraphicFramePr>
          <p:nvPr/>
        </p:nvGraphicFramePr>
        <p:xfrm>
          <a:off x="-76200" y="-152400"/>
          <a:ext cx="914400" cy="190500"/>
        </p:xfrm>
        <a:graphic>
          <a:graphicData uri="http://schemas.openxmlformats.org/presentationml/2006/ole">
            <mc:AlternateContent xmlns:mc="http://schemas.openxmlformats.org/markup-compatibility/2006">
              <mc:Choice xmlns:v="urn:schemas-microsoft-com:vml" Requires="v">
                <p:oleObj spid="_x0000_s452890"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5240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6228" name="Object 4"/>
          <p:cNvGraphicFramePr>
            <a:graphicFrameLocks noChangeAspect="1"/>
          </p:cNvGraphicFramePr>
          <p:nvPr/>
        </p:nvGraphicFramePr>
        <p:xfrm>
          <a:off x="400050" y="-139700"/>
          <a:ext cx="114300" cy="165100"/>
        </p:xfrm>
        <a:graphic>
          <a:graphicData uri="http://schemas.openxmlformats.org/presentationml/2006/ole">
            <mc:AlternateContent xmlns:mc="http://schemas.openxmlformats.org/markup-compatibility/2006">
              <mc:Choice xmlns:v="urn:schemas-microsoft-com:vml" Requires="v">
                <p:oleObj spid="_x0000_s452891"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39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6229" name="Object 5"/>
          <p:cNvGraphicFramePr>
            <a:graphicFrameLocks noChangeAspect="1"/>
          </p:cNvGraphicFramePr>
          <p:nvPr/>
        </p:nvGraphicFramePr>
        <p:xfrm>
          <a:off x="0" y="-152400"/>
          <a:ext cx="914400" cy="190500"/>
        </p:xfrm>
        <a:graphic>
          <a:graphicData uri="http://schemas.openxmlformats.org/presentationml/2006/ole">
            <mc:AlternateContent xmlns:mc="http://schemas.openxmlformats.org/markup-compatibility/2006">
              <mc:Choice xmlns:v="urn:schemas-microsoft-com:vml" Requires="v">
                <p:oleObj spid="_x0000_s452892"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6230" name="Rectangle 6"/>
          <p:cNvSpPr>
            <a:spLocks noGrp="1" noChangeArrowheads="1"/>
          </p:cNvSpPr>
          <p:nvPr>
            <p:ph type="body" idx="1"/>
          </p:nvPr>
        </p:nvSpPr>
        <p:spPr>
          <a:xfrm>
            <a:off x="304800" y="441325"/>
            <a:ext cx="8839200" cy="5867400"/>
          </a:xfrm>
        </p:spPr>
        <p:txBody>
          <a:bodyPr/>
          <a:lstStyle/>
          <a:p>
            <a:pPr>
              <a:lnSpc>
                <a:spcPct val="90000"/>
              </a:lnSpc>
            </a:pPr>
            <a:r>
              <a:rPr lang="en-US" sz="2800" dirty="0"/>
              <a:t>The mutual induction of coil2 with respect to coil1, M</a:t>
            </a:r>
            <a:r>
              <a:rPr lang="en-US" sz="2800" baseline="-25000" dirty="0"/>
              <a:t>21</a:t>
            </a:r>
            <a:r>
              <a:rPr lang="en-US" sz="2800" dirty="0"/>
              <a:t>, </a:t>
            </a:r>
          </a:p>
          <a:p>
            <a:pPr lvl="1">
              <a:lnSpc>
                <a:spcPct val="90000"/>
              </a:lnSpc>
            </a:pPr>
            <a:r>
              <a:rPr lang="en-US" sz="2400" dirty="0"/>
              <a:t>is a constant and does not depend on </a:t>
            </a:r>
            <a:r>
              <a:rPr lang="en-US" sz="2400" dirty="0">
                <a:latin typeface="Monotype Corsiva" charset="0"/>
              </a:rPr>
              <a:t>I</a:t>
            </a:r>
            <a:r>
              <a:rPr lang="en-US" sz="2400" baseline="-25000" dirty="0"/>
              <a:t>1</a:t>
            </a:r>
            <a:r>
              <a:rPr lang="en-US" sz="2400" dirty="0"/>
              <a:t>. </a:t>
            </a:r>
          </a:p>
          <a:p>
            <a:pPr lvl="1">
              <a:lnSpc>
                <a:spcPct val="90000"/>
              </a:lnSpc>
            </a:pPr>
            <a:r>
              <a:rPr lang="en-US" sz="2400" dirty="0"/>
              <a:t>depends only on “geometric” factors such as the size, shape, number of turns and relative position of the two coils, and whether a ferromagnetic material is present</a:t>
            </a:r>
          </a:p>
          <a:p>
            <a:pPr lvl="2">
              <a:lnSpc>
                <a:spcPct val="90000"/>
              </a:lnSpc>
            </a:pPr>
            <a:r>
              <a:rPr lang="en-US" sz="2000" dirty="0"/>
              <a:t>The farther apart the two coils are the less flux can pass through coil, 2, so M</a:t>
            </a:r>
            <a:r>
              <a:rPr lang="en-US" sz="2000" baseline="-25000" dirty="0"/>
              <a:t>21</a:t>
            </a:r>
            <a:r>
              <a:rPr lang="en-US" sz="2000" dirty="0"/>
              <a:t> will be less.</a:t>
            </a:r>
            <a:endParaRPr lang="en-US" sz="2000" dirty="0" smtClean="0"/>
          </a:p>
          <a:p>
            <a:pPr lvl="1">
              <a:lnSpc>
                <a:spcPct val="90000"/>
              </a:lnSpc>
            </a:pPr>
            <a:r>
              <a:rPr lang="en-US" sz="2400" dirty="0" smtClean="0"/>
              <a:t>In most </a:t>
            </a:r>
            <a:r>
              <a:rPr lang="en-US" sz="2400" dirty="0"/>
              <a:t>cases the mutual inductance is determined experimentally</a:t>
            </a:r>
          </a:p>
          <a:p>
            <a:pPr>
              <a:lnSpc>
                <a:spcPct val="90000"/>
              </a:lnSpc>
            </a:pPr>
            <a:r>
              <a:rPr lang="en-US" sz="2800" dirty="0"/>
              <a:t>Conversely, the changing current in coil2 will induce an </a:t>
            </a:r>
            <a:r>
              <a:rPr lang="en-US" sz="2800" dirty="0" err="1"/>
              <a:t>emf</a:t>
            </a:r>
            <a:r>
              <a:rPr lang="en-US" sz="2800" dirty="0"/>
              <a:t> in coil1</a:t>
            </a:r>
          </a:p>
          <a:p>
            <a:pPr>
              <a:lnSpc>
                <a:spcPct val="90000"/>
              </a:lnSpc>
            </a:pPr>
            <a:r>
              <a:rPr lang="en-US" sz="2800" dirty="0"/>
              <a:t> </a:t>
            </a:r>
          </a:p>
          <a:p>
            <a:pPr lvl="1">
              <a:lnSpc>
                <a:spcPct val="90000"/>
              </a:lnSpc>
            </a:pPr>
            <a:r>
              <a:rPr lang="en-US" sz="2400" dirty="0"/>
              <a:t>M</a:t>
            </a:r>
            <a:r>
              <a:rPr lang="en-US" sz="2400" baseline="-25000" dirty="0"/>
              <a:t>12 </a:t>
            </a:r>
            <a:r>
              <a:rPr lang="en-US" sz="2400" dirty="0"/>
              <a:t>is the mutual inductance of coil1 with respect to coil2 and M</a:t>
            </a:r>
            <a:r>
              <a:rPr lang="en-US" sz="2400" baseline="-25000" dirty="0"/>
              <a:t>12</a:t>
            </a:r>
            <a:r>
              <a:rPr lang="en-US" sz="2400" dirty="0"/>
              <a:t> = M</a:t>
            </a:r>
            <a:r>
              <a:rPr lang="en-US" sz="2400" baseline="-25000" dirty="0"/>
              <a:t>21</a:t>
            </a:r>
            <a:r>
              <a:rPr lang="en-US" sz="2400" dirty="0"/>
              <a:t> 	</a:t>
            </a:r>
          </a:p>
          <a:p>
            <a:pPr lvl="1">
              <a:lnSpc>
                <a:spcPct val="90000"/>
              </a:lnSpc>
            </a:pPr>
            <a:r>
              <a:rPr lang="en-US" sz="2400" dirty="0"/>
              <a:t>We can put M=M</a:t>
            </a:r>
            <a:r>
              <a:rPr lang="en-US" sz="2400" baseline="-25000" dirty="0"/>
              <a:t>12</a:t>
            </a:r>
            <a:r>
              <a:rPr lang="en-US" sz="2400" dirty="0"/>
              <a:t>=M</a:t>
            </a:r>
            <a:r>
              <a:rPr lang="en-US" sz="2400" baseline="-25000" dirty="0"/>
              <a:t>21</a:t>
            </a:r>
            <a:r>
              <a:rPr lang="en-US" sz="2400" dirty="0"/>
              <a:t> and obtain</a:t>
            </a:r>
          </a:p>
          <a:p>
            <a:pPr lvl="1">
              <a:lnSpc>
                <a:spcPct val="90000"/>
              </a:lnSpc>
            </a:pPr>
            <a:r>
              <a:rPr lang="en-US" sz="2400" dirty="0"/>
              <a:t>SI unit for mutual inductance is </a:t>
            </a:r>
            <a:r>
              <a:rPr lang="en-US" sz="2400" dirty="0" err="1"/>
              <a:t>henry</a:t>
            </a:r>
            <a:r>
              <a:rPr lang="en-US" sz="2400" dirty="0"/>
              <a:t> (H)</a:t>
            </a:r>
          </a:p>
        </p:txBody>
      </p:sp>
      <p:graphicFrame>
        <p:nvGraphicFramePr>
          <p:cNvPr id="436231" name="Object 7"/>
          <p:cNvGraphicFramePr>
            <a:graphicFrameLocks noChangeAspect="1"/>
          </p:cNvGraphicFramePr>
          <p:nvPr/>
        </p:nvGraphicFramePr>
        <p:xfrm>
          <a:off x="0" y="-152400"/>
          <a:ext cx="914400" cy="190500"/>
        </p:xfrm>
        <a:graphic>
          <a:graphicData uri="http://schemas.openxmlformats.org/presentationml/2006/ole">
            <mc:AlternateContent xmlns:mc="http://schemas.openxmlformats.org/markup-compatibility/2006">
              <mc:Choice xmlns:v="urn:schemas-microsoft-com:vml" Requires="v">
                <p:oleObj spid="_x0000_s452893"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6232" name="Object 8"/>
          <p:cNvGraphicFramePr>
            <a:graphicFrameLocks noChangeAspect="1"/>
          </p:cNvGraphicFramePr>
          <p:nvPr/>
        </p:nvGraphicFramePr>
        <p:xfrm>
          <a:off x="990600" y="4205288"/>
          <a:ext cx="463550" cy="411162"/>
        </p:xfrm>
        <a:graphic>
          <a:graphicData uri="http://schemas.openxmlformats.org/presentationml/2006/ole">
            <mc:AlternateContent xmlns:mc="http://schemas.openxmlformats.org/markup-compatibility/2006">
              <mc:Choice xmlns:v="urn:schemas-microsoft-com:vml" Requires="v">
                <p:oleObj spid="_x0000_s452894" name="Equation" r:id="rId8" imgW="266400" imgH="203040" progId="Equation.DSMT4">
                  <p:embed/>
                </p:oleObj>
              </mc:Choice>
              <mc:Fallback>
                <p:oleObj name="Equation" r:id="rId8" imgW="266400" imgH="2030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600" y="4205288"/>
                        <a:ext cx="463550" cy="411162"/>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6233" name="Object 9"/>
          <p:cNvGraphicFramePr>
            <a:graphicFrameLocks noChangeAspect="1"/>
          </p:cNvGraphicFramePr>
          <p:nvPr/>
        </p:nvGraphicFramePr>
        <p:xfrm>
          <a:off x="5486400" y="4968875"/>
          <a:ext cx="3276600" cy="746125"/>
        </p:xfrm>
        <a:graphic>
          <a:graphicData uri="http://schemas.openxmlformats.org/presentationml/2006/ole">
            <mc:AlternateContent xmlns:mc="http://schemas.openxmlformats.org/markup-compatibility/2006">
              <mc:Choice xmlns:v="urn:schemas-microsoft-com:vml" Requires="v">
                <p:oleObj spid="_x0000_s452895" name="Equation" r:id="rId10" imgW="1765080" imgH="368280" progId="Equation.DSMT4">
                  <p:embed/>
                </p:oleObj>
              </mc:Choice>
              <mc:Fallback>
                <p:oleObj name="Equation" r:id="rId10" imgW="1765080" imgH="3682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0" y="4968875"/>
                        <a:ext cx="3276600" cy="746125"/>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6234" name="Object 10"/>
          <p:cNvGraphicFramePr>
            <a:graphicFrameLocks noChangeAspect="1"/>
          </p:cNvGraphicFramePr>
          <p:nvPr/>
        </p:nvGraphicFramePr>
        <p:xfrm>
          <a:off x="6062663" y="5715000"/>
          <a:ext cx="2166937" cy="411163"/>
        </p:xfrm>
        <a:graphic>
          <a:graphicData uri="http://schemas.openxmlformats.org/presentationml/2006/ole">
            <mc:AlternateContent xmlns:mc="http://schemas.openxmlformats.org/markup-compatibility/2006">
              <mc:Choice xmlns:v="urn:schemas-microsoft-com:vml" Requires="v">
                <p:oleObj spid="_x0000_s452896" name="Equation" r:id="rId12" imgW="1244520" imgH="203040" progId="Equation.DSMT4">
                  <p:embed/>
                </p:oleObj>
              </mc:Choice>
              <mc:Fallback>
                <p:oleObj name="Equation" r:id="rId12" imgW="1244520" imgH="20304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62663" y="5715000"/>
                        <a:ext cx="2166937" cy="411163"/>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6235" name="Object 11"/>
          <p:cNvGraphicFramePr>
            <a:graphicFrameLocks noChangeAspect="1"/>
          </p:cNvGraphicFramePr>
          <p:nvPr/>
        </p:nvGraphicFramePr>
        <p:xfrm>
          <a:off x="1474788" y="4038600"/>
          <a:ext cx="1039812" cy="746125"/>
        </p:xfrm>
        <a:graphic>
          <a:graphicData uri="http://schemas.openxmlformats.org/presentationml/2006/ole">
            <mc:AlternateContent xmlns:mc="http://schemas.openxmlformats.org/markup-compatibility/2006">
              <mc:Choice xmlns:v="urn:schemas-microsoft-com:vml" Requires="v">
                <p:oleObj spid="_x0000_s452897" name="Equation" r:id="rId14" imgW="596880" imgH="368280" progId="Equation.DSMT4">
                  <p:embed/>
                </p:oleObj>
              </mc:Choice>
              <mc:Fallback>
                <p:oleObj name="Equation" r:id="rId14" imgW="596880" imgH="36828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74788" y="4038600"/>
                        <a:ext cx="1039812" cy="746125"/>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36236" name="Text Box 12"/>
          <p:cNvSpPr txBox="1">
            <a:spLocks noChangeArrowheads="1"/>
          </p:cNvSpPr>
          <p:nvPr/>
        </p:nvSpPr>
        <p:spPr bwMode="auto">
          <a:xfrm>
            <a:off x="5181600" y="1997075"/>
            <a:ext cx="2514600" cy="365125"/>
          </a:xfrm>
          <a:prstGeom prst="rect">
            <a:avLst/>
          </a:prstGeom>
          <a:solidFill>
            <a:srgbClr val="FFFFCC"/>
          </a:solidFill>
          <a:ln w="28575">
            <a:solidFill>
              <a:srgbClr val="FF0000"/>
            </a:solidFill>
            <a:miter lim="800000"/>
            <a:headEnd/>
            <a:tailEnd/>
          </a:ln>
          <a:effectLst/>
        </p:spPr>
        <p:txBody>
          <a:bodyPr>
            <a:prstTxWarp prst="textNoShape">
              <a:avLst/>
            </a:prstTxWarp>
            <a:spAutoFit/>
          </a:bodyPr>
          <a:lstStyle/>
          <a:p>
            <a:r>
              <a:rPr lang="en-US" sz="1600">
                <a:solidFill>
                  <a:srgbClr val="FF0000"/>
                </a:solidFill>
                <a:latin typeface="Arial Narrow" charset="0"/>
              </a:rPr>
              <a:t>What?  Does this make sense?</a:t>
            </a:r>
          </a:p>
        </p:txBody>
      </p:sp>
    </p:spTree>
    <p:extLst>
      <p:ext uri="{BB962C8B-B14F-4D97-AF65-F5344CB8AC3E}">
        <p14:creationId xmlns:p14="http://schemas.microsoft.com/office/powerpoint/2010/main" val="85441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36230">
                                            <p:txEl>
                                              <p:pRg st="0" end="0"/>
                                            </p:txEl>
                                          </p:spTgt>
                                        </p:tgtEl>
                                        <p:attrNameLst>
                                          <p:attrName>style.visibility</p:attrName>
                                        </p:attrNameLst>
                                      </p:cBhvr>
                                      <p:to>
                                        <p:strVal val="visible"/>
                                      </p:to>
                                    </p:set>
                                    <p:animEffect transition="in" filter="wipe(left)">
                                      <p:cBhvr>
                                        <p:cTn id="7" dur="500"/>
                                        <p:tgtEl>
                                          <p:spTgt spid="4362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36230">
                                            <p:txEl>
                                              <p:pRg st="1" end="1"/>
                                            </p:txEl>
                                          </p:spTgt>
                                        </p:tgtEl>
                                        <p:attrNameLst>
                                          <p:attrName>style.visibility</p:attrName>
                                        </p:attrNameLst>
                                      </p:cBhvr>
                                      <p:to>
                                        <p:strVal val="visible"/>
                                      </p:to>
                                    </p:set>
                                    <p:animEffect transition="in" filter="wipe(left)">
                                      <p:cBhvr>
                                        <p:cTn id="12" dur="500"/>
                                        <p:tgtEl>
                                          <p:spTgt spid="4362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36230">
                                            <p:txEl>
                                              <p:pRg st="2" end="2"/>
                                            </p:txEl>
                                          </p:spTgt>
                                        </p:tgtEl>
                                        <p:attrNameLst>
                                          <p:attrName>style.visibility</p:attrName>
                                        </p:attrNameLst>
                                      </p:cBhvr>
                                      <p:to>
                                        <p:strVal val="visible"/>
                                      </p:to>
                                    </p:set>
                                    <p:animEffect transition="in" filter="wipe(left)">
                                      <p:cBhvr>
                                        <p:cTn id="17" dur="500"/>
                                        <p:tgtEl>
                                          <p:spTgt spid="4362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iterate type="wd">
                                    <p:tmAbs val="500"/>
                                  </p:iterate>
                                  <p:childTnLst>
                                    <p:set>
                                      <p:cBhvr>
                                        <p:cTn id="21" dur="1" fill="hold">
                                          <p:stCondLst>
                                            <p:cond delay="0"/>
                                          </p:stCondLst>
                                        </p:cTn>
                                        <p:tgtEl>
                                          <p:spTgt spid="436236"/>
                                        </p:tgtEl>
                                        <p:attrNameLst>
                                          <p:attrName>style.visibility</p:attrName>
                                        </p:attrNameLst>
                                      </p:cBhvr>
                                      <p:to>
                                        <p:strVal val="visible"/>
                                      </p:to>
                                    </p:set>
                                    <p:anim to="" calcmode="lin" valueType="num">
                                      <p:cBhvr>
                                        <p:cTn id="22" dur="1" fill="hold"/>
                                        <p:tgtEl>
                                          <p:spTgt spid="43623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36230">
                                            <p:txEl>
                                              <p:pRg st="3" end="3"/>
                                            </p:txEl>
                                          </p:spTgt>
                                        </p:tgtEl>
                                        <p:attrNameLst>
                                          <p:attrName>style.visibility</p:attrName>
                                        </p:attrNameLst>
                                      </p:cBhvr>
                                      <p:to>
                                        <p:strVal val="visible"/>
                                      </p:to>
                                    </p:set>
                                    <p:animEffect transition="in" filter="wipe(left)">
                                      <p:cBhvr>
                                        <p:cTn id="27" dur="500"/>
                                        <p:tgtEl>
                                          <p:spTgt spid="43623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436230">
                                            <p:txEl>
                                              <p:pRg st="4" end="4"/>
                                            </p:txEl>
                                          </p:spTgt>
                                        </p:tgtEl>
                                        <p:attrNameLst>
                                          <p:attrName>style.visibility</p:attrName>
                                        </p:attrNameLst>
                                      </p:cBhvr>
                                      <p:to>
                                        <p:strVal val="visible"/>
                                      </p:to>
                                    </p:set>
                                    <p:animEffect transition="in" filter="wipe(left)">
                                      <p:cBhvr>
                                        <p:cTn id="32" dur="500"/>
                                        <p:tgtEl>
                                          <p:spTgt spid="43623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436230">
                                            <p:txEl>
                                              <p:pRg st="5" end="5"/>
                                            </p:txEl>
                                          </p:spTgt>
                                        </p:tgtEl>
                                        <p:attrNameLst>
                                          <p:attrName>style.visibility</p:attrName>
                                        </p:attrNameLst>
                                      </p:cBhvr>
                                      <p:to>
                                        <p:strVal val="visible"/>
                                      </p:to>
                                    </p:set>
                                    <p:animEffect transition="in" filter="wipe(left)">
                                      <p:cBhvr>
                                        <p:cTn id="37" dur="500"/>
                                        <p:tgtEl>
                                          <p:spTgt spid="43623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436230">
                                            <p:txEl>
                                              <p:pRg st="6" end="6"/>
                                            </p:txEl>
                                          </p:spTgt>
                                        </p:tgtEl>
                                        <p:attrNameLst>
                                          <p:attrName>style.visibility</p:attrName>
                                        </p:attrNameLst>
                                      </p:cBhvr>
                                      <p:to>
                                        <p:strVal val="visible"/>
                                      </p:to>
                                    </p:set>
                                    <p:animEffect transition="in" filter="wipe(left)">
                                      <p:cBhvr>
                                        <p:cTn id="42" dur="500"/>
                                        <p:tgtEl>
                                          <p:spTgt spid="436230">
                                            <p:txEl>
                                              <p:pRg st="6" end="6"/>
                                            </p:txEl>
                                          </p:spTgt>
                                        </p:tgtEl>
                                      </p:cBhvr>
                                    </p:animEffect>
                                  </p:childTnLst>
                                </p:cTn>
                              </p:par>
                              <p:par>
                                <p:cTn id="43" presetID="22" presetClass="entr" presetSubtype="8" fill="hold" nodeType="withEffect">
                                  <p:stCondLst>
                                    <p:cond delay="0"/>
                                  </p:stCondLst>
                                  <p:childTnLst>
                                    <p:set>
                                      <p:cBhvr>
                                        <p:cTn id="44" dur="1" fill="hold">
                                          <p:stCondLst>
                                            <p:cond delay="0"/>
                                          </p:stCondLst>
                                        </p:cTn>
                                        <p:tgtEl>
                                          <p:spTgt spid="436232"/>
                                        </p:tgtEl>
                                        <p:attrNameLst>
                                          <p:attrName>style.visibility</p:attrName>
                                        </p:attrNameLst>
                                      </p:cBhvr>
                                      <p:to>
                                        <p:strVal val="visible"/>
                                      </p:to>
                                    </p:set>
                                    <p:animEffect transition="in" filter="wipe(left)">
                                      <p:cBhvr>
                                        <p:cTn id="45" dur="500"/>
                                        <p:tgtEl>
                                          <p:spTgt spid="43623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436235"/>
                                        </p:tgtEl>
                                        <p:attrNameLst>
                                          <p:attrName>style.visibility</p:attrName>
                                        </p:attrNameLst>
                                      </p:cBhvr>
                                      <p:to>
                                        <p:strVal val="visible"/>
                                      </p:to>
                                    </p:set>
                                    <p:animEffect transition="in" filter="wipe(left)">
                                      <p:cBhvr>
                                        <p:cTn id="50" dur="500"/>
                                        <p:tgtEl>
                                          <p:spTgt spid="43623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iterate type="wd">
                                    <p:tmPct val="10000"/>
                                  </p:iterate>
                                  <p:childTnLst>
                                    <p:set>
                                      <p:cBhvr>
                                        <p:cTn id="54" dur="1" fill="hold">
                                          <p:stCondLst>
                                            <p:cond delay="0"/>
                                          </p:stCondLst>
                                        </p:cTn>
                                        <p:tgtEl>
                                          <p:spTgt spid="436230">
                                            <p:txEl>
                                              <p:pRg st="7" end="7"/>
                                            </p:txEl>
                                          </p:spTgt>
                                        </p:tgtEl>
                                        <p:attrNameLst>
                                          <p:attrName>style.visibility</p:attrName>
                                        </p:attrNameLst>
                                      </p:cBhvr>
                                      <p:to>
                                        <p:strVal val="visible"/>
                                      </p:to>
                                    </p:set>
                                    <p:animEffect transition="in" filter="wipe(left)">
                                      <p:cBhvr>
                                        <p:cTn id="55" dur="500"/>
                                        <p:tgtEl>
                                          <p:spTgt spid="436230">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iterate type="wd">
                                    <p:tmPct val="10000"/>
                                  </p:iterate>
                                  <p:childTnLst>
                                    <p:set>
                                      <p:cBhvr>
                                        <p:cTn id="59" dur="1" fill="hold">
                                          <p:stCondLst>
                                            <p:cond delay="0"/>
                                          </p:stCondLst>
                                        </p:cTn>
                                        <p:tgtEl>
                                          <p:spTgt spid="436230">
                                            <p:txEl>
                                              <p:pRg st="8" end="8"/>
                                            </p:txEl>
                                          </p:spTgt>
                                        </p:tgtEl>
                                        <p:attrNameLst>
                                          <p:attrName>style.visibility</p:attrName>
                                        </p:attrNameLst>
                                      </p:cBhvr>
                                      <p:to>
                                        <p:strVal val="visible"/>
                                      </p:to>
                                    </p:set>
                                    <p:animEffect transition="in" filter="wipe(left)">
                                      <p:cBhvr>
                                        <p:cTn id="60" dur="500"/>
                                        <p:tgtEl>
                                          <p:spTgt spid="436230">
                                            <p:txEl>
                                              <p:pRg st="8" end="8"/>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436233"/>
                                        </p:tgtEl>
                                        <p:attrNameLst>
                                          <p:attrName>style.visibility</p:attrName>
                                        </p:attrNameLst>
                                      </p:cBhvr>
                                      <p:to>
                                        <p:strVal val="visible"/>
                                      </p:to>
                                    </p:set>
                                    <p:animEffect transition="in" filter="wipe(left)">
                                      <p:cBhvr>
                                        <p:cTn id="65" dur="500"/>
                                        <p:tgtEl>
                                          <p:spTgt spid="43623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iterate type="wd">
                                    <p:tmPct val="10000"/>
                                  </p:iterate>
                                  <p:childTnLst>
                                    <p:set>
                                      <p:cBhvr>
                                        <p:cTn id="69" dur="1" fill="hold">
                                          <p:stCondLst>
                                            <p:cond delay="0"/>
                                          </p:stCondLst>
                                        </p:cTn>
                                        <p:tgtEl>
                                          <p:spTgt spid="436230">
                                            <p:txEl>
                                              <p:pRg st="9" end="9"/>
                                            </p:txEl>
                                          </p:spTgt>
                                        </p:tgtEl>
                                        <p:attrNameLst>
                                          <p:attrName>style.visibility</p:attrName>
                                        </p:attrNameLst>
                                      </p:cBhvr>
                                      <p:to>
                                        <p:strVal val="visible"/>
                                      </p:to>
                                    </p:set>
                                    <p:animEffect transition="in" filter="wipe(left)">
                                      <p:cBhvr>
                                        <p:cTn id="70" dur="500"/>
                                        <p:tgtEl>
                                          <p:spTgt spid="436230">
                                            <p:txEl>
                                              <p:pRg st="9" end="9"/>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436234"/>
                                        </p:tgtEl>
                                        <p:attrNameLst>
                                          <p:attrName>style.visibility</p:attrName>
                                        </p:attrNameLst>
                                      </p:cBhvr>
                                      <p:to>
                                        <p:strVal val="visible"/>
                                      </p:to>
                                    </p:set>
                                    <p:animEffect transition="in" filter="wipe(left)">
                                      <p:cBhvr>
                                        <p:cTn id="75" dur="500"/>
                                        <p:tgtEl>
                                          <p:spTgt spid="436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30" grpId="0" build="p"/>
      <p:bldP spid="43623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e Placeholder 3"/>
          <p:cNvSpPr>
            <a:spLocks noGrp="1"/>
          </p:cNvSpPr>
          <p:nvPr>
            <p:ph type="dt" sz="half" idx="10"/>
          </p:nvPr>
        </p:nvSpPr>
        <p:spPr/>
        <p:txBody>
          <a:bodyPr/>
          <a:lstStyle/>
          <a:p>
            <a:r>
              <a:rPr lang="en-US" smtClean="0"/>
              <a:t>Thursday, July 5, 2018</a:t>
            </a:r>
            <a:endParaRPr lang="en-US"/>
          </a:p>
        </p:txBody>
      </p:sp>
      <p:sp>
        <p:nvSpPr>
          <p:cNvPr id="20" name="Footer Placeholder 4"/>
          <p:cNvSpPr>
            <a:spLocks noGrp="1"/>
          </p:cNvSpPr>
          <p:nvPr>
            <p:ph type="ftr" sz="quarter" idx="11"/>
          </p:nvPr>
        </p:nvSpPr>
        <p:spPr/>
        <p:txBody>
          <a:bodyPr/>
          <a:lstStyle/>
          <a:p>
            <a:r>
              <a:rPr lang="de-DE" smtClean="0"/>
              <a:t>PHYS 1444-001, Summer 2018               Dr. Jaehoon Yu</a:t>
            </a:r>
            <a:endParaRPr lang="en-US"/>
          </a:p>
        </p:txBody>
      </p:sp>
      <p:sp>
        <p:nvSpPr>
          <p:cNvPr id="21" name="Slide Number Placeholder 5"/>
          <p:cNvSpPr>
            <a:spLocks noGrp="1"/>
          </p:cNvSpPr>
          <p:nvPr>
            <p:ph type="sldNum" sz="quarter" idx="12"/>
          </p:nvPr>
        </p:nvSpPr>
        <p:spPr/>
        <p:txBody>
          <a:bodyPr/>
          <a:lstStyle/>
          <a:p>
            <a:fld id="{25D433E4-190A-4445-9998-078C293FFAFC}" type="slidenum">
              <a:rPr lang="en-US"/>
              <a:pPr/>
              <a:t>73</a:t>
            </a:fld>
            <a:endParaRPr lang="en-US"/>
          </a:p>
        </p:txBody>
      </p:sp>
      <p:pic>
        <p:nvPicPr>
          <p:cNvPr id="437250" name="Picture 2" descr="FG30_002"/>
          <p:cNvPicPr>
            <a:picLocks noChangeAspect="1" noChangeArrowheads="1"/>
          </p:cNvPicPr>
          <p:nvPr/>
        </p:nvPicPr>
        <p:blipFill>
          <a:blip r:embed="rId3"/>
          <a:srcRect/>
          <a:stretch>
            <a:fillRect/>
          </a:stretch>
        </p:blipFill>
        <p:spPr bwMode="auto">
          <a:xfrm>
            <a:off x="6629400" y="304800"/>
            <a:ext cx="2438400" cy="2362200"/>
          </a:xfrm>
          <a:prstGeom prst="rect">
            <a:avLst/>
          </a:prstGeom>
          <a:noFill/>
        </p:spPr>
      </p:pic>
      <p:sp>
        <p:nvSpPr>
          <p:cNvPr id="437251" name="Rectangle 3"/>
          <p:cNvSpPr>
            <a:spLocks noGrp="1" noChangeArrowheads="1"/>
          </p:cNvSpPr>
          <p:nvPr>
            <p:ph type="title"/>
          </p:nvPr>
        </p:nvSpPr>
        <p:spPr>
          <a:xfrm>
            <a:off x="228600" y="-76200"/>
            <a:ext cx="8686800" cy="762000"/>
          </a:xfrm>
        </p:spPr>
        <p:txBody>
          <a:bodyPr/>
          <a:lstStyle/>
          <a:p>
            <a:r>
              <a:rPr lang="en-US"/>
              <a:t>Example 30 – 1 </a:t>
            </a:r>
          </a:p>
        </p:txBody>
      </p:sp>
      <p:sp>
        <p:nvSpPr>
          <p:cNvPr id="437252" name="Text Box 4"/>
          <p:cNvSpPr txBox="1">
            <a:spLocks noChangeArrowheads="1"/>
          </p:cNvSpPr>
          <p:nvPr/>
        </p:nvSpPr>
        <p:spPr bwMode="auto">
          <a:xfrm>
            <a:off x="381000" y="609600"/>
            <a:ext cx="6248400" cy="2308324"/>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b="1" dirty="0">
                <a:solidFill>
                  <a:schemeClr val="accent2"/>
                </a:solidFill>
                <a:latin typeface="Arial Narrow" charset="0"/>
              </a:rPr>
              <a:t>Solenoid and coil. </a:t>
            </a:r>
            <a:r>
              <a:rPr lang="en-US" dirty="0">
                <a:solidFill>
                  <a:schemeClr val="accent2"/>
                </a:solidFill>
                <a:latin typeface="Arial Narrow" charset="0"/>
              </a:rPr>
              <a:t>A long thin solenoid of length</a:t>
            </a:r>
            <a:r>
              <a:rPr lang="en-US" dirty="0">
                <a:solidFill>
                  <a:schemeClr val="accent2"/>
                </a:solidFill>
                <a:latin typeface="Monotype Corsiva" charset="0"/>
              </a:rPr>
              <a:t> </a:t>
            </a:r>
            <a:r>
              <a:rPr lang="en-US" dirty="0" err="1">
                <a:solidFill>
                  <a:schemeClr val="accent2"/>
                </a:solidFill>
                <a:latin typeface="Monotype Corsiva" charset="0"/>
              </a:rPr>
              <a:t>l</a:t>
            </a:r>
            <a:r>
              <a:rPr lang="en-US" dirty="0">
                <a:solidFill>
                  <a:schemeClr val="accent2"/>
                </a:solidFill>
                <a:latin typeface="Monotype Corsiva" charset="0"/>
              </a:rPr>
              <a:t> </a:t>
            </a:r>
            <a:r>
              <a:rPr lang="en-US" dirty="0">
                <a:solidFill>
                  <a:schemeClr val="accent2"/>
                </a:solidFill>
                <a:latin typeface="Arial Narrow" charset="0"/>
              </a:rPr>
              <a:t>and cross-sectional area A contains N</a:t>
            </a:r>
            <a:r>
              <a:rPr lang="en-US" baseline="-25000" dirty="0">
                <a:solidFill>
                  <a:schemeClr val="accent2"/>
                </a:solidFill>
                <a:latin typeface="Arial Narrow" charset="0"/>
              </a:rPr>
              <a:t>1</a:t>
            </a:r>
            <a:r>
              <a:rPr lang="en-US" dirty="0">
                <a:solidFill>
                  <a:schemeClr val="accent2"/>
                </a:solidFill>
                <a:latin typeface="Arial Narrow" charset="0"/>
              </a:rPr>
              <a:t> closely packed turns of wire.  Wrapped around it is an insulated coil of N</a:t>
            </a:r>
            <a:r>
              <a:rPr lang="en-US" baseline="-25000" dirty="0">
                <a:solidFill>
                  <a:schemeClr val="accent2"/>
                </a:solidFill>
                <a:latin typeface="Arial Narrow" charset="0"/>
              </a:rPr>
              <a:t>2</a:t>
            </a:r>
            <a:r>
              <a:rPr lang="en-US" dirty="0">
                <a:solidFill>
                  <a:schemeClr val="accent2"/>
                </a:solidFill>
                <a:latin typeface="Arial Narrow" charset="0"/>
              </a:rPr>
              <a:t> turns.  </a:t>
            </a:r>
            <a:r>
              <a:rPr lang="en-US" dirty="0" smtClean="0">
                <a:solidFill>
                  <a:schemeClr val="accent2"/>
                </a:solidFill>
                <a:latin typeface="Arial Narrow" charset="0"/>
              </a:rPr>
              <a:t>Assuming </a:t>
            </a:r>
            <a:r>
              <a:rPr lang="en-US" dirty="0">
                <a:solidFill>
                  <a:schemeClr val="accent2"/>
                </a:solidFill>
                <a:latin typeface="Arial Narrow" charset="0"/>
              </a:rPr>
              <a:t>all the flux from </a:t>
            </a:r>
            <a:r>
              <a:rPr lang="en-US" dirty="0" smtClean="0">
                <a:solidFill>
                  <a:schemeClr val="accent2"/>
                </a:solidFill>
                <a:latin typeface="Arial Narrow" charset="0"/>
              </a:rPr>
              <a:t>coil 1 </a:t>
            </a:r>
            <a:r>
              <a:rPr lang="en-US" dirty="0">
                <a:solidFill>
                  <a:schemeClr val="accent2"/>
                </a:solidFill>
                <a:latin typeface="Arial Narrow" charset="0"/>
              </a:rPr>
              <a:t>(the solenoid) passes through </a:t>
            </a:r>
            <a:r>
              <a:rPr lang="en-US" dirty="0" smtClean="0">
                <a:solidFill>
                  <a:schemeClr val="accent2"/>
                </a:solidFill>
                <a:latin typeface="Arial Narrow" charset="0"/>
              </a:rPr>
              <a:t>coil 2</a:t>
            </a:r>
            <a:r>
              <a:rPr lang="en-US" dirty="0">
                <a:solidFill>
                  <a:schemeClr val="accent2"/>
                </a:solidFill>
                <a:latin typeface="Arial Narrow" charset="0"/>
              </a:rPr>
              <a:t>,</a:t>
            </a:r>
            <a:r>
              <a:rPr lang="en-US" dirty="0" smtClean="0">
                <a:solidFill>
                  <a:schemeClr val="accent2"/>
                </a:solidFill>
                <a:latin typeface="Arial Narrow" charset="0"/>
              </a:rPr>
              <a:t> calculate </a:t>
            </a:r>
            <a:r>
              <a:rPr lang="en-US" dirty="0">
                <a:solidFill>
                  <a:schemeClr val="accent2"/>
                </a:solidFill>
                <a:latin typeface="Arial Narrow" charset="0"/>
              </a:rPr>
              <a:t>the mutual inductance. </a:t>
            </a:r>
          </a:p>
        </p:txBody>
      </p:sp>
      <p:sp>
        <p:nvSpPr>
          <p:cNvPr id="437253" name="Text Box 5"/>
          <p:cNvSpPr txBox="1">
            <a:spLocks noChangeArrowheads="1"/>
          </p:cNvSpPr>
          <p:nvPr/>
        </p:nvSpPr>
        <p:spPr bwMode="auto">
          <a:xfrm>
            <a:off x="457200" y="2895600"/>
            <a:ext cx="76962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First we need to determine the flux produced by the solenoid. </a:t>
            </a:r>
            <a:endParaRPr lang="en-US" baseline="-25000">
              <a:solidFill>
                <a:srgbClr val="CC00CC"/>
              </a:solidFill>
              <a:latin typeface="Arial Narrow" charset="0"/>
            </a:endParaRPr>
          </a:p>
        </p:txBody>
      </p:sp>
      <p:sp>
        <p:nvSpPr>
          <p:cNvPr id="437254" name="Text Box 6"/>
          <p:cNvSpPr txBox="1">
            <a:spLocks noChangeArrowheads="1"/>
          </p:cNvSpPr>
          <p:nvPr/>
        </p:nvSpPr>
        <p:spPr bwMode="auto">
          <a:xfrm>
            <a:off x="449263" y="3352800"/>
            <a:ext cx="5494337"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What is the magnetic field inside the solenoid?</a:t>
            </a:r>
          </a:p>
        </p:txBody>
      </p:sp>
      <p:sp>
        <p:nvSpPr>
          <p:cNvPr id="437255" name="Text Box 7"/>
          <p:cNvSpPr txBox="1">
            <a:spLocks noChangeArrowheads="1"/>
          </p:cNvSpPr>
          <p:nvPr/>
        </p:nvSpPr>
        <p:spPr bwMode="auto">
          <a:xfrm>
            <a:off x="457200" y="3962400"/>
            <a:ext cx="8305800" cy="1200328"/>
          </a:xfrm>
          <a:prstGeom prst="rect">
            <a:avLst/>
          </a:prstGeom>
          <a:noFill/>
          <a:ln w="9525">
            <a:noFill/>
            <a:miter lim="800000"/>
            <a:headEnd/>
            <a:tailEnd/>
          </a:ln>
          <a:effectLst/>
        </p:spPr>
        <p:txBody>
          <a:bodyPr>
            <a:prstTxWarp prst="textNoShape">
              <a:avLst/>
            </a:prstTxWarp>
            <a:spAutoFit/>
          </a:bodyPr>
          <a:lstStyle/>
          <a:p>
            <a:r>
              <a:rPr lang="en-US" dirty="0">
                <a:solidFill>
                  <a:srgbClr val="CC00CC"/>
                </a:solidFill>
                <a:latin typeface="Arial Narrow" charset="0"/>
              </a:rPr>
              <a:t>Since the solenoid is closely packed, we can assume that the field lines are perpendicular to the surface area of the </a:t>
            </a:r>
            <a:r>
              <a:rPr lang="en-US" dirty="0" smtClean="0">
                <a:solidFill>
                  <a:srgbClr val="CC00CC"/>
                </a:solidFill>
                <a:latin typeface="Arial Narrow" charset="0"/>
              </a:rPr>
              <a:t>coils.  </a:t>
            </a:r>
            <a:r>
              <a:rPr lang="en-US" dirty="0">
                <a:solidFill>
                  <a:srgbClr val="CC00CC"/>
                </a:solidFill>
                <a:latin typeface="Arial Narrow" charset="0"/>
              </a:rPr>
              <a:t>Thus the flux through </a:t>
            </a:r>
            <a:r>
              <a:rPr lang="en-US" dirty="0" smtClean="0">
                <a:solidFill>
                  <a:srgbClr val="CC00CC"/>
                </a:solidFill>
                <a:latin typeface="Arial Narrow" charset="0"/>
              </a:rPr>
              <a:t>coil 2 </a:t>
            </a:r>
            <a:r>
              <a:rPr lang="en-US" dirty="0">
                <a:solidFill>
                  <a:srgbClr val="CC00CC"/>
                </a:solidFill>
                <a:latin typeface="Arial Narrow" charset="0"/>
              </a:rPr>
              <a:t>is </a:t>
            </a:r>
          </a:p>
        </p:txBody>
      </p:sp>
      <p:sp>
        <p:nvSpPr>
          <p:cNvPr id="437256" name="Text Box 8"/>
          <p:cNvSpPr txBox="1">
            <a:spLocks noChangeArrowheads="1"/>
          </p:cNvSpPr>
          <p:nvPr/>
        </p:nvSpPr>
        <p:spPr bwMode="auto">
          <a:xfrm>
            <a:off x="381000" y="5410200"/>
            <a:ext cx="2590800" cy="830997"/>
          </a:xfrm>
          <a:prstGeom prst="rect">
            <a:avLst/>
          </a:prstGeom>
          <a:noFill/>
          <a:ln w="9525">
            <a:noFill/>
            <a:miter lim="800000"/>
            <a:headEnd/>
            <a:tailEnd/>
          </a:ln>
          <a:effectLst/>
        </p:spPr>
        <p:txBody>
          <a:bodyPr>
            <a:prstTxWarp prst="textNoShape">
              <a:avLst/>
            </a:prstTxWarp>
            <a:spAutoFit/>
          </a:bodyPr>
          <a:lstStyle/>
          <a:p>
            <a:r>
              <a:rPr lang="en-US" dirty="0">
                <a:solidFill>
                  <a:srgbClr val="CC00CC"/>
                </a:solidFill>
                <a:latin typeface="Arial Narrow" charset="0"/>
              </a:rPr>
              <a:t>Thus the mutual inductance of </a:t>
            </a:r>
            <a:r>
              <a:rPr lang="en-US" dirty="0" smtClean="0">
                <a:solidFill>
                  <a:srgbClr val="CC00CC"/>
                </a:solidFill>
                <a:latin typeface="Arial Narrow" charset="0"/>
              </a:rPr>
              <a:t>coil 2 </a:t>
            </a:r>
            <a:r>
              <a:rPr lang="en-US" dirty="0">
                <a:solidFill>
                  <a:srgbClr val="CC00CC"/>
                </a:solidFill>
                <a:latin typeface="Arial Narrow" charset="0"/>
              </a:rPr>
              <a:t>is</a:t>
            </a:r>
          </a:p>
        </p:txBody>
      </p:sp>
      <p:graphicFrame>
        <p:nvGraphicFramePr>
          <p:cNvPr id="437257" name="Object 9"/>
          <p:cNvGraphicFramePr>
            <a:graphicFrameLocks noChangeAspect="1"/>
          </p:cNvGraphicFramePr>
          <p:nvPr/>
        </p:nvGraphicFramePr>
        <p:xfrm>
          <a:off x="5867400" y="3494088"/>
          <a:ext cx="517525" cy="309562"/>
        </p:xfrm>
        <a:graphic>
          <a:graphicData uri="http://schemas.openxmlformats.org/presentationml/2006/ole">
            <mc:AlternateContent xmlns:mc="http://schemas.openxmlformats.org/markup-compatibility/2006">
              <mc:Choice xmlns:v="urn:schemas-microsoft-com:vml" Requires="v">
                <p:oleObj spid="_x0000_s453949" name="Equation" r:id="rId4" imgW="253800" imgH="152280" progId="Equation.DSMT4">
                  <p:embed/>
                </p:oleObj>
              </mc:Choice>
              <mc:Fallback>
                <p:oleObj name="Equation" r:id="rId4" imgW="253800" imgH="1522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494088"/>
                        <a:ext cx="517525" cy="3095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37258" name="Object 10"/>
          <p:cNvGraphicFramePr>
            <a:graphicFrameLocks noChangeAspect="1"/>
          </p:cNvGraphicFramePr>
          <p:nvPr/>
        </p:nvGraphicFramePr>
        <p:xfrm>
          <a:off x="2590800" y="4922838"/>
          <a:ext cx="750888" cy="411162"/>
        </p:xfrm>
        <a:graphic>
          <a:graphicData uri="http://schemas.openxmlformats.org/presentationml/2006/ole">
            <mc:AlternateContent xmlns:mc="http://schemas.openxmlformats.org/markup-compatibility/2006">
              <mc:Choice xmlns:v="urn:schemas-microsoft-com:vml" Requires="v">
                <p:oleObj spid="_x0000_s453950" name="Equation" r:id="rId6" imgW="368280" imgH="203040" progId="Equation.DSMT4">
                  <p:embed/>
                </p:oleObj>
              </mc:Choice>
              <mc:Fallback>
                <p:oleObj name="Equation" r:id="rId6" imgW="368280" imgH="2030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4922838"/>
                        <a:ext cx="750888" cy="4111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37259" name="Object 11"/>
          <p:cNvGraphicFramePr>
            <a:graphicFrameLocks noChangeAspect="1"/>
          </p:cNvGraphicFramePr>
          <p:nvPr/>
        </p:nvGraphicFramePr>
        <p:xfrm>
          <a:off x="2971800" y="5673725"/>
          <a:ext cx="823913" cy="422275"/>
        </p:xfrm>
        <a:graphic>
          <a:graphicData uri="http://schemas.openxmlformats.org/presentationml/2006/ole">
            <mc:AlternateContent xmlns:mc="http://schemas.openxmlformats.org/markup-compatibility/2006">
              <mc:Choice xmlns:v="urn:schemas-microsoft-com:vml" Requires="v">
                <p:oleObj spid="_x0000_s453951" name="Equation" r:id="rId8" imgW="393480" imgH="203040" progId="Equation.DSMT4">
                  <p:embed/>
                </p:oleObj>
              </mc:Choice>
              <mc:Fallback>
                <p:oleObj name="Equation" r:id="rId8" imgW="393480" imgH="2030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5673725"/>
                        <a:ext cx="823913" cy="4222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sp>
        <p:nvSpPr>
          <p:cNvPr id="437260" name="Text Box 12"/>
          <p:cNvSpPr txBox="1">
            <a:spLocks noChangeArrowheads="1"/>
          </p:cNvSpPr>
          <p:nvPr/>
        </p:nvSpPr>
        <p:spPr bwMode="auto">
          <a:xfrm>
            <a:off x="2036763" y="6308725"/>
            <a:ext cx="5049837" cy="396875"/>
          </a:xfrm>
          <a:prstGeom prst="rect">
            <a:avLst/>
          </a:prstGeom>
          <a:solidFill>
            <a:srgbClr val="FFFF66"/>
          </a:solidFill>
          <a:ln w="9525">
            <a:noFill/>
            <a:miter lim="800000"/>
            <a:headEnd/>
            <a:tailEnd/>
          </a:ln>
          <a:effectLst/>
        </p:spPr>
        <p:txBody>
          <a:bodyPr wrap="none">
            <a:prstTxWarp prst="textNoShape">
              <a:avLst/>
            </a:prstTxWarp>
            <a:spAutoFit/>
          </a:bodyPr>
          <a:lstStyle/>
          <a:p>
            <a:r>
              <a:rPr lang="en-US" sz="2000" b="1">
                <a:solidFill>
                  <a:srgbClr val="FF0000"/>
                </a:solidFill>
                <a:latin typeface="Arial Narrow" charset="0"/>
              </a:rPr>
              <a:t>Note that M</a:t>
            </a:r>
            <a:r>
              <a:rPr lang="en-US" sz="2000" b="1" baseline="-25000">
                <a:solidFill>
                  <a:srgbClr val="FF0000"/>
                </a:solidFill>
                <a:latin typeface="Arial Narrow" charset="0"/>
              </a:rPr>
              <a:t>21</a:t>
            </a:r>
            <a:r>
              <a:rPr lang="en-US" sz="2000" b="1">
                <a:solidFill>
                  <a:srgbClr val="FF0000"/>
                </a:solidFill>
                <a:latin typeface="Arial Narrow" charset="0"/>
              </a:rPr>
              <a:t> only depends on geometric factors!</a:t>
            </a:r>
          </a:p>
        </p:txBody>
      </p:sp>
      <p:graphicFrame>
        <p:nvGraphicFramePr>
          <p:cNvPr id="437261" name="Object 13"/>
          <p:cNvGraphicFramePr>
            <a:graphicFrameLocks noChangeAspect="1"/>
          </p:cNvGraphicFramePr>
          <p:nvPr/>
        </p:nvGraphicFramePr>
        <p:xfrm>
          <a:off x="6434138" y="3276600"/>
          <a:ext cx="957262" cy="746125"/>
        </p:xfrm>
        <a:graphic>
          <a:graphicData uri="http://schemas.openxmlformats.org/presentationml/2006/ole">
            <mc:AlternateContent xmlns:mc="http://schemas.openxmlformats.org/markup-compatibility/2006">
              <mc:Choice xmlns:v="urn:schemas-microsoft-com:vml" Requires="v">
                <p:oleObj spid="_x0000_s453952" name="Equation" r:id="rId10" imgW="469800" imgH="368280" progId="Equation.DSMT4">
                  <p:embed/>
                </p:oleObj>
              </mc:Choice>
              <mc:Fallback>
                <p:oleObj name="Equation" r:id="rId10" imgW="469800" imgH="3682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34138" y="3276600"/>
                        <a:ext cx="957262" cy="7461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37262" name="Object 14"/>
          <p:cNvGraphicFramePr>
            <a:graphicFrameLocks noChangeAspect="1"/>
          </p:cNvGraphicFramePr>
          <p:nvPr/>
        </p:nvGraphicFramePr>
        <p:xfrm>
          <a:off x="3289300" y="4948238"/>
          <a:ext cx="673100" cy="309562"/>
        </p:xfrm>
        <a:graphic>
          <a:graphicData uri="http://schemas.openxmlformats.org/presentationml/2006/ole">
            <mc:AlternateContent xmlns:mc="http://schemas.openxmlformats.org/markup-compatibility/2006">
              <mc:Choice xmlns:v="urn:schemas-microsoft-com:vml" Requires="v">
                <p:oleObj spid="_x0000_s453953" name="Equation" r:id="rId12" imgW="330120" imgH="152280" progId="Equation.DSMT4">
                  <p:embed/>
                </p:oleObj>
              </mc:Choice>
              <mc:Fallback>
                <p:oleObj name="Equation" r:id="rId12" imgW="330120" imgH="1522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89300" y="4948238"/>
                        <a:ext cx="673100" cy="3095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37263" name="Object 15"/>
          <p:cNvGraphicFramePr>
            <a:graphicFrameLocks noChangeAspect="1"/>
          </p:cNvGraphicFramePr>
          <p:nvPr/>
        </p:nvGraphicFramePr>
        <p:xfrm>
          <a:off x="3990975" y="4724400"/>
          <a:ext cx="1190625" cy="746125"/>
        </p:xfrm>
        <a:graphic>
          <a:graphicData uri="http://schemas.openxmlformats.org/presentationml/2006/ole">
            <mc:AlternateContent xmlns:mc="http://schemas.openxmlformats.org/markup-compatibility/2006">
              <mc:Choice xmlns:v="urn:schemas-microsoft-com:vml" Requires="v">
                <p:oleObj spid="_x0000_s453954" name="Equation" r:id="rId14" imgW="583920" imgH="368280" progId="Equation.DSMT4">
                  <p:embed/>
                </p:oleObj>
              </mc:Choice>
              <mc:Fallback>
                <p:oleObj name="Equation" r:id="rId14" imgW="583920" imgH="36828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90975" y="4724400"/>
                        <a:ext cx="1190625" cy="7461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37264" name="Object 16"/>
          <p:cNvGraphicFramePr>
            <a:graphicFrameLocks noChangeAspect="1"/>
          </p:cNvGraphicFramePr>
          <p:nvPr/>
        </p:nvGraphicFramePr>
        <p:xfrm>
          <a:off x="3733800" y="5486400"/>
          <a:ext cx="1169988" cy="846138"/>
        </p:xfrm>
        <a:graphic>
          <a:graphicData uri="http://schemas.openxmlformats.org/presentationml/2006/ole">
            <mc:AlternateContent xmlns:mc="http://schemas.openxmlformats.org/markup-compatibility/2006">
              <mc:Choice xmlns:v="urn:schemas-microsoft-com:vml" Requires="v">
                <p:oleObj spid="_x0000_s453955" name="Equation" r:id="rId16" imgW="558720" imgH="406080" progId="Equation.DSMT4">
                  <p:embed/>
                </p:oleObj>
              </mc:Choice>
              <mc:Fallback>
                <p:oleObj name="Equation" r:id="rId16" imgW="558720" imgH="40608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33800" y="5486400"/>
                        <a:ext cx="1169988" cy="8461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37265" name="Object 17"/>
          <p:cNvGraphicFramePr>
            <a:graphicFrameLocks noChangeAspect="1"/>
          </p:cNvGraphicFramePr>
          <p:nvPr/>
        </p:nvGraphicFramePr>
        <p:xfrm>
          <a:off x="4867275" y="5486400"/>
          <a:ext cx="1914525" cy="846138"/>
        </p:xfrm>
        <a:graphic>
          <a:graphicData uri="http://schemas.openxmlformats.org/presentationml/2006/ole">
            <mc:AlternateContent xmlns:mc="http://schemas.openxmlformats.org/markup-compatibility/2006">
              <mc:Choice xmlns:v="urn:schemas-microsoft-com:vml" Requires="v">
                <p:oleObj spid="_x0000_s453956" name="Equation" r:id="rId18" imgW="914400" imgH="406080" progId="Equation.DSMT4">
                  <p:embed/>
                </p:oleObj>
              </mc:Choice>
              <mc:Fallback>
                <p:oleObj name="Equation" r:id="rId18" imgW="914400" imgH="40608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67275" y="5486400"/>
                        <a:ext cx="1914525" cy="8461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37266" name="Object 18"/>
          <p:cNvGraphicFramePr>
            <a:graphicFrameLocks noChangeAspect="1"/>
          </p:cNvGraphicFramePr>
          <p:nvPr/>
        </p:nvGraphicFramePr>
        <p:xfrm>
          <a:off x="6797675" y="5486400"/>
          <a:ext cx="1355725" cy="768350"/>
        </p:xfrm>
        <a:graphic>
          <a:graphicData uri="http://schemas.openxmlformats.org/presentationml/2006/ole">
            <mc:AlternateContent xmlns:mc="http://schemas.openxmlformats.org/markup-compatibility/2006">
              <mc:Choice xmlns:v="urn:schemas-microsoft-com:vml" Requires="v">
                <p:oleObj spid="_x0000_s453957" name="Equation" r:id="rId20" imgW="647640" imgH="368280" progId="Equation.DSMT4">
                  <p:embed/>
                </p:oleObj>
              </mc:Choice>
              <mc:Fallback>
                <p:oleObj name="Equation" r:id="rId20" imgW="647640" imgH="36828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797675" y="5486400"/>
                        <a:ext cx="1355725" cy="7683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3142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37252"/>
                                        </p:tgtEl>
                                        <p:attrNameLst>
                                          <p:attrName>style.visibility</p:attrName>
                                        </p:attrNameLst>
                                      </p:cBhvr>
                                      <p:to>
                                        <p:strVal val="visible"/>
                                      </p:to>
                                    </p:set>
                                    <p:animEffect transition="in" filter="wipe(left)">
                                      <p:cBhvr>
                                        <p:cTn id="7" dur="500"/>
                                        <p:tgtEl>
                                          <p:spTgt spid="43725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437250"/>
                                        </p:tgtEl>
                                        <p:attrNameLst>
                                          <p:attrName>style.visibility</p:attrName>
                                        </p:attrNameLst>
                                      </p:cBhvr>
                                      <p:to>
                                        <p:strVal val="visible"/>
                                      </p:to>
                                    </p:set>
                                    <p:anim calcmode="lin" valueType="num">
                                      <p:cBhvr>
                                        <p:cTn id="12" dur="500" fill="hold"/>
                                        <p:tgtEl>
                                          <p:spTgt spid="437250"/>
                                        </p:tgtEl>
                                        <p:attrNameLst>
                                          <p:attrName>ppt_w</p:attrName>
                                        </p:attrNameLst>
                                      </p:cBhvr>
                                      <p:tavLst>
                                        <p:tav tm="0">
                                          <p:val>
                                            <p:fltVal val="0"/>
                                          </p:val>
                                        </p:tav>
                                        <p:tav tm="100000">
                                          <p:val>
                                            <p:strVal val="#ppt_w"/>
                                          </p:val>
                                        </p:tav>
                                      </p:tavLst>
                                    </p:anim>
                                    <p:anim calcmode="lin" valueType="num">
                                      <p:cBhvr>
                                        <p:cTn id="13" dur="500" fill="hold"/>
                                        <p:tgtEl>
                                          <p:spTgt spid="437250"/>
                                        </p:tgtEl>
                                        <p:attrNameLst>
                                          <p:attrName>ppt_h</p:attrName>
                                        </p:attrNameLst>
                                      </p:cBhvr>
                                      <p:tavLst>
                                        <p:tav tm="0">
                                          <p:val>
                                            <p:fltVal val="0"/>
                                          </p:val>
                                        </p:tav>
                                        <p:tav tm="100000">
                                          <p:val>
                                            <p:strVal val="#ppt_h"/>
                                          </p:val>
                                        </p:tav>
                                      </p:tavLst>
                                    </p:anim>
                                    <p:animEffect transition="in" filter="fade">
                                      <p:cBhvr>
                                        <p:cTn id="14" dur="500"/>
                                        <p:tgtEl>
                                          <p:spTgt spid="43725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437253"/>
                                        </p:tgtEl>
                                        <p:attrNameLst>
                                          <p:attrName>style.visibility</p:attrName>
                                        </p:attrNameLst>
                                      </p:cBhvr>
                                      <p:to>
                                        <p:strVal val="visible"/>
                                      </p:to>
                                    </p:set>
                                    <p:animEffect transition="in" filter="wipe(left)">
                                      <p:cBhvr>
                                        <p:cTn id="19" dur="500"/>
                                        <p:tgtEl>
                                          <p:spTgt spid="43725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
                                  </p:iterate>
                                  <p:childTnLst>
                                    <p:set>
                                      <p:cBhvr>
                                        <p:cTn id="23" dur="1" fill="hold">
                                          <p:stCondLst>
                                            <p:cond delay="0"/>
                                          </p:stCondLst>
                                        </p:cTn>
                                        <p:tgtEl>
                                          <p:spTgt spid="437254"/>
                                        </p:tgtEl>
                                        <p:attrNameLst>
                                          <p:attrName>style.visibility</p:attrName>
                                        </p:attrNameLst>
                                      </p:cBhvr>
                                      <p:to>
                                        <p:strVal val="visible"/>
                                      </p:to>
                                    </p:set>
                                    <p:animEffect transition="in" filter="wipe(left)">
                                      <p:cBhvr>
                                        <p:cTn id="24" dur="500"/>
                                        <p:tgtEl>
                                          <p:spTgt spid="43725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iterate type="wd">
                                    <p:tmPct val="10000"/>
                                  </p:iterate>
                                  <p:childTnLst>
                                    <p:set>
                                      <p:cBhvr>
                                        <p:cTn id="28" dur="1" fill="hold">
                                          <p:stCondLst>
                                            <p:cond delay="0"/>
                                          </p:stCondLst>
                                        </p:cTn>
                                        <p:tgtEl>
                                          <p:spTgt spid="437257"/>
                                        </p:tgtEl>
                                        <p:attrNameLst>
                                          <p:attrName>style.visibility</p:attrName>
                                        </p:attrNameLst>
                                      </p:cBhvr>
                                      <p:to>
                                        <p:strVal val="visible"/>
                                      </p:to>
                                    </p:set>
                                    <p:animEffect transition="in" filter="wipe(left)">
                                      <p:cBhvr>
                                        <p:cTn id="29" dur="500"/>
                                        <p:tgtEl>
                                          <p:spTgt spid="43725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iterate type="wd">
                                    <p:tmPct val="10000"/>
                                  </p:iterate>
                                  <p:childTnLst>
                                    <p:set>
                                      <p:cBhvr>
                                        <p:cTn id="33" dur="1" fill="hold">
                                          <p:stCondLst>
                                            <p:cond delay="0"/>
                                          </p:stCondLst>
                                        </p:cTn>
                                        <p:tgtEl>
                                          <p:spTgt spid="437261"/>
                                        </p:tgtEl>
                                        <p:attrNameLst>
                                          <p:attrName>style.visibility</p:attrName>
                                        </p:attrNameLst>
                                      </p:cBhvr>
                                      <p:to>
                                        <p:strVal val="visible"/>
                                      </p:to>
                                    </p:set>
                                    <p:animEffect transition="in" filter="wipe(left)">
                                      <p:cBhvr>
                                        <p:cTn id="34" dur="500"/>
                                        <p:tgtEl>
                                          <p:spTgt spid="43726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wd">
                                    <p:tmPct val="10000"/>
                                  </p:iterate>
                                  <p:childTnLst>
                                    <p:set>
                                      <p:cBhvr>
                                        <p:cTn id="38" dur="1" fill="hold">
                                          <p:stCondLst>
                                            <p:cond delay="0"/>
                                          </p:stCondLst>
                                        </p:cTn>
                                        <p:tgtEl>
                                          <p:spTgt spid="437255"/>
                                        </p:tgtEl>
                                        <p:attrNameLst>
                                          <p:attrName>style.visibility</p:attrName>
                                        </p:attrNameLst>
                                      </p:cBhvr>
                                      <p:to>
                                        <p:strVal val="visible"/>
                                      </p:to>
                                    </p:set>
                                    <p:animEffect transition="in" filter="wipe(left)">
                                      <p:cBhvr>
                                        <p:cTn id="39" dur="500"/>
                                        <p:tgtEl>
                                          <p:spTgt spid="43725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iterate type="wd">
                                    <p:tmPct val="10000"/>
                                  </p:iterate>
                                  <p:childTnLst>
                                    <p:set>
                                      <p:cBhvr>
                                        <p:cTn id="43" dur="1" fill="hold">
                                          <p:stCondLst>
                                            <p:cond delay="0"/>
                                          </p:stCondLst>
                                        </p:cTn>
                                        <p:tgtEl>
                                          <p:spTgt spid="437258"/>
                                        </p:tgtEl>
                                        <p:attrNameLst>
                                          <p:attrName>style.visibility</p:attrName>
                                        </p:attrNameLst>
                                      </p:cBhvr>
                                      <p:to>
                                        <p:strVal val="visible"/>
                                      </p:to>
                                    </p:set>
                                    <p:animEffect transition="in" filter="wipe(left)">
                                      <p:cBhvr>
                                        <p:cTn id="44" dur="500"/>
                                        <p:tgtEl>
                                          <p:spTgt spid="43725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iterate type="wd">
                                    <p:tmPct val="10000"/>
                                  </p:iterate>
                                  <p:childTnLst>
                                    <p:set>
                                      <p:cBhvr>
                                        <p:cTn id="48" dur="1" fill="hold">
                                          <p:stCondLst>
                                            <p:cond delay="0"/>
                                          </p:stCondLst>
                                        </p:cTn>
                                        <p:tgtEl>
                                          <p:spTgt spid="437262"/>
                                        </p:tgtEl>
                                        <p:attrNameLst>
                                          <p:attrName>style.visibility</p:attrName>
                                        </p:attrNameLst>
                                      </p:cBhvr>
                                      <p:to>
                                        <p:strVal val="visible"/>
                                      </p:to>
                                    </p:set>
                                    <p:animEffect transition="in" filter="wipe(left)">
                                      <p:cBhvr>
                                        <p:cTn id="49" dur="500"/>
                                        <p:tgtEl>
                                          <p:spTgt spid="43726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iterate type="wd">
                                    <p:tmPct val="10000"/>
                                  </p:iterate>
                                  <p:childTnLst>
                                    <p:set>
                                      <p:cBhvr>
                                        <p:cTn id="53" dur="1" fill="hold">
                                          <p:stCondLst>
                                            <p:cond delay="0"/>
                                          </p:stCondLst>
                                        </p:cTn>
                                        <p:tgtEl>
                                          <p:spTgt spid="437263"/>
                                        </p:tgtEl>
                                        <p:attrNameLst>
                                          <p:attrName>style.visibility</p:attrName>
                                        </p:attrNameLst>
                                      </p:cBhvr>
                                      <p:to>
                                        <p:strVal val="visible"/>
                                      </p:to>
                                    </p:set>
                                    <p:animEffect transition="in" filter="wipe(left)">
                                      <p:cBhvr>
                                        <p:cTn id="54" dur="500"/>
                                        <p:tgtEl>
                                          <p:spTgt spid="43726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iterate type="wd">
                                    <p:tmPct val="10000"/>
                                  </p:iterate>
                                  <p:childTnLst>
                                    <p:set>
                                      <p:cBhvr>
                                        <p:cTn id="58" dur="1" fill="hold">
                                          <p:stCondLst>
                                            <p:cond delay="0"/>
                                          </p:stCondLst>
                                        </p:cTn>
                                        <p:tgtEl>
                                          <p:spTgt spid="437256"/>
                                        </p:tgtEl>
                                        <p:attrNameLst>
                                          <p:attrName>style.visibility</p:attrName>
                                        </p:attrNameLst>
                                      </p:cBhvr>
                                      <p:to>
                                        <p:strVal val="visible"/>
                                      </p:to>
                                    </p:set>
                                    <p:animEffect transition="in" filter="wipe(left)">
                                      <p:cBhvr>
                                        <p:cTn id="59" dur="500"/>
                                        <p:tgtEl>
                                          <p:spTgt spid="43725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iterate type="wd">
                                    <p:tmPct val="10000"/>
                                  </p:iterate>
                                  <p:childTnLst>
                                    <p:set>
                                      <p:cBhvr>
                                        <p:cTn id="63" dur="1" fill="hold">
                                          <p:stCondLst>
                                            <p:cond delay="0"/>
                                          </p:stCondLst>
                                        </p:cTn>
                                        <p:tgtEl>
                                          <p:spTgt spid="437259"/>
                                        </p:tgtEl>
                                        <p:attrNameLst>
                                          <p:attrName>style.visibility</p:attrName>
                                        </p:attrNameLst>
                                      </p:cBhvr>
                                      <p:to>
                                        <p:strVal val="visible"/>
                                      </p:to>
                                    </p:set>
                                    <p:animEffect transition="in" filter="wipe(left)">
                                      <p:cBhvr>
                                        <p:cTn id="64" dur="500"/>
                                        <p:tgtEl>
                                          <p:spTgt spid="43725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iterate type="wd">
                                    <p:tmPct val="10000"/>
                                  </p:iterate>
                                  <p:childTnLst>
                                    <p:set>
                                      <p:cBhvr>
                                        <p:cTn id="68" dur="1" fill="hold">
                                          <p:stCondLst>
                                            <p:cond delay="0"/>
                                          </p:stCondLst>
                                        </p:cTn>
                                        <p:tgtEl>
                                          <p:spTgt spid="437264"/>
                                        </p:tgtEl>
                                        <p:attrNameLst>
                                          <p:attrName>style.visibility</p:attrName>
                                        </p:attrNameLst>
                                      </p:cBhvr>
                                      <p:to>
                                        <p:strVal val="visible"/>
                                      </p:to>
                                    </p:set>
                                    <p:animEffect transition="in" filter="wipe(left)">
                                      <p:cBhvr>
                                        <p:cTn id="69" dur="500"/>
                                        <p:tgtEl>
                                          <p:spTgt spid="43726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iterate type="wd">
                                    <p:tmPct val="10000"/>
                                  </p:iterate>
                                  <p:childTnLst>
                                    <p:set>
                                      <p:cBhvr>
                                        <p:cTn id="73" dur="1" fill="hold">
                                          <p:stCondLst>
                                            <p:cond delay="0"/>
                                          </p:stCondLst>
                                        </p:cTn>
                                        <p:tgtEl>
                                          <p:spTgt spid="437265"/>
                                        </p:tgtEl>
                                        <p:attrNameLst>
                                          <p:attrName>style.visibility</p:attrName>
                                        </p:attrNameLst>
                                      </p:cBhvr>
                                      <p:to>
                                        <p:strVal val="visible"/>
                                      </p:to>
                                    </p:set>
                                    <p:animEffect transition="in" filter="wipe(left)">
                                      <p:cBhvr>
                                        <p:cTn id="74" dur="500"/>
                                        <p:tgtEl>
                                          <p:spTgt spid="437265"/>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iterate type="wd">
                                    <p:tmPct val="10000"/>
                                  </p:iterate>
                                  <p:childTnLst>
                                    <p:set>
                                      <p:cBhvr>
                                        <p:cTn id="78" dur="1" fill="hold">
                                          <p:stCondLst>
                                            <p:cond delay="0"/>
                                          </p:stCondLst>
                                        </p:cTn>
                                        <p:tgtEl>
                                          <p:spTgt spid="437266"/>
                                        </p:tgtEl>
                                        <p:attrNameLst>
                                          <p:attrName>style.visibility</p:attrName>
                                        </p:attrNameLst>
                                      </p:cBhvr>
                                      <p:to>
                                        <p:strVal val="visible"/>
                                      </p:to>
                                    </p:set>
                                    <p:animEffect transition="in" filter="wipe(left)">
                                      <p:cBhvr>
                                        <p:cTn id="79" dur="500"/>
                                        <p:tgtEl>
                                          <p:spTgt spid="437266"/>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iterate type="wd">
                                    <p:tmPct val="10000"/>
                                  </p:iterate>
                                  <p:childTnLst>
                                    <p:set>
                                      <p:cBhvr>
                                        <p:cTn id="83" dur="1" fill="hold">
                                          <p:stCondLst>
                                            <p:cond delay="0"/>
                                          </p:stCondLst>
                                        </p:cTn>
                                        <p:tgtEl>
                                          <p:spTgt spid="437260"/>
                                        </p:tgtEl>
                                        <p:attrNameLst>
                                          <p:attrName>style.visibility</p:attrName>
                                        </p:attrNameLst>
                                      </p:cBhvr>
                                      <p:to>
                                        <p:strVal val="visible"/>
                                      </p:to>
                                    </p:set>
                                    <p:animEffect transition="in" filter="wipe(left)">
                                      <p:cBhvr>
                                        <p:cTn id="84" dur="500"/>
                                        <p:tgtEl>
                                          <p:spTgt spid="437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52" grpId="0"/>
      <p:bldP spid="437253" grpId="0"/>
      <p:bldP spid="437254" grpId="0"/>
      <p:bldP spid="437255" grpId="0"/>
      <p:bldP spid="437256" grpId="0"/>
      <p:bldP spid="43726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smtClean="0"/>
              <a:t>Thursday, July 5, 2018</a:t>
            </a:r>
            <a:endParaRPr lang="en-US"/>
          </a:p>
        </p:txBody>
      </p:sp>
      <p:sp>
        <p:nvSpPr>
          <p:cNvPr id="9" name="Footer Placeholder 4"/>
          <p:cNvSpPr>
            <a:spLocks noGrp="1"/>
          </p:cNvSpPr>
          <p:nvPr>
            <p:ph type="ftr" sz="quarter" idx="11"/>
          </p:nvPr>
        </p:nvSpPr>
        <p:spPr/>
        <p:txBody>
          <a:bodyPr/>
          <a:lstStyle/>
          <a:p>
            <a:r>
              <a:rPr lang="de-DE" smtClean="0"/>
              <a:t>PHYS 1444-001, Summer 2018               Dr. Jaehoon Yu</a:t>
            </a:r>
            <a:endParaRPr lang="en-US"/>
          </a:p>
        </p:txBody>
      </p:sp>
      <p:sp>
        <p:nvSpPr>
          <p:cNvPr id="10" name="Slide Number Placeholder 5"/>
          <p:cNvSpPr>
            <a:spLocks noGrp="1"/>
          </p:cNvSpPr>
          <p:nvPr>
            <p:ph type="sldNum" sz="quarter" idx="12"/>
          </p:nvPr>
        </p:nvSpPr>
        <p:spPr/>
        <p:txBody>
          <a:bodyPr/>
          <a:lstStyle/>
          <a:p>
            <a:fld id="{E01D045C-D41F-134C-A2D8-048E9520F217}" type="slidenum">
              <a:rPr lang="en-US"/>
              <a:pPr/>
              <a:t>74</a:t>
            </a:fld>
            <a:endParaRPr lang="en-US"/>
          </a:p>
        </p:txBody>
      </p:sp>
      <p:sp>
        <p:nvSpPr>
          <p:cNvPr id="438274" name="Rectangle 2"/>
          <p:cNvSpPr>
            <a:spLocks noGrp="1" noChangeArrowheads="1"/>
          </p:cNvSpPr>
          <p:nvPr>
            <p:ph type="title"/>
          </p:nvPr>
        </p:nvSpPr>
        <p:spPr>
          <a:xfrm>
            <a:off x="381000" y="76200"/>
            <a:ext cx="8534400" cy="609600"/>
          </a:xfrm>
        </p:spPr>
        <p:txBody>
          <a:bodyPr/>
          <a:lstStyle/>
          <a:p>
            <a:r>
              <a:rPr lang="en-US"/>
              <a:t>Self Inductance</a:t>
            </a:r>
          </a:p>
        </p:txBody>
      </p:sp>
      <p:graphicFrame>
        <p:nvGraphicFramePr>
          <p:cNvPr id="438275"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54798"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8276"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54799"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8277"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54800"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8278" name="Rectangle 6"/>
          <p:cNvSpPr>
            <a:spLocks noGrp="1" noChangeArrowheads="1"/>
          </p:cNvSpPr>
          <p:nvPr>
            <p:ph type="body" idx="1"/>
          </p:nvPr>
        </p:nvSpPr>
        <p:spPr>
          <a:xfrm>
            <a:off x="152400" y="685800"/>
            <a:ext cx="8534400" cy="5562600"/>
          </a:xfrm>
        </p:spPr>
        <p:txBody>
          <a:bodyPr/>
          <a:lstStyle/>
          <a:p>
            <a:pPr>
              <a:lnSpc>
                <a:spcPct val="90000"/>
              </a:lnSpc>
            </a:pPr>
            <a:r>
              <a:rPr lang="en-US" sz="2800"/>
              <a:t>The concept of inductance applies to a single isolated coil of N turns.  How does this happen?</a:t>
            </a:r>
          </a:p>
          <a:p>
            <a:pPr lvl="1">
              <a:lnSpc>
                <a:spcPct val="90000"/>
              </a:lnSpc>
            </a:pPr>
            <a:r>
              <a:rPr lang="en-US" sz="2400"/>
              <a:t>When a changing current passes through a coil</a:t>
            </a:r>
          </a:p>
          <a:p>
            <a:pPr lvl="1">
              <a:lnSpc>
                <a:spcPct val="90000"/>
              </a:lnSpc>
            </a:pPr>
            <a:r>
              <a:rPr lang="en-US" sz="2400"/>
              <a:t>A changing magnetic flux is produced inside the coil</a:t>
            </a:r>
          </a:p>
          <a:p>
            <a:pPr lvl="1">
              <a:lnSpc>
                <a:spcPct val="90000"/>
              </a:lnSpc>
            </a:pPr>
            <a:r>
              <a:rPr lang="en-US" sz="2400"/>
              <a:t>The changing magnetic flux in turn induces an emf in the same coil</a:t>
            </a:r>
          </a:p>
          <a:p>
            <a:pPr lvl="1">
              <a:lnSpc>
                <a:spcPct val="90000"/>
              </a:lnSpc>
            </a:pPr>
            <a:r>
              <a:rPr lang="en-US" sz="2400"/>
              <a:t>This emf opposes the change in flux.  Whose law is this?</a:t>
            </a:r>
          </a:p>
          <a:p>
            <a:pPr lvl="2">
              <a:lnSpc>
                <a:spcPct val="90000"/>
              </a:lnSpc>
            </a:pPr>
            <a:r>
              <a:rPr lang="en-US" sz="2000"/>
              <a:t>Lenz’s law</a:t>
            </a:r>
          </a:p>
          <a:p>
            <a:pPr>
              <a:lnSpc>
                <a:spcPct val="90000"/>
              </a:lnSpc>
            </a:pPr>
            <a:r>
              <a:rPr lang="en-US" sz="2800"/>
              <a:t>What would this do?</a:t>
            </a:r>
          </a:p>
          <a:p>
            <a:pPr lvl="1">
              <a:lnSpc>
                <a:spcPct val="90000"/>
              </a:lnSpc>
            </a:pPr>
            <a:r>
              <a:rPr lang="en-US" sz="2400"/>
              <a:t>When the current through the coil is increasing?</a:t>
            </a:r>
          </a:p>
          <a:p>
            <a:pPr lvl="2">
              <a:lnSpc>
                <a:spcPct val="90000"/>
              </a:lnSpc>
            </a:pPr>
            <a:r>
              <a:rPr lang="en-US" sz="2000"/>
              <a:t>The increasing magnetic flux induces an emf that opposes the original current</a:t>
            </a:r>
          </a:p>
          <a:p>
            <a:pPr lvl="2">
              <a:lnSpc>
                <a:spcPct val="90000"/>
              </a:lnSpc>
            </a:pPr>
            <a:r>
              <a:rPr lang="en-US" sz="2000"/>
              <a:t>This tends to impedes its increase, trying to maintain the original current</a:t>
            </a:r>
          </a:p>
          <a:p>
            <a:pPr lvl="1">
              <a:lnSpc>
                <a:spcPct val="90000"/>
              </a:lnSpc>
            </a:pPr>
            <a:r>
              <a:rPr lang="en-US" sz="2400"/>
              <a:t>When the current through the coil is decreasing?</a:t>
            </a:r>
          </a:p>
          <a:p>
            <a:pPr lvl="2">
              <a:lnSpc>
                <a:spcPct val="90000"/>
              </a:lnSpc>
            </a:pPr>
            <a:r>
              <a:rPr lang="en-US" sz="2000"/>
              <a:t>The decreasing flux induces an emf in the same direction as the current</a:t>
            </a:r>
          </a:p>
          <a:p>
            <a:pPr lvl="2">
              <a:lnSpc>
                <a:spcPct val="90000"/>
              </a:lnSpc>
            </a:pPr>
            <a:r>
              <a:rPr lang="en-US" sz="2000"/>
              <a:t>This tends to increase the flux, trying to maintain the original current</a:t>
            </a:r>
          </a:p>
        </p:txBody>
      </p:sp>
      <p:graphicFrame>
        <p:nvGraphicFramePr>
          <p:cNvPr id="438279"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54801"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71762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38278">
                                            <p:txEl>
                                              <p:pRg st="0" end="0"/>
                                            </p:txEl>
                                          </p:spTgt>
                                        </p:tgtEl>
                                        <p:attrNameLst>
                                          <p:attrName>style.visibility</p:attrName>
                                        </p:attrNameLst>
                                      </p:cBhvr>
                                      <p:to>
                                        <p:strVal val="visible"/>
                                      </p:to>
                                    </p:set>
                                    <p:animEffect transition="in" filter="wipe(left)">
                                      <p:cBhvr>
                                        <p:cTn id="7" dur="500"/>
                                        <p:tgtEl>
                                          <p:spTgt spid="4382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38278">
                                            <p:txEl>
                                              <p:pRg st="1" end="1"/>
                                            </p:txEl>
                                          </p:spTgt>
                                        </p:tgtEl>
                                        <p:attrNameLst>
                                          <p:attrName>style.visibility</p:attrName>
                                        </p:attrNameLst>
                                      </p:cBhvr>
                                      <p:to>
                                        <p:strVal val="visible"/>
                                      </p:to>
                                    </p:set>
                                    <p:animEffect transition="in" filter="wipe(left)">
                                      <p:cBhvr>
                                        <p:cTn id="12" dur="500"/>
                                        <p:tgtEl>
                                          <p:spTgt spid="4382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38278">
                                            <p:txEl>
                                              <p:pRg st="2" end="2"/>
                                            </p:txEl>
                                          </p:spTgt>
                                        </p:tgtEl>
                                        <p:attrNameLst>
                                          <p:attrName>style.visibility</p:attrName>
                                        </p:attrNameLst>
                                      </p:cBhvr>
                                      <p:to>
                                        <p:strVal val="visible"/>
                                      </p:to>
                                    </p:set>
                                    <p:animEffect transition="in" filter="wipe(left)">
                                      <p:cBhvr>
                                        <p:cTn id="17" dur="500"/>
                                        <p:tgtEl>
                                          <p:spTgt spid="43827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38278">
                                            <p:txEl>
                                              <p:pRg st="3" end="3"/>
                                            </p:txEl>
                                          </p:spTgt>
                                        </p:tgtEl>
                                        <p:attrNameLst>
                                          <p:attrName>style.visibility</p:attrName>
                                        </p:attrNameLst>
                                      </p:cBhvr>
                                      <p:to>
                                        <p:strVal val="visible"/>
                                      </p:to>
                                    </p:set>
                                    <p:animEffect transition="in" filter="wipe(left)">
                                      <p:cBhvr>
                                        <p:cTn id="22" dur="500"/>
                                        <p:tgtEl>
                                          <p:spTgt spid="43827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38278">
                                            <p:txEl>
                                              <p:pRg st="4" end="4"/>
                                            </p:txEl>
                                          </p:spTgt>
                                        </p:tgtEl>
                                        <p:attrNameLst>
                                          <p:attrName>style.visibility</p:attrName>
                                        </p:attrNameLst>
                                      </p:cBhvr>
                                      <p:to>
                                        <p:strVal val="visible"/>
                                      </p:to>
                                    </p:set>
                                    <p:animEffect transition="in" filter="wipe(left)">
                                      <p:cBhvr>
                                        <p:cTn id="27" dur="500"/>
                                        <p:tgtEl>
                                          <p:spTgt spid="43827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438278">
                                            <p:txEl>
                                              <p:pRg st="5" end="5"/>
                                            </p:txEl>
                                          </p:spTgt>
                                        </p:tgtEl>
                                        <p:attrNameLst>
                                          <p:attrName>style.visibility</p:attrName>
                                        </p:attrNameLst>
                                      </p:cBhvr>
                                      <p:to>
                                        <p:strVal val="visible"/>
                                      </p:to>
                                    </p:set>
                                    <p:animEffect transition="in" filter="wipe(left)">
                                      <p:cBhvr>
                                        <p:cTn id="32" dur="500"/>
                                        <p:tgtEl>
                                          <p:spTgt spid="43827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438278">
                                            <p:txEl>
                                              <p:pRg st="6" end="6"/>
                                            </p:txEl>
                                          </p:spTgt>
                                        </p:tgtEl>
                                        <p:attrNameLst>
                                          <p:attrName>style.visibility</p:attrName>
                                        </p:attrNameLst>
                                      </p:cBhvr>
                                      <p:to>
                                        <p:strVal val="visible"/>
                                      </p:to>
                                    </p:set>
                                    <p:animEffect transition="in" filter="wipe(left)">
                                      <p:cBhvr>
                                        <p:cTn id="37" dur="500"/>
                                        <p:tgtEl>
                                          <p:spTgt spid="43827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438278">
                                            <p:txEl>
                                              <p:pRg st="7" end="7"/>
                                            </p:txEl>
                                          </p:spTgt>
                                        </p:tgtEl>
                                        <p:attrNameLst>
                                          <p:attrName>style.visibility</p:attrName>
                                        </p:attrNameLst>
                                      </p:cBhvr>
                                      <p:to>
                                        <p:strVal val="visible"/>
                                      </p:to>
                                    </p:set>
                                    <p:animEffect transition="in" filter="wipe(left)">
                                      <p:cBhvr>
                                        <p:cTn id="42" dur="500"/>
                                        <p:tgtEl>
                                          <p:spTgt spid="43827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wd">
                                    <p:tmPct val="10000"/>
                                  </p:iterate>
                                  <p:childTnLst>
                                    <p:set>
                                      <p:cBhvr>
                                        <p:cTn id="46" dur="1" fill="hold">
                                          <p:stCondLst>
                                            <p:cond delay="0"/>
                                          </p:stCondLst>
                                        </p:cTn>
                                        <p:tgtEl>
                                          <p:spTgt spid="438278">
                                            <p:txEl>
                                              <p:pRg st="8" end="8"/>
                                            </p:txEl>
                                          </p:spTgt>
                                        </p:tgtEl>
                                        <p:attrNameLst>
                                          <p:attrName>style.visibility</p:attrName>
                                        </p:attrNameLst>
                                      </p:cBhvr>
                                      <p:to>
                                        <p:strVal val="visible"/>
                                      </p:to>
                                    </p:set>
                                    <p:animEffect transition="in" filter="wipe(left)">
                                      <p:cBhvr>
                                        <p:cTn id="47" dur="500"/>
                                        <p:tgtEl>
                                          <p:spTgt spid="43827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wd">
                                    <p:tmPct val="10000"/>
                                  </p:iterate>
                                  <p:childTnLst>
                                    <p:set>
                                      <p:cBhvr>
                                        <p:cTn id="51" dur="1" fill="hold">
                                          <p:stCondLst>
                                            <p:cond delay="0"/>
                                          </p:stCondLst>
                                        </p:cTn>
                                        <p:tgtEl>
                                          <p:spTgt spid="438278">
                                            <p:txEl>
                                              <p:pRg st="9" end="9"/>
                                            </p:txEl>
                                          </p:spTgt>
                                        </p:tgtEl>
                                        <p:attrNameLst>
                                          <p:attrName>style.visibility</p:attrName>
                                        </p:attrNameLst>
                                      </p:cBhvr>
                                      <p:to>
                                        <p:strVal val="visible"/>
                                      </p:to>
                                    </p:set>
                                    <p:animEffect transition="in" filter="wipe(left)">
                                      <p:cBhvr>
                                        <p:cTn id="52" dur="500"/>
                                        <p:tgtEl>
                                          <p:spTgt spid="438278">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wd">
                                    <p:tmPct val="10000"/>
                                  </p:iterate>
                                  <p:childTnLst>
                                    <p:set>
                                      <p:cBhvr>
                                        <p:cTn id="56" dur="1" fill="hold">
                                          <p:stCondLst>
                                            <p:cond delay="0"/>
                                          </p:stCondLst>
                                        </p:cTn>
                                        <p:tgtEl>
                                          <p:spTgt spid="438278">
                                            <p:txEl>
                                              <p:pRg st="10" end="10"/>
                                            </p:txEl>
                                          </p:spTgt>
                                        </p:tgtEl>
                                        <p:attrNameLst>
                                          <p:attrName>style.visibility</p:attrName>
                                        </p:attrNameLst>
                                      </p:cBhvr>
                                      <p:to>
                                        <p:strVal val="visible"/>
                                      </p:to>
                                    </p:set>
                                    <p:animEffect transition="in" filter="wipe(left)">
                                      <p:cBhvr>
                                        <p:cTn id="57" dur="500"/>
                                        <p:tgtEl>
                                          <p:spTgt spid="438278">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iterate type="wd">
                                    <p:tmPct val="10000"/>
                                  </p:iterate>
                                  <p:childTnLst>
                                    <p:set>
                                      <p:cBhvr>
                                        <p:cTn id="61" dur="1" fill="hold">
                                          <p:stCondLst>
                                            <p:cond delay="0"/>
                                          </p:stCondLst>
                                        </p:cTn>
                                        <p:tgtEl>
                                          <p:spTgt spid="438278">
                                            <p:txEl>
                                              <p:pRg st="11" end="11"/>
                                            </p:txEl>
                                          </p:spTgt>
                                        </p:tgtEl>
                                        <p:attrNameLst>
                                          <p:attrName>style.visibility</p:attrName>
                                        </p:attrNameLst>
                                      </p:cBhvr>
                                      <p:to>
                                        <p:strVal val="visible"/>
                                      </p:to>
                                    </p:set>
                                    <p:animEffect transition="in" filter="wipe(left)">
                                      <p:cBhvr>
                                        <p:cTn id="62" dur="500"/>
                                        <p:tgtEl>
                                          <p:spTgt spid="438278">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iterate type="wd">
                                    <p:tmPct val="10000"/>
                                  </p:iterate>
                                  <p:childTnLst>
                                    <p:set>
                                      <p:cBhvr>
                                        <p:cTn id="66" dur="1" fill="hold">
                                          <p:stCondLst>
                                            <p:cond delay="0"/>
                                          </p:stCondLst>
                                        </p:cTn>
                                        <p:tgtEl>
                                          <p:spTgt spid="438278">
                                            <p:txEl>
                                              <p:pRg st="12" end="12"/>
                                            </p:txEl>
                                          </p:spTgt>
                                        </p:tgtEl>
                                        <p:attrNameLst>
                                          <p:attrName>style.visibility</p:attrName>
                                        </p:attrNameLst>
                                      </p:cBhvr>
                                      <p:to>
                                        <p:strVal val="visible"/>
                                      </p:to>
                                    </p:set>
                                    <p:animEffect transition="in" filter="wipe(left)">
                                      <p:cBhvr>
                                        <p:cTn id="67" dur="500"/>
                                        <p:tgtEl>
                                          <p:spTgt spid="43827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8"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e Placeholder 3"/>
          <p:cNvSpPr>
            <a:spLocks noGrp="1"/>
          </p:cNvSpPr>
          <p:nvPr>
            <p:ph type="dt" sz="half" idx="10"/>
          </p:nvPr>
        </p:nvSpPr>
        <p:spPr/>
        <p:txBody>
          <a:bodyPr/>
          <a:lstStyle/>
          <a:p>
            <a:r>
              <a:rPr lang="en-US" smtClean="0"/>
              <a:t>Thursday, July 5, 2018</a:t>
            </a:r>
            <a:endParaRPr lang="en-US"/>
          </a:p>
        </p:txBody>
      </p:sp>
      <p:sp>
        <p:nvSpPr>
          <p:cNvPr id="20" name="Footer Placeholder 4"/>
          <p:cNvSpPr>
            <a:spLocks noGrp="1"/>
          </p:cNvSpPr>
          <p:nvPr>
            <p:ph type="ftr" sz="quarter" idx="11"/>
          </p:nvPr>
        </p:nvSpPr>
        <p:spPr/>
        <p:txBody>
          <a:bodyPr/>
          <a:lstStyle/>
          <a:p>
            <a:r>
              <a:rPr lang="de-DE" smtClean="0"/>
              <a:t>PHYS 1444-001, Summer 2018               Dr. Jaehoon Yu</a:t>
            </a:r>
            <a:endParaRPr lang="en-US"/>
          </a:p>
        </p:txBody>
      </p:sp>
      <p:sp>
        <p:nvSpPr>
          <p:cNvPr id="21" name="Slide Number Placeholder 5"/>
          <p:cNvSpPr>
            <a:spLocks noGrp="1"/>
          </p:cNvSpPr>
          <p:nvPr>
            <p:ph type="sldNum" sz="quarter" idx="12"/>
          </p:nvPr>
        </p:nvSpPr>
        <p:spPr/>
        <p:txBody>
          <a:bodyPr/>
          <a:lstStyle/>
          <a:p>
            <a:fld id="{707ED0C3-0155-AF47-8503-18D56894E4E4}" type="slidenum">
              <a:rPr lang="en-US"/>
              <a:pPr/>
              <a:t>75</a:t>
            </a:fld>
            <a:endParaRPr lang="en-US"/>
          </a:p>
        </p:txBody>
      </p:sp>
      <p:sp>
        <p:nvSpPr>
          <p:cNvPr id="439298" name="Rectangle 2"/>
          <p:cNvSpPr>
            <a:spLocks noGrp="1" noChangeArrowheads="1"/>
          </p:cNvSpPr>
          <p:nvPr>
            <p:ph type="title"/>
          </p:nvPr>
        </p:nvSpPr>
        <p:spPr>
          <a:xfrm>
            <a:off x="381000" y="0"/>
            <a:ext cx="8534400" cy="609600"/>
          </a:xfrm>
        </p:spPr>
        <p:txBody>
          <a:bodyPr/>
          <a:lstStyle/>
          <a:p>
            <a:r>
              <a:rPr lang="en-US" dirty="0"/>
              <a:t>Self Inductance</a:t>
            </a:r>
          </a:p>
        </p:txBody>
      </p:sp>
      <p:graphicFrame>
        <p:nvGraphicFramePr>
          <p:cNvPr id="439299" name="Object 3"/>
          <p:cNvGraphicFramePr>
            <a:graphicFrameLocks noChangeAspect="1"/>
          </p:cNvGraphicFramePr>
          <p:nvPr/>
        </p:nvGraphicFramePr>
        <p:xfrm>
          <a:off x="-76200" y="-152400"/>
          <a:ext cx="914400" cy="190500"/>
        </p:xfrm>
        <a:graphic>
          <a:graphicData uri="http://schemas.openxmlformats.org/presentationml/2006/ole">
            <mc:AlternateContent xmlns:mc="http://schemas.openxmlformats.org/markup-compatibility/2006">
              <mc:Choice xmlns:v="urn:schemas-microsoft-com:vml" Requires="v">
                <p:oleObj spid="_x0000_s456172"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5240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9300" name="Object 4"/>
          <p:cNvGraphicFramePr>
            <a:graphicFrameLocks noChangeAspect="1"/>
          </p:cNvGraphicFramePr>
          <p:nvPr/>
        </p:nvGraphicFramePr>
        <p:xfrm>
          <a:off x="400050" y="-139700"/>
          <a:ext cx="114300" cy="165100"/>
        </p:xfrm>
        <a:graphic>
          <a:graphicData uri="http://schemas.openxmlformats.org/presentationml/2006/ole">
            <mc:AlternateContent xmlns:mc="http://schemas.openxmlformats.org/markup-compatibility/2006">
              <mc:Choice xmlns:v="urn:schemas-microsoft-com:vml" Requires="v">
                <p:oleObj spid="_x0000_s456173"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39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9301" name="Object 5"/>
          <p:cNvGraphicFramePr>
            <a:graphicFrameLocks noChangeAspect="1"/>
          </p:cNvGraphicFramePr>
          <p:nvPr/>
        </p:nvGraphicFramePr>
        <p:xfrm>
          <a:off x="0" y="-152400"/>
          <a:ext cx="914400" cy="190500"/>
        </p:xfrm>
        <a:graphic>
          <a:graphicData uri="http://schemas.openxmlformats.org/presentationml/2006/ole">
            <mc:AlternateContent xmlns:mc="http://schemas.openxmlformats.org/markup-compatibility/2006">
              <mc:Choice xmlns:v="urn:schemas-microsoft-com:vml" Requires="v">
                <p:oleObj spid="_x0000_s456174"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9302" name="Rectangle 6"/>
          <p:cNvSpPr>
            <a:spLocks noGrp="1" noChangeArrowheads="1"/>
          </p:cNvSpPr>
          <p:nvPr>
            <p:ph type="body" idx="1"/>
          </p:nvPr>
        </p:nvSpPr>
        <p:spPr>
          <a:xfrm>
            <a:off x="457200" y="685800"/>
            <a:ext cx="8458200" cy="5867400"/>
          </a:xfrm>
        </p:spPr>
        <p:txBody>
          <a:bodyPr/>
          <a:lstStyle/>
          <a:p>
            <a:pPr>
              <a:lnSpc>
                <a:spcPct val="90000"/>
              </a:lnSpc>
            </a:pPr>
            <a:r>
              <a:rPr lang="en-US" dirty="0"/>
              <a:t>Since the magnetic flux</a:t>
            </a:r>
            <a:r>
              <a:rPr lang="en-US" dirty="0" smtClean="0"/>
              <a:t> </a:t>
            </a:r>
            <a:r>
              <a:rPr lang="en-US" dirty="0" smtClean="0">
                <a:latin typeface="Symbol" charset="2"/>
              </a:rPr>
              <a:t>Φ</a:t>
            </a:r>
            <a:r>
              <a:rPr lang="en-US" baseline="-25000" dirty="0" smtClean="0"/>
              <a:t>B</a:t>
            </a:r>
            <a:r>
              <a:rPr lang="en-US" dirty="0" smtClean="0"/>
              <a:t> </a:t>
            </a:r>
            <a:r>
              <a:rPr lang="en-US" dirty="0"/>
              <a:t>passing through N turn coil is proportional to current </a:t>
            </a:r>
            <a:r>
              <a:rPr lang="en-US" dirty="0">
                <a:latin typeface="Monotype Corsiva" charset="0"/>
              </a:rPr>
              <a:t>I</a:t>
            </a:r>
            <a:r>
              <a:rPr lang="en-US" dirty="0"/>
              <a:t> in the coil,</a:t>
            </a:r>
          </a:p>
          <a:p>
            <a:pPr>
              <a:lnSpc>
                <a:spcPct val="90000"/>
              </a:lnSpc>
            </a:pPr>
            <a:r>
              <a:rPr lang="en-US" dirty="0"/>
              <a:t>We define self-inductance, </a:t>
            </a:r>
            <a:r>
              <a:rPr lang="en-US" dirty="0">
                <a:latin typeface="Monotype Corsiva" charset="0"/>
              </a:rPr>
              <a:t>L</a:t>
            </a:r>
            <a:r>
              <a:rPr lang="en-US" dirty="0"/>
              <a:t>:</a:t>
            </a:r>
          </a:p>
          <a:p>
            <a:pPr>
              <a:lnSpc>
                <a:spcPct val="90000"/>
              </a:lnSpc>
              <a:buFontTx/>
              <a:buNone/>
            </a:pPr>
            <a:r>
              <a:rPr lang="en-US" dirty="0"/>
              <a:t> </a:t>
            </a:r>
          </a:p>
          <a:p>
            <a:pPr>
              <a:lnSpc>
                <a:spcPct val="90000"/>
              </a:lnSpc>
            </a:pPr>
            <a:r>
              <a:rPr lang="en-US" dirty="0"/>
              <a:t>The induced </a:t>
            </a:r>
            <a:r>
              <a:rPr lang="en-US" dirty="0" err="1"/>
              <a:t>emf</a:t>
            </a:r>
            <a:r>
              <a:rPr lang="en-US" dirty="0"/>
              <a:t> in a coil of self-inductance </a:t>
            </a:r>
            <a:r>
              <a:rPr lang="en-US" dirty="0">
                <a:latin typeface="Monotype Corsiva" charset="0"/>
              </a:rPr>
              <a:t>L</a:t>
            </a:r>
            <a:r>
              <a:rPr lang="en-US" dirty="0"/>
              <a:t> is</a:t>
            </a:r>
          </a:p>
          <a:p>
            <a:pPr lvl="1">
              <a:lnSpc>
                <a:spcPct val="90000"/>
              </a:lnSpc>
            </a:pPr>
            <a:r>
              <a:rPr lang="en-US" dirty="0"/>
              <a:t> </a:t>
            </a:r>
          </a:p>
          <a:p>
            <a:pPr lvl="1">
              <a:lnSpc>
                <a:spcPct val="90000"/>
              </a:lnSpc>
            </a:pPr>
            <a:r>
              <a:rPr lang="en-US" dirty="0"/>
              <a:t>What is the unit for self-inductance?</a:t>
            </a:r>
          </a:p>
          <a:p>
            <a:pPr>
              <a:lnSpc>
                <a:spcPct val="90000"/>
              </a:lnSpc>
            </a:pPr>
            <a:r>
              <a:rPr lang="en-US" dirty="0"/>
              <a:t>What does magnitude of </a:t>
            </a:r>
            <a:r>
              <a:rPr lang="en-US" dirty="0">
                <a:latin typeface="Monotype Corsiva" charset="0"/>
              </a:rPr>
              <a:t>L</a:t>
            </a:r>
            <a:r>
              <a:rPr lang="en-US" dirty="0"/>
              <a:t> depend on?</a:t>
            </a:r>
          </a:p>
          <a:p>
            <a:pPr lvl="1">
              <a:lnSpc>
                <a:spcPct val="90000"/>
              </a:lnSpc>
            </a:pPr>
            <a:r>
              <a:rPr lang="en-US" dirty="0"/>
              <a:t>Geometry and the presence of a ferromagnetic material</a:t>
            </a:r>
          </a:p>
          <a:p>
            <a:pPr>
              <a:lnSpc>
                <a:spcPct val="90000"/>
              </a:lnSpc>
            </a:pPr>
            <a:r>
              <a:rPr lang="en-US" dirty="0"/>
              <a:t>Self inductance can be defined for any circuit or part of a circuit</a:t>
            </a:r>
          </a:p>
        </p:txBody>
      </p:sp>
      <p:graphicFrame>
        <p:nvGraphicFramePr>
          <p:cNvPr id="439303" name="Object 7"/>
          <p:cNvGraphicFramePr>
            <a:graphicFrameLocks noChangeAspect="1"/>
          </p:cNvGraphicFramePr>
          <p:nvPr/>
        </p:nvGraphicFramePr>
        <p:xfrm>
          <a:off x="0" y="-152400"/>
          <a:ext cx="914400" cy="190500"/>
        </p:xfrm>
        <a:graphic>
          <a:graphicData uri="http://schemas.openxmlformats.org/presentationml/2006/ole">
            <mc:AlternateContent xmlns:mc="http://schemas.openxmlformats.org/markup-compatibility/2006">
              <mc:Choice xmlns:v="urn:schemas-microsoft-com:vml" Requires="v">
                <p:oleObj spid="_x0000_s456175"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9304" name="Object 8"/>
          <p:cNvGraphicFramePr>
            <a:graphicFrameLocks noChangeAspect="1"/>
          </p:cNvGraphicFramePr>
          <p:nvPr/>
        </p:nvGraphicFramePr>
        <p:xfrm>
          <a:off x="1447800" y="3375025"/>
          <a:ext cx="425450" cy="282575"/>
        </p:xfrm>
        <a:graphic>
          <a:graphicData uri="http://schemas.openxmlformats.org/presentationml/2006/ole">
            <mc:AlternateContent xmlns:mc="http://schemas.openxmlformats.org/markup-compatibility/2006">
              <mc:Choice xmlns:v="urn:schemas-microsoft-com:vml" Requires="v">
                <p:oleObj spid="_x0000_s456176" name="Equation" r:id="rId8" imgW="228600" imgH="139680" progId="Equation.DSMT4">
                  <p:embed/>
                </p:oleObj>
              </mc:Choice>
              <mc:Fallback>
                <p:oleObj name="Equation" r:id="rId8" imgW="228600" imgH="1396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7800" y="3375025"/>
                        <a:ext cx="425450" cy="282575"/>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9305" name="Object 9"/>
          <p:cNvGraphicFramePr>
            <a:graphicFrameLocks noChangeAspect="1"/>
          </p:cNvGraphicFramePr>
          <p:nvPr/>
        </p:nvGraphicFramePr>
        <p:xfrm>
          <a:off x="6043613" y="3824288"/>
          <a:ext cx="585787" cy="314325"/>
        </p:xfrm>
        <a:graphic>
          <a:graphicData uri="http://schemas.openxmlformats.org/presentationml/2006/ole">
            <mc:AlternateContent xmlns:mc="http://schemas.openxmlformats.org/markup-compatibility/2006">
              <mc:Choice xmlns:v="urn:schemas-microsoft-com:vml" Requires="v">
                <p:oleObj spid="_x0000_s456177" name="Equation" r:id="rId10" imgW="330120" imgH="152280" progId="Equation.DSMT4">
                  <p:embed/>
                </p:oleObj>
              </mc:Choice>
              <mc:Fallback>
                <p:oleObj name="Equation" r:id="rId10" imgW="330120" imgH="1522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43613" y="3824288"/>
                        <a:ext cx="585787" cy="314325"/>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9306" name="Object 10"/>
          <p:cNvGraphicFramePr>
            <a:graphicFrameLocks noChangeAspect="1"/>
          </p:cNvGraphicFramePr>
          <p:nvPr/>
        </p:nvGraphicFramePr>
        <p:xfrm>
          <a:off x="5410200" y="1752600"/>
          <a:ext cx="1295400" cy="909638"/>
        </p:xfrm>
        <a:graphic>
          <a:graphicData uri="http://schemas.openxmlformats.org/presentationml/2006/ole">
            <mc:AlternateContent xmlns:mc="http://schemas.openxmlformats.org/markup-compatibility/2006">
              <mc:Choice xmlns:v="urn:schemas-microsoft-com:vml" Requires="v">
                <p:oleObj spid="_x0000_s456178" name="Equation" r:id="rId12" imgW="609480" imgH="368280" progId="Equation.DSMT4">
                  <p:embed/>
                </p:oleObj>
              </mc:Choice>
              <mc:Fallback>
                <p:oleObj name="Equation" r:id="rId12" imgW="609480" imgH="3682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1752600"/>
                        <a:ext cx="1295400" cy="909638"/>
                      </a:xfrm>
                      <a:prstGeom prst="rect">
                        <a:avLst/>
                      </a:prstGeom>
                      <a:solidFill>
                        <a:srgbClr val="99FFCC"/>
                      </a:solidFill>
                      <a:ln w="28575">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9307" name="Object 11"/>
          <p:cNvGraphicFramePr>
            <a:graphicFrameLocks noChangeAspect="1"/>
          </p:cNvGraphicFramePr>
          <p:nvPr/>
        </p:nvGraphicFramePr>
        <p:xfrm>
          <a:off x="1828800" y="3124200"/>
          <a:ext cx="1254125" cy="746125"/>
        </p:xfrm>
        <a:graphic>
          <a:graphicData uri="http://schemas.openxmlformats.org/presentationml/2006/ole">
            <mc:AlternateContent xmlns:mc="http://schemas.openxmlformats.org/markup-compatibility/2006">
              <mc:Choice xmlns:v="urn:schemas-microsoft-com:vml" Requires="v">
                <p:oleObj spid="_x0000_s456179" name="Equation" r:id="rId14" imgW="672840" imgH="368280" progId="Equation.DSMT4">
                  <p:embed/>
                </p:oleObj>
              </mc:Choice>
              <mc:Fallback>
                <p:oleObj name="Equation" r:id="rId14" imgW="672840" imgH="36828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28800" y="3124200"/>
                        <a:ext cx="1254125" cy="746125"/>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9308" name="Object 12"/>
          <p:cNvGraphicFramePr>
            <a:graphicFrameLocks noChangeAspect="1"/>
          </p:cNvGraphicFramePr>
          <p:nvPr/>
        </p:nvGraphicFramePr>
        <p:xfrm>
          <a:off x="3048000" y="3124200"/>
          <a:ext cx="733425" cy="746125"/>
        </p:xfrm>
        <a:graphic>
          <a:graphicData uri="http://schemas.openxmlformats.org/presentationml/2006/ole">
            <mc:AlternateContent xmlns:mc="http://schemas.openxmlformats.org/markup-compatibility/2006">
              <mc:Choice xmlns:v="urn:schemas-microsoft-com:vml" Requires="v">
                <p:oleObj spid="_x0000_s456180" name="Equation" r:id="rId16" imgW="393480" imgH="368280" progId="Equation.DSMT4">
                  <p:embed/>
                </p:oleObj>
              </mc:Choice>
              <mc:Fallback>
                <p:oleObj name="Equation" r:id="rId16" imgW="393480" imgH="36828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48000" y="3124200"/>
                        <a:ext cx="733425" cy="746125"/>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9309" name="Object 13"/>
          <p:cNvGraphicFramePr>
            <a:graphicFrameLocks noChangeAspect="1"/>
          </p:cNvGraphicFramePr>
          <p:nvPr/>
        </p:nvGraphicFramePr>
        <p:xfrm>
          <a:off x="6613525" y="3810000"/>
          <a:ext cx="1082675" cy="419100"/>
        </p:xfrm>
        <a:graphic>
          <a:graphicData uri="http://schemas.openxmlformats.org/presentationml/2006/ole">
            <mc:AlternateContent xmlns:mc="http://schemas.openxmlformats.org/markup-compatibility/2006">
              <mc:Choice xmlns:v="urn:schemas-microsoft-com:vml" Requires="v">
                <p:oleObj spid="_x0000_s456181" name="Equation" r:id="rId18" imgW="609480" imgH="203040" progId="Equation.DSMT4">
                  <p:embed/>
                </p:oleObj>
              </mc:Choice>
              <mc:Fallback>
                <p:oleObj name="Equation" r:id="rId18" imgW="609480" imgH="20304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613525" y="3810000"/>
                        <a:ext cx="1082675" cy="419100"/>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9310" name="Object 14"/>
          <p:cNvGraphicFramePr>
            <a:graphicFrameLocks noChangeAspect="1"/>
          </p:cNvGraphicFramePr>
          <p:nvPr/>
        </p:nvGraphicFramePr>
        <p:xfrm>
          <a:off x="7697787" y="3810000"/>
          <a:ext cx="608013" cy="341313"/>
        </p:xfrm>
        <a:graphic>
          <a:graphicData uri="http://schemas.openxmlformats.org/presentationml/2006/ole">
            <mc:AlternateContent xmlns:mc="http://schemas.openxmlformats.org/markup-compatibility/2006">
              <mc:Choice xmlns:v="urn:schemas-microsoft-com:vml" Requires="v">
                <p:oleObj spid="_x0000_s456182" name="Equation" r:id="rId20" imgW="342720" imgH="164880" progId="Equation.DSMT4">
                  <p:embed/>
                </p:oleObj>
              </mc:Choice>
              <mc:Fallback>
                <p:oleObj name="Equation" r:id="rId20" imgW="342720" imgH="16488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697787" y="3810000"/>
                        <a:ext cx="608013" cy="341313"/>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39311" name="Text Box 15"/>
          <p:cNvSpPr txBox="1">
            <a:spLocks noChangeArrowheads="1"/>
          </p:cNvSpPr>
          <p:nvPr/>
        </p:nvSpPr>
        <p:spPr bwMode="auto">
          <a:xfrm>
            <a:off x="7002463" y="1966913"/>
            <a:ext cx="1608137" cy="395287"/>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sz="1800" b="1">
                <a:solidFill>
                  <a:srgbClr val="CC0000"/>
                </a:solidFill>
                <a:latin typeface="Arial Narrow" charset="0"/>
              </a:rPr>
              <a:t>Self Inductance</a:t>
            </a:r>
          </a:p>
        </p:txBody>
      </p:sp>
      <p:graphicFrame>
        <p:nvGraphicFramePr>
          <p:cNvPr id="439312" name="Object 16"/>
          <p:cNvGraphicFramePr>
            <a:graphicFrameLocks noChangeAspect="1"/>
          </p:cNvGraphicFramePr>
          <p:nvPr/>
        </p:nvGraphicFramePr>
        <p:xfrm>
          <a:off x="7026275" y="1143000"/>
          <a:ext cx="898525" cy="558800"/>
        </p:xfrm>
        <a:graphic>
          <a:graphicData uri="http://schemas.openxmlformats.org/presentationml/2006/ole">
            <mc:AlternateContent xmlns:mc="http://schemas.openxmlformats.org/markup-compatibility/2006">
              <mc:Choice xmlns:v="urn:schemas-microsoft-com:vml" Requires="v">
                <p:oleObj spid="_x0000_s456183" name="Equation" r:id="rId22" imgW="330120" imgH="203040" progId="Equation.DSMT4">
                  <p:embed/>
                </p:oleObj>
              </mc:Choice>
              <mc:Fallback>
                <p:oleObj name="Equation" r:id="rId22" imgW="330120" imgH="20304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26275" y="1143000"/>
                        <a:ext cx="898525" cy="558800"/>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9313" name="Object 17"/>
          <p:cNvGraphicFramePr>
            <a:graphicFrameLocks noChangeAspect="1"/>
          </p:cNvGraphicFramePr>
          <p:nvPr/>
        </p:nvGraphicFramePr>
        <p:xfrm>
          <a:off x="7864475" y="1181100"/>
          <a:ext cx="898525" cy="419100"/>
        </p:xfrm>
        <a:graphic>
          <a:graphicData uri="http://schemas.openxmlformats.org/presentationml/2006/ole">
            <mc:AlternateContent xmlns:mc="http://schemas.openxmlformats.org/markup-compatibility/2006">
              <mc:Choice xmlns:v="urn:schemas-microsoft-com:vml" Requires="v">
                <p:oleObj spid="_x0000_s456184" name="Equation" r:id="rId24" imgW="330120" imgH="152280" progId="Equation.DSMT4">
                  <p:embed/>
                </p:oleObj>
              </mc:Choice>
              <mc:Fallback>
                <p:oleObj name="Equation" r:id="rId24" imgW="330120" imgH="15228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864475" y="1181100"/>
                        <a:ext cx="898525" cy="419100"/>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9314" name="Object 18"/>
          <p:cNvGraphicFramePr>
            <a:graphicFrameLocks noChangeAspect="1"/>
          </p:cNvGraphicFramePr>
          <p:nvPr/>
        </p:nvGraphicFramePr>
        <p:xfrm>
          <a:off x="8153400" y="1181100"/>
          <a:ext cx="346075" cy="419100"/>
        </p:xfrm>
        <a:graphic>
          <a:graphicData uri="http://schemas.openxmlformats.org/presentationml/2006/ole">
            <mc:AlternateContent xmlns:mc="http://schemas.openxmlformats.org/markup-compatibility/2006">
              <mc:Choice xmlns:v="urn:schemas-microsoft-com:vml" Requires="v">
                <p:oleObj spid="_x0000_s456185" name="Equation" r:id="rId26" imgW="126720" imgH="152280" progId="Equation.DSMT4">
                  <p:embed/>
                </p:oleObj>
              </mc:Choice>
              <mc:Fallback>
                <p:oleObj name="Equation" r:id="rId26" imgW="126720" imgH="15228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153400" y="1181100"/>
                        <a:ext cx="346075" cy="419100"/>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93378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39302">
                                            <p:txEl>
                                              <p:pRg st="0" end="0"/>
                                            </p:txEl>
                                          </p:spTgt>
                                        </p:tgtEl>
                                        <p:attrNameLst>
                                          <p:attrName>style.visibility</p:attrName>
                                        </p:attrNameLst>
                                      </p:cBhvr>
                                      <p:to>
                                        <p:strVal val="visible"/>
                                      </p:to>
                                    </p:set>
                                    <p:animEffect transition="in" filter="wipe(left)">
                                      <p:cBhvr>
                                        <p:cTn id="7" dur="500"/>
                                        <p:tgtEl>
                                          <p:spTgt spid="4393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39312"/>
                                        </p:tgtEl>
                                        <p:attrNameLst>
                                          <p:attrName>style.visibility</p:attrName>
                                        </p:attrNameLst>
                                      </p:cBhvr>
                                      <p:to>
                                        <p:strVal val="visible"/>
                                      </p:to>
                                    </p:set>
                                    <p:animEffect transition="in" filter="wipe(left)">
                                      <p:cBhvr>
                                        <p:cTn id="12" dur="500"/>
                                        <p:tgtEl>
                                          <p:spTgt spid="4393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39313"/>
                                        </p:tgtEl>
                                        <p:attrNameLst>
                                          <p:attrName>style.visibility</p:attrName>
                                        </p:attrNameLst>
                                      </p:cBhvr>
                                      <p:to>
                                        <p:strVal val="visible"/>
                                      </p:to>
                                    </p:set>
                                    <p:animEffect transition="in" filter="wipe(left)">
                                      <p:cBhvr>
                                        <p:cTn id="17" dur="500"/>
                                        <p:tgtEl>
                                          <p:spTgt spid="4393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39314"/>
                                        </p:tgtEl>
                                        <p:attrNameLst>
                                          <p:attrName>style.visibility</p:attrName>
                                        </p:attrNameLst>
                                      </p:cBhvr>
                                      <p:to>
                                        <p:strVal val="visible"/>
                                      </p:to>
                                    </p:set>
                                    <p:animEffect transition="in" filter="wipe(left)">
                                      <p:cBhvr>
                                        <p:cTn id="22" dur="500"/>
                                        <p:tgtEl>
                                          <p:spTgt spid="4393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39302">
                                            <p:txEl>
                                              <p:pRg st="1" end="1"/>
                                            </p:txEl>
                                          </p:spTgt>
                                        </p:tgtEl>
                                        <p:attrNameLst>
                                          <p:attrName>style.visibility</p:attrName>
                                        </p:attrNameLst>
                                      </p:cBhvr>
                                      <p:to>
                                        <p:strVal val="visible"/>
                                      </p:to>
                                    </p:set>
                                    <p:animEffect transition="in" filter="wipe(left)">
                                      <p:cBhvr>
                                        <p:cTn id="27" dur="500"/>
                                        <p:tgtEl>
                                          <p:spTgt spid="43930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39306"/>
                                        </p:tgtEl>
                                        <p:attrNameLst>
                                          <p:attrName>style.visibility</p:attrName>
                                        </p:attrNameLst>
                                      </p:cBhvr>
                                      <p:to>
                                        <p:strVal val="visible"/>
                                      </p:to>
                                    </p:set>
                                    <p:animEffect transition="in" filter="wipe(left)">
                                      <p:cBhvr>
                                        <p:cTn id="32" dur="500"/>
                                        <p:tgtEl>
                                          <p:spTgt spid="43930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10000"/>
                                  </p:iterate>
                                  <p:childTnLst>
                                    <p:set>
                                      <p:cBhvr>
                                        <p:cTn id="36" dur="1" fill="hold">
                                          <p:stCondLst>
                                            <p:cond delay="0"/>
                                          </p:stCondLst>
                                        </p:cTn>
                                        <p:tgtEl>
                                          <p:spTgt spid="439311"/>
                                        </p:tgtEl>
                                        <p:attrNameLst>
                                          <p:attrName>style.visibility</p:attrName>
                                        </p:attrNameLst>
                                      </p:cBhvr>
                                      <p:to>
                                        <p:strVal val="visible"/>
                                      </p:to>
                                    </p:set>
                                    <p:animEffect transition="in" filter="wipe(left)">
                                      <p:cBhvr>
                                        <p:cTn id="37" dur="500"/>
                                        <p:tgtEl>
                                          <p:spTgt spid="4393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439302">
                                            <p:txEl>
                                              <p:pRg st="3" end="3"/>
                                            </p:txEl>
                                          </p:spTgt>
                                        </p:tgtEl>
                                        <p:attrNameLst>
                                          <p:attrName>style.visibility</p:attrName>
                                        </p:attrNameLst>
                                      </p:cBhvr>
                                      <p:to>
                                        <p:strVal val="visible"/>
                                      </p:to>
                                    </p:set>
                                    <p:animEffect transition="in" filter="wipe(left)">
                                      <p:cBhvr>
                                        <p:cTn id="42" dur="500"/>
                                        <p:tgtEl>
                                          <p:spTgt spid="439302">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wd">
                                    <p:tmPct val="10000"/>
                                  </p:iterate>
                                  <p:childTnLst>
                                    <p:set>
                                      <p:cBhvr>
                                        <p:cTn id="46" dur="1" fill="hold">
                                          <p:stCondLst>
                                            <p:cond delay="0"/>
                                          </p:stCondLst>
                                        </p:cTn>
                                        <p:tgtEl>
                                          <p:spTgt spid="439302">
                                            <p:txEl>
                                              <p:pRg st="4" end="4"/>
                                            </p:txEl>
                                          </p:spTgt>
                                        </p:tgtEl>
                                        <p:attrNameLst>
                                          <p:attrName>style.visibility</p:attrName>
                                        </p:attrNameLst>
                                      </p:cBhvr>
                                      <p:to>
                                        <p:strVal val="visible"/>
                                      </p:to>
                                    </p:set>
                                    <p:animEffect transition="in" filter="wipe(left)">
                                      <p:cBhvr>
                                        <p:cTn id="47" dur="500"/>
                                        <p:tgtEl>
                                          <p:spTgt spid="439302">
                                            <p:txEl>
                                              <p:pRg st="4" end="4"/>
                                            </p:txEl>
                                          </p:spTgt>
                                        </p:tgtEl>
                                      </p:cBhvr>
                                    </p:animEffect>
                                  </p:childTnLst>
                                </p:cTn>
                              </p:par>
                              <p:par>
                                <p:cTn id="48" presetID="22" presetClass="entr" presetSubtype="8" fill="hold" nodeType="withEffect">
                                  <p:stCondLst>
                                    <p:cond delay="0"/>
                                  </p:stCondLst>
                                  <p:childTnLst>
                                    <p:set>
                                      <p:cBhvr>
                                        <p:cTn id="49" dur="1" fill="hold">
                                          <p:stCondLst>
                                            <p:cond delay="0"/>
                                          </p:stCondLst>
                                        </p:cTn>
                                        <p:tgtEl>
                                          <p:spTgt spid="439304"/>
                                        </p:tgtEl>
                                        <p:attrNameLst>
                                          <p:attrName>style.visibility</p:attrName>
                                        </p:attrNameLst>
                                      </p:cBhvr>
                                      <p:to>
                                        <p:strVal val="visible"/>
                                      </p:to>
                                    </p:set>
                                    <p:animEffect transition="in" filter="wipe(left)">
                                      <p:cBhvr>
                                        <p:cTn id="50" dur="500"/>
                                        <p:tgtEl>
                                          <p:spTgt spid="43930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439307"/>
                                        </p:tgtEl>
                                        <p:attrNameLst>
                                          <p:attrName>style.visibility</p:attrName>
                                        </p:attrNameLst>
                                      </p:cBhvr>
                                      <p:to>
                                        <p:strVal val="visible"/>
                                      </p:to>
                                    </p:set>
                                    <p:animEffect transition="in" filter="wipe(left)">
                                      <p:cBhvr>
                                        <p:cTn id="55" dur="500"/>
                                        <p:tgtEl>
                                          <p:spTgt spid="43930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439308"/>
                                        </p:tgtEl>
                                        <p:attrNameLst>
                                          <p:attrName>style.visibility</p:attrName>
                                        </p:attrNameLst>
                                      </p:cBhvr>
                                      <p:to>
                                        <p:strVal val="visible"/>
                                      </p:to>
                                    </p:set>
                                    <p:animEffect transition="in" filter="wipe(left)">
                                      <p:cBhvr>
                                        <p:cTn id="60" dur="500"/>
                                        <p:tgtEl>
                                          <p:spTgt spid="43930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iterate type="wd">
                                    <p:tmPct val="10000"/>
                                  </p:iterate>
                                  <p:childTnLst>
                                    <p:set>
                                      <p:cBhvr>
                                        <p:cTn id="64" dur="1" fill="hold">
                                          <p:stCondLst>
                                            <p:cond delay="0"/>
                                          </p:stCondLst>
                                        </p:cTn>
                                        <p:tgtEl>
                                          <p:spTgt spid="439302">
                                            <p:txEl>
                                              <p:pRg st="5" end="5"/>
                                            </p:txEl>
                                          </p:spTgt>
                                        </p:tgtEl>
                                        <p:attrNameLst>
                                          <p:attrName>style.visibility</p:attrName>
                                        </p:attrNameLst>
                                      </p:cBhvr>
                                      <p:to>
                                        <p:strVal val="visible"/>
                                      </p:to>
                                    </p:set>
                                    <p:animEffect transition="in" filter="wipe(left)">
                                      <p:cBhvr>
                                        <p:cTn id="65" dur="500"/>
                                        <p:tgtEl>
                                          <p:spTgt spid="439302">
                                            <p:txEl>
                                              <p:pRg st="5" end="5"/>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439305"/>
                                        </p:tgtEl>
                                        <p:attrNameLst>
                                          <p:attrName>style.visibility</p:attrName>
                                        </p:attrNameLst>
                                      </p:cBhvr>
                                      <p:to>
                                        <p:strVal val="visible"/>
                                      </p:to>
                                    </p:set>
                                    <p:animEffect transition="in" filter="wipe(left)">
                                      <p:cBhvr>
                                        <p:cTn id="70" dur="500"/>
                                        <p:tgtEl>
                                          <p:spTgt spid="43930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439309"/>
                                        </p:tgtEl>
                                        <p:attrNameLst>
                                          <p:attrName>style.visibility</p:attrName>
                                        </p:attrNameLst>
                                      </p:cBhvr>
                                      <p:to>
                                        <p:strVal val="visible"/>
                                      </p:to>
                                    </p:set>
                                    <p:animEffect transition="in" filter="wipe(left)">
                                      <p:cBhvr>
                                        <p:cTn id="75" dur="500"/>
                                        <p:tgtEl>
                                          <p:spTgt spid="43930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439310"/>
                                        </p:tgtEl>
                                        <p:attrNameLst>
                                          <p:attrName>style.visibility</p:attrName>
                                        </p:attrNameLst>
                                      </p:cBhvr>
                                      <p:to>
                                        <p:strVal val="visible"/>
                                      </p:to>
                                    </p:set>
                                    <p:animEffect transition="in" filter="wipe(left)">
                                      <p:cBhvr>
                                        <p:cTn id="80" dur="500"/>
                                        <p:tgtEl>
                                          <p:spTgt spid="439310"/>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iterate type="wd">
                                    <p:tmPct val="10000"/>
                                  </p:iterate>
                                  <p:childTnLst>
                                    <p:set>
                                      <p:cBhvr>
                                        <p:cTn id="84" dur="1" fill="hold">
                                          <p:stCondLst>
                                            <p:cond delay="0"/>
                                          </p:stCondLst>
                                        </p:cTn>
                                        <p:tgtEl>
                                          <p:spTgt spid="439302">
                                            <p:txEl>
                                              <p:pRg st="6" end="6"/>
                                            </p:txEl>
                                          </p:spTgt>
                                        </p:tgtEl>
                                        <p:attrNameLst>
                                          <p:attrName>style.visibility</p:attrName>
                                        </p:attrNameLst>
                                      </p:cBhvr>
                                      <p:to>
                                        <p:strVal val="visible"/>
                                      </p:to>
                                    </p:set>
                                    <p:animEffect transition="in" filter="wipe(left)">
                                      <p:cBhvr>
                                        <p:cTn id="85" dur="500"/>
                                        <p:tgtEl>
                                          <p:spTgt spid="439302">
                                            <p:txEl>
                                              <p:pRg st="6" end="6"/>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iterate type="wd">
                                    <p:tmPct val="10000"/>
                                  </p:iterate>
                                  <p:childTnLst>
                                    <p:set>
                                      <p:cBhvr>
                                        <p:cTn id="89" dur="1" fill="hold">
                                          <p:stCondLst>
                                            <p:cond delay="0"/>
                                          </p:stCondLst>
                                        </p:cTn>
                                        <p:tgtEl>
                                          <p:spTgt spid="439302">
                                            <p:txEl>
                                              <p:pRg st="7" end="7"/>
                                            </p:txEl>
                                          </p:spTgt>
                                        </p:tgtEl>
                                        <p:attrNameLst>
                                          <p:attrName>style.visibility</p:attrName>
                                        </p:attrNameLst>
                                      </p:cBhvr>
                                      <p:to>
                                        <p:strVal val="visible"/>
                                      </p:to>
                                    </p:set>
                                    <p:animEffect transition="in" filter="wipe(left)">
                                      <p:cBhvr>
                                        <p:cTn id="90" dur="500"/>
                                        <p:tgtEl>
                                          <p:spTgt spid="439302">
                                            <p:txEl>
                                              <p:pRg st="7" end="7"/>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iterate type="wd">
                                    <p:tmPct val="10000"/>
                                  </p:iterate>
                                  <p:childTnLst>
                                    <p:set>
                                      <p:cBhvr>
                                        <p:cTn id="94" dur="1" fill="hold">
                                          <p:stCondLst>
                                            <p:cond delay="0"/>
                                          </p:stCondLst>
                                        </p:cTn>
                                        <p:tgtEl>
                                          <p:spTgt spid="439302">
                                            <p:txEl>
                                              <p:pRg st="8" end="8"/>
                                            </p:txEl>
                                          </p:spTgt>
                                        </p:tgtEl>
                                        <p:attrNameLst>
                                          <p:attrName>style.visibility</p:attrName>
                                        </p:attrNameLst>
                                      </p:cBhvr>
                                      <p:to>
                                        <p:strVal val="visible"/>
                                      </p:to>
                                    </p:set>
                                    <p:animEffect transition="in" filter="wipe(left)">
                                      <p:cBhvr>
                                        <p:cTn id="95" dur="500"/>
                                        <p:tgtEl>
                                          <p:spTgt spid="43930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302" grpId="0" build="p"/>
      <p:bldP spid="43931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smtClean="0"/>
              <a:t>Thursday, July 5, 2018</a:t>
            </a:r>
            <a:endParaRPr lang="en-US"/>
          </a:p>
        </p:txBody>
      </p:sp>
      <p:sp>
        <p:nvSpPr>
          <p:cNvPr id="9" name="Footer Placeholder 4"/>
          <p:cNvSpPr>
            <a:spLocks noGrp="1"/>
          </p:cNvSpPr>
          <p:nvPr>
            <p:ph type="ftr" sz="quarter" idx="11"/>
          </p:nvPr>
        </p:nvSpPr>
        <p:spPr/>
        <p:txBody>
          <a:bodyPr/>
          <a:lstStyle/>
          <a:p>
            <a:r>
              <a:rPr lang="de-DE" smtClean="0"/>
              <a:t>PHYS 1444-001, Summer 2018               Dr. Jaehoon Yu</a:t>
            </a:r>
            <a:endParaRPr lang="en-US"/>
          </a:p>
        </p:txBody>
      </p:sp>
      <p:sp>
        <p:nvSpPr>
          <p:cNvPr id="10" name="Slide Number Placeholder 5"/>
          <p:cNvSpPr>
            <a:spLocks noGrp="1"/>
          </p:cNvSpPr>
          <p:nvPr>
            <p:ph type="sldNum" sz="quarter" idx="12"/>
          </p:nvPr>
        </p:nvSpPr>
        <p:spPr/>
        <p:txBody>
          <a:bodyPr/>
          <a:lstStyle/>
          <a:p>
            <a:fld id="{DD580C59-326B-7B47-898C-6EEFE92D9744}" type="slidenum">
              <a:rPr lang="en-US"/>
              <a:pPr/>
              <a:t>76</a:t>
            </a:fld>
            <a:endParaRPr lang="en-US"/>
          </a:p>
        </p:txBody>
      </p:sp>
      <p:sp>
        <p:nvSpPr>
          <p:cNvPr id="440322" name="Rectangle 2"/>
          <p:cNvSpPr>
            <a:spLocks noGrp="1" noChangeArrowheads="1"/>
          </p:cNvSpPr>
          <p:nvPr>
            <p:ph type="title"/>
          </p:nvPr>
        </p:nvSpPr>
        <p:spPr>
          <a:xfrm>
            <a:off x="381000" y="304800"/>
            <a:ext cx="8534400" cy="609600"/>
          </a:xfrm>
        </p:spPr>
        <p:txBody>
          <a:bodyPr/>
          <a:lstStyle/>
          <a:p>
            <a:r>
              <a:rPr lang="en-US" dirty="0"/>
              <a:t>So what in the world is the Inductance?</a:t>
            </a:r>
          </a:p>
        </p:txBody>
      </p:sp>
      <p:graphicFrame>
        <p:nvGraphicFramePr>
          <p:cNvPr id="440323" name="Object 3"/>
          <p:cNvGraphicFramePr>
            <a:graphicFrameLocks noChangeAspect="1"/>
          </p:cNvGraphicFramePr>
          <p:nvPr/>
        </p:nvGraphicFramePr>
        <p:xfrm>
          <a:off x="-76200" y="-152400"/>
          <a:ext cx="914400" cy="190500"/>
        </p:xfrm>
        <a:graphic>
          <a:graphicData uri="http://schemas.openxmlformats.org/presentationml/2006/ole">
            <mc:AlternateContent xmlns:mc="http://schemas.openxmlformats.org/markup-compatibility/2006">
              <mc:Choice xmlns:v="urn:schemas-microsoft-com:vml" Requires="v">
                <p:oleObj spid="_x0000_s456846"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5240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0324" name="Object 4"/>
          <p:cNvGraphicFramePr>
            <a:graphicFrameLocks noChangeAspect="1"/>
          </p:cNvGraphicFramePr>
          <p:nvPr/>
        </p:nvGraphicFramePr>
        <p:xfrm>
          <a:off x="400050" y="-139700"/>
          <a:ext cx="114300" cy="165100"/>
        </p:xfrm>
        <a:graphic>
          <a:graphicData uri="http://schemas.openxmlformats.org/presentationml/2006/ole">
            <mc:AlternateContent xmlns:mc="http://schemas.openxmlformats.org/markup-compatibility/2006">
              <mc:Choice xmlns:v="urn:schemas-microsoft-com:vml" Requires="v">
                <p:oleObj spid="_x0000_s456847"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39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0325" name="Object 5"/>
          <p:cNvGraphicFramePr>
            <a:graphicFrameLocks noChangeAspect="1"/>
          </p:cNvGraphicFramePr>
          <p:nvPr/>
        </p:nvGraphicFramePr>
        <p:xfrm>
          <a:off x="0" y="-152400"/>
          <a:ext cx="914400" cy="190500"/>
        </p:xfrm>
        <a:graphic>
          <a:graphicData uri="http://schemas.openxmlformats.org/presentationml/2006/ole">
            <mc:AlternateContent xmlns:mc="http://schemas.openxmlformats.org/markup-compatibility/2006">
              <mc:Choice xmlns:v="urn:schemas-microsoft-com:vml" Requires="v">
                <p:oleObj spid="_x0000_s456848"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0326" name="Rectangle 6"/>
          <p:cNvSpPr>
            <a:spLocks noGrp="1" noChangeArrowheads="1"/>
          </p:cNvSpPr>
          <p:nvPr>
            <p:ph type="body" idx="1"/>
          </p:nvPr>
        </p:nvSpPr>
        <p:spPr>
          <a:xfrm>
            <a:off x="457200" y="990600"/>
            <a:ext cx="8458200" cy="5181600"/>
          </a:xfrm>
        </p:spPr>
        <p:txBody>
          <a:bodyPr/>
          <a:lstStyle/>
          <a:p>
            <a:r>
              <a:rPr lang="en-US" dirty="0"/>
              <a:t>It is an impediment onto the electrical current due to the existence of changing flux</a:t>
            </a:r>
          </a:p>
          <a:p>
            <a:r>
              <a:rPr lang="en-US" dirty="0"/>
              <a:t>So what?</a:t>
            </a:r>
          </a:p>
          <a:p>
            <a:r>
              <a:rPr lang="en-US" dirty="0"/>
              <a:t>In other words, it behaves like a resistance to the varying current, such as AC, that causes the constant change of flux</a:t>
            </a:r>
          </a:p>
          <a:p>
            <a:r>
              <a:rPr lang="en-US" dirty="0"/>
              <a:t>But it also provides means to store energy, just like the capacitance</a:t>
            </a:r>
          </a:p>
        </p:txBody>
      </p:sp>
      <p:graphicFrame>
        <p:nvGraphicFramePr>
          <p:cNvPr id="440327" name="Object 7"/>
          <p:cNvGraphicFramePr>
            <a:graphicFrameLocks noChangeAspect="1"/>
          </p:cNvGraphicFramePr>
          <p:nvPr/>
        </p:nvGraphicFramePr>
        <p:xfrm>
          <a:off x="0" y="-152400"/>
          <a:ext cx="914400" cy="190500"/>
        </p:xfrm>
        <a:graphic>
          <a:graphicData uri="http://schemas.openxmlformats.org/presentationml/2006/ole">
            <mc:AlternateContent xmlns:mc="http://schemas.openxmlformats.org/markup-compatibility/2006">
              <mc:Choice xmlns:v="urn:schemas-microsoft-com:vml" Requires="v">
                <p:oleObj spid="_x0000_s456849"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371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40326">
                                            <p:txEl>
                                              <p:pRg st="0" end="0"/>
                                            </p:txEl>
                                          </p:spTgt>
                                        </p:tgtEl>
                                        <p:attrNameLst>
                                          <p:attrName>style.visibility</p:attrName>
                                        </p:attrNameLst>
                                      </p:cBhvr>
                                      <p:to>
                                        <p:strVal val="visible"/>
                                      </p:to>
                                    </p:set>
                                    <p:animEffect transition="in" filter="wipe(left)">
                                      <p:cBhvr>
                                        <p:cTn id="7" dur="500"/>
                                        <p:tgtEl>
                                          <p:spTgt spid="4403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40326">
                                            <p:txEl>
                                              <p:pRg st="1" end="1"/>
                                            </p:txEl>
                                          </p:spTgt>
                                        </p:tgtEl>
                                        <p:attrNameLst>
                                          <p:attrName>style.visibility</p:attrName>
                                        </p:attrNameLst>
                                      </p:cBhvr>
                                      <p:to>
                                        <p:strVal val="visible"/>
                                      </p:to>
                                    </p:set>
                                    <p:animEffect transition="in" filter="wipe(left)">
                                      <p:cBhvr>
                                        <p:cTn id="12" dur="500"/>
                                        <p:tgtEl>
                                          <p:spTgt spid="4403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40326">
                                            <p:txEl>
                                              <p:pRg st="2" end="2"/>
                                            </p:txEl>
                                          </p:spTgt>
                                        </p:tgtEl>
                                        <p:attrNameLst>
                                          <p:attrName>style.visibility</p:attrName>
                                        </p:attrNameLst>
                                      </p:cBhvr>
                                      <p:to>
                                        <p:strVal val="visible"/>
                                      </p:to>
                                    </p:set>
                                    <p:animEffect transition="in" filter="wipe(left)">
                                      <p:cBhvr>
                                        <p:cTn id="17" dur="500"/>
                                        <p:tgtEl>
                                          <p:spTgt spid="4403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40326">
                                            <p:txEl>
                                              <p:pRg st="3" end="3"/>
                                            </p:txEl>
                                          </p:spTgt>
                                        </p:tgtEl>
                                        <p:attrNameLst>
                                          <p:attrName>style.visibility</p:attrName>
                                        </p:attrNameLst>
                                      </p:cBhvr>
                                      <p:to>
                                        <p:strVal val="visible"/>
                                      </p:to>
                                    </p:set>
                                    <p:animEffect transition="in" filter="wipe(left)">
                                      <p:cBhvr>
                                        <p:cTn id="22" dur="500"/>
                                        <p:tgtEl>
                                          <p:spTgt spid="4403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26"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smtClean="0"/>
              <a:t>Thursday, July 5, 2018</a:t>
            </a:r>
            <a:endParaRPr lang="en-US"/>
          </a:p>
        </p:txBody>
      </p:sp>
      <p:sp>
        <p:nvSpPr>
          <p:cNvPr id="9" name="Footer Placeholder 4"/>
          <p:cNvSpPr>
            <a:spLocks noGrp="1"/>
          </p:cNvSpPr>
          <p:nvPr>
            <p:ph type="ftr" sz="quarter" idx="11"/>
          </p:nvPr>
        </p:nvSpPr>
        <p:spPr/>
        <p:txBody>
          <a:bodyPr/>
          <a:lstStyle/>
          <a:p>
            <a:r>
              <a:rPr lang="de-DE" smtClean="0"/>
              <a:t>PHYS 1444-001, Summer 2018               Dr. Jaehoon Yu</a:t>
            </a:r>
            <a:endParaRPr lang="en-US"/>
          </a:p>
        </p:txBody>
      </p:sp>
      <p:sp>
        <p:nvSpPr>
          <p:cNvPr id="10" name="Slide Number Placeholder 5"/>
          <p:cNvSpPr>
            <a:spLocks noGrp="1"/>
          </p:cNvSpPr>
          <p:nvPr>
            <p:ph type="sldNum" sz="quarter" idx="12"/>
          </p:nvPr>
        </p:nvSpPr>
        <p:spPr/>
        <p:txBody>
          <a:bodyPr/>
          <a:lstStyle/>
          <a:p>
            <a:fld id="{E01D045C-D41F-134C-A2D8-048E9520F217}" type="slidenum">
              <a:rPr lang="en-US"/>
              <a:pPr/>
              <a:t>77</a:t>
            </a:fld>
            <a:endParaRPr lang="en-US"/>
          </a:p>
        </p:txBody>
      </p:sp>
      <p:sp>
        <p:nvSpPr>
          <p:cNvPr id="438274" name="Rectangle 2"/>
          <p:cNvSpPr>
            <a:spLocks noGrp="1" noChangeArrowheads="1"/>
          </p:cNvSpPr>
          <p:nvPr>
            <p:ph type="title"/>
          </p:nvPr>
        </p:nvSpPr>
        <p:spPr>
          <a:xfrm>
            <a:off x="381000" y="76200"/>
            <a:ext cx="8534400" cy="609600"/>
          </a:xfrm>
        </p:spPr>
        <p:txBody>
          <a:bodyPr/>
          <a:lstStyle/>
          <a:p>
            <a:r>
              <a:rPr lang="en-US"/>
              <a:t>Self Inductance</a:t>
            </a:r>
          </a:p>
        </p:txBody>
      </p:sp>
      <p:graphicFrame>
        <p:nvGraphicFramePr>
          <p:cNvPr id="438275"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57870"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8276"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57871"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8277"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57872"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8278" name="Rectangle 6"/>
          <p:cNvSpPr>
            <a:spLocks noGrp="1" noChangeArrowheads="1"/>
          </p:cNvSpPr>
          <p:nvPr>
            <p:ph type="body" idx="1"/>
          </p:nvPr>
        </p:nvSpPr>
        <p:spPr>
          <a:xfrm>
            <a:off x="152400" y="685800"/>
            <a:ext cx="8534400" cy="5562600"/>
          </a:xfrm>
        </p:spPr>
        <p:txBody>
          <a:bodyPr/>
          <a:lstStyle/>
          <a:p>
            <a:pPr>
              <a:lnSpc>
                <a:spcPct val="90000"/>
              </a:lnSpc>
            </a:pPr>
            <a:r>
              <a:rPr lang="en-US" sz="2800"/>
              <a:t>The concept of inductance applies to a single isolated coil of N turns.  How does this happen?</a:t>
            </a:r>
          </a:p>
          <a:p>
            <a:pPr lvl="1">
              <a:lnSpc>
                <a:spcPct val="90000"/>
              </a:lnSpc>
            </a:pPr>
            <a:r>
              <a:rPr lang="en-US" sz="2400"/>
              <a:t>When a changing current passes through a coil</a:t>
            </a:r>
          </a:p>
          <a:p>
            <a:pPr lvl="1">
              <a:lnSpc>
                <a:spcPct val="90000"/>
              </a:lnSpc>
            </a:pPr>
            <a:r>
              <a:rPr lang="en-US" sz="2400"/>
              <a:t>A changing magnetic flux is produced inside the coil</a:t>
            </a:r>
          </a:p>
          <a:p>
            <a:pPr lvl="1">
              <a:lnSpc>
                <a:spcPct val="90000"/>
              </a:lnSpc>
            </a:pPr>
            <a:r>
              <a:rPr lang="en-US" sz="2400"/>
              <a:t>The changing magnetic flux in turn induces an emf in the same coil</a:t>
            </a:r>
          </a:p>
          <a:p>
            <a:pPr lvl="1">
              <a:lnSpc>
                <a:spcPct val="90000"/>
              </a:lnSpc>
            </a:pPr>
            <a:r>
              <a:rPr lang="en-US" sz="2400"/>
              <a:t>This emf opposes the change in flux.  Whose law is this?</a:t>
            </a:r>
          </a:p>
          <a:p>
            <a:pPr lvl="2">
              <a:lnSpc>
                <a:spcPct val="90000"/>
              </a:lnSpc>
            </a:pPr>
            <a:r>
              <a:rPr lang="en-US" sz="2000"/>
              <a:t>Lenz’s law</a:t>
            </a:r>
          </a:p>
          <a:p>
            <a:pPr>
              <a:lnSpc>
                <a:spcPct val="90000"/>
              </a:lnSpc>
            </a:pPr>
            <a:r>
              <a:rPr lang="en-US" sz="2800"/>
              <a:t>What would this do?</a:t>
            </a:r>
          </a:p>
          <a:p>
            <a:pPr lvl="1">
              <a:lnSpc>
                <a:spcPct val="90000"/>
              </a:lnSpc>
            </a:pPr>
            <a:r>
              <a:rPr lang="en-US" sz="2400"/>
              <a:t>When the current through the coil is increasing?</a:t>
            </a:r>
          </a:p>
          <a:p>
            <a:pPr lvl="2">
              <a:lnSpc>
                <a:spcPct val="90000"/>
              </a:lnSpc>
            </a:pPr>
            <a:r>
              <a:rPr lang="en-US" sz="2000"/>
              <a:t>The increasing magnetic flux induces an emf that opposes the original current</a:t>
            </a:r>
          </a:p>
          <a:p>
            <a:pPr lvl="2">
              <a:lnSpc>
                <a:spcPct val="90000"/>
              </a:lnSpc>
            </a:pPr>
            <a:r>
              <a:rPr lang="en-US" sz="2000"/>
              <a:t>This tends to impedes its increase, trying to maintain the original current</a:t>
            </a:r>
          </a:p>
          <a:p>
            <a:pPr lvl="1">
              <a:lnSpc>
                <a:spcPct val="90000"/>
              </a:lnSpc>
            </a:pPr>
            <a:r>
              <a:rPr lang="en-US" sz="2400"/>
              <a:t>When the current through the coil is decreasing?</a:t>
            </a:r>
          </a:p>
          <a:p>
            <a:pPr lvl="2">
              <a:lnSpc>
                <a:spcPct val="90000"/>
              </a:lnSpc>
            </a:pPr>
            <a:r>
              <a:rPr lang="en-US" sz="2000"/>
              <a:t>The decreasing flux induces an emf in the same direction as the current</a:t>
            </a:r>
          </a:p>
          <a:p>
            <a:pPr lvl="2">
              <a:lnSpc>
                <a:spcPct val="90000"/>
              </a:lnSpc>
            </a:pPr>
            <a:r>
              <a:rPr lang="en-US" sz="2000"/>
              <a:t>This tends to increase the flux, trying to maintain the original current</a:t>
            </a:r>
          </a:p>
        </p:txBody>
      </p:sp>
      <p:graphicFrame>
        <p:nvGraphicFramePr>
          <p:cNvPr id="438279"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57873"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0744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38278">
                                            <p:txEl>
                                              <p:pRg st="0" end="0"/>
                                            </p:txEl>
                                          </p:spTgt>
                                        </p:tgtEl>
                                        <p:attrNameLst>
                                          <p:attrName>style.visibility</p:attrName>
                                        </p:attrNameLst>
                                      </p:cBhvr>
                                      <p:to>
                                        <p:strVal val="visible"/>
                                      </p:to>
                                    </p:set>
                                    <p:animEffect transition="in" filter="wipe(left)">
                                      <p:cBhvr>
                                        <p:cTn id="7" dur="500"/>
                                        <p:tgtEl>
                                          <p:spTgt spid="4382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38278">
                                            <p:txEl>
                                              <p:pRg st="1" end="1"/>
                                            </p:txEl>
                                          </p:spTgt>
                                        </p:tgtEl>
                                        <p:attrNameLst>
                                          <p:attrName>style.visibility</p:attrName>
                                        </p:attrNameLst>
                                      </p:cBhvr>
                                      <p:to>
                                        <p:strVal val="visible"/>
                                      </p:to>
                                    </p:set>
                                    <p:animEffect transition="in" filter="wipe(left)">
                                      <p:cBhvr>
                                        <p:cTn id="12" dur="500"/>
                                        <p:tgtEl>
                                          <p:spTgt spid="4382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38278">
                                            <p:txEl>
                                              <p:pRg st="2" end="2"/>
                                            </p:txEl>
                                          </p:spTgt>
                                        </p:tgtEl>
                                        <p:attrNameLst>
                                          <p:attrName>style.visibility</p:attrName>
                                        </p:attrNameLst>
                                      </p:cBhvr>
                                      <p:to>
                                        <p:strVal val="visible"/>
                                      </p:to>
                                    </p:set>
                                    <p:animEffect transition="in" filter="wipe(left)">
                                      <p:cBhvr>
                                        <p:cTn id="17" dur="500"/>
                                        <p:tgtEl>
                                          <p:spTgt spid="43827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38278">
                                            <p:txEl>
                                              <p:pRg st="3" end="3"/>
                                            </p:txEl>
                                          </p:spTgt>
                                        </p:tgtEl>
                                        <p:attrNameLst>
                                          <p:attrName>style.visibility</p:attrName>
                                        </p:attrNameLst>
                                      </p:cBhvr>
                                      <p:to>
                                        <p:strVal val="visible"/>
                                      </p:to>
                                    </p:set>
                                    <p:animEffect transition="in" filter="wipe(left)">
                                      <p:cBhvr>
                                        <p:cTn id="22" dur="500"/>
                                        <p:tgtEl>
                                          <p:spTgt spid="43827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38278">
                                            <p:txEl>
                                              <p:pRg st="4" end="4"/>
                                            </p:txEl>
                                          </p:spTgt>
                                        </p:tgtEl>
                                        <p:attrNameLst>
                                          <p:attrName>style.visibility</p:attrName>
                                        </p:attrNameLst>
                                      </p:cBhvr>
                                      <p:to>
                                        <p:strVal val="visible"/>
                                      </p:to>
                                    </p:set>
                                    <p:animEffect transition="in" filter="wipe(left)">
                                      <p:cBhvr>
                                        <p:cTn id="27" dur="500"/>
                                        <p:tgtEl>
                                          <p:spTgt spid="43827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438278">
                                            <p:txEl>
                                              <p:pRg st="5" end="5"/>
                                            </p:txEl>
                                          </p:spTgt>
                                        </p:tgtEl>
                                        <p:attrNameLst>
                                          <p:attrName>style.visibility</p:attrName>
                                        </p:attrNameLst>
                                      </p:cBhvr>
                                      <p:to>
                                        <p:strVal val="visible"/>
                                      </p:to>
                                    </p:set>
                                    <p:animEffect transition="in" filter="wipe(left)">
                                      <p:cBhvr>
                                        <p:cTn id="32" dur="500"/>
                                        <p:tgtEl>
                                          <p:spTgt spid="43827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438278">
                                            <p:txEl>
                                              <p:pRg st="6" end="6"/>
                                            </p:txEl>
                                          </p:spTgt>
                                        </p:tgtEl>
                                        <p:attrNameLst>
                                          <p:attrName>style.visibility</p:attrName>
                                        </p:attrNameLst>
                                      </p:cBhvr>
                                      <p:to>
                                        <p:strVal val="visible"/>
                                      </p:to>
                                    </p:set>
                                    <p:animEffect transition="in" filter="wipe(left)">
                                      <p:cBhvr>
                                        <p:cTn id="37" dur="500"/>
                                        <p:tgtEl>
                                          <p:spTgt spid="43827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438278">
                                            <p:txEl>
                                              <p:pRg st="7" end="7"/>
                                            </p:txEl>
                                          </p:spTgt>
                                        </p:tgtEl>
                                        <p:attrNameLst>
                                          <p:attrName>style.visibility</p:attrName>
                                        </p:attrNameLst>
                                      </p:cBhvr>
                                      <p:to>
                                        <p:strVal val="visible"/>
                                      </p:to>
                                    </p:set>
                                    <p:animEffect transition="in" filter="wipe(left)">
                                      <p:cBhvr>
                                        <p:cTn id="42" dur="500"/>
                                        <p:tgtEl>
                                          <p:spTgt spid="43827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wd">
                                    <p:tmPct val="10000"/>
                                  </p:iterate>
                                  <p:childTnLst>
                                    <p:set>
                                      <p:cBhvr>
                                        <p:cTn id="46" dur="1" fill="hold">
                                          <p:stCondLst>
                                            <p:cond delay="0"/>
                                          </p:stCondLst>
                                        </p:cTn>
                                        <p:tgtEl>
                                          <p:spTgt spid="438278">
                                            <p:txEl>
                                              <p:pRg st="8" end="8"/>
                                            </p:txEl>
                                          </p:spTgt>
                                        </p:tgtEl>
                                        <p:attrNameLst>
                                          <p:attrName>style.visibility</p:attrName>
                                        </p:attrNameLst>
                                      </p:cBhvr>
                                      <p:to>
                                        <p:strVal val="visible"/>
                                      </p:to>
                                    </p:set>
                                    <p:animEffect transition="in" filter="wipe(left)">
                                      <p:cBhvr>
                                        <p:cTn id="47" dur="500"/>
                                        <p:tgtEl>
                                          <p:spTgt spid="43827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wd">
                                    <p:tmPct val="10000"/>
                                  </p:iterate>
                                  <p:childTnLst>
                                    <p:set>
                                      <p:cBhvr>
                                        <p:cTn id="51" dur="1" fill="hold">
                                          <p:stCondLst>
                                            <p:cond delay="0"/>
                                          </p:stCondLst>
                                        </p:cTn>
                                        <p:tgtEl>
                                          <p:spTgt spid="438278">
                                            <p:txEl>
                                              <p:pRg st="9" end="9"/>
                                            </p:txEl>
                                          </p:spTgt>
                                        </p:tgtEl>
                                        <p:attrNameLst>
                                          <p:attrName>style.visibility</p:attrName>
                                        </p:attrNameLst>
                                      </p:cBhvr>
                                      <p:to>
                                        <p:strVal val="visible"/>
                                      </p:to>
                                    </p:set>
                                    <p:animEffect transition="in" filter="wipe(left)">
                                      <p:cBhvr>
                                        <p:cTn id="52" dur="500"/>
                                        <p:tgtEl>
                                          <p:spTgt spid="438278">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wd">
                                    <p:tmPct val="10000"/>
                                  </p:iterate>
                                  <p:childTnLst>
                                    <p:set>
                                      <p:cBhvr>
                                        <p:cTn id="56" dur="1" fill="hold">
                                          <p:stCondLst>
                                            <p:cond delay="0"/>
                                          </p:stCondLst>
                                        </p:cTn>
                                        <p:tgtEl>
                                          <p:spTgt spid="438278">
                                            <p:txEl>
                                              <p:pRg st="10" end="10"/>
                                            </p:txEl>
                                          </p:spTgt>
                                        </p:tgtEl>
                                        <p:attrNameLst>
                                          <p:attrName>style.visibility</p:attrName>
                                        </p:attrNameLst>
                                      </p:cBhvr>
                                      <p:to>
                                        <p:strVal val="visible"/>
                                      </p:to>
                                    </p:set>
                                    <p:animEffect transition="in" filter="wipe(left)">
                                      <p:cBhvr>
                                        <p:cTn id="57" dur="500"/>
                                        <p:tgtEl>
                                          <p:spTgt spid="438278">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iterate type="wd">
                                    <p:tmPct val="10000"/>
                                  </p:iterate>
                                  <p:childTnLst>
                                    <p:set>
                                      <p:cBhvr>
                                        <p:cTn id="61" dur="1" fill="hold">
                                          <p:stCondLst>
                                            <p:cond delay="0"/>
                                          </p:stCondLst>
                                        </p:cTn>
                                        <p:tgtEl>
                                          <p:spTgt spid="438278">
                                            <p:txEl>
                                              <p:pRg st="11" end="11"/>
                                            </p:txEl>
                                          </p:spTgt>
                                        </p:tgtEl>
                                        <p:attrNameLst>
                                          <p:attrName>style.visibility</p:attrName>
                                        </p:attrNameLst>
                                      </p:cBhvr>
                                      <p:to>
                                        <p:strVal val="visible"/>
                                      </p:to>
                                    </p:set>
                                    <p:animEffect transition="in" filter="wipe(left)">
                                      <p:cBhvr>
                                        <p:cTn id="62" dur="500"/>
                                        <p:tgtEl>
                                          <p:spTgt spid="438278">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iterate type="wd">
                                    <p:tmPct val="10000"/>
                                  </p:iterate>
                                  <p:childTnLst>
                                    <p:set>
                                      <p:cBhvr>
                                        <p:cTn id="66" dur="1" fill="hold">
                                          <p:stCondLst>
                                            <p:cond delay="0"/>
                                          </p:stCondLst>
                                        </p:cTn>
                                        <p:tgtEl>
                                          <p:spTgt spid="438278">
                                            <p:txEl>
                                              <p:pRg st="12" end="12"/>
                                            </p:txEl>
                                          </p:spTgt>
                                        </p:tgtEl>
                                        <p:attrNameLst>
                                          <p:attrName>style.visibility</p:attrName>
                                        </p:attrNameLst>
                                      </p:cBhvr>
                                      <p:to>
                                        <p:strVal val="visible"/>
                                      </p:to>
                                    </p:set>
                                    <p:animEffect transition="in" filter="wipe(left)">
                                      <p:cBhvr>
                                        <p:cTn id="67" dur="500"/>
                                        <p:tgtEl>
                                          <p:spTgt spid="43827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8"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e Placeholder 3"/>
          <p:cNvSpPr>
            <a:spLocks noGrp="1"/>
          </p:cNvSpPr>
          <p:nvPr>
            <p:ph type="dt" sz="half" idx="10"/>
          </p:nvPr>
        </p:nvSpPr>
        <p:spPr/>
        <p:txBody>
          <a:bodyPr/>
          <a:lstStyle/>
          <a:p>
            <a:r>
              <a:rPr lang="en-US" smtClean="0"/>
              <a:t>Thursday, July 5, 2018</a:t>
            </a:r>
            <a:endParaRPr lang="en-US"/>
          </a:p>
        </p:txBody>
      </p:sp>
      <p:sp>
        <p:nvSpPr>
          <p:cNvPr id="20" name="Footer Placeholder 4"/>
          <p:cNvSpPr>
            <a:spLocks noGrp="1"/>
          </p:cNvSpPr>
          <p:nvPr>
            <p:ph type="ftr" sz="quarter" idx="11"/>
          </p:nvPr>
        </p:nvSpPr>
        <p:spPr/>
        <p:txBody>
          <a:bodyPr/>
          <a:lstStyle/>
          <a:p>
            <a:r>
              <a:rPr lang="de-DE" smtClean="0"/>
              <a:t>PHYS 1444-001, Summer 2018               Dr. Jaehoon Yu</a:t>
            </a:r>
            <a:endParaRPr lang="en-US"/>
          </a:p>
        </p:txBody>
      </p:sp>
      <p:sp>
        <p:nvSpPr>
          <p:cNvPr id="21" name="Slide Number Placeholder 5"/>
          <p:cNvSpPr>
            <a:spLocks noGrp="1"/>
          </p:cNvSpPr>
          <p:nvPr>
            <p:ph type="sldNum" sz="quarter" idx="12"/>
          </p:nvPr>
        </p:nvSpPr>
        <p:spPr/>
        <p:txBody>
          <a:bodyPr/>
          <a:lstStyle/>
          <a:p>
            <a:fld id="{707ED0C3-0155-AF47-8503-18D56894E4E4}" type="slidenum">
              <a:rPr lang="en-US"/>
              <a:pPr/>
              <a:t>78</a:t>
            </a:fld>
            <a:endParaRPr lang="en-US"/>
          </a:p>
        </p:txBody>
      </p:sp>
      <p:sp>
        <p:nvSpPr>
          <p:cNvPr id="439298" name="Rectangle 2"/>
          <p:cNvSpPr>
            <a:spLocks noGrp="1" noChangeArrowheads="1"/>
          </p:cNvSpPr>
          <p:nvPr>
            <p:ph type="title"/>
          </p:nvPr>
        </p:nvSpPr>
        <p:spPr>
          <a:xfrm>
            <a:off x="381000" y="0"/>
            <a:ext cx="8534400" cy="609600"/>
          </a:xfrm>
        </p:spPr>
        <p:txBody>
          <a:bodyPr/>
          <a:lstStyle/>
          <a:p>
            <a:r>
              <a:rPr lang="en-US" dirty="0"/>
              <a:t>Self Inductance</a:t>
            </a:r>
          </a:p>
        </p:txBody>
      </p:sp>
      <p:graphicFrame>
        <p:nvGraphicFramePr>
          <p:cNvPr id="439299" name="Object 3"/>
          <p:cNvGraphicFramePr>
            <a:graphicFrameLocks noChangeAspect="1"/>
          </p:cNvGraphicFramePr>
          <p:nvPr/>
        </p:nvGraphicFramePr>
        <p:xfrm>
          <a:off x="-76200" y="-152400"/>
          <a:ext cx="914400" cy="190500"/>
        </p:xfrm>
        <a:graphic>
          <a:graphicData uri="http://schemas.openxmlformats.org/presentationml/2006/ole">
            <mc:AlternateContent xmlns:mc="http://schemas.openxmlformats.org/markup-compatibility/2006">
              <mc:Choice xmlns:v="urn:schemas-microsoft-com:vml" Requires="v">
                <p:oleObj spid="_x0000_s459244"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5240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9300" name="Object 4"/>
          <p:cNvGraphicFramePr>
            <a:graphicFrameLocks noChangeAspect="1"/>
          </p:cNvGraphicFramePr>
          <p:nvPr/>
        </p:nvGraphicFramePr>
        <p:xfrm>
          <a:off x="400050" y="-139700"/>
          <a:ext cx="114300" cy="165100"/>
        </p:xfrm>
        <a:graphic>
          <a:graphicData uri="http://schemas.openxmlformats.org/presentationml/2006/ole">
            <mc:AlternateContent xmlns:mc="http://schemas.openxmlformats.org/markup-compatibility/2006">
              <mc:Choice xmlns:v="urn:schemas-microsoft-com:vml" Requires="v">
                <p:oleObj spid="_x0000_s459245"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39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9301" name="Object 5"/>
          <p:cNvGraphicFramePr>
            <a:graphicFrameLocks noChangeAspect="1"/>
          </p:cNvGraphicFramePr>
          <p:nvPr/>
        </p:nvGraphicFramePr>
        <p:xfrm>
          <a:off x="0" y="-152400"/>
          <a:ext cx="914400" cy="190500"/>
        </p:xfrm>
        <a:graphic>
          <a:graphicData uri="http://schemas.openxmlformats.org/presentationml/2006/ole">
            <mc:AlternateContent xmlns:mc="http://schemas.openxmlformats.org/markup-compatibility/2006">
              <mc:Choice xmlns:v="urn:schemas-microsoft-com:vml" Requires="v">
                <p:oleObj spid="_x0000_s459246"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9302" name="Rectangle 6"/>
          <p:cNvSpPr>
            <a:spLocks noGrp="1" noChangeArrowheads="1"/>
          </p:cNvSpPr>
          <p:nvPr>
            <p:ph type="body" idx="1"/>
          </p:nvPr>
        </p:nvSpPr>
        <p:spPr>
          <a:xfrm>
            <a:off x="457200" y="685800"/>
            <a:ext cx="8458200" cy="5867400"/>
          </a:xfrm>
        </p:spPr>
        <p:txBody>
          <a:bodyPr/>
          <a:lstStyle/>
          <a:p>
            <a:pPr>
              <a:lnSpc>
                <a:spcPct val="90000"/>
              </a:lnSpc>
            </a:pPr>
            <a:r>
              <a:rPr lang="en-US" dirty="0"/>
              <a:t>Since the magnetic flux</a:t>
            </a:r>
            <a:r>
              <a:rPr lang="en-US" dirty="0" smtClean="0"/>
              <a:t> </a:t>
            </a:r>
            <a:r>
              <a:rPr lang="en-US" dirty="0" smtClean="0">
                <a:latin typeface="Symbol" charset="2"/>
              </a:rPr>
              <a:t>Φ</a:t>
            </a:r>
            <a:r>
              <a:rPr lang="en-US" baseline="-25000" dirty="0" smtClean="0"/>
              <a:t>B</a:t>
            </a:r>
            <a:r>
              <a:rPr lang="en-US" dirty="0" smtClean="0"/>
              <a:t> </a:t>
            </a:r>
            <a:r>
              <a:rPr lang="en-US" dirty="0"/>
              <a:t>passing through N turn coil is proportional to current </a:t>
            </a:r>
            <a:r>
              <a:rPr lang="en-US" dirty="0">
                <a:latin typeface="Monotype Corsiva" charset="0"/>
              </a:rPr>
              <a:t>I</a:t>
            </a:r>
            <a:r>
              <a:rPr lang="en-US" dirty="0"/>
              <a:t> in the coil,</a:t>
            </a:r>
          </a:p>
          <a:p>
            <a:pPr>
              <a:lnSpc>
                <a:spcPct val="90000"/>
              </a:lnSpc>
            </a:pPr>
            <a:r>
              <a:rPr lang="en-US" dirty="0"/>
              <a:t>We define self-inductance, </a:t>
            </a:r>
            <a:r>
              <a:rPr lang="en-US" dirty="0">
                <a:latin typeface="Monotype Corsiva" charset="0"/>
              </a:rPr>
              <a:t>L</a:t>
            </a:r>
            <a:r>
              <a:rPr lang="en-US" dirty="0"/>
              <a:t>:</a:t>
            </a:r>
          </a:p>
          <a:p>
            <a:pPr>
              <a:lnSpc>
                <a:spcPct val="90000"/>
              </a:lnSpc>
              <a:buFontTx/>
              <a:buNone/>
            </a:pPr>
            <a:r>
              <a:rPr lang="en-US" dirty="0"/>
              <a:t> </a:t>
            </a:r>
          </a:p>
          <a:p>
            <a:pPr>
              <a:lnSpc>
                <a:spcPct val="90000"/>
              </a:lnSpc>
            </a:pPr>
            <a:r>
              <a:rPr lang="en-US" dirty="0"/>
              <a:t>The induced </a:t>
            </a:r>
            <a:r>
              <a:rPr lang="en-US" dirty="0" err="1"/>
              <a:t>emf</a:t>
            </a:r>
            <a:r>
              <a:rPr lang="en-US" dirty="0"/>
              <a:t> in a coil of self-inductance </a:t>
            </a:r>
            <a:r>
              <a:rPr lang="en-US" dirty="0">
                <a:latin typeface="Monotype Corsiva" charset="0"/>
              </a:rPr>
              <a:t>L</a:t>
            </a:r>
            <a:r>
              <a:rPr lang="en-US" dirty="0"/>
              <a:t> is</a:t>
            </a:r>
          </a:p>
          <a:p>
            <a:pPr lvl="1">
              <a:lnSpc>
                <a:spcPct val="90000"/>
              </a:lnSpc>
            </a:pPr>
            <a:r>
              <a:rPr lang="en-US" dirty="0"/>
              <a:t> </a:t>
            </a:r>
          </a:p>
          <a:p>
            <a:pPr lvl="1">
              <a:lnSpc>
                <a:spcPct val="90000"/>
              </a:lnSpc>
            </a:pPr>
            <a:r>
              <a:rPr lang="en-US" dirty="0"/>
              <a:t>What is the unit for self-inductance?</a:t>
            </a:r>
          </a:p>
          <a:p>
            <a:pPr>
              <a:lnSpc>
                <a:spcPct val="90000"/>
              </a:lnSpc>
            </a:pPr>
            <a:r>
              <a:rPr lang="en-US" dirty="0"/>
              <a:t>What does magnitude of </a:t>
            </a:r>
            <a:r>
              <a:rPr lang="en-US" dirty="0">
                <a:latin typeface="Monotype Corsiva" charset="0"/>
              </a:rPr>
              <a:t>L</a:t>
            </a:r>
            <a:r>
              <a:rPr lang="en-US" dirty="0"/>
              <a:t> depend on?</a:t>
            </a:r>
          </a:p>
          <a:p>
            <a:pPr lvl="1">
              <a:lnSpc>
                <a:spcPct val="90000"/>
              </a:lnSpc>
            </a:pPr>
            <a:r>
              <a:rPr lang="en-US" dirty="0"/>
              <a:t>Geometry and the presence of a ferromagnetic material</a:t>
            </a:r>
          </a:p>
          <a:p>
            <a:pPr>
              <a:lnSpc>
                <a:spcPct val="90000"/>
              </a:lnSpc>
            </a:pPr>
            <a:r>
              <a:rPr lang="en-US" dirty="0"/>
              <a:t>Self inductance can be defined for any circuit or part of a circuit</a:t>
            </a:r>
          </a:p>
        </p:txBody>
      </p:sp>
      <p:graphicFrame>
        <p:nvGraphicFramePr>
          <p:cNvPr id="439303" name="Object 7"/>
          <p:cNvGraphicFramePr>
            <a:graphicFrameLocks noChangeAspect="1"/>
          </p:cNvGraphicFramePr>
          <p:nvPr/>
        </p:nvGraphicFramePr>
        <p:xfrm>
          <a:off x="0" y="-152400"/>
          <a:ext cx="914400" cy="190500"/>
        </p:xfrm>
        <a:graphic>
          <a:graphicData uri="http://schemas.openxmlformats.org/presentationml/2006/ole">
            <mc:AlternateContent xmlns:mc="http://schemas.openxmlformats.org/markup-compatibility/2006">
              <mc:Choice xmlns:v="urn:schemas-microsoft-com:vml" Requires="v">
                <p:oleObj spid="_x0000_s459247"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9304" name="Object 8"/>
          <p:cNvGraphicFramePr>
            <a:graphicFrameLocks noChangeAspect="1"/>
          </p:cNvGraphicFramePr>
          <p:nvPr/>
        </p:nvGraphicFramePr>
        <p:xfrm>
          <a:off x="1447800" y="3375025"/>
          <a:ext cx="425450" cy="282575"/>
        </p:xfrm>
        <a:graphic>
          <a:graphicData uri="http://schemas.openxmlformats.org/presentationml/2006/ole">
            <mc:AlternateContent xmlns:mc="http://schemas.openxmlformats.org/markup-compatibility/2006">
              <mc:Choice xmlns:v="urn:schemas-microsoft-com:vml" Requires="v">
                <p:oleObj spid="_x0000_s459248" name="Equation" r:id="rId8" imgW="228600" imgH="139680" progId="Equation.DSMT4">
                  <p:embed/>
                </p:oleObj>
              </mc:Choice>
              <mc:Fallback>
                <p:oleObj name="Equation" r:id="rId8" imgW="228600" imgH="1396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7800" y="3375025"/>
                        <a:ext cx="425450" cy="282575"/>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9305" name="Object 9"/>
          <p:cNvGraphicFramePr>
            <a:graphicFrameLocks noChangeAspect="1"/>
          </p:cNvGraphicFramePr>
          <p:nvPr/>
        </p:nvGraphicFramePr>
        <p:xfrm>
          <a:off x="6043613" y="3824288"/>
          <a:ext cx="585787" cy="314325"/>
        </p:xfrm>
        <a:graphic>
          <a:graphicData uri="http://schemas.openxmlformats.org/presentationml/2006/ole">
            <mc:AlternateContent xmlns:mc="http://schemas.openxmlformats.org/markup-compatibility/2006">
              <mc:Choice xmlns:v="urn:schemas-microsoft-com:vml" Requires="v">
                <p:oleObj spid="_x0000_s459249" name="Equation" r:id="rId10" imgW="330120" imgH="152280" progId="Equation.DSMT4">
                  <p:embed/>
                </p:oleObj>
              </mc:Choice>
              <mc:Fallback>
                <p:oleObj name="Equation" r:id="rId10" imgW="330120" imgH="1522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43613" y="3824288"/>
                        <a:ext cx="585787" cy="314325"/>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9306" name="Object 10"/>
          <p:cNvGraphicFramePr>
            <a:graphicFrameLocks noChangeAspect="1"/>
          </p:cNvGraphicFramePr>
          <p:nvPr/>
        </p:nvGraphicFramePr>
        <p:xfrm>
          <a:off x="5410200" y="1752600"/>
          <a:ext cx="1295400" cy="909638"/>
        </p:xfrm>
        <a:graphic>
          <a:graphicData uri="http://schemas.openxmlformats.org/presentationml/2006/ole">
            <mc:AlternateContent xmlns:mc="http://schemas.openxmlformats.org/markup-compatibility/2006">
              <mc:Choice xmlns:v="urn:schemas-microsoft-com:vml" Requires="v">
                <p:oleObj spid="_x0000_s459250" name="Equation" r:id="rId12" imgW="609480" imgH="368280" progId="Equation.DSMT4">
                  <p:embed/>
                </p:oleObj>
              </mc:Choice>
              <mc:Fallback>
                <p:oleObj name="Equation" r:id="rId12" imgW="609480" imgH="3682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1752600"/>
                        <a:ext cx="1295400" cy="909638"/>
                      </a:xfrm>
                      <a:prstGeom prst="rect">
                        <a:avLst/>
                      </a:prstGeom>
                      <a:solidFill>
                        <a:srgbClr val="99FFCC"/>
                      </a:solidFill>
                      <a:ln w="28575">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9307" name="Object 11"/>
          <p:cNvGraphicFramePr>
            <a:graphicFrameLocks noChangeAspect="1"/>
          </p:cNvGraphicFramePr>
          <p:nvPr/>
        </p:nvGraphicFramePr>
        <p:xfrm>
          <a:off x="1828800" y="3124200"/>
          <a:ext cx="1254125" cy="746125"/>
        </p:xfrm>
        <a:graphic>
          <a:graphicData uri="http://schemas.openxmlformats.org/presentationml/2006/ole">
            <mc:AlternateContent xmlns:mc="http://schemas.openxmlformats.org/markup-compatibility/2006">
              <mc:Choice xmlns:v="urn:schemas-microsoft-com:vml" Requires="v">
                <p:oleObj spid="_x0000_s459251" name="Equation" r:id="rId14" imgW="672840" imgH="368280" progId="Equation.DSMT4">
                  <p:embed/>
                </p:oleObj>
              </mc:Choice>
              <mc:Fallback>
                <p:oleObj name="Equation" r:id="rId14" imgW="672840" imgH="36828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28800" y="3124200"/>
                        <a:ext cx="1254125" cy="746125"/>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9308" name="Object 12"/>
          <p:cNvGraphicFramePr>
            <a:graphicFrameLocks noChangeAspect="1"/>
          </p:cNvGraphicFramePr>
          <p:nvPr/>
        </p:nvGraphicFramePr>
        <p:xfrm>
          <a:off x="3048000" y="3124200"/>
          <a:ext cx="733425" cy="746125"/>
        </p:xfrm>
        <a:graphic>
          <a:graphicData uri="http://schemas.openxmlformats.org/presentationml/2006/ole">
            <mc:AlternateContent xmlns:mc="http://schemas.openxmlformats.org/markup-compatibility/2006">
              <mc:Choice xmlns:v="urn:schemas-microsoft-com:vml" Requires="v">
                <p:oleObj spid="_x0000_s459252" name="Equation" r:id="rId16" imgW="393480" imgH="368280" progId="Equation.DSMT4">
                  <p:embed/>
                </p:oleObj>
              </mc:Choice>
              <mc:Fallback>
                <p:oleObj name="Equation" r:id="rId16" imgW="393480" imgH="36828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48000" y="3124200"/>
                        <a:ext cx="733425" cy="746125"/>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9309" name="Object 13"/>
          <p:cNvGraphicFramePr>
            <a:graphicFrameLocks noChangeAspect="1"/>
          </p:cNvGraphicFramePr>
          <p:nvPr/>
        </p:nvGraphicFramePr>
        <p:xfrm>
          <a:off x="6613525" y="3810000"/>
          <a:ext cx="1082675" cy="419100"/>
        </p:xfrm>
        <a:graphic>
          <a:graphicData uri="http://schemas.openxmlformats.org/presentationml/2006/ole">
            <mc:AlternateContent xmlns:mc="http://schemas.openxmlformats.org/markup-compatibility/2006">
              <mc:Choice xmlns:v="urn:schemas-microsoft-com:vml" Requires="v">
                <p:oleObj spid="_x0000_s459253" name="Equation" r:id="rId18" imgW="609480" imgH="203040" progId="Equation.DSMT4">
                  <p:embed/>
                </p:oleObj>
              </mc:Choice>
              <mc:Fallback>
                <p:oleObj name="Equation" r:id="rId18" imgW="609480" imgH="20304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613525" y="3810000"/>
                        <a:ext cx="1082675" cy="419100"/>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9310" name="Object 14"/>
          <p:cNvGraphicFramePr>
            <a:graphicFrameLocks noChangeAspect="1"/>
          </p:cNvGraphicFramePr>
          <p:nvPr/>
        </p:nvGraphicFramePr>
        <p:xfrm>
          <a:off x="7697787" y="3810000"/>
          <a:ext cx="608013" cy="341313"/>
        </p:xfrm>
        <a:graphic>
          <a:graphicData uri="http://schemas.openxmlformats.org/presentationml/2006/ole">
            <mc:AlternateContent xmlns:mc="http://schemas.openxmlformats.org/markup-compatibility/2006">
              <mc:Choice xmlns:v="urn:schemas-microsoft-com:vml" Requires="v">
                <p:oleObj spid="_x0000_s459254" name="Equation" r:id="rId20" imgW="342720" imgH="164880" progId="Equation.DSMT4">
                  <p:embed/>
                </p:oleObj>
              </mc:Choice>
              <mc:Fallback>
                <p:oleObj name="Equation" r:id="rId20" imgW="342720" imgH="16488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697787" y="3810000"/>
                        <a:ext cx="608013" cy="341313"/>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39311" name="Text Box 15"/>
          <p:cNvSpPr txBox="1">
            <a:spLocks noChangeArrowheads="1"/>
          </p:cNvSpPr>
          <p:nvPr/>
        </p:nvSpPr>
        <p:spPr bwMode="auto">
          <a:xfrm>
            <a:off x="7002463" y="1966913"/>
            <a:ext cx="1608137" cy="395287"/>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sz="1800" b="1">
                <a:solidFill>
                  <a:srgbClr val="CC0000"/>
                </a:solidFill>
                <a:latin typeface="Arial Narrow" charset="0"/>
              </a:rPr>
              <a:t>Self Inductance</a:t>
            </a:r>
          </a:p>
        </p:txBody>
      </p:sp>
      <p:graphicFrame>
        <p:nvGraphicFramePr>
          <p:cNvPr id="439312" name="Object 16"/>
          <p:cNvGraphicFramePr>
            <a:graphicFrameLocks noChangeAspect="1"/>
          </p:cNvGraphicFramePr>
          <p:nvPr/>
        </p:nvGraphicFramePr>
        <p:xfrm>
          <a:off x="7026275" y="1143000"/>
          <a:ext cx="898525" cy="558800"/>
        </p:xfrm>
        <a:graphic>
          <a:graphicData uri="http://schemas.openxmlformats.org/presentationml/2006/ole">
            <mc:AlternateContent xmlns:mc="http://schemas.openxmlformats.org/markup-compatibility/2006">
              <mc:Choice xmlns:v="urn:schemas-microsoft-com:vml" Requires="v">
                <p:oleObj spid="_x0000_s459255" name="Equation" r:id="rId22" imgW="330120" imgH="203040" progId="Equation.DSMT4">
                  <p:embed/>
                </p:oleObj>
              </mc:Choice>
              <mc:Fallback>
                <p:oleObj name="Equation" r:id="rId22" imgW="330120" imgH="20304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26275" y="1143000"/>
                        <a:ext cx="898525" cy="558800"/>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9313" name="Object 17"/>
          <p:cNvGraphicFramePr>
            <a:graphicFrameLocks noChangeAspect="1"/>
          </p:cNvGraphicFramePr>
          <p:nvPr/>
        </p:nvGraphicFramePr>
        <p:xfrm>
          <a:off x="7864475" y="1181100"/>
          <a:ext cx="898525" cy="419100"/>
        </p:xfrm>
        <a:graphic>
          <a:graphicData uri="http://schemas.openxmlformats.org/presentationml/2006/ole">
            <mc:AlternateContent xmlns:mc="http://schemas.openxmlformats.org/markup-compatibility/2006">
              <mc:Choice xmlns:v="urn:schemas-microsoft-com:vml" Requires="v">
                <p:oleObj spid="_x0000_s459256" name="Equation" r:id="rId24" imgW="330120" imgH="152280" progId="Equation.DSMT4">
                  <p:embed/>
                </p:oleObj>
              </mc:Choice>
              <mc:Fallback>
                <p:oleObj name="Equation" r:id="rId24" imgW="330120" imgH="15228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864475" y="1181100"/>
                        <a:ext cx="898525" cy="419100"/>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9314" name="Object 18"/>
          <p:cNvGraphicFramePr>
            <a:graphicFrameLocks noChangeAspect="1"/>
          </p:cNvGraphicFramePr>
          <p:nvPr/>
        </p:nvGraphicFramePr>
        <p:xfrm>
          <a:off x="8153400" y="1181100"/>
          <a:ext cx="346075" cy="419100"/>
        </p:xfrm>
        <a:graphic>
          <a:graphicData uri="http://schemas.openxmlformats.org/presentationml/2006/ole">
            <mc:AlternateContent xmlns:mc="http://schemas.openxmlformats.org/markup-compatibility/2006">
              <mc:Choice xmlns:v="urn:schemas-microsoft-com:vml" Requires="v">
                <p:oleObj spid="_x0000_s459257" name="Equation" r:id="rId26" imgW="126720" imgH="152280" progId="Equation.DSMT4">
                  <p:embed/>
                </p:oleObj>
              </mc:Choice>
              <mc:Fallback>
                <p:oleObj name="Equation" r:id="rId26" imgW="126720" imgH="15228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153400" y="1181100"/>
                        <a:ext cx="346075" cy="419100"/>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3822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39302">
                                            <p:txEl>
                                              <p:pRg st="0" end="0"/>
                                            </p:txEl>
                                          </p:spTgt>
                                        </p:tgtEl>
                                        <p:attrNameLst>
                                          <p:attrName>style.visibility</p:attrName>
                                        </p:attrNameLst>
                                      </p:cBhvr>
                                      <p:to>
                                        <p:strVal val="visible"/>
                                      </p:to>
                                    </p:set>
                                    <p:animEffect transition="in" filter="wipe(left)">
                                      <p:cBhvr>
                                        <p:cTn id="7" dur="500"/>
                                        <p:tgtEl>
                                          <p:spTgt spid="4393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39312"/>
                                        </p:tgtEl>
                                        <p:attrNameLst>
                                          <p:attrName>style.visibility</p:attrName>
                                        </p:attrNameLst>
                                      </p:cBhvr>
                                      <p:to>
                                        <p:strVal val="visible"/>
                                      </p:to>
                                    </p:set>
                                    <p:animEffect transition="in" filter="wipe(left)">
                                      <p:cBhvr>
                                        <p:cTn id="12" dur="500"/>
                                        <p:tgtEl>
                                          <p:spTgt spid="4393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39313"/>
                                        </p:tgtEl>
                                        <p:attrNameLst>
                                          <p:attrName>style.visibility</p:attrName>
                                        </p:attrNameLst>
                                      </p:cBhvr>
                                      <p:to>
                                        <p:strVal val="visible"/>
                                      </p:to>
                                    </p:set>
                                    <p:animEffect transition="in" filter="wipe(left)">
                                      <p:cBhvr>
                                        <p:cTn id="17" dur="500"/>
                                        <p:tgtEl>
                                          <p:spTgt spid="4393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39314"/>
                                        </p:tgtEl>
                                        <p:attrNameLst>
                                          <p:attrName>style.visibility</p:attrName>
                                        </p:attrNameLst>
                                      </p:cBhvr>
                                      <p:to>
                                        <p:strVal val="visible"/>
                                      </p:to>
                                    </p:set>
                                    <p:animEffect transition="in" filter="wipe(left)">
                                      <p:cBhvr>
                                        <p:cTn id="22" dur="500"/>
                                        <p:tgtEl>
                                          <p:spTgt spid="4393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39302">
                                            <p:txEl>
                                              <p:pRg st="1" end="1"/>
                                            </p:txEl>
                                          </p:spTgt>
                                        </p:tgtEl>
                                        <p:attrNameLst>
                                          <p:attrName>style.visibility</p:attrName>
                                        </p:attrNameLst>
                                      </p:cBhvr>
                                      <p:to>
                                        <p:strVal val="visible"/>
                                      </p:to>
                                    </p:set>
                                    <p:animEffect transition="in" filter="wipe(left)">
                                      <p:cBhvr>
                                        <p:cTn id="27" dur="500"/>
                                        <p:tgtEl>
                                          <p:spTgt spid="43930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39306"/>
                                        </p:tgtEl>
                                        <p:attrNameLst>
                                          <p:attrName>style.visibility</p:attrName>
                                        </p:attrNameLst>
                                      </p:cBhvr>
                                      <p:to>
                                        <p:strVal val="visible"/>
                                      </p:to>
                                    </p:set>
                                    <p:animEffect transition="in" filter="wipe(left)">
                                      <p:cBhvr>
                                        <p:cTn id="32" dur="500"/>
                                        <p:tgtEl>
                                          <p:spTgt spid="43930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10000"/>
                                  </p:iterate>
                                  <p:childTnLst>
                                    <p:set>
                                      <p:cBhvr>
                                        <p:cTn id="36" dur="1" fill="hold">
                                          <p:stCondLst>
                                            <p:cond delay="0"/>
                                          </p:stCondLst>
                                        </p:cTn>
                                        <p:tgtEl>
                                          <p:spTgt spid="439311"/>
                                        </p:tgtEl>
                                        <p:attrNameLst>
                                          <p:attrName>style.visibility</p:attrName>
                                        </p:attrNameLst>
                                      </p:cBhvr>
                                      <p:to>
                                        <p:strVal val="visible"/>
                                      </p:to>
                                    </p:set>
                                    <p:animEffect transition="in" filter="wipe(left)">
                                      <p:cBhvr>
                                        <p:cTn id="37" dur="500"/>
                                        <p:tgtEl>
                                          <p:spTgt spid="4393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439302">
                                            <p:txEl>
                                              <p:pRg st="3" end="3"/>
                                            </p:txEl>
                                          </p:spTgt>
                                        </p:tgtEl>
                                        <p:attrNameLst>
                                          <p:attrName>style.visibility</p:attrName>
                                        </p:attrNameLst>
                                      </p:cBhvr>
                                      <p:to>
                                        <p:strVal val="visible"/>
                                      </p:to>
                                    </p:set>
                                    <p:animEffect transition="in" filter="wipe(left)">
                                      <p:cBhvr>
                                        <p:cTn id="42" dur="500"/>
                                        <p:tgtEl>
                                          <p:spTgt spid="439302">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wd">
                                    <p:tmPct val="10000"/>
                                  </p:iterate>
                                  <p:childTnLst>
                                    <p:set>
                                      <p:cBhvr>
                                        <p:cTn id="46" dur="1" fill="hold">
                                          <p:stCondLst>
                                            <p:cond delay="0"/>
                                          </p:stCondLst>
                                        </p:cTn>
                                        <p:tgtEl>
                                          <p:spTgt spid="439302">
                                            <p:txEl>
                                              <p:pRg st="4" end="4"/>
                                            </p:txEl>
                                          </p:spTgt>
                                        </p:tgtEl>
                                        <p:attrNameLst>
                                          <p:attrName>style.visibility</p:attrName>
                                        </p:attrNameLst>
                                      </p:cBhvr>
                                      <p:to>
                                        <p:strVal val="visible"/>
                                      </p:to>
                                    </p:set>
                                    <p:animEffect transition="in" filter="wipe(left)">
                                      <p:cBhvr>
                                        <p:cTn id="47" dur="500"/>
                                        <p:tgtEl>
                                          <p:spTgt spid="439302">
                                            <p:txEl>
                                              <p:pRg st="4" end="4"/>
                                            </p:txEl>
                                          </p:spTgt>
                                        </p:tgtEl>
                                      </p:cBhvr>
                                    </p:animEffect>
                                  </p:childTnLst>
                                </p:cTn>
                              </p:par>
                              <p:par>
                                <p:cTn id="48" presetID="22" presetClass="entr" presetSubtype="8" fill="hold" nodeType="withEffect">
                                  <p:stCondLst>
                                    <p:cond delay="0"/>
                                  </p:stCondLst>
                                  <p:childTnLst>
                                    <p:set>
                                      <p:cBhvr>
                                        <p:cTn id="49" dur="1" fill="hold">
                                          <p:stCondLst>
                                            <p:cond delay="0"/>
                                          </p:stCondLst>
                                        </p:cTn>
                                        <p:tgtEl>
                                          <p:spTgt spid="439304"/>
                                        </p:tgtEl>
                                        <p:attrNameLst>
                                          <p:attrName>style.visibility</p:attrName>
                                        </p:attrNameLst>
                                      </p:cBhvr>
                                      <p:to>
                                        <p:strVal val="visible"/>
                                      </p:to>
                                    </p:set>
                                    <p:animEffect transition="in" filter="wipe(left)">
                                      <p:cBhvr>
                                        <p:cTn id="50" dur="500"/>
                                        <p:tgtEl>
                                          <p:spTgt spid="43930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439307"/>
                                        </p:tgtEl>
                                        <p:attrNameLst>
                                          <p:attrName>style.visibility</p:attrName>
                                        </p:attrNameLst>
                                      </p:cBhvr>
                                      <p:to>
                                        <p:strVal val="visible"/>
                                      </p:to>
                                    </p:set>
                                    <p:animEffect transition="in" filter="wipe(left)">
                                      <p:cBhvr>
                                        <p:cTn id="55" dur="500"/>
                                        <p:tgtEl>
                                          <p:spTgt spid="43930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439308"/>
                                        </p:tgtEl>
                                        <p:attrNameLst>
                                          <p:attrName>style.visibility</p:attrName>
                                        </p:attrNameLst>
                                      </p:cBhvr>
                                      <p:to>
                                        <p:strVal val="visible"/>
                                      </p:to>
                                    </p:set>
                                    <p:animEffect transition="in" filter="wipe(left)">
                                      <p:cBhvr>
                                        <p:cTn id="60" dur="500"/>
                                        <p:tgtEl>
                                          <p:spTgt spid="43930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iterate type="wd">
                                    <p:tmPct val="10000"/>
                                  </p:iterate>
                                  <p:childTnLst>
                                    <p:set>
                                      <p:cBhvr>
                                        <p:cTn id="64" dur="1" fill="hold">
                                          <p:stCondLst>
                                            <p:cond delay="0"/>
                                          </p:stCondLst>
                                        </p:cTn>
                                        <p:tgtEl>
                                          <p:spTgt spid="439302">
                                            <p:txEl>
                                              <p:pRg st="5" end="5"/>
                                            </p:txEl>
                                          </p:spTgt>
                                        </p:tgtEl>
                                        <p:attrNameLst>
                                          <p:attrName>style.visibility</p:attrName>
                                        </p:attrNameLst>
                                      </p:cBhvr>
                                      <p:to>
                                        <p:strVal val="visible"/>
                                      </p:to>
                                    </p:set>
                                    <p:animEffect transition="in" filter="wipe(left)">
                                      <p:cBhvr>
                                        <p:cTn id="65" dur="500"/>
                                        <p:tgtEl>
                                          <p:spTgt spid="439302">
                                            <p:txEl>
                                              <p:pRg st="5" end="5"/>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439305"/>
                                        </p:tgtEl>
                                        <p:attrNameLst>
                                          <p:attrName>style.visibility</p:attrName>
                                        </p:attrNameLst>
                                      </p:cBhvr>
                                      <p:to>
                                        <p:strVal val="visible"/>
                                      </p:to>
                                    </p:set>
                                    <p:animEffect transition="in" filter="wipe(left)">
                                      <p:cBhvr>
                                        <p:cTn id="70" dur="500"/>
                                        <p:tgtEl>
                                          <p:spTgt spid="43930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439309"/>
                                        </p:tgtEl>
                                        <p:attrNameLst>
                                          <p:attrName>style.visibility</p:attrName>
                                        </p:attrNameLst>
                                      </p:cBhvr>
                                      <p:to>
                                        <p:strVal val="visible"/>
                                      </p:to>
                                    </p:set>
                                    <p:animEffect transition="in" filter="wipe(left)">
                                      <p:cBhvr>
                                        <p:cTn id="75" dur="500"/>
                                        <p:tgtEl>
                                          <p:spTgt spid="43930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439310"/>
                                        </p:tgtEl>
                                        <p:attrNameLst>
                                          <p:attrName>style.visibility</p:attrName>
                                        </p:attrNameLst>
                                      </p:cBhvr>
                                      <p:to>
                                        <p:strVal val="visible"/>
                                      </p:to>
                                    </p:set>
                                    <p:animEffect transition="in" filter="wipe(left)">
                                      <p:cBhvr>
                                        <p:cTn id="80" dur="500"/>
                                        <p:tgtEl>
                                          <p:spTgt spid="439310"/>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iterate type="wd">
                                    <p:tmPct val="10000"/>
                                  </p:iterate>
                                  <p:childTnLst>
                                    <p:set>
                                      <p:cBhvr>
                                        <p:cTn id="84" dur="1" fill="hold">
                                          <p:stCondLst>
                                            <p:cond delay="0"/>
                                          </p:stCondLst>
                                        </p:cTn>
                                        <p:tgtEl>
                                          <p:spTgt spid="439302">
                                            <p:txEl>
                                              <p:pRg st="6" end="6"/>
                                            </p:txEl>
                                          </p:spTgt>
                                        </p:tgtEl>
                                        <p:attrNameLst>
                                          <p:attrName>style.visibility</p:attrName>
                                        </p:attrNameLst>
                                      </p:cBhvr>
                                      <p:to>
                                        <p:strVal val="visible"/>
                                      </p:to>
                                    </p:set>
                                    <p:animEffect transition="in" filter="wipe(left)">
                                      <p:cBhvr>
                                        <p:cTn id="85" dur="500"/>
                                        <p:tgtEl>
                                          <p:spTgt spid="439302">
                                            <p:txEl>
                                              <p:pRg st="6" end="6"/>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iterate type="wd">
                                    <p:tmPct val="10000"/>
                                  </p:iterate>
                                  <p:childTnLst>
                                    <p:set>
                                      <p:cBhvr>
                                        <p:cTn id="89" dur="1" fill="hold">
                                          <p:stCondLst>
                                            <p:cond delay="0"/>
                                          </p:stCondLst>
                                        </p:cTn>
                                        <p:tgtEl>
                                          <p:spTgt spid="439302">
                                            <p:txEl>
                                              <p:pRg st="7" end="7"/>
                                            </p:txEl>
                                          </p:spTgt>
                                        </p:tgtEl>
                                        <p:attrNameLst>
                                          <p:attrName>style.visibility</p:attrName>
                                        </p:attrNameLst>
                                      </p:cBhvr>
                                      <p:to>
                                        <p:strVal val="visible"/>
                                      </p:to>
                                    </p:set>
                                    <p:animEffect transition="in" filter="wipe(left)">
                                      <p:cBhvr>
                                        <p:cTn id="90" dur="500"/>
                                        <p:tgtEl>
                                          <p:spTgt spid="439302">
                                            <p:txEl>
                                              <p:pRg st="7" end="7"/>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iterate type="wd">
                                    <p:tmPct val="10000"/>
                                  </p:iterate>
                                  <p:childTnLst>
                                    <p:set>
                                      <p:cBhvr>
                                        <p:cTn id="94" dur="1" fill="hold">
                                          <p:stCondLst>
                                            <p:cond delay="0"/>
                                          </p:stCondLst>
                                        </p:cTn>
                                        <p:tgtEl>
                                          <p:spTgt spid="439302">
                                            <p:txEl>
                                              <p:pRg st="8" end="8"/>
                                            </p:txEl>
                                          </p:spTgt>
                                        </p:tgtEl>
                                        <p:attrNameLst>
                                          <p:attrName>style.visibility</p:attrName>
                                        </p:attrNameLst>
                                      </p:cBhvr>
                                      <p:to>
                                        <p:strVal val="visible"/>
                                      </p:to>
                                    </p:set>
                                    <p:animEffect transition="in" filter="wipe(left)">
                                      <p:cBhvr>
                                        <p:cTn id="95" dur="500"/>
                                        <p:tgtEl>
                                          <p:spTgt spid="43930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302" grpId="0" build="p"/>
      <p:bldP spid="43931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smtClean="0"/>
              <a:t>Thursday, July 5, 2018</a:t>
            </a:r>
            <a:endParaRPr lang="en-US"/>
          </a:p>
        </p:txBody>
      </p:sp>
      <p:sp>
        <p:nvSpPr>
          <p:cNvPr id="9" name="Footer Placeholder 4"/>
          <p:cNvSpPr>
            <a:spLocks noGrp="1"/>
          </p:cNvSpPr>
          <p:nvPr>
            <p:ph type="ftr" sz="quarter" idx="11"/>
          </p:nvPr>
        </p:nvSpPr>
        <p:spPr/>
        <p:txBody>
          <a:bodyPr/>
          <a:lstStyle/>
          <a:p>
            <a:r>
              <a:rPr lang="de-DE" smtClean="0"/>
              <a:t>PHYS 1444-001, Summer 2018               Dr. Jaehoon Yu</a:t>
            </a:r>
            <a:endParaRPr lang="en-US"/>
          </a:p>
        </p:txBody>
      </p:sp>
      <p:sp>
        <p:nvSpPr>
          <p:cNvPr id="10" name="Slide Number Placeholder 5"/>
          <p:cNvSpPr>
            <a:spLocks noGrp="1"/>
          </p:cNvSpPr>
          <p:nvPr>
            <p:ph type="sldNum" sz="quarter" idx="12"/>
          </p:nvPr>
        </p:nvSpPr>
        <p:spPr/>
        <p:txBody>
          <a:bodyPr/>
          <a:lstStyle/>
          <a:p>
            <a:fld id="{DD580C59-326B-7B47-898C-6EEFE92D9744}" type="slidenum">
              <a:rPr lang="en-US"/>
              <a:pPr/>
              <a:t>79</a:t>
            </a:fld>
            <a:endParaRPr lang="en-US"/>
          </a:p>
        </p:txBody>
      </p:sp>
      <p:sp>
        <p:nvSpPr>
          <p:cNvPr id="440322" name="Rectangle 2"/>
          <p:cNvSpPr>
            <a:spLocks noGrp="1" noChangeArrowheads="1"/>
          </p:cNvSpPr>
          <p:nvPr>
            <p:ph type="title"/>
          </p:nvPr>
        </p:nvSpPr>
        <p:spPr>
          <a:xfrm>
            <a:off x="381000" y="304800"/>
            <a:ext cx="8534400" cy="609600"/>
          </a:xfrm>
        </p:spPr>
        <p:txBody>
          <a:bodyPr/>
          <a:lstStyle/>
          <a:p>
            <a:r>
              <a:rPr lang="en-US" dirty="0"/>
              <a:t>So what in the world is the Inductance?</a:t>
            </a:r>
          </a:p>
        </p:txBody>
      </p:sp>
      <p:graphicFrame>
        <p:nvGraphicFramePr>
          <p:cNvPr id="440323" name="Object 3"/>
          <p:cNvGraphicFramePr>
            <a:graphicFrameLocks noChangeAspect="1"/>
          </p:cNvGraphicFramePr>
          <p:nvPr/>
        </p:nvGraphicFramePr>
        <p:xfrm>
          <a:off x="-76200" y="-152400"/>
          <a:ext cx="914400" cy="190500"/>
        </p:xfrm>
        <a:graphic>
          <a:graphicData uri="http://schemas.openxmlformats.org/presentationml/2006/ole">
            <mc:AlternateContent xmlns:mc="http://schemas.openxmlformats.org/markup-compatibility/2006">
              <mc:Choice xmlns:v="urn:schemas-microsoft-com:vml" Requires="v">
                <p:oleObj spid="_x0000_s459918"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5240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0324" name="Object 4"/>
          <p:cNvGraphicFramePr>
            <a:graphicFrameLocks noChangeAspect="1"/>
          </p:cNvGraphicFramePr>
          <p:nvPr/>
        </p:nvGraphicFramePr>
        <p:xfrm>
          <a:off x="400050" y="-139700"/>
          <a:ext cx="114300" cy="165100"/>
        </p:xfrm>
        <a:graphic>
          <a:graphicData uri="http://schemas.openxmlformats.org/presentationml/2006/ole">
            <mc:AlternateContent xmlns:mc="http://schemas.openxmlformats.org/markup-compatibility/2006">
              <mc:Choice xmlns:v="urn:schemas-microsoft-com:vml" Requires="v">
                <p:oleObj spid="_x0000_s459919"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39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0325" name="Object 5"/>
          <p:cNvGraphicFramePr>
            <a:graphicFrameLocks noChangeAspect="1"/>
          </p:cNvGraphicFramePr>
          <p:nvPr/>
        </p:nvGraphicFramePr>
        <p:xfrm>
          <a:off x="0" y="-152400"/>
          <a:ext cx="914400" cy="190500"/>
        </p:xfrm>
        <a:graphic>
          <a:graphicData uri="http://schemas.openxmlformats.org/presentationml/2006/ole">
            <mc:AlternateContent xmlns:mc="http://schemas.openxmlformats.org/markup-compatibility/2006">
              <mc:Choice xmlns:v="urn:schemas-microsoft-com:vml" Requires="v">
                <p:oleObj spid="_x0000_s459920"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0326" name="Rectangle 6"/>
          <p:cNvSpPr>
            <a:spLocks noGrp="1" noChangeArrowheads="1"/>
          </p:cNvSpPr>
          <p:nvPr>
            <p:ph type="body" idx="1"/>
          </p:nvPr>
        </p:nvSpPr>
        <p:spPr>
          <a:xfrm>
            <a:off x="457200" y="990600"/>
            <a:ext cx="8458200" cy="5181600"/>
          </a:xfrm>
        </p:spPr>
        <p:txBody>
          <a:bodyPr/>
          <a:lstStyle/>
          <a:p>
            <a:r>
              <a:rPr lang="en-US" dirty="0"/>
              <a:t>It is an impediment onto the electrical current due to the existence of changing flux</a:t>
            </a:r>
          </a:p>
          <a:p>
            <a:r>
              <a:rPr lang="en-US" dirty="0"/>
              <a:t>So what?</a:t>
            </a:r>
          </a:p>
          <a:p>
            <a:r>
              <a:rPr lang="en-US" dirty="0"/>
              <a:t>In other words, it behaves like a resistance to the varying current, such as AC, that causes the constant change of flux</a:t>
            </a:r>
          </a:p>
          <a:p>
            <a:r>
              <a:rPr lang="en-US" dirty="0"/>
              <a:t>But it also provides means to store energy, just like the capacitance</a:t>
            </a:r>
          </a:p>
        </p:txBody>
      </p:sp>
      <p:graphicFrame>
        <p:nvGraphicFramePr>
          <p:cNvPr id="440327" name="Object 7"/>
          <p:cNvGraphicFramePr>
            <a:graphicFrameLocks noChangeAspect="1"/>
          </p:cNvGraphicFramePr>
          <p:nvPr/>
        </p:nvGraphicFramePr>
        <p:xfrm>
          <a:off x="0" y="-152400"/>
          <a:ext cx="914400" cy="190500"/>
        </p:xfrm>
        <a:graphic>
          <a:graphicData uri="http://schemas.openxmlformats.org/presentationml/2006/ole">
            <mc:AlternateContent xmlns:mc="http://schemas.openxmlformats.org/markup-compatibility/2006">
              <mc:Choice xmlns:v="urn:schemas-microsoft-com:vml" Requires="v">
                <p:oleObj spid="_x0000_s459921"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3360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40326">
                                            <p:txEl>
                                              <p:pRg st="0" end="0"/>
                                            </p:txEl>
                                          </p:spTgt>
                                        </p:tgtEl>
                                        <p:attrNameLst>
                                          <p:attrName>style.visibility</p:attrName>
                                        </p:attrNameLst>
                                      </p:cBhvr>
                                      <p:to>
                                        <p:strVal val="visible"/>
                                      </p:to>
                                    </p:set>
                                    <p:animEffect transition="in" filter="wipe(left)">
                                      <p:cBhvr>
                                        <p:cTn id="7" dur="500"/>
                                        <p:tgtEl>
                                          <p:spTgt spid="4403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40326">
                                            <p:txEl>
                                              <p:pRg st="1" end="1"/>
                                            </p:txEl>
                                          </p:spTgt>
                                        </p:tgtEl>
                                        <p:attrNameLst>
                                          <p:attrName>style.visibility</p:attrName>
                                        </p:attrNameLst>
                                      </p:cBhvr>
                                      <p:to>
                                        <p:strVal val="visible"/>
                                      </p:to>
                                    </p:set>
                                    <p:animEffect transition="in" filter="wipe(left)">
                                      <p:cBhvr>
                                        <p:cTn id="12" dur="500"/>
                                        <p:tgtEl>
                                          <p:spTgt spid="4403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40326">
                                            <p:txEl>
                                              <p:pRg st="2" end="2"/>
                                            </p:txEl>
                                          </p:spTgt>
                                        </p:tgtEl>
                                        <p:attrNameLst>
                                          <p:attrName>style.visibility</p:attrName>
                                        </p:attrNameLst>
                                      </p:cBhvr>
                                      <p:to>
                                        <p:strVal val="visible"/>
                                      </p:to>
                                    </p:set>
                                    <p:animEffect transition="in" filter="wipe(left)">
                                      <p:cBhvr>
                                        <p:cTn id="17" dur="500"/>
                                        <p:tgtEl>
                                          <p:spTgt spid="4403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40326">
                                            <p:txEl>
                                              <p:pRg st="3" end="3"/>
                                            </p:txEl>
                                          </p:spTgt>
                                        </p:tgtEl>
                                        <p:attrNameLst>
                                          <p:attrName>style.visibility</p:attrName>
                                        </p:attrNameLst>
                                      </p:cBhvr>
                                      <p:to>
                                        <p:strVal val="visible"/>
                                      </p:to>
                                    </p:set>
                                    <p:animEffect transition="in" filter="wipe(left)">
                                      <p:cBhvr>
                                        <p:cTn id="22" dur="500"/>
                                        <p:tgtEl>
                                          <p:spTgt spid="4403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2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r>
              <a:rPr lang="en-US" smtClean="0"/>
              <a:t>Thursday, July 5, 2018</a:t>
            </a:r>
            <a:endParaRPr lang="en-US"/>
          </a:p>
        </p:txBody>
      </p:sp>
      <p:sp>
        <p:nvSpPr>
          <p:cNvPr id="14" name="Footer Placeholder 4"/>
          <p:cNvSpPr>
            <a:spLocks noGrp="1"/>
          </p:cNvSpPr>
          <p:nvPr>
            <p:ph type="ftr" sz="quarter" idx="11"/>
          </p:nvPr>
        </p:nvSpPr>
        <p:spPr/>
        <p:txBody>
          <a:bodyPr/>
          <a:lstStyle/>
          <a:p>
            <a:r>
              <a:rPr lang="de-DE" smtClean="0"/>
              <a:t>PHYS 1444-001, Summer 2018               Dr. Jaehoon Yu</a:t>
            </a:r>
            <a:endParaRPr lang="en-US"/>
          </a:p>
        </p:txBody>
      </p:sp>
      <p:sp>
        <p:nvSpPr>
          <p:cNvPr id="15" name="Slide Number Placeholder 5"/>
          <p:cNvSpPr>
            <a:spLocks noGrp="1"/>
          </p:cNvSpPr>
          <p:nvPr>
            <p:ph type="sldNum" sz="quarter" idx="12"/>
          </p:nvPr>
        </p:nvSpPr>
        <p:spPr/>
        <p:txBody>
          <a:bodyPr/>
          <a:lstStyle/>
          <a:p>
            <a:fld id="{06EEB2DC-03CD-724F-AD4E-FF23A2951299}" type="slidenum">
              <a:rPr lang="en-US"/>
              <a:pPr/>
              <a:t>8</a:t>
            </a:fld>
            <a:endParaRPr lang="en-US"/>
          </a:p>
        </p:txBody>
      </p:sp>
      <p:sp>
        <p:nvSpPr>
          <p:cNvPr id="390146" name="Rectangle 2"/>
          <p:cNvSpPr>
            <a:spLocks noGrp="1" noChangeArrowheads="1"/>
          </p:cNvSpPr>
          <p:nvPr>
            <p:ph type="title"/>
          </p:nvPr>
        </p:nvSpPr>
        <p:spPr>
          <a:xfrm>
            <a:off x="381000" y="76200"/>
            <a:ext cx="8534400" cy="609600"/>
          </a:xfrm>
        </p:spPr>
        <p:txBody>
          <a:bodyPr/>
          <a:lstStyle/>
          <a:p>
            <a:r>
              <a:rPr lang="en-US" sz="3600"/>
              <a:t>Operational Definition of Ampere and Coulomb</a:t>
            </a:r>
          </a:p>
        </p:txBody>
      </p:sp>
      <p:graphicFrame>
        <p:nvGraphicFramePr>
          <p:cNvPr id="390147"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381939"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90148"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381940"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90149"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381941"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90150" name="Rectangle 6"/>
          <p:cNvSpPr>
            <a:spLocks noGrp="1" noChangeArrowheads="1"/>
          </p:cNvSpPr>
          <p:nvPr>
            <p:ph type="body" idx="1"/>
          </p:nvPr>
        </p:nvSpPr>
        <p:spPr>
          <a:xfrm>
            <a:off x="304800" y="685800"/>
            <a:ext cx="8686800" cy="5943600"/>
          </a:xfrm>
        </p:spPr>
        <p:txBody>
          <a:bodyPr/>
          <a:lstStyle/>
          <a:p>
            <a:r>
              <a:rPr lang="en-US" sz="2800" dirty="0"/>
              <a:t>The  permeability of free space is defined to be exactly </a:t>
            </a:r>
          </a:p>
          <a:p>
            <a:endParaRPr lang="en-US" sz="2800" dirty="0"/>
          </a:p>
          <a:p>
            <a:r>
              <a:rPr lang="en-US" sz="2800" dirty="0"/>
              <a:t>The unit of current, ampere, is defined using the definition of the force between two wires each carrying 1A of current and separated by 1m </a:t>
            </a:r>
          </a:p>
          <a:p>
            <a:endParaRPr lang="en-US" sz="2800" dirty="0"/>
          </a:p>
          <a:p>
            <a:pPr lvl="1"/>
            <a:endParaRPr lang="en-US" sz="2400" dirty="0"/>
          </a:p>
          <a:p>
            <a:pPr lvl="1"/>
            <a:r>
              <a:rPr lang="en-US" sz="2400" dirty="0"/>
              <a:t>So 1A is defined as: the current flowing each of two long parallel conductors 1m apart, which results in a force of exactly  2x10</a:t>
            </a:r>
            <a:r>
              <a:rPr lang="en-US" sz="2400" baseline="30000" dirty="0"/>
              <a:t>-7</a:t>
            </a:r>
            <a:r>
              <a:rPr lang="en-US" sz="2400" dirty="0"/>
              <a:t>N/m.</a:t>
            </a:r>
          </a:p>
          <a:p>
            <a:r>
              <a:rPr lang="en-US" sz="2800" dirty="0"/>
              <a:t>Coulomb is then defined as exactly 1C=</a:t>
            </a:r>
            <a:r>
              <a:rPr lang="en-US" sz="2800" dirty="0" smtClean="0"/>
              <a:t>1A </a:t>
            </a:r>
            <a:r>
              <a:rPr lang="en-US" sz="2800" dirty="0" err="1" smtClean="0"/>
              <a:t>s</a:t>
            </a:r>
            <a:r>
              <a:rPr lang="en-US" sz="2800" dirty="0"/>
              <a:t>.</a:t>
            </a:r>
          </a:p>
          <a:p>
            <a:r>
              <a:rPr lang="en-US" sz="2800" dirty="0"/>
              <a:t>We do it this way since</a:t>
            </a:r>
            <a:r>
              <a:rPr lang="en-US" sz="2800" dirty="0" smtClean="0"/>
              <a:t> the electric current </a:t>
            </a:r>
            <a:r>
              <a:rPr lang="en-US" sz="2800" dirty="0"/>
              <a:t>is measured more accurately and controlled more easily than</a:t>
            </a:r>
            <a:r>
              <a:rPr lang="en-US" sz="2800" dirty="0" smtClean="0"/>
              <a:t> the charge</a:t>
            </a:r>
            <a:r>
              <a:rPr lang="en-US" sz="2800" dirty="0"/>
              <a:t>.</a:t>
            </a:r>
          </a:p>
        </p:txBody>
      </p:sp>
      <p:graphicFrame>
        <p:nvGraphicFramePr>
          <p:cNvPr id="390151"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381942"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90152" name="Object 8"/>
          <p:cNvGraphicFramePr>
            <a:graphicFrameLocks noChangeAspect="1"/>
          </p:cNvGraphicFramePr>
          <p:nvPr/>
        </p:nvGraphicFramePr>
        <p:xfrm>
          <a:off x="2057400" y="1127125"/>
          <a:ext cx="3429000" cy="600075"/>
        </p:xfrm>
        <a:graphic>
          <a:graphicData uri="http://schemas.openxmlformats.org/presentationml/2006/ole">
            <mc:AlternateContent xmlns:mc="http://schemas.openxmlformats.org/markup-compatibility/2006">
              <mc:Choice xmlns:v="urn:schemas-microsoft-com:vml" Requires="v">
                <p:oleObj spid="_x0000_s381943" name="Equation" r:id="rId8" imgW="1307880" imgH="228600" progId="Equation.DSMT4">
                  <p:embed/>
                </p:oleObj>
              </mc:Choice>
              <mc:Fallback>
                <p:oleObj name="Equation" r:id="rId8" imgW="1307880" imgH="2286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1127125"/>
                        <a:ext cx="3429000" cy="60007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90153" name="Object 9"/>
          <p:cNvGraphicFramePr>
            <a:graphicFrameLocks noChangeAspect="1"/>
          </p:cNvGraphicFramePr>
          <p:nvPr/>
        </p:nvGraphicFramePr>
        <p:xfrm>
          <a:off x="804863" y="3100388"/>
          <a:ext cx="719137" cy="906462"/>
        </p:xfrm>
        <a:graphic>
          <a:graphicData uri="http://schemas.openxmlformats.org/presentationml/2006/ole">
            <mc:AlternateContent xmlns:mc="http://schemas.openxmlformats.org/markup-compatibility/2006">
              <mc:Choice xmlns:v="urn:schemas-microsoft-com:vml" Requires="v">
                <p:oleObj spid="_x0000_s381944" name="Equation" r:id="rId10" imgW="291960" imgH="368280" progId="Equation.DSMT4">
                  <p:embed/>
                </p:oleObj>
              </mc:Choice>
              <mc:Fallback>
                <p:oleObj name="Equation" r:id="rId10" imgW="291960" imgH="3682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4863" y="3100388"/>
                        <a:ext cx="719137" cy="906462"/>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90154" name="Object 10"/>
          <p:cNvGraphicFramePr>
            <a:graphicFrameLocks noChangeAspect="1"/>
          </p:cNvGraphicFramePr>
          <p:nvPr/>
        </p:nvGraphicFramePr>
        <p:xfrm>
          <a:off x="1581150" y="3100388"/>
          <a:ext cx="1500188" cy="906462"/>
        </p:xfrm>
        <a:graphic>
          <a:graphicData uri="http://schemas.openxmlformats.org/presentationml/2006/ole">
            <mc:AlternateContent xmlns:mc="http://schemas.openxmlformats.org/markup-compatibility/2006">
              <mc:Choice xmlns:v="urn:schemas-microsoft-com:vml" Requires="v">
                <p:oleObj spid="_x0000_s381945" name="Equation" r:id="rId12" imgW="609480" imgH="368280" progId="Equation.DSMT4">
                  <p:embed/>
                </p:oleObj>
              </mc:Choice>
              <mc:Fallback>
                <p:oleObj name="Equation" r:id="rId12" imgW="609480" imgH="3682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1150" y="3100388"/>
                        <a:ext cx="1500188" cy="906462"/>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90155" name="Object 11"/>
          <p:cNvGraphicFramePr>
            <a:graphicFrameLocks noChangeAspect="1"/>
          </p:cNvGraphicFramePr>
          <p:nvPr/>
        </p:nvGraphicFramePr>
        <p:xfrm>
          <a:off x="3081338" y="3068638"/>
          <a:ext cx="3844925" cy="969962"/>
        </p:xfrm>
        <a:graphic>
          <a:graphicData uri="http://schemas.openxmlformats.org/presentationml/2006/ole">
            <mc:AlternateContent xmlns:mc="http://schemas.openxmlformats.org/markup-compatibility/2006">
              <mc:Choice xmlns:v="urn:schemas-microsoft-com:vml" Requires="v">
                <p:oleObj spid="_x0000_s381946" name="Equation" r:id="rId14" imgW="1562040" imgH="393480" progId="Equation.DSMT4">
                  <p:embed/>
                </p:oleObj>
              </mc:Choice>
              <mc:Fallback>
                <p:oleObj name="Equation" r:id="rId14" imgW="1562040" imgH="39348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81338" y="3068638"/>
                        <a:ext cx="3844925" cy="969962"/>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graphicFrame>
        <p:nvGraphicFramePr>
          <p:cNvPr id="390156" name="Object 12"/>
          <p:cNvGraphicFramePr>
            <a:graphicFrameLocks noChangeAspect="1"/>
          </p:cNvGraphicFramePr>
          <p:nvPr/>
        </p:nvGraphicFramePr>
        <p:xfrm>
          <a:off x="6891338" y="3271838"/>
          <a:ext cx="1905000" cy="561975"/>
        </p:xfrm>
        <a:graphic>
          <a:graphicData uri="http://schemas.openxmlformats.org/presentationml/2006/ole">
            <mc:AlternateContent xmlns:mc="http://schemas.openxmlformats.org/markup-compatibility/2006">
              <mc:Choice xmlns:v="urn:schemas-microsoft-com:vml" Requires="v">
                <p:oleObj spid="_x0000_s381947" name="Equation" r:id="rId16" imgW="774360" imgH="228600" progId="Equation.DSMT4">
                  <p:embed/>
                </p:oleObj>
              </mc:Choice>
              <mc:Fallback>
                <p:oleObj name="Equation" r:id="rId16" imgW="774360" imgH="2286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91338" y="3271838"/>
                        <a:ext cx="1905000" cy="56197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4609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90150">
                                            <p:txEl>
                                              <p:pRg st="0" end="0"/>
                                            </p:txEl>
                                          </p:spTgt>
                                        </p:tgtEl>
                                        <p:attrNameLst>
                                          <p:attrName>style.visibility</p:attrName>
                                        </p:attrNameLst>
                                      </p:cBhvr>
                                      <p:to>
                                        <p:strVal val="visible"/>
                                      </p:to>
                                    </p:set>
                                    <p:animEffect transition="in" filter="wipe(left)">
                                      <p:cBhvr>
                                        <p:cTn id="7" dur="500"/>
                                        <p:tgtEl>
                                          <p:spTgt spid="3901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90152"/>
                                        </p:tgtEl>
                                        <p:attrNameLst>
                                          <p:attrName>style.visibility</p:attrName>
                                        </p:attrNameLst>
                                      </p:cBhvr>
                                      <p:to>
                                        <p:strVal val="visible"/>
                                      </p:to>
                                    </p:set>
                                    <p:animEffect transition="in" filter="wipe(left)">
                                      <p:cBhvr>
                                        <p:cTn id="12" dur="500"/>
                                        <p:tgtEl>
                                          <p:spTgt spid="3901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90150">
                                            <p:txEl>
                                              <p:pRg st="2" end="2"/>
                                            </p:txEl>
                                          </p:spTgt>
                                        </p:tgtEl>
                                        <p:attrNameLst>
                                          <p:attrName>style.visibility</p:attrName>
                                        </p:attrNameLst>
                                      </p:cBhvr>
                                      <p:to>
                                        <p:strVal val="visible"/>
                                      </p:to>
                                    </p:set>
                                    <p:animEffect transition="in" filter="wipe(left)">
                                      <p:cBhvr>
                                        <p:cTn id="17" dur="500"/>
                                        <p:tgtEl>
                                          <p:spTgt spid="3901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iterate type="wd">
                                    <p:tmPct val="10000"/>
                                  </p:iterate>
                                  <p:childTnLst>
                                    <p:set>
                                      <p:cBhvr>
                                        <p:cTn id="21" dur="1" fill="hold">
                                          <p:stCondLst>
                                            <p:cond delay="0"/>
                                          </p:stCondLst>
                                        </p:cTn>
                                        <p:tgtEl>
                                          <p:spTgt spid="390153"/>
                                        </p:tgtEl>
                                        <p:attrNameLst>
                                          <p:attrName>style.visibility</p:attrName>
                                        </p:attrNameLst>
                                      </p:cBhvr>
                                      <p:to>
                                        <p:strVal val="visible"/>
                                      </p:to>
                                    </p:set>
                                    <p:animEffect transition="in" filter="wipe(left)">
                                      <p:cBhvr>
                                        <p:cTn id="22" dur="500"/>
                                        <p:tgtEl>
                                          <p:spTgt spid="39015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iterate type="wd">
                                    <p:tmPct val="10000"/>
                                  </p:iterate>
                                  <p:childTnLst>
                                    <p:set>
                                      <p:cBhvr>
                                        <p:cTn id="26" dur="1" fill="hold">
                                          <p:stCondLst>
                                            <p:cond delay="0"/>
                                          </p:stCondLst>
                                        </p:cTn>
                                        <p:tgtEl>
                                          <p:spTgt spid="390154"/>
                                        </p:tgtEl>
                                        <p:attrNameLst>
                                          <p:attrName>style.visibility</p:attrName>
                                        </p:attrNameLst>
                                      </p:cBhvr>
                                      <p:to>
                                        <p:strVal val="visible"/>
                                      </p:to>
                                    </p:set>
                                    <p:animEffect transition="in" filter="wipe(left)">
                                      <p:cBhvr>
                                        <p:cTn id="27" dur="500"/>
                                        <p:tgtEl>
                                          <p:spTgt spid="39015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iterate type="wd">
                                    <p:tmPct val="10000"/>
                                  </p:iterate>
                                  <p:childTnLst>
                                    <p:set>
                                      <p:cBhvr>
                                        <p:cTn id="31" dur="1" fill="hold">
                                          <p:stCondLst>
                                            <p:cond delay="0"/>
                                          </p:stCondLst>
                                        </p:cTn>
                                        <p:tgtEl>
                                          <p:spTgt spid="390155"/>
                                        </p:tgtEl>
                                        <p:attrNameLst>
                                          <p:attrName>style.visibility</p:attrName>
                                        </p:attrNameLst>
                                      </p:cBhvr>
                                      <p:to>
                                        <p:strVal val="visible"/>
                                      </p:to>
                                    </p:set>
                                    <p:animEffect transition="in" filter="wipe(left)">
                                      <p:cBhvr>
                                        <p:cTn id="32" dur="500"/>
                                        <p:tgtEl>
                                          <p:spTgt spid="39015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iterate type="wd">
                                    <p:tmPct val="10000"/>
                                  </p:iterate>
                                  <p:childTnLst>
                                    <p:set>
                                      <p:cBhvr>
                                        <p:cTn id="36" dur="1" fill="hold">
                                          <p:stCondLst>
                                            <p:cond delay="0"/>
                                          </p:stCondLst>
                                        </p:cTn>
                                        <p:tgtEl>
                                          <p:spTgt spid="390156"/>
                                        </p:tgtEl>
                                        <p:attrNameLst>
                                          <p:attrName>style.visibility</p:attrName>
                                        </p:attrNameLst>
                                      </p:cBhvr>
                                      <p:to>
                                        <p:strVal val="visible"/>
                                      </p:to>
                                    </p:set>
                                    <p:animEffect transition="in" filter="wipe(left)">
                                      <p:cBhvr>
                                        <p:cTn id="37" dur="500"/>
                                        <p:tgtEl>
                                          <p:spTgt spid="39015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390150">
                                            <p:txEl>
                                              <p:pRg st="5" end="5"/>
                                            </p:txEl>
                                          </p:spTgt>
                                        </p:tgtEl>
                                        <p:attrNameLst>
                                          <p:attrName>style.visibility</p:attrName>
                                        </p:attrNameLst>
                                      </p:cBhvr>
                                      <p:to>
                                        <p:strVal val="visible"/>
                                      </p:to>
                                    </p:set>
                                    <p:animEffect transition="in" filter="wipe(left)">
                                      <p:cBhvr>
                                        <p:cTn id="42" dur="500"/>
                                        <p:tgtEl>
                                          <p:spTgt spid="390150">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wd">
                                    <p:tmPct val="10000"/>
                                  </p:iterate>
                                  <p:childTnLst>
                                    <p:set>
                                      <p:cBhvr>
                                        <p:cTn id="46" dur="1" fill="hold">
                                          <p:stCondLst>
                                            <p:cond delay="0"/>
                                          </p:stCondLst>
                                        </p:cTn>
                                        <p:tgtEl>
                                          <p:spTgt spid="390150">
                                            <p:txEl>
                                              <p:pRg st="6" end="6"/>
                                            </p:txEl>
                                          </p:spTgt>
                                        </p:tgtEl>
                                        <p:attrNameLst>
                                          <p:attrName>style.visibility</p:attrName>
                                        </p:attrNameLst>
                                      </p:cBhvr>
                                      <p:to>
                                        <p:strVal val="visible"/>
                                      </p:to>
                                    </p:set>
                                    <p:animEffect transition="in" filter="wipe(left)">
                                      <p:cBhvr>
                                        <p:cTn id="47" dur="500"/>
                                        <p:tgtEl>
                                          <p:spTgt spid="390150">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wd">
                                    <p:tmPct val="10000"/>
                                  </p:iterate>
                                  <p:childTnLst>
                                    <p:set>
                                      <p:cBhvr>
                                        <p:cTn id="51" dur="1" fill="hold">
                                          <p:stCondLst>
                                            <p:cond delay="0"/>
                                          </p:stCondLst>
                                        </p:cTn>
                                        <p:tgtEl>
                                          <p:spTgt spid="390150">
                                            <p:txEl>
                                              <p:pRg st="7" end="7"/>
                                            </p:txEl>
                                          </p:spTgt>
                                        </p:tgtEl>
                                        <p:attrNameLst>
                                          <p:attrName>style.visibility</p:attrName>
                                        </p:attrNameLst>
                                      </p:cBhvr>
                                      <p:to>
                                        <p:strVal val="visible"/>
                                      </p:to>
                                    </p:set>
                                    <p:animEffect transition="in" filter="wipe(left)">
                                      <p:cBhvr>
                                        <p:cTn id="52" dur="500"/>
                                        <p:tgtEl>
                                          <p:spTgt spid="39015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50"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3"/>
          <p:cNvSpPr>
            <a:spLocks noGrp="1"/>
          </p:cNvSpPr>
          <p:nvPr>
            <p:ph type="dt" sz="half" idx="10"/>
          </p:nvPr>
        </p:nvSpPr>
        <p:spPr/>
        <p:txBody>
          <a:bodyPr/>
          <a:lstStyle/>
          <a:p>
            <a:r>
              <a:rPr lang="en-US" smtClean="0"/>
              <a:t>Thursday, July 5, 2018</a:t>
            </a:r>
            <a:endParaRPr lang="en-US"/>
          </a:p>
        </p:txBody>
      </p:sp>
      <p:sp>
        <p:nvSpPr>
          <p:cNvPr id="15" name="Footer Placeholder 4"/>
          <p:cNvSpPr>
            <a:spLocks noGrp="1"/>
          </p:cNvSpPr>
          <p:nvPr>
            <p:ph type="ftr" sz="quarter" idx="11"/>
          </p:nvPr>
        </p:nvSpPr>
        <p:spPr/>
        <p:txBody>
          <a:bodyPr/>
          <a:lstStyle/>
          <a:p>
            <a:r>
              <a:rPr lang="de-DE" smtClean="0"/>
              <a:t>PHYS 1444-001, Summer 2018               Dr. Jaehoon Yu</a:t>
            </a:r>
            <a:endParaRPr lang="en-US"/>
          </a:p>
        </p:txBody>
      </p:sp>
      <p:sp>
        <p:nvSpPr>
          <p:cNvPr id="16" name="Slide Number Placeholder 5"/>
          <p:cNvSpPr>
            <a:spLocks noGrp="1"/>
          </p:cNvSpPr>
          <p:nvPr>
            <p:ph type="sldNum" sz="quarter" idx="12"/>
          </p:nvPr>
        </p:nvSpPr>
        <p:spPr/>
        <p:txBody>
          <a:bodyPr/>
          <a:lstStyle/>
          <a:p>
            <a:fld id="{9AD7BDF0-38B5-9141-8635-6C7450B6235E}" type="slidenum">
              <a:rPr lang="en-US"/>
              <a:pPr/>
              <a:t>80</a:t>
            </a:fld>
            <a:endParaRPr lang="en-US"/>
          </a:p>
        </p:txBody>
      </p:sp>
      <p:grpSp>
        <p:nvGrpSpPr>
          <p:cNvPr id="2" name="Group 2"/>
          <p:cNvGrpSpPr>
            <a:grpSpLocks/>
          </p:cNvGrpSpPr>
          <p:nvPr/>
        </p:nvGrpSpPr>
        <p:grpSpPr bwMode="auto">
          <a:xfrm>
            <a:off x="2438400" y="1600200"/>
            <a:ext cx="3733800" cy="3200400"/>
            <a:chOff x="480" y="360"/>
            <a:chExt cx="4800" cy="3600"/>
          </a:xfrm>
        </p:grpSpPr>
        <p:pic>
          <p:nvPicPr>
            <p:cNvPr id="441347" name="Picture 3" descr="FG30_003"/>
            <p:cNvPicPr>
              <a:picLocks noChangeAspect="1" noChangeArrowheads="1"/>
            </p:cNvPicPr>
            <p:nvPr/>
          </p:nvPicPr>
          <p:blipFill>
            <a:blip r:embed="rId4"/>
            <a:srcRect/>
            <a:stretch>
              <a:fillRect/>
            </a:stretch>
          </p:blipFill>
          <p:spPr bwMode="auto">
            <a:xfrm>
              <a:off x="480" y="360"/>
              <a:ext cx="4800" cy="3600"/>
            </a:xfrm>
            <a:prstGeom prst="rect">
              <a:avLst/>
            </a:prstGeom>
            <a:noFill/>
          </p:spPr>
        </p:pic>
        <p:sp>
          <p:nvSpPr>
            <p:cNvPr id="441348" name="Rectangle 4"/>
            <p:cNvSpPr>
              <a:spLocks noChangeArrowheads="1"/>
            </p:cNvSpPr>
            <p:nvPr/>
          </p:nvSpPr>
          <p:spPr bwMode="auto">
            <a:xfrm>
              <a:off x="528" y="1968"/>
              <a:ext cx="4752" cy="1584"/>
            </a:xfrm>
            <a:prstGeom prst="rect">
              <a:avLst/>
            </a:prstGeom>
            <a:solidFill>
              <a:schemeClr val="bg1"/>
            </a:solidFill>
            <a:ln w="9525">
              <a:noFill/>
              <a:miter lim="800000"/>
              <a:headEnd/>
              <a:tailEnd/>
            </a:ln>
            <a:effectLst/>
          </p:spPr>
          <p:txBody>
            <a:bodyPr anchor="ctr">
              <a:prstTxWarp prst="textNoShape">
                <a:avLst/>
              </a:prstTxWarp>
              <a:spAutoFit/>
            </a:bodyPr>
            <a:lstStyle/>
            <a:p>
              <a:endParaRPr lang="en-US"/>
            </a:p>
          </p:txBody>
        </p:sp>
        <p:sp>
          <p:nvSpPr>
            <p:cNvPr id="441349" name="Rectangle 5"/>
            <p:cNvSpPr>
              <a:spLocks noChangeArrowheads="1"/>
            </p:cNvSpPr>
            <p:nvPr/>
          </p:nvSpPr>
          <p:spPr bwMode="auto">
            <a:xfrm>
              <a:off x="480" y="816"/>
              <a:ext cx="1536" cy="912"/>
            </a:xfrm>
            <a:prstGeom prst="rect">
              <a:avLst/>
            </a:prstGeom>
            <a:solidFill>
              <a:schemeClr val="bg1"/>
            </a:solidFill>
            <a:ln w="9525">
              <a:noFill/>
              <a:miter lim="800000"/>
              <a:headEnd/>
              <a:tailEnd/>
            </a:ln>
            <a:effectLst/>
          </p:spPr>
          <p:txBody>
            <a:bodyPr anchor="ctr">
              <a:prstTxWarp prst="textNoShape">
                <a:avLst/>
              </a:prstTxWarp>
              <a:spAutoFit/>
            </a:bodyPr>
            <a:lstStyle/>
            <a:p>
              <a:endParaRPr lang="en-US"/>
            </a:p>
          </p:txBody>
        </p:sp>
        <p:sp>
          <p:nvSpPr>
            <p:cNvPr id="441350" name="Rectangle 6"/>
            <p:cNvSpPr>
              <a:spLocks noChangeArrowheads="1"/>
            </p:cNvSpPr>
            <p:nvPr/>
          </p:nvSpPr>
          <p:spPr bwMode="auto">
            <a:xfrm>
              <a:off x="4560" y="864"/>
              <a:ext cx="624" cy="720"/>
            </a:xfrm>
            <a:prstGeom prst="rect">
              <a:avLst/>
            </a:prstGeom>
            <a:solidFill>
              <a:schemeClr val="bg1"/>
            </a:solidFill>
            <a:ln w="9525">
              <a:noFill/>
              <a:miter lim="800000"/>
              <a:headEnd/>
              <a:tailEnd/>
            </a:ln>
            <a:effectLst/>
          </p:spPr>
          <p:txBody>
            <a:bodyPr anchor="ctr">
              <a:prstTxWarp prst="textNoShape">
                <a:avLst/>
              </a:prstTxWarp>
              <a:spAutoFit/>
            </a:bodyPr>
            <a:lstStyle/>
            <a:p>
              <a:endParaRPr lang="en-US"/>
            </a:p>
          </p:txBody>
        </p:sp>
        <p:sp>
          <p:nvSpPr>
            <p:cNvPr id="441351" name="Rectangle 7"/>
            <p:cNvSpPr>
              <a:spLocks noChangeArrowheads="1"/>
            </p:cNvSpPr>
            <p:nvPr/>
          </p:nvSpPr>
          <p:spPr bwMode="auto">
            <a:xfrm>
              <a:off x="2928" y="1584"/>
              <a:ext cx="432" cy="336"/>
            </a:xfrm>
            <a:prstGeom prst="rect">
              <a:avLst/>
            </a:prstGeom>
            <a:solidFill>
              <a:schemeClr val="bg1"/>
            </a:solidFill>
            <a:ln w="9525">
              <a:noFill/>
              <a:miter lim="800000"/>
              <a:headEnd/>
              <a:tailEnd/>
            </a:ln>
            <a:effectLst/>
          </p:spPr>
          <p:txBody>
            <a:bodyPr wrap="none" anchor="ctr">
              <a:prstTxWarp prst="textNoShape">
                <a:avLst/>
              </a:prstTxWarp>
              <a:spAutoFit/>
            </a:bodyPr>
            <a:lstStyle/>
            <a:p>
              <a:endParaRPr lang="en-US"/>
            </a:p>
          </p:txBody>
        </p:sp>
      </p:grpSp>
      <p:sp>
        <p:nvSpPr>
          <p:cNvPr id="441352" name="Rectangle 8"/>
          <p:cNvSpPr>
            <a:spLocks noGrp="1" noChangeArrowheads="1"/>
          </p:cNvSpPr>
          <p:nvPr>
            <p:ph type="title"/>
          </p:nvPr>
        </p:nvSpPr>
        <p:spPr>
          <a:xfrm>
            <a:off x="381000" y="152400"/>
            <a:ext cx="8534400" cy="609600"/>
          </a:xfrm>
        </p:spPr>
        <p:txBody>
          <a:bodyPr/>
          <a:lstStyle/>
          <a:p>
            <a:r>
              <a:rPr lang="en-US"/>
              <a:t>Inductor</a:t>
            </a:r>
          </a:p>
        </p:txBody>
      </p:sp>
      <p:graphicFrame>
        <p:nvGraphicFramePr>
          <p:cNvPr id="441353" name="Object 9"/>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60942"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1354" name="Object 10"/>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60943"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1355" name="Object 11"/>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60944"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1356" name="Rectangle 12"/>
          <p:cNvSpPr>
            <a:spLocks noGrp="1" noChangeArrowheads="1"/>
          </p:cNvSpPr>
          <p:nvPr>
            <p:ph type="body" idx="1"/>
          </p:nvPr>
        </p:nvSpPr>
        <p:spPr>
          <a:xfrm>
            <a:off x="304800" y="685800"/>
            <a:ext cx="8458200" cy="5791200"/>
          </a:xfrm>
        </p:spPr>
        <p:txBody>
          <a:bodyPr/>
          <a:lstStyle/>
          <a:p>
            <a:pPr>
              <a:lnSpc>
                <a:spcPct val="90000"/>
              </a:lnSpc>
            </a:pPr>
            <a:r>
              <a:rPr lang="en-US" sz="2400" dirty="0"/>
              <a:t>An electrical circuit always </a:t>
            </a:r>
            <a:r>
              <a:rPr lang="en-US" sz="2400" dirty="0" smtClean="0"/>
              <a:t>contains </a:t>
            </a:r>
            <a:r>
              <a:rPr lang="en-US" sz="2400" dirty="0"/>
              <a:t>some inductance but is normally negligibly small</a:t>
            </a:r>
          </a:p>
          <a:p>
            <a:pPr lvl="1">
              <a:lnSpc>
                <a:spcPct val="90000"/>
              </a:lnSpc>
            </a:pPr>
            <a:r>
              <a:rPr lang="en-US" sz="2000" dirty="0"/>
              <a:t>If a circuit contains a coil of many turns, it could have large inductance</a:t>
            </a:r>
          </a:p>
          <a:p>
            <a:pPr>
              <a:lnSpc>
                <a:spcPct val="90000"/>
              </a:lnSpc>
            </a:pPr>
            <a:r>
              <a:rPr lang="en-US" sz="2400" dirty="0"/>
              <a:t>A coil that has significant inductance, </a:t>
            </a:r>
            <a:r>
              <a:rPr lang="en-US" sz="2400" dirty="0">
                <a:latin typeface="Monotype Corsiva" charset="0"/>
              </a:rPr>
              <a:t>L</a:t>
            </a:r>
            <a:r>
              <a:rPr lang="en-US" sz="2400" dirty="0"/>
              <a:t>, is called an inductor and is express with the symbol</a:t>
            </a:r>
          </a:p>
          <a:p>
            <a:pPr lvl="1">
              <a:lnSpc>
                <a:spcPct val="90000"/>
              </a:lnSpc>
            </a:pPr>
            <a:r>
              <a:rPr lang="en-US" sz="2000" dirty="0"/>
              <a:t>Precision resisters are normally wire wound</a:t>
            </a:r>
          </a:p>
          <a:p>
            <a:pPr lvl="2">
              <a:lnSpc>
                <a:spcPct val="90000"/>
              </a:lnSpc>
            </a:pPr>
            <a:r>
              <a:rPr lang="en-US" sz="1800" dirty="0"/>
              <a:t>Would have both resistance and inductance</a:t>
            </a:r>
          </a:p>
          <a:p>
            <a:pPr lvl="2">
              <a:lnSpc>
                <a:spcPct val="90000"/>
              </a:lnSpc>
            </a:pPr>
            <a:r>
              <a:rPr lang="en-US" sz="1800" dirty="0"/>
              <a:t>The inductance can be minimized by winding the wire back on itself in opposite direction to cancel magnetic flux</a:t>
            </a:r>
          </a:p>
          <a:p>
            <a:pPr lvl="2">
              <a:lnSpc>
                <a:spcPct val="90000"/>
              </a:lnSpc>
            </a:pPr>
            <a:r>
              <a:rPr lang="en-US" sz="1800" dirty="0"/>
              <a:t>This is called a “non-inductive winding”</a:t>
            </a:r>
          </a:p>
          <a:p>
            <a:pPr>
              <a:lnSpc>
                <a:spcPct val="90000"/>
              </a:lnSpc>
            </a:pPr>
            <a:r>
              <a:rPr lang="en-US" sz="2400" dirty="0"/>
              <a:t>If an inductor has negligible resistance, inductance controls</a:t>
            </a:r>
            <a:r>
              <a:rPr lang="en-US" sz="2400" dirty="0" smtClean="0"/>
              <a:t> the </a:t>
            </a:r>
            <a:r>
              <a:rPr lang="en-US" sz="2400" dirty="0"/>
              <a:t>changing current</a:t>
            </a:r>
          </a:p>
          <a:p>
            <a:pPr>
              <a:lnSpc>
                <a:spcPct val="90000"/>
              </a:lnSpc>
            </a:pPr>
            <a:r>
              <a:rPr lang="en-US" sz="2400" dirty="0"/>
              <a:t>For an AC current, the greater the inductance the less the AC current</a:t>
            </a:r>
          </a:p>
          <a:p>
            <a:pPr lvl="1">
              <a:lnSpc>
                <a:spcPct val="90000"/>
              </a:lnSpc>
            </a:pPr>
            <a:r>
              <a:rPr lang="en-US" sz="2000" dirty="0"/>
              <a:t>An inductor thus acts like a resistor to impede the flow of alternating current (not to DC, though. Why?)</a:t>
            </a:r>
          </a:p>
          <a:p>
            <a:pPr lvl="1">
              <a:lnSpc>
                <a:spcPct val="90000"/>
              </a:lnSpc>
            </a:pPr>
            <a:r>
              <a:rPr lang="en-US" sz="2000" dirty="0"/>
              <a:t>The quality of an inductor is indicated by the term </a:t>
            </a:r>
            <a:r>
              <a:rPr lang="en-US" sz="2000" b="1" u="sng" dirty="0">
                <a:solidFill>
                  <a:srgbClr val="FF0000"/>
                </a:solidFill>
              </a:rPr>
              <a:t>reactance</a:t>
            </a:r>
            <a:r>
              <a:rPr lang="en-US" sz="2000" dirty="0"/>
              <a:t> or </a:t>
            </a:r>
            <a:r>
              <a:rPr lang="en-US" sz="2000" b="1" u="sng" dirty="0">
                <a:solidFill>
                  <a:srgbClr val="FF0000"/>
                </a:solidFill>
              </a:rPr>
              <a:t>impedance</a:t>
            </a:r>
          </a:p>
        </p:txBody>
      </p:sp>
      <p:graphicFrame>
        <p:nvGraphicFramePr>
          <p:cNvPr id="441357" name="Object 13"/>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60945" name="Equation" r:id="rId9" imgW="914400" imgH="190080" progId="Equation.DSMT4">
                  <p:embed/>
                </p:oleObj>
              </mc:Choice>
              <mc:Fallback>
                <p:oleObj name="Equation" r:id="rId9" imgW="914400" imgH="190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5239857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41356">
                                            <p:txEl>
                                              <p:pRg st="0" end="0"/>
                                            </p:txEl>
                                          </p:spTgt>
                                        </p:tgtEl>
                                        <p:attrNameLst>
                                          <p:attrName>style.visibility</p:attrName>
                                        </p:attrNameLst>
                                      </p:cBhvr>
                                      <p:to>
                                        <p:strVal val="visible"/>
                                      </p:to>
                                    </p:set>
                                    <p:animEffect transition="in" filter="wipe(left)">
                                      <p:cBhvr>
                                        <p:cTn id="7" dur="500"/>
                                        <p:tgtEl>
                                          <p:spTgt spid="4413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41356">
                                            <p:txEl>
                                              <p:pRg st="1" end="1"/>
                                            </p:txEl>
                                          </p:spTgt>
                                        </p:tgtEl>
                                        <p:attrNameLst>
                                          <p:attrName>style.visibility</p:attrName>
                                        </p:attrNameLst>
                                      </p:cBhvr>
                                      <p:to>
                                        <p:strVal val="visible"/>
                                      </p:to>
                                    </p:set>
                                    <p:animEffect transition="in" filter="wipe(left)">
                                      <p:cBhvr>
                                        <p:cTn id="12" dur="500"/>
                                        <p:tgtEl>
                                          <p:spTgt spid="44135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41356">
                                            <p:txEl>
                                              <p:pRg st="2" end="2"/>
                                            </p:txEl>
                                          </p:spTgt>
                                        </p:tgtEl>
                                        <p:attrNameLst>
                                          <p:attrName>style.visibility</p:attrName>
                                        </p:attrNameLst>
                                      </p:cBhvr>
                                      <p:to>
                                        <p:strVal val="visible"/>
                                      </p:to>
                                    </p:set>
                                    <p:animEffect transition="in" filter="wipe(left)">
                                      <p:cBhvr>
                                        <p:cTn id="17" dur="500"/>
                                        <p:tgtEl>
                                          <p:spTgt spid="44135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441356">
                                            <p:txEl>
                                              <p:pRg st="3" end="3"/>
                                            </p:txEl>
                                          </p:spTgt>
                                        </p:tgtEl>
                                        <p:attrNameLst>
                                          <p:attrName>style.visibility</p:attrName>
                                        </p:attrNameLst>
                                      </p:cBhvr>
                                      <p:to>
                                        <p:strVal val="visible"/>
                                      </p:to>
                                    </p:set>
                                    <p:animEffect transition="in" filter="wipe(left)">
                                      <p:cBhvr>
                                        <p:cTn id="29" dur="500"/>
                                        <p:tgtEl>
                                          <p:spTgt spid="44135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wd">
                                    <p:tmPct val="10000"/>
                                  </p:iterate>
                                  <p:childTnLst>
                                    <p:set>
                                      <p:cBhvr>
                                        <p:cTn id="33" dur="1" fill="hold">
                                          <p:stCondLst>
                                            <p:cond delay="0"/>
                                          </p:stCondLst>
                                        </p:cTn>
                                        <p:tgtEl>
                                          <p:spTgt spid="441356">
                                            <p:txEl>
                                              <p:pRg st="4" end="4"/>
                                            </p:txEl>
                                          </p:spTgt>
                                        </p:tgtEl>
                                        <p:attrNameLst>
                                          <p:attrName>style.visibility</p:attrName>
                                        </p:attrNameLst>
                                      </p:cBhvr>
                                      <p:to>
                                        <p:strVal val="visible"/>
                                      </p:to>
                                    </p:set>
                                    <p:animEffect transition="in" filter="wipe(left)">
                                      <p:cBhvr>
                                        <p:cTn id="34" dur="500"/>
                                        <p:tgtEl>
                                          <p:spTgt spid="441356">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wd">
                                    <p:tmPct val="10000"/>
                                  </p:iterate>
                                  <p:childTnLst>
                                    <p:set>
                                      <p:cBhvr>
                                        <p:cTn id="38" dur="1" fill="hold">
                                          <p:stCondLst>
                                            <p:cond delay="0"/>
                                          </p:stCondLst>
                                        </p:cTn>
                                        <p:tgtEl>
                                          <p:spTgt spid="441356">
                                            <p:txEl>
                                              <p:pRg st="5" end="5"/>
                                            </p:txEl>
                                          </p:spTgt>
                                        </p:tgtEl>
                                        <p:attrNameLst>
                                          <p:attrName>style.visibility</p:attrName>
                                        </p:attrNameLst>
                                      </p:cBhvr>
                                      <p:to>
                                        <p:strVal val="visible"/>
                                      </p:to>
                                    </p:set>
                                    <p:animEffect transition="in" filter="wipe(left)">
                                      <p:cBhvr>
                                        <p:cTn id="39" dur="500"/>
                                        <p:tgtEl>
                                          <p:spTgt spid="441356">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iterate type="wd">
                                    <p:tmPct val="10000"/>
                                  </p:iterate>
                                  <p:childTnLst>
                                    <p:set>
                                      <p:cBhvr>
                                        <p:cTn id="43" dur="1" fill="hold">
                                          <p:stCondLst>
                                            <p:cond delay="0"/>
                                          </p:stCondLst>
                                        </p:cTn>
                                        <p:tgtEl>
                                          <p:spTgt spid="441356">
                                            <p:txEl>
                                              <p:pRg st="6" end="6"/>
                                            </p:txEl>
                                          </p:spTgt>
                                        </p:tgtEl>
                                        <p:attrNameLst>
                                          <p:attrName>style.visibility</p:attrName>
                                        </p:attrNameLst>
                                      </p:cBhvr>
                                      <p:to>
                                        <p:strVal val="visible"/>
                                      </p:to>
                                    </p:set>
                                    <p:animEffect transition="in" filter="wipe(left)">
                                      <p:cBhvr>
                                        <p:cTn id="44" dur="500"/>
                                        <p:tgtEl>
                                          <p:spTgt spid="441356">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iterate type="wd">
                                    <p:tmPct val="10000"/>
                                  </p:iterate>
                                  <p:childTnLst>
                                    <p:set>
                                      <p:cBhvr>
                                        <p:cTn id="48" dur="1" fill="hold">
                                          <p:stCondLst>
                                            <p:cond delay="0"/>
                                          </p:stCondLst>
                                        </p:cTn>
                                        <p:tgtEl>
                                          <p:spTgt spid="441356">
                                            <p:txEl>
                                              <p:pRg st="7" end="7"/>
                                            </p:txEl>
                                          </p:spTgt>
                                        </p:tgtEl>
                                        <p:attrNameLst>
                                          <p:attrName>style.visibility</p:attrName>
                                        </p:attrNameLst>
                                      </p:cBhvr>
                                      <p:to>
                                        <p:strVal val="visible"/>
                                      </p:to>
                                    </p:set>
                                    <p:animEffect transition="in" filter="wipe(left)">
                                      <p:cBhvr>
                                        <p:cTn id="49" dur="500"/>
                                        <p:tgtEl>
                                          <p:spTgt spid="441356">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iterate type="wd">
                                    <p:tmPct val="10000"/>
                                  </p:iterate>
                                  <p:childTnLst>
                                    <p:set>
                                      <p:cBhvr>
                                        <p:cTn id="53" dur="1" fill="hold">
                                          <p:stCondLst>
                                            <p:cond delay="0"/>
                                          </p:stCondLst>
                                        </p:cTn>
                                        <p:tgtEl>
                                          <p:spTgt spid="441356">
                                            <p:txEl>
                                              <p:pRg st="8" end="8"/>
                                            </p:txEl>
                                          </p:spTgt>
                                        </p:tgtEl>
                                        <p:attrNameLst>
                                          <p:attrName>style.visibility</p:attrName>
                                        </p:attrNameLst>
                                      </p:cBhvr>
                                      <p:to>
                                        <p:strVal val="visible"/>
                                      </p:to>
                                    </p:set>
                                    <p:animEffect transition="in" filter="wipe(left)">
                                      <p:cBhvr>
                                        <p:cTn id="54" dur="500"/>
                                        <p:tgtEl>
                                          <p:spTgt spid="441356">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iterate type="wd">
                                    <p:tmPct val="10000"/>
                                  </p:iterate>
                                  <p:childTnLst>
                                    <p:set>
                                      <p:cBhvr>
                                        <p:cTn id="58" dur="1" fill="hold">
                                          <p:stCondLst>
                                            <p:cond delay="0"/>
                                          </p:stCondLst>
                                        </p:cTn>
                                        <p:tgtEl>
                                          <p:spTgt spid="441356">
                                            <p:txEl>
                                              <p:pRg st="9" end="9"/>
                                            </p:txEl>
                                          </p:spTgt>
                                        </p:tgtEl>
                                        <p:attrNameLst>
                                          <p:attrName>style.visibility</p:attrName>
                                        </p:attrNameLst>
                                      </p:cBhvr>
                                      <p:to>
                                        <p:strVal val="visible"/>
                                      </p:to>
                                    </p:set>
                                    <p:animEffect transition="in" filter="wipe(left)">
                                      <p:cBhvr>
                                        <p:cTn id="59" dur="500"/>
                                        <p:tgtEl>
                                          <p:spTgt spid="441356">
                                            <p:txEl>
                                              <p:pRg st="9" end="9"/>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iterate type="wd">
                                    <p:tmPct val="10000"/>
                                  </p:iterate>
                                  <p:childTnLst>
                                    <p:set>
                                      <p:cBhvr>
                                        <p:cTn id="63" dur="1" fill="hold">
                                          <p:stCondLst>
                                            <p:cond delay="0"/>
                                          </p:stCondLst>
                                        </p:cTn>
                                        <p:tgtEl>
                                          <p:spTgt spid="441356">
                                            <p:txEl>
                                              <p:pRg st="10" end="10"/>
                                            </p:txEl>
                                          </p:spTgt>
                                        </p:tgtEl>
                                        <p:attrNameLst>
                                          <p:attrName>style.visibility</p:attrName>
                                        </p:attrNameLst>
                                      </p:cBhvr>
                                      <p:to>
                                        <p:strVal val="visible"/>
                                      </p:to>
                                    </p:set>
                                    <p:animEffect transition="in" filter="wipe(left)">
                                      <p:cBhvr>
                                        <p:cTn id="64" dur="500"/>
                                        <p:tgtEl>
                                          <p:spTgt spid="44135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56"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e Placeholder 3"/>
          <p:cNvSpPr>
            <a:spLocks noGrp="1"/>
          </p:cNvSpPr>
          <p:nvPr>
            <p:ph type="dt" sz="half" idx="10"/>
          </p:nvPr>
        </p:nvSpPr>
        <p:spPr/>
        <p:txBody>
          <a:bodyPr/>
          <a:lstStyle/>
          <a:p>
            <a:r>
              <a:rPr lang="en-US" smtClean="0"/>
              <a:t>Thursday, July 5, 2018</a:t>
            </a:r>
            <a:endParaRPr lang="en-US"/>
          </a:p>
        </p:txBody>
      </p:sp>
      <p:sp>
        <p:nvSpPr>
          <p:cNvPr id="27" name="Footer Placeholder 4"/>
          <p:cNvSpPr>
            <a:spLocks noGrp="1"/>
          </p:cNvSpPr>
          <p:nvPr>
            <p:ph type="ftr" sz="quarter" idx="11"/>
          </p:nvPr>
        </p:nvSpPr>
        <p:spPr/>
        <p:txBody>
          <a:bodyPr/>
          <a:lstStyle/>
          <a:p>
            <a:r>
              <a:rPr lang="de-DE" smtClean="0"/>
              <a:t>PHYS 1444-001, Summer 2018               Dr. Jaehoon Yu</a:t>
            </a:r>
            <a:endParaRPr lang="en-US"/>
          </a:p>
        </p:txBody>
      </p:sp>
      <p:sp>
        <p:nvSpPr>
          <p:cNvPr id="28" name="Slide Number Placeholder 5"/>
          <p:cNvSpPr>
            <a:spLocks noGrp="1"/>
          </p:cNvSpPr>
          <p:nvPr>
            <p:ph type="sldNum" sz="quarter" idx="12"/>
          </p:nvPr>
        </p:nvSpPr>
        <p:spPr/>
        <p:txBody>
          <a:bodyPr/>
          <a:lstStyle/>
          <a:p>
            <a:fld id="{85B2EF46-6733-2548-8D73-F94AF51DF2E8}" type="slidenum">
              <a:rPr lang="en-US"/>
              <a:pPr/>
              <a:t>81</a:t>
            </a:fld>
            <a:endParaRPr lang="en-US"/>
          </a:p>
        </p:txBody>
      </p:sp>
      <p:sp>
        <p:nvSpPr>
          <p:cNvPr id="442370" name="Rectangle 2"/>
          <p:cNvSpPr>
            <a:spLocks noGrp="1" noChangeArrowheads="1"/>
          </p:cNvSpPr>
          <p:nvPr>
            <p:ph type="title"/>
          </p:nvPr>
        </p:nvSpPr>
        <p:spPr>
          <a:xfrm>
            <a:off x="228600" y="-76200"/>
            <a:ext cx="8686800" cy="762000"/>
          </a:xfrm>
        </p:spPr>
        <p:txBody>
          <a:bodyPr/>
          <a:lstStyle/>
          <a:p>
            <a:r>
              <a:rPr lang="en-US"/>
              <a:t>Example 30 – 3 </a:t>
            </a:r>
          </a:p>
        </p:txBody>
      </p:sp>
      <p:sp>
        <p:nvSpPr>
          <p:cNvPr id="442371" name="Text Box 3"/>
          <p:cNvSpPr txBox="1">
            <a:spLocks noChangeArrowheads="1"/>
          </p:cNvSpPr>
          <p:nvPr/>
        </p:nvSpPr>
        <p:spPr bwMode="auto">
          <a:xfrm>
            <a:off x="381000" y="533400"/>
            <a:ext cx="8458200" cy="1938992"/>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b="1" dirty="0">
                <a:solidFill>
                  <a:schemeClr val="accent2"/>
                </a:solidFill>
                <a:latin typeface="Arial Narrow" charset="0"/>
              </a:rPr>
              <a:t>Solenoid inductance. </a:t>
            </a:r>
            <a:r>
              <a:rPr lang="en-US" dirty="0">
                <a:solidFill>
                  <a:schemeClr val="accent2"/>
                </a:solidFill>
                <a:latin typeface="Arial Narrow" charset="0"/>
              </a:rPr>
              <a:t>(a) Determine</a:t>
            </a:r>
            <a:r>
              <a:rPr lang="en-US" dirty="0" smtClean="0">
                <a:solidFill>
                  <a:schemeClr val="accent2"/>
                </a:solidFill>
                <a:latin typeface="Arial Narrow" charset="0"/>
              </a:rPr>
              <a:t> the </a:t>
            </a:r>
            <a:r>
              <a:rPr lang="en-US" dirty="0">
                <a:solidFill>
                  <a:schemeClr val="accent2"/>
                </a:solidFill>
                <a:latin typeface="Arial Narrow" charset="0"/>
              </a:rPr>
              <a:t>formula for the self inductance </a:t>
            </a:r>
            <a:r>
              <a:rPr lang="en-US" dirty="0">
                <a:solidFill>
                  <a:schemeClr val="accent2"/>
                </a:solidFill>
                <a:latin typeface="Monotype Corsiva" charset="0"/>
              </a:rPr>
              <a:t>L</a:t>
            </a:r>
            <a:r>
              <a:rPr lang="en-US" dirty="0">
                <a:solidFill>
                  <a:schemeClr val="accent2"/>
                </a:solidFill>
                <a:latin typeface="Arial Narrow" charset="0"/>
              </a:rPr>
              <a:t> of a tightly wrapped solenoid ( a long coil) containing N turns of wire in its length </a:t>
            </a:r>
            <a:r>
              <a:rPr lang="en-US" dirty="0" err="1">
                <a:solidFill>
                  <a:schemeClr val="accent2"/>
                </a:solidFill>
                <a:latin typeface="Monotype Corsiva" charset="0"/>
              </a:rPr>
              <a:t>l</a:t>
            </a:r>
            <a:r>
              <a:rPr lang="en-US" dirty="0">
                <a:solidFill>
                  <a:schemeClr val="accent2"/>
                </a:solidFill>
                <a:latin typeface="Arial Narrow" charset="0"/>
              </a:rPr>
              <a:t> and whose cross-sectional area is A. (</a:t>
            </a:r>
            <a:r>
              <a:rPr lang="en-US" dirty="0" err="1">
                <a:solidFill>
                  <a:schemeClr val="accent2"/>
                </a:solidFill>
                <a:latin typeface="Arial Narrow" charset="0"/>
              </a:rPr>
              <a:t>b</a:t>
            </a:r>
            <a:r>
              <a:rPr lang="en-US" dirty="0">
                <a:solidFill>
                  <a:schemeClr val="accent2"/>
                </a:solidFill>
                <a:latin typeface="Arial Narrow" charset="0"/>
              </a:rPr>
              <a:t>) Calculate the value of </a:t>
            </a:r>
            <a:r>
              <a:rPr lang="en-US" dirty="0">
                <a:solidFill>
                  <a:schemeClr val="accent2"/>
                </a:solidFill>
                <a:latin typeface="Monotype Corsiva" charset="0"/>
              </a:rPr>
              <a:t>L</a:t>
            </a:r>
            <a:r>
              <a:rPr lang="en-US" dirty="0">
                <a:solidFill>
                  <a:schemeClr val="accent2"/>
                </a:solidFill>
                <a:latin typeface="Arial Narrow" charset="0"/>
              </a:rPr>
              <a:t> if N=100, </a:t>
            </a:r>
            <a:r>
              <a:rPr lang="en-US" dirty="0" err="1">
                <a:solidFill>
                  <a:schemeClr val="accent2"/>
                </a:solidFill>
                <a:latin typeface="Monotype Corsiva" charset="0"/>
              </a:rPr>
              <a:t>l</a:t>
            </a:r>
            <a:r>
              <a:rPr lang="en-US" dirty="0">
                <a:solidFill>
                  <a:schemeClr val="accent2"/>
                </a:solidFill>
                <a:latin typeface="Arial Narrow" charset="0"/>
              </a:rPr>
              <a:t>=5.0cm, A=0.30cm</a:t>
            </a:r>
            <a:r>
              <a:rPr lang="en-US" baseline="30000" dirty="0">
                <a:solidFill>
                  <a:schemeClr val="accent2"/>
                </a:solidFill>
                <a:latin typeface="Arial Narrow" charset="0"/>
              </a:rPr>
              <a:t>2</a:t>
            </a:r>
            <a:r>
              <a:rPr lang="en-US" dirty="0">
                <a:solidFill>
                  <a:schemeClr val="accent2"/>
                </a:solidFill>
                <a:latin typeface="Arial Narrow" charset="0"/>
              </a:rPr>
              <a:t> and the solenoid is air filled. (</a:t>
            </a:r>
            <a:r>
              <a:rPr lang="en-US" dirty="0" err="1">
                <a:solidFill>
                  <a:schemeClr val="accent2"/>
                </a:solidFill>
                <a:latin typeface="Arial Narrow" charset="0"/>
              </a:rPr>
              <a:t>c</a:t>
            </a:r>
            <a:r>
              <a:rPr lang="en-US" dirty="0">
                <a:solidFill>
                  <a:schemeClr val="accent2"/>
                </a:solidFill>
                <a:latin typeface="Arial Narrow" charset="0"/>
              </a:rPr>
              <a:t>) calculate </a:t>
            </a:r>
            <a:r>
              <a:rPr lang="en-US" dirty="0">
                <a:solidFill>
                  <a:schemeClr val="accent2"/>
                </a:solidFill>
                <a:latin typeface="Monotype Corsiva" charset="0"/>
              </a:rPr>
              <a:t>L</a:t>
            </a:r>
            <a:r>
              <a:rPr lang="en-US" dirty="0">
                <a:solidFill>
                  <a:schemeClr val="accent2"/>
                </a:solidFill>
                <a:latin typeface="Arial Narrow" charset="0"/>
              </a:rPr>
              <a:t> if the solenoid has an iron core with</a:t>
            </a:r>
            <a:r>
              <a:rPr lang="en-US" dirty="0" smtClean="0">
                <a:solidFill>
                  <a:schemeClr val="accent2"/>
                </a:solidFill>
                <a:latin typeface="Arial Narrow" charset="0"/>
              </a:rPr>
              <a:t> </a:t>
            </a:r>
            <a:r>
              <a:rPr lang="en-US" dirty="0" err="1" smtClean="0">
                <a:solidFill>
                  <a:schemeClr val="accent2"/>
                </a:solidFill>
                <a:latin typeface="Symbol" charset="2"/>
              </a:rPr>
              <a:t>μ</a:t>
            </a:r>
            <a:r>
              <a:rPr lang="en-US" dirty="0" smtClean="0">
                <a:solidFill>
                  <a:schemeClr val="accent2"/>
                </a:solidFill>
                <a:latin typeface="Arial Narrow" charset="0"/>
              </a:rPr>
              <a:t>=4000</a:t>
            </a:r>
            <a:r>
              <a:rPr lang="en-US" dirty="0" smtClean="0">
                <a:solidFill>
                  <a:schemeClr val="accent2"/>
                </a:solidFill>
                <a:latin typeface="Symbol" charset="2"/>
              </a:rPr>
              <a:t>μ</a:t>
            </a:r>
            <a:r>
              <a:rPr lang="en-US" baseline="-25000" dirty="0" smtClean="0">
                <a:solidFill>
                  <a:schemeClr val="accent2"/>
                </a:solidFill>
                <a:latin typeface="Arial Narrow" charset="0"/>
              </a:rPr>
              <a:t>0</a:t>
            </a:r>
            <a:r>
              <a:rPr lang="en-US" dirty="0">
                <a:solidFill>
                  <a:schemeClr val="accent2"/>
                </a:solidFill>
                <a:latin typeface="Arial Narrow" charset="0"/>
              </a:rPr>
              <a:t>.</a:t>
            </a:r>
          </a:p>
        </p:txBody>
      </p:sp>
      <p:sp>
        <p:nvSpPr>
          <p:cNvPr id="442372" name="Text Box 4"/>
          <p:cNvSpPr txBox="1">
            <a:spLocks noChangeArrowheads="1"/>
          </p:cNvSpPr>
          <p:nvPr/>
        </p:nvSpPr>
        <p:spPr bwMode="auto">
          <a:xfrm>
            <a:off x="381000" y="2438400"/>
            <a:ext cx="54102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What is the magnetic field inside a solenoid?</a:t>
            </a:r>
            <a:endParaRPr lang="en-US" baseline="-25000">
              <a:solidFill>
                <a:srgbClr val="CC00CC"/>
              </a:solidFill>
              <a:latin typeface="Arial Narrow" charset="0"/>
            </a:endParaRPr>
          </a:p>
        </p:txBody>
      </p:sp>
      <p:sp>
        <p:nvSpPr>
          <p:cNvPr id="442373" name="Text Box 5"/>
          <p:cNvSpPr txBox="1">
            <a:spLocks noChangeArrowheads="1"/>
          </p:cNvSpPr>
          <p:nvPr/>
        </p:nvSpPr>
        <p:spPr bwMode="auto">
          <a:xfrm>
            <a:off x="381000" y="3810000"/>
            <a:ext cx="34290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(b) Using the formula above</a:t>
            </a:r>
          </a:p>
        </p:txBody>
      </p:sp>
      <p:graphicFrame>
        <p:nvGraphicFramePr>
          <p:cNvPr id="442374" name="Object 6"/>
          <p:cNvGraphicFramePr>
            <a:graphicFrameLocks noChangeAspect="1"/>
          </p:cNvGraphicFramePr>
          <p:nvPr/>
        </p:nvGraphicFramePr>
        <p:xfrm>
          <a:off x="2971800" y="2851150"/>
          <a:ext cx="881063" cy="501650"/>
        </p:xfrm>
        <a:graphic>
          <a:graphicData uri="http://schemas.openxmlformats.org/presentationml/2006/ole">
            <mc:AlternateContent xmlns:mc="http://schemas.openxmlformats.org/markup-compatibility/2006">
              <mc:Choice xmlns:v="urn:schemas-microsoft-com:vml" Requires="v">
                <p:oleObj spid="_x0000_s462456" name="Equation" r:id="rId3" imgW="355320" imgH="203040" progId="Equation.DSMT4">
                  <p:embed/>
                </p:oleObj>
              </mc:Choice>
              <mc:Fallback>
                <p:oleObj name="Equation" r:id="rId3" imgW="355320" imgH="2030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851150"/>
                        <a:ext cx="881063" cy="5016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2375" name="Object 7"/>
          <p:cNvGraphicFramePr>
            <a:graphicFrameLocks noChangeAspect="1"/>
          </p:cNvGraphicFramePr>
          <p:nvPr/>
        </p:nvGraphicFramePr>
        <p:xfrm>
          <a:off x="5638800" y="2497138"/>
          <a:ext cx="596900" cy="357187"/>
        </p:xfrm>
        <a:graphic>
          <a:graphicData uri="http://schemas.openxmlformats.org/presentationml/2006/ole">
            <mc:AlternateContent xmlns:mc="http://schemas.openxmlformats.org/markup-compatibility/2006">
              <mc:Choice xmlns:v="urn:schemas-microsoft-com:vml" Requires="v">
                <p:oleObj spid="_x0000_s462457" name="Equation" r:id="rId5" imgW="253800" imgH="152280" progId="Equation.DSMT4">
                  <p:embed/>
                </p:oleObj>
              </mc:Choice>
              <mc:Fallback>
                <p:oleObj name="Equation" r:id="rId5" imgW="253800" imgH="1522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97138"/>
                        <a:ext cx="596900" cy="35718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442376" name="Text Box 8"/>
          <p:cNvSpPr txBox="1">
            <a:spLocks noChangeArrowheads="1"/>
          </p:cNvSpPr>
          <p:nvPr/>
        </p:nvSpPr>
        <p:spPr bwMode="auto">
          <a:xfrm>
            <a:off x="381000" y="2895600"/>
            <a:ext cx="26670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The flux is, therefore,</a:t>
            </a:r>
            <a:endParaRPr lang="en-US" baseline="-25000">
              <a:solidFill>
                <a:srgbClr val="CC00CC"/>
              </a:solidFill>
              <a:latin typeface="Arial Narrow" charset="0"/>
            </a:endParaRPr>
          </a:p>
        </p:txBody>
      </p:sp>
      <p:graphicFrame>
        <p:nvGraphicFramePr>
          <p:cNvPr id="442377" name="Object 9"/>
          <p:cNvGraphicFramePr>
            <a:graphicFrameLocks noChangeAspect="1"/>
          </p:cNvGraphicFramePr>
          <p:nvPr/>
        </p:nvGraphicFramePr>
        <p:xfrm>
          <a:off x="4759325" y="3552825"/>
          <a:ext cx="498475" cy="312738"/>
        </p:xfrm>
        <a:graphic>
          <a:graphicData uri="http://schemas.openxmlformats.org/presentationml/2006/ole">
            <mc:AlternateContent xmlns:mc="http://schemas.openxmlformats.org/markup-compatibility/2006">
              <mc:Choice xmlns:v="urn:schemas-microsoft-com:vml" Requires="v">
                <p:oleObj spid="_x0000_s462458" name="Equation" r:id="rId7" imgW="241200" imgH="152280" progId="Equation.DSMT4">
                  <p:embed/>
                </p:oleObj>
              </mc:Choice>
              <mc:Fallback>
                <p:oleObj name="Equation" r:id="rId7" imgW="241200" imgH="1522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9325" y="3552825"/>
                        <a:ext cx="498475" cy="3127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442378" name="Text Box 10"/>
          <p:cNvSpPr txBox="1">
            <a:spLocks noChangeArrowheads="1"/>
          </p:cNvSpPr>
          <p:nvPr/>
        </p:nvSpPr>
        <p:spPr bwMode="auto">
          <a:xfrm>
            <a:off x="381000" y="3352800"/>
            <a:ext cx="46482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Using the formula for self inductance:</a:t>
            </a:r>
            <a:endParaRPr lang="en-US" baseline="-25000">
              <a:solidFill>
                <a:srgbClr val="CC00CC"/>
              </a:solidFill>
              <a:latin typeface="Arial Narrow" charset="0"/>
            </a:endParaRPr>
          </a:p>
        </p:txBody>
      </p:sp>
      <p:graphicFrame>
        <p:nvGraphicFramePr>
          <p:cNvPr id="442379" name="Object 11"/>
          <p:cNvGraphicFramePr>
            <a:graphicFrameLocks noChangeAspect="1"/>
          </p:cNvGraphicFramePr>
          <p:nvPr/>
        </p:nvGraphicFramePr>
        <p:xfrm>
          <a:off x="914400" y="4583113"/>
          <a:ext cx="466725" cy="293687"/>
        </p:xfrm>
        <a:graphic>
          <a:graphicData uri="http://schemas.openxmlformats.org/presentationml/2006/ole">
            <mc:AlternateContent xmlns:mc="http://schemas.openxmlformats.org/markup-compatibility/2006">
              <mc:Choice xmlns:v="urn:schemas-microsoft-com:vml" Requires="v">
                <p:oleObj spid="_x0000_s462459" name="Equation" r:id="rId9" imgW="241200" imgH="152280" progId="Equation.DSMT4">
                  <p:embed/>
                </p:oleObj>
              </mc:Choice>
              <mc:Fallback>
                <p:oleObj name="Equation" r:id="rId9" imgW="241200" imgH="1522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4400" y="4583113"/>
                        <a:ext cx="466725" cy="29368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442380" name="Text Box 12"/>
          <p:cNvSpPr txBox="1">
            <a:spLocks noChangeArrowheads="1"/>
          </p:cNvSpPr>
          <p:nvPr/>
        </p:nvSpPr>
        <p:spPr bwMode="auto">
          <a:xfrm>
            <a:off x="381000" y="5105400"/>
            <a:ext cx="60960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(c) The magnetic field with an iron core solenoid is</a:t>
            </a:r>
          </a:p>
        </p:txBody>
      </p:sp>
      <p:graphicFrame>
        <p:nvGraphicFramePr>
          <p:cNvPr id="442381" name="Object 13"/>
          <p:cNvGraphicFramePr>
            <a:graphicFrameLocks noChangeAspect="1"/>
          </p:cNvGraphicFramePr>
          <p:nvPr/>
        </p:nvGraphicFramePr>
        <p:xfrm>
          <a:off x="6172200" y="5145088"/>
          <a:ext cx="596900" cy="357187"/>
        </p:xfrm>
        <a:graphic>
          <a:graphicData uri="http://schemas.openxmlformats.org/presentationml/2006/ole">
            <mc:AlternateContent xmlns:mc="http://schemas.openxmlformats.org/markup-compatibility/2006">
              <mc:Choice xmlns:v="urn:schemas-microsoft-com:vml" Requires="v">
                <p:oleObj spid="_x0000_s462460" name="Equation" r:id="rId11" imgW="253800" imgH="152280" progId="Equation.DSMT4">
                  <p:embed/>
                </p:oleObj>
              </mc:Choice>
              <mc:Fallback>
                <p:oleObj name="Equation" r:id="rId11" imgW="253800" imgH="1522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72200" y="5145088"/>
                        <a:ext cx="596900" cy="35718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2382" name="Object 14"/>
          <p:cNvGraphicFramePr>
            <a:graphicFrameLocks noChangeAspect="1"/>
          </p:cNvGraphicFramePr>
          <p:nvPr/>
        </p:nvGraphicFramePr>
        <p:xfrm>
          <a:off x="304800" y="5856288"/>
          <a:ext cx="468313" cy="293687"/>
        </p:xfrm>
        <a:graphic>
          <a:graphicData uri="http://schemas.openxmlformats.org/presentationml/2006/ole">
            <mc:AlternateContent xmlns:mc="http://schemas.openxmlformats.org/markup-compatibility/2006">
              <mc:Choice xmlns:v="urn:schemas-microsoft-com:vml" Requires="v">
                <p:oleObj spid="_x0000_s462461" name="Equation" r:id="rId13" imgW="241200" imgH="152280" progId="Equation.DSMT4">
                  <p:embed/>
                </p:oleObj>
              </mc:Choice>
              <mc:Fallback>
                <p:oleObj name="Equation" r:id="rId13" imgW="241200" imgH="1522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4800" y="5856288"/>
                        <a:ext cx="468313" cy="293687"/>
                      </a:xfrm>
                      <a:prstGeom prst="rect">
                        <a:avLst/>
                      </a:prstGeom>
                      <a:solidFill>
                        <a:schemeClr val="bg1"/>
                      </a:solidFill>
                      <a:ln>
                        <a:noFill/>
                      </a:ln>
                      <a:extLs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2383" name="Object 15"/>
          <p:cNvGraphicFramePr>
            <a:graphicFrameLocks noChangeAspect="1"/>
          </p:cNvGraphicFramePr>
          <p:nvPr/>
        </p:nvGraphicFramePr>
        <p:xfrm>
          <a:off x="6172200" y="2438400"/>
          <a:ext cx="1014413" cy="476250"/>
        </p:xfrm>
        <a:graphic>
          <a:graphicData uri="http://schemas.openxmlformats.org/presentationml/2006/ole">
            <mc:AlternateContent xmlns:mc="http://schemas.openxmlformats.org/markup-compatibility/2006">
              <mc:Choice xmlns:v="urn:schemas-microsoft-com:vml" Requires="v">
                <p:oleObj spid="_x0000_s462462" name="Equation" r:id="rId15" imgW="431640" imgH="203040" progId="Equation.DSMT4">
                  <p:embed/>
                </p:oleObj>
              </mc:Choice>
              <mc:Fallback>
                <p:oleObj name="Equation" r:id="rId15" imgW="431640" imgH="20304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72200" y="2438400"/>
                        <a:ext cx="1014413" cy="4762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2384" name="Object 16"/>
          <p:cNvGraphicFramePr>
            <a:graphicFrameLocks noChangeAspect="1"/>
          </p:cNvGraphicFramePr>
          <p:nvPr/>
        </p:nvGraphicFramePr>
        <p:xfrm>
          <a:off x="7126288" y="2438400"/>
          <a:ext cx="1103312" cy="476250"/>
        </p:xfrm>
        <a:graphic>
          <a:graphicData uri="http://schemas.openxmlformats.org/presentationml/2006/ole">
            <mc:AlternateContent xmlns:mc="http://schemas.openxmlformats.org/markup-compatibility/2006">
              <mc:Choice xmlns:v="urn:schemas-microsoft-com:vml" Requires="v">
                <p:oleObj spid="_x0000_s462463" name="Equation" r:id="rId17" imgW="469800" imgH="203040" progId="Equation.DSMT4">
                  <p:embed/>
                </p:oleObj>
              </mc:Choice>
              <mc:Fallback>
                <p:oleObj name="Equation" r:id="rId17" imgW="469800" imgH="20304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126288" y="2438400"/>
                        <a:ext cx="1103312" cy="4762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2385" name="Object 17"/>
          <p:cNvGraphicFramePr>
            <a:graphicFrameLocks noChangeAspect="1"/>
          </p:cNvGraphicFramePr>
          <p:nvPr/>
        </p:nvGraphicFramePr>
        <p:xfrm>
          <a:off x="3752850" y="2900363"/>
          <a:ext cx="819150" cy="376237"/>
        </p:xfrm>
        <a:graphic>
          <a:graphicData uri="http://schemas.openxmlformats.org/presentationml/2006/ole">
            <mc:AlternateContent xmlns:mc="http://schemas.openxmlformats.org/markup-compatibility/2006">
              <mc:Choice xmlns:v="urn:schemas-microsoft-com:vml" Requires="v">
                <p:oleObj spid="_x0000_s462464" name="Equation" r:id="rId19" imgW="330120" imgH="152280" progId="Equation.DSMT4">
                  <p:embed/>
                </p:oleObj>
              </mc:Choice>
              <mc:Fallback>
                <p:oleObj name="Equation" r:id="rId19" imgW="330120" imgH="15228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752850" y="2900363"/>
                        <a:ext cx="819150" cy="37623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2386" name="Object 18"/>
          <p:cNvGraphicFramePr>
            <a:graphicFrameLocks noChangeAspect="1"/>
          </p:cNvGraphicFramePr>
          <p:nvPr/>
        </p:nvGraphicFramePr>
        <p:xfrm>
          <a:off x="4648200" y="2817813"/>
          <a:ext cx="1322388" cy="566737"/>
        </p:xfrm>
        <a:graphic>
          <a:graphicData uri="http://schemas.openxmlformats.org/presentationml/2006/ole">
            <mc:AlternateContent xmlns:mc="http://schemas.openxmlformats.org/markup-compatibility/2006">
              <mc:Choice xmlns:v="urn:schemas-microsoft-com:vml" Requires="v">
                <p:oleObj spid="_x0000_s462465" name="Equation" r:id="rId21" imgW="533400" imgH="228600" progId="Equation.DSMT4">
                  <p:embed/>
                </p:oleObj>
              </mc:Choice>
              <mc:Fallback>
                <p:oleObj name="Equation" r:id="rId21" imgW="533400" imgH="22860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48200" y="2817813"/>
                        <a:ext cx="1322388" cy="56673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2387" name="Object 19"/>
          <p:cNvGraphicFramePr>
            <a:graphicFrameLocks noChangeAspect="1"/>
          </p:cNvGraphicFramePr>
          <p:nvPr/>
        </p:nvGraphicFramePr>
        <p:xfrm>
          <a:off x="5181600" y="3352800"/>
          <a:ext cx="1022350" cy="758825"/>
        </p:xfrm>
        <a:graphic>
          <a:graphicData uri="http://schemas.openxmlformats.org/presentationml/2006/ole">
            <mc:AlternateContent xmlns:mc="http://schemas.openxmlformats.org/markup-compatibility/2006">
              <mc:Choice xmlns:v="urn:schemas-microsoft-com:vml" Requires="v">
                <p:oleObj spid="_x0000_s462466" name="Equation" r:id="rId23" imgW="495000" imgH="368280" progId="Equation.DSMT4">
                  <p:embed/>
                </p:oleObj>
              </mc:Choice>
              <mc:Fallback>
                <p:oleObj name="Equation" r:id="rId23" imgW="495000" imgH="36828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181600" y="3352800"/>
                        <a:ext cx="1022350" cy="7588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2388" name="Object 20"/>
          <p:cNvGraphicFramePr>
            <a:graphicFrameLocks noChangeAspect="1"/>
          </p:cNvGraphicFramePr>
          <p:nvPr/>
        </p:nvGraphicFramePr>
        <p:xfrm>
          <a:off x="6248400" y="3276600"/>
          <a:ext cx="1522413" cy="811213"/>
        </p:xfrm>
        <a:graphic>
          <a:graphicData uri="http://schemas.openxmlformats.org/presentationml/2006/ole">
            <mc:AlternateContent xmlns:mc="http://schemas.openxmlformats.org/markup-compatibility/2006">
              <mc:Choice xmlns:v="urn:schemas-microsoft-com:vml" Requires="v">
                <p:oleObj spid="_x0000_s462467" name="Equation" r:id="rId25" imgW="736600" imgH="393700" progId="Equation.DSMT4">
                  <p:embed/>
                </p:oleObj>
              </mc:Choice>
              <mc:Fallback>
                <p:oleObj name="Equation" r:id="rId25" imgW="736600" imgH="39370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248400" y="3276600"/>
                        <a:ext cx="1522413" cy="8112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2389" name="Object 21"/>
          <p:cNvGraphicFramePr>
            <a:graphicFrameLocks noChangeAspect="1"/>
          </p:cNvGraphicFramePr>
          <p:nvPr/>
        </p:nvGraphicFramePr>
        <p:xfrm>
          <a:off x="1357313" y="4344988"/>
          <a:ext cx="1157287" cy="760412"/>
        </p:xfrm>
        <a:graphic>
          <a:graphicData uri="http://schemas.openxmlformats.org/presentationml/2006/ole">
            <mc:AlternateContent xmlns:mc="http://schemas.openxmlformats.org/markup-compatibility/2006">
              <mc:Choice xmlns:v="urn:schemas-microsoft-com:vml" Requires="v">
                <p:oleObj spid="_x0000_s462468" name="Equation" r:id="rId27" imgW="596880" imgH="393480" progId="Equation.DSMT4">
                  <p:embed/>
                </p:oleObj>
              </mc:Choice>
              <mc:Fallback>
                <p:oleObj name="Equation" r:id="rId27" imgW="596880" imgH="393480" progId="Equation.DSMT4">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357313" y="4344988"/>
                        <a:ext cx="1157287" cy="76041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2390" name="Object 22"/>
          <p:cNvGraphicFramePr>
            <a:graphicFrameLocks noChangeAspect="1"/>
          </p:cNvGraphicFramePr>
          <p:nvPr/>
        </p:nvGraphicFramePr>
        <p:xfrm>
          <a:off x="2487613" y="4211638"/>
          <a:ext cx="5462587" cy="906462"/>
        </p:xfrm>
        <a:graphic>
          <a:graphicData uri="http://schemas.openxmlformats.org/presentationml/2006/ole">
            <mc:AlternateContent xmlns:mc="http://schemas.openxmlformats.org/markup-compatibility/2006">
              <mc:Choice xmlns:v="urn:schemas-microsoft-com:vml" Requires="v">
                <p:oleObj spid="_x0000_s462469" name="Equation" r:id="rId29" imgW="2819400" imgH="469900" progId="Equation.DSMT4">
                  <p:embed/>
                </p:oleObj>
              </mc:Choice>
              <mc:Fallback>
                <p:oleObj name="Equation" r:id="rId29" imgW="2819400" imgH="469900" progId="Equation.DSMT4">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487613" y="4211638"/>
                        <a:ext cx="5462587" cy="9064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2391" name="Object 23"/>
          <p:cNvGraphicFramePr>
            <a:graphicFrameLocks noChangeAspect="1"/>
          </p:cNvGraphicFramePr>
          <p:nvPr/>
        </p:nvGraphicFramePr>
        <p:xfrm>
          <a:off x="6711950" y="5086350"/>
          <a:ext cx="984250" cy="476250"/>
        </p:xfrm>
        <a:graphic>
          <a:graphicData uri="http://schemas.openxmlformats.org/presentationml/2006/ole">
            <mc:AlternateContent xmlns:mc="http://schemas.openxmlformats.org/markup-compatibility/2006">
              <mc:Choice xmlns:v="urn:schemas-microsoft-com:vml" Requires="v">
                <p:oleObj spid="_x0000_s462470" name="Equation" r:id="rId31" imgW="419040" imgH="203040" progId="Equation.DSMT4">
                  <p:embed/>
                </p:oleObj>
              </mc:Choice>
              <mc:Fallback>
                <p:oleObj name="Equation" r:id="rId31" imgW="419040" imgH="203040" progId="Equation.DSMT4">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711950" y="5086350"/>
                        <a:ext cx="984250" cy="4762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2392" name="Object 24"/>
          <p:cNvGraphicFramePr>
            <a:graphicFrameLocks noChangeAspect="1"/>
          </p:cNvGraphicFramePr>
          <p:nvPr/>
        </p:nvGraphicFramePr>
        <p:xfrm>
          <a:off x="769938" y="5638800"/>
          <a:ext cx="1058862" cy="760413"/>
        </p:xfrm>
        <a:graphic>
          <a:graphicData uri="http://schemas.openxmlformats.org/presentationml/2006/ole">
            <mc:AlternateContent xmlns:mc="http://schemas.openxmlformats.org/markup-compatibility/2006">
              <mc:Choice xmlns:v="urn:schemas-microsoft-com:vml" Requires="v">
                <p:oleObj spid="_x0000_s462471" name="Equation" r:id="rId33" imgW="545760" imgH="393480" progId="Equation.DSMT4">
                  <p:embed/>
                </p:oleObj>
              </mc:Choice>
              <mc:Fallback>
                <p:oleObj name="Equation" r:id="rId33" imgW="545760" imgH="393480" progId="Equation.DSMT4">
                  <p:embed/>
                  <p:pic>
                    <p:nvPicPr>
                      <p:cNvPr id="0" name=""/>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69938" y="5638800"/>
                        <a:ext cx="1058862" cy="760413"/>
                      </a:xfrm>
                      <a:prstGeom prst="rect">
                        <a:avLst/>
                      </a:prstGeom>
                      <a:solidFill>
                        <a:schemeClr val="bg1"/>
                      </a:solidFill>
                      <a:ln>
                        <a:noFill/>
                      </a:ln>
                      <a:extLs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2393" name="Object 25"/>
          <p:cNvGraphicFramePr>
            <a:graphicFrameLocks noChangeAspect="1"/>
          </p:cNvGraphicFramePr>
          <p:nvPr/>
        </p:nvGraphicFramePr>
        <p:xfrm>
          <a:off x="1906588" y="5507038"/>
          <a:ext cx="7112000" cy="906462"/>
        </p:xfrm>
        <a:graphic>
          <a:graphicData uri="http://schemas.openxmlformats.org/presentationml/2006/ole">
            <mc:AlternateContent xmlns:mc="http://schemas.openxmlformats.org/markup-compatibility/2006">
              <mc:Choice xmlns:v="urn:schemas-microsoft-com:vml" Requires="v">
                <p:oleObj spid="_x0000_s462472" name="Equation" r:id="rId35" imgW="3670300" imgH="469900" progId="Equation.DSMT4">
                  <p:embed/>
                </p:oleObj>
              </mc:Choice>
              <mc:Fallback>
                <p:oleObj name="Equation" r:id="rId35" imgW="3670300" imgH="469900" progId="Equation.DSMT4">
                  <p:embed/>
                  <p:pic>
                    <p:nvPicPr>
                      <p:cNvPr id="0" name=""/>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906588" y="5507038"/>
                        <a:ext cx="7112000" cy="906462"/>
                      </a:xfrm>
                      <a:prstGeom prst="rect">
                        <a:avLst/>
                      </a:prstGeom>
                      <a:solidFill>
                        <a:schemeClr val="bg1"/>
                      </a:solidFill>
                      <a:ln>
                        <a:noFill/>
                      </a:ln>
                      <a:extLs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514069" name="Object 21"/>
          <p:cNvGraphicFramePr>
            <a:graphicFrameLocks noChangeAspect="1"/>
          </p:cNvGraphicFramePr>
          <p:nvPr/>
        </p:nvGraphicFramePr>
        <p:xfrm>
          <a:off x="7772400" y="3251200"/>
          <a:ext cx="1206500" cy="863600"/>
        </p:xfrm>
        <a:graphic>
          <a:graphicData uri="http://schemas.openxmlformats.org/presentationml/2006/ole">
            <mc:AlternateContent xmlns:mc="http://schemas.openxmlformats.org/markup-compatibility/2006">
              <mc:Choice xmlns:v="urn:schemas-microsoft-com:vml" Requires="v">
                <p:oleObj spid="_x0000_s462473" name="Equation" r:id="rId37" imgW="584200" imgH="419100" progId="Equation.DSMT4">
                  <p:embed/>
                </p:oleObj>
              </mc:Choice>
              <mc:Fallback>
                <p:oleObj name="Equation" r:id="rId37" imgW="584200" imgH="419100" progId="Equation.DSMT4">
                  <p:embed/>
                  <p:pic>
                    <p:nvPicPr>
                      <p:cNvPr id="0" name=""/>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7772400" y="3251200"/>
                        <a:ext cx="1206500" cy="8636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9029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42371"/>
                                        </p:tgtEl>
                                        <p:attrNameLst>
                                          <p:attrName>style.visibility</p:attrName>
                                        </p:attrNameLst>
                                      </p:cBhvr>
                                      <p:to>
                                        <p:strVal val="visible"/>
                                      </p:to>
                                    </p:set>
                                    <p:animEffect transition="in" filter="wipe(left)">
                                      <p:cBhvr>
                                        <p:cTn id="7" dur="500"/>
                                        <p:tgtEl>
                                          <p:spTgt spid="4423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42372"/>
                                        </p:tgtEl>
                                        <p:attrNameLst>
                                          <p:attrName>style.visibility</p:attrName>
                                        </p:attrNameLst>
                                      </p:cBhvr>
                                      <p:to>
                                        <p:strVal val="visible"/>
                                      </p:to>
                                    </p:set>
                                    <p:animEffect transition="in" filter="wipe(left)">
                                      <p:cBhvr>
                                        <p:cTn id="12" dur="500"/>
                                        <p:tgtEl>
                                          <p:spTgt spid="44237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iterate type="wd">
                                    <p:tmPct val="10000"/>
                                  </p:iterate>
                                  <p:childTnLst>
                                    <p:set>
                                      <p:cBhvr>
                                        <p:cTn id="16" dur="1" fill="hold">
                                          <p:stCondLst>
                                            <p:cond delay="0"/>
                                          </p:stCondLst>
                                        </p:cTn>
                                        <p:tgtEl>
                                          <p:spTgt spid="442375"/>
                                        </p:tgtEl>
                                        <p:attrNameLst>
                                          <p:attrName>style.visibility</p:attrName>
                                        </p:attrNameLst>
                                      </p:cBhvr>
                                      <p:to>
                                        <p:strVal val="visible"/>
                                      </p:to>
                                    </p:set>
                                    <p:animEffect transition="in" filter="wipe(left)">
                                      <p:cBhvr>
                                        <p:cTn id="17" dur="500"/>
                                        <p:tgtEl>
                                          <p:spTgt spid="44237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iterate type="wd">
                                    <p:tmPct val="10000"/>
                                  </p:iterate>
                                  <p:childTnLst>
                                    <p:set>
                                      <p:cBhvr>
                                        <p:cTn id="21" dur="1" fill="hold">
                                          <p:stCondLst>
                                            <p:cond delay="0"/>
                                          </p:stCondLst>
                                        </p:cTn>
                                        <p:tgtEl>
                                          <p:spTgt spid="442383"/>
                                        </p:tgtEl>
                                        <p:attrNameLst>
                                          <p:attrName>style.visibility</p:attrName>
                                        </p:attrNameLst>
                                      </p:cBhvr>
                                      <p:to>
                                        <p:strVal val="visible"/>
                                      </p:to>
                                    </p:set>
                                    <p:animEffect transition="in" filter="wipe(left)">
                                      <p:cBhvr>
                                        <p:cTn id="22" dur="500"/>
                                        <p:tgtEl>
                                          <p:spTgt spid="44238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iterate type="wd">
                                    <p:tmPct val="10000"/>
                                  </p:iterate>
                                  <p:childTnLst>
                                    <p:set>
                                      <p:cBhvr>
                                        <p:cTn id="26" dur="1" fill="hold">
                                          <p:stCondLst>
                                            <p:cond delay="0"/>
                                          </p:stCondLst>
                                        </p:cTn>
                                        <p:tgtEl>
                                          <p:spTgt spid="442384"/>
                                        </p:tgtEl>
                                        <p:attrNameLst>
                                          <p:attrName>style.visibility</p:attrName>
                                        </p:attrNameLst>
                                      </p:cBhvr>
                                      <p:to>
                                        <p:strVal val="visible"/>
                                      </p:to>
                                    </p:set>
                                    <p:animEffect transition="in" filter="wipe(left)">
                                      <p:cBhvr>
                                        <p:cTn id="27" dur="500"/>
                                        <p:tgtEl>
                                          <p:spTgt spid="44238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442376"/>
                                        </p:tgtEl>
                                        <p:attrNameLst>
                                          <p:attrName>style.visibility</p:attrName>
                                        </p:attrNameLst>
                                      </p:cBhvr>
                                      <p:to>
                                        <p:strVal val="visible"/>
                                      </p:to>
                                    </p:set>
                                    <p:animEffect transition="in" filter="wipe(left)">
                                      <p:cBhvr>
                                        <p:cTn id="32" dur="500"/>
                                        <p:tgtEl>
                                          <p:spTgt spid="44237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iterate type="wd">
                                    <p:tmPct val="10000"/>
                                  </p:iterate>
                                  <p:childTnLst>
                                    <p:set>
                                      <p:cBhvr>
                                        <p:cTn id="36" dur="1" fill="hold">
                                          <p:stCondLst>
                                            <p:cond delay="0"/>
                                          </p:stCondLst>
                                        </p:cTn>
                                        <p:tgtEl>
                                          <p:spTgt spid="442374"/>
                                        </p:tgtEl>
                                        <p:attrNameLst>
                                          <p:attrName>style.visibility</p:attrName>
                                        </p:attrNameLst>
                                      </p:cBhvr>
                                      <p:to>
                                        <p:strVal val="visible"/>
                                      </p:to>
                                    </p:set>
                                    <p:animEffect transition="in" filter="wipe(left)">
                                      <p:cBhvr>
                                        <p:cTn id="37" dur="500"/>
                                        <p:tgtEl>
                                          <p:spTgt spid="44237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iterate type="wd">
                                    <p:tmPct val="10000"/>
                                  </p:iterate>
                                  <p:childTnLst>
                                    <p:set>
                                      <p:cBhvr>
                                        <p:cTn id="41" dur="1" fill="hold">
                                          <p:stCondLst>
                                            <p:cond delay="0"/>
                                          </p:stCondLst>
                                        </p:cTn>
                                        <p:tgtEl>
                                          <p:spTgt spid="442385"/>
                                        </p:tgtEl>
                                        <p:attrNameLst>
                                          <p:attrName>style.visibility</p:attrName>
                                        </p:attrNameLst>
                                      </p:cBhvr>
                                      <p:to>
                                        <p:strVal val="visible"/>
                                      </p:to>
                                    </p:set>
                                    <p:animEffect transition="in" filter="wipe(left)">
                                      <p:cBhvr>
                                        <p:cTn id="42" dur="500"/>
                                        <p:tgtEl>
                                          <p:spTgt spid="44238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iterate type="wd">
                                    <p:tmPct val="10000"/>
                                  </p:iterate>
                                  <p:childTnLst>
                                    <p:set>
                                      <p:cBhvr>
                                        <p:cTn id="46" dur="1" fill="hold">
                                          <p:stCondLst>
                                            <p:cond delay="0"/>
                                          </p:stCondLst>
                                        </p:cTn>
                                        <p:tgtEl>
                                          <p:spTgt spid="442386"/>
                                        </p:tgtEl>
                                        <p:attrNameLst>
                                          <p:attrName>style.visibility</p:attrName>
                                        </p:attrNameLst>
                                      </p:cBhvr>
                                      <p:to>
                                        <p:strVal val="visible"/>
                                      </p:to>
                                    </p:set>
                                    <p:animEffect transition="in" filter="wipe(left)">
                                      <p:cBhvr>
                                        <p:cTn id="47" dur="500"/>
                                        <p:tgtEl>
                                          <p:spTgt spid="44238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wd">
                                    <p:tmPct val="10000"/>
                                  </p:iterate>
                                  <p:childTnLst>
                                    <p:set>
                                      <p:cBhvr>
                                        <p:cTn id="51" dur="1" fill="hold">
                                          <p:stCondLst>
                                            <p:cond delay="0"/>
                                          </p:stCondLst>
                                        </p:cTn>
                                        <p:tgtEl>
                                          <p:spTgt spid="442378"/>
                                        </p:tgtEl>
                                        <p:attrNameLst>
                                          <p:attrName>style.visibility</p:attrName>
                                        </p:attrNameLst>
                                      </p:cBhvr>
                                      <p:to>
                                        <p:strVal val="visible"/>
                                      </p:to>
                                    </p:set>
                                    <p:animEffect transition="in" filter="wipe(left)">
                                      <p:cBhvr>
                                        <p:cTn id="52" dur="500"/>
                                        <p:tgtEl>
                                          <p:spTgt spid="44237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iterate type="wd">
                                    <p:tmPct val="10000"/>
                                  </p:iterate>
                                  <p:childTnLst>
                                    <p:set>
                                      <p:cBhvr>
                                        <p:cTn id="56" dur="1" fill="hold">
                                          <p:stCondLst>
                                            <p:cond delay="0"/>
                                          </p:stCondLst>
                                        </p:cTn>
                                        <p:tgtEl>
                                          <p:spTgt spid="442377"/>
                                        </p:tgtEl>
                                        <p:attrNameLst>
                                          <p:attrName>style.visibility</p:attrName>
                                        </p:attrNameLst>
                                      </p:cBhvr>
                                      <p:to>
                                        <p:strVal val="visible"/>
                                      </p:to>
                                    </p:set>
                                    <p:animEffect transition="in" filter="wipe(left)">
                                      <p:cBhvr>
                                        <p:cTn id="57" dur="500"/>
                                        <p:tgtEl>
                                          <p:spTgt spid="44237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iterate type="wd">
                                    <p:tmPct val="10000"/>
                                  </p:iterate>
                                  <p:childTnLst>
                                    <p:set>
                                      <p:cBhvr>
                                        <p:cTn id="61" dur="1" fill="hold">
                                          <p:stCondLst>
                                            <p:cond delay="0"/>
                                          </p:stCondLst>
                                        </p:cTn>
                                        <p:tgtEl>
                                          <p:spTgt spid="442387"/>
                                        </p:tgtEl>
                                        <p:attrNameLst>
                                          <p:attrName>style.visibility</p:attrName>
                                        </p:attrNameLst>
                                      </p:cBhvr>
                                      <p:to>
                                        <p:strVal val="visible"/>
                                      </p:to>
                                    </p:set>
                                    <p:animEffect transition="in" filter="wipe(left)">
                                      <p:cBhvr>
                                        <p:cTn id="62" dur="500"/>
                                        <p:tgtEl>
                                          <p:spTgt spid="44238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iterate type="wd">
                                    <p:tmPct val="10000"/>
                                  </p:iterate>
                                  <p:childTnLst>
                                    <p:set>
                                      <p:cBhvr>
                                        <p:cTn id="66" dur="1" fill="hold">
                                          <p:stCondLst>
                                            <p:cond delay="0"/>
                                          </p:stCondLst>
                                        </p:cTn>
                                        <p:tgtEl>
                                          <p:spTgt spid="442388"/>
                                        </p:tgtEl>
                                        <p:attrNameLst>
                                          <p:attrName>style.visibility</p:attrName>
                                        </p:attrNameLst>
                                      </p:cBhvr>
                                      <p:to>
                                        <p:strVal val="visible"/>
                                      </p:to>
                                    </p:set>
                                    <p:animEffect transition="in" filter="wipe(left)">
                                      <p:cBhvr>
                                        <p:cTn id="67" dur="500"/>
                                        <p:tgtEl>
                                          <p:spTgt spid="44238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iterate type="wd">
                                    <p:tmPct val="10000"/>
                                  </p:iterate>
                                  <p:childTnLst>
                                    <p:set>
                                      <p:cBhvr>
                                        <p:cTn id="71" dur="1" fill="hold">
                                          <p:stCondLst>
                                            <p:cond delay="0"/>
                                          </p:stCondLst>
                                        </p:cTn>
                                        <p:tgtEl>
                                          <p:spTgt spid="514069"/>
                                        </p:tgtEl>
                                        <p:attrNameLst>
                                          <p:attrName>style.visibility</p:attrName>
                                        </p:attrNameLst>
                                      </p:cBhvr>
                                      <p:to>
                                        <p:strVal val="visible"/>
                                      </p:to>
                                    </p:set>
                                    <p:animEffect transition="in" filter="wipe(left)">
                                      <p:cBhvr>
                                        <p:cTn id="72" dur="500"/>
                                        <p:tgtEl>
                                          <p:spTgt spid="51406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iterate type="wd">
                                    <p:tmPct val="10000"/>
                                  </p:iterate>
                                  <p:childTnLst>
                                    <p:set>
                                      <p:cBhvr>
                                        <p:cTn id="76" dur="1" fill="hold">
                                          <p:stCondLst>
                                            <p:cond delay="0"/>
                                          </p:stCondLst>
                                        </p:cTn>
                                        <p:tgtEl>
                                          <p:spTgt spid="442373"/>
                                        </p:tgtEl>
                                        <p:attrNameLst>
                                          <p:attrName>style.visibility</p:attrName>
                                        </p:attrNameLst>
                                      </p:cBhvr>
                                      <p:to>
                                        <p:strVal val="visible"/>
                                      </p:to>
                                    </p:set>
                                    <p:animEffect transition="in" filter="wipe(left)">
                                      <p:cBhvr>
                                        <p:cTn id="77" dur="500"/>
                                        <p:tgtEl>
                                          <p:spTgt spid="44237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iterate type="wd">
                                    <p:tmPct val="10000"/>
                                  </p:iterate>
                                  <p:childTnLst>
                                    <p:set>
                                      <p:cBhvr>
                                        <p:cTn id="81" dur="1" fill="hold">
                                          <p:stCondLst>
                                            <p:cond delay="0"/>
                                          </p:stCondLst>
                                        </p:cTn>
                                        <p:tgtEl>
                                          <p:spTgt spid="442379"/>
                                        </p:tgtEl>
                                        <p:attrNameLst>
                                          <p:attrName>style.visibility</p:attrName>
                                        </p:attrNameLst>
                                      </p:cBhvr>
                                      <p:to>
                                        <p:strVal val="visible"/>
                                      </p:to>
                                    </p:set>
                                    <p:animEffect transition="in" filter="wipe(left)">
                                      <p:cBhvr>
                                        <p:cTn id="82" dur="500"/>
                                        <p:tgtEl>
                                          <p:spTgt spid="442379"/>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iterate type="wd">
                                    <p:tmPct val="10000"/>
                                  </p:iterate>
                                  <p:childTnLst>
                                    <p:set>
                                      <p:cBhvr>
                                        <p:cTn id="86" dur="1" fill="hold">
                                          <p:stCondLst>
                                            <p:cond delay="0"/>
                                          </p:stCondLst>
                                        </p:cTn>
                                        <p:tgtEl>
                                          <p:spTgt spid="442389"/>
                                        </p:tgtEl>
                                        <p:attrNameLst>
                                          <p:attrName>style.visibility</p:attrName>
                                        </p:attrNameLst>
                                      </p:cBhvr>
                                      <p:to>
                                        <p:strVal val="visible"/>
                                      </p:to>
                                    </p:set>
                                    <p:animEffect transition="in" filter="wipe(left)">
                                      <p:cBhvr>
                                        <p:cTn id="87" dur="500"/>
                                        <p:tgtEl>
                                          <p:spTgt spid="442389"/>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iterate type="wd">
                                    <p:tmPct val="10000"/>
                                  </p:iterate>
                                  <p:childTnLst>
                                    <p:set>
                                      <p:cBhvr>
                                        <p:cTn id="91" dur="1" fill="hold">
                                          <p:stCondLst>
                                            <p:cond delay="0"/>
                                          </p:stCondLst>
                                        </p:cTn>
                                        <p:tgtEl>
                                          <p:spTgt spid="442390"/>
                                        </p:tgtEl>
                                        <p:attrNameLst>
                                          <p:attrName>style.visibility</p:attrName>
                                        </p:attrNameLst>
                                      </p:cBhvr>
                                      <p:to>
                                        <p:strVal val="visible"/>
                                      </p:to>
                                    </p:set>
                                    <p:animEffect transition="in" filter="wipe(left)">
                                      <p:cBhvr>
                                        <p:cTn id="92" dur="500"/>
                                        <p:tgtEl>
                                          <p:spTgt spid="44239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iterate type="wd">
                                    <p:tmPct val="10000"/>
                                  </p:iterate>
                                  <p:childTnLst>
                                    <p:set>
                                      <p:cBhvr>
                                        <p:cTn id="96" dur="1" fill="hold">
                                          <p:stCondLst>
                                            <p:cond delay="0"/>
                                          </p:stCondLst>
                                        </p:cTn>
                                        <p:tgtEl>
                                          <p:spTgt spid="442380"/>
                                        </p:tgtEl>
                                        <p:attrNameLst>
                                          <p:attrName>style.visibility</p:attrName>
                                        </p:attrNameLst>
                                      </p:cBhvr>
                                      <p:to>
                                        <p:strVal val="visible"/>
                                      </p:to>
                                    </p:set>
                                    <p:animEffect transition="in" filter="wipe(left)">
                                      <p:cBhvr>
                                        <p:cTn id="97" dur="500"/>
                                        <p:tgtEl>
                                          <p:spTgt spid="442380"/>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iterate type="wd">
                                    <p:tmPct val="10000"/>
                                  </p:iterate>
                                  <p:childTnLst>
                                    <p:set>
                                      <p:cBhvr>
                                        <p:cTn id="101" dur="1" fill="hold">
                                          <p:stCondLst>
                                            <p:cond delay="0"/>
                                          </p:stCondLst>
                                        </p:cTn>
                                        <p:tgtEl>
                                          <p:spTgt spid="442381"/>
                                        </p:tgtEl>
                                        <p:attrNameLst>
                                          <p:attrName>style.visibility</p:attrName>
                                        </p:attrNameLst>
                                      </p:cBhvr>
                                      <p:to>
                                        <p:strVal val="visible"/>
                                      </p:to>
                                    </p:set>
                                    <p:animEffect transition="in" filter="wipe(left)">
                                      <p:cBhvr>
                                        <p:cTn id="102" dur="500"/>
                                        <p:tgtEl>
                                          <p:spTgt spid="442381"/>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nodeType="clickEffect">
                                  <p:stCondLst>
                                    <p:cond delay="0"/>
                                  </p:stCondLst>
                                  <p:iterate type="wd">
                                    <p:tmPct val="10000"/>
                                  </p:iterate>
                                  <p:childTnLst>
                                    <p:set>
                                      <p:cBhvr>
                                        <p:cTn id="106" dur="1" fill="hold">
                                          <p:stCondLst>
                                            <p:cond delay="0"/>
                                          </p:stCondLst>
                                        </p:cTn>
                                        <p:tgtEl>
                                          <p:spTgt spid="442391"/>
                                        </p:tgtEl>
                                        <p:attrNameLst>
                                          <p:attrName>style.visibility</p:attrName>
                                        </p:attrNameLst>
                                      </p:cBhvr>
                                      <p:to>
                                        <p:strVal val="visible"/>
                                      </p:to>
                                    </p:set>
                                    <p:animEffect transition="in" filter="wipe(left)">
                                      <p:cBhvr>
                                        <p:cTn id="107" dur="500"/>
                                        <p:tgtEl>
                                          <p:spTgt spid="442391"/>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nodeType="clickEffect">
                                  <p:stCondLst>
                                    <p:cond delay="0"/>
                                  </p:stCondLst>
                                  <p:iterate type="wd">
                                    <p:tmPct val="10000"/>
                                  </p:iterate>
                                  <p:childTnLst>
                                    <p:set>
                                      <p:cBhvr>
                                        <p:cTn id="111" dur="1" fill="hold">
                                          <p:stCondLst>
                                            <p:cond delay="0"/>
                                          </p:stCondLst>
                                        </p:cTn>
                                        <p:tgtEl>
                                          <p:spTgt spid="442382"/>
                                        </p:tgtEl>
                                        <p:attrNameLst>
                                          <p:attrName>style.visibility</p:attrName>
                                        </p:attrNameLst>
                                      </p:cBhvr>
                                      <p:to>
                                        <p:strVal val="visible"/>
                                      </p:to>
                                    </p:set>
                                    <p:animEffect transition="in" filter="wipe(left)">
                                      <p:cBhvr>
                                        <p:cTn id="112" dur="500"/>
                                        <p:tgtEl>
                                          <p:spTgt spid="442382"/>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iterate type="wd">
                                    <p:tmPct val="10000"/>
                                  </p:iterate>
                                  <p:childTnLst>
                                    <p:set>
                                      <p:cBhvr>
                                        <p:cTn id="116" dur="1" fill="hold">
                                          <p:stCondLst>
                                            <p:cond delay="0"/>
                                          </p:stCondLst>
                                        </p:cTn>
                                        <p:tgtEl>
                                          <p:spTgt spid="442392"/>
                                        </p:tgtEl>
                                        <p:attrNameLst>
                                          <p:attrName>style.visibility</p:attrName>
                                        </p:attrNameLst>
                                      </p:cBhvr>
                                      <p:to>
                                        <p:strVal val="visible"/>
                                      </p:to>
                                    </p:set>
                                    <p:animEffect transition="in" filter="wipe(left)">
                                      <p:cBhvr>
                                        <p:cTn id="117" dur="500"/>
                                        <p:tgtEl>
                                          <p:spTgt spid="442392"/>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nodeType="clickEffect">
                                  <p:stCondLst>
                                    <p:cond delay="0"/>
                                  </p:stCondLst>
                                  <p:iterate type="wd">
                                    <p:tmPct val="10000"/>
                                  </p:iterate>
                                  <p:childTnLst>
                                    <p:set>
                                      <p:cBhvr>
                                        <p:cTn id="121" dur="1" fill="hold">
                                          <p:stCondLst>
                                            <p:cond delay="0"/>
                                          </p:stCondLst>
                                        </p:cTn>
                                        <p:tgtEl>
                                          <p:spTgt spid="442393"/>
                                        </p:tgtEl>
                                        <p:attrNameLst>
                                          <p:attrName>style.visibility</p:attrName>
                                        </p:attrNameLst>
                                      </p:cBhvr>
                                      <p:to>
                                        <p:strVal val="visible"/>
                                      </p:to>
                                    </p:set>
                                    <p:animEffect transition="in" filter="wipe(left)">
                                      <p:cBhvr>
                                        <p:cTn id="122" dur="500"/>
                                        <p:tgtEl>
                                          <p:spTgt spid="442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371" grpId="0"/>
      <p:bldP spid="442372" grpId="0"/>
      <p:bldP spid="442373" grpId="0"/>
      <p:bldP spid="442376" grpId="0"/>
      <p:bldP spid="442378" grpId="0"/>
      <p:bldP spid="44238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e Placeholder 3"/>
          <p:cNvSpPr>
            <a:spLocks noGrp="1"/>
          </p:cNvSpPr>
          <p:nvPr>
            <p:ph type="dt" sz="half" idx="10"/>
          </p:nvPr>
        </p:nvSpPr>
        <p:spPr/>
        <p:txBody>
          <a:bodyPr/>
          <a:lstStyle/>
          <a:p>
            <a:r>
              <a:rPr lang="en-US" smtClean="0"/>
              <a:t>Thursday, July 5, 2018</a:t>
            </a:r>
            <a:endParaRPr lang="en-US"/>
          </a:p>
        </p:txBody>
      </p:sp>
      <p:sp>
        <p:nvSpPr>
          <p:cNvPr id="20" name="Footer Placeholder 4"/>
          <p:cNvSpPr>
            <a:spLocks noGrp="1"/>
          </p:cNvSpPr>
          <p:nvPr>
            <p:ph type="ftr" sz="quarter" idx="11"/>
          </p:nvPr>
        </p:nvSpPr>
        <p:spPr/>
        <p:txBody>
          <a:bodyPr/>
          <a:lstStyle/>
          <a:p>
            <a:r>
              <a:rPr lang="de-DE" smtClean="0"/>
              <a:t>PHYS 1444-001, Summer 2018               Dr. Jaehoon Yu</a:t>
            </a:r>
            <a:endParaRPr lang="en-US"/>
          </a:p>
        </p:txBody>
      </p:sp>
      <p:sp>
        <p:nvSpPr>
          <p:cNvPr id="21" name="Slide Number Placeholder 5"/>
          <p:cNvSpPr>
            <a:spLocks noGrp="1"/>
          </p:cNvSpPr>
          <p:nvPr>
            <p:ph type="sldNum" sz="quarter" idx="12"/>
          </p:nvPr>
        </p:nvSpPr>
        <p:spPr/>
        <p:txBody>
          <a:bodyPr/>
          <a:lstStyle/>
          <a:p>
            <a:fld id="{2FBA1E32-2ACF-864C-A07C-8AB811D9556D}" type="slidenum">
              <a:rPr lang="en-US"/>
              <a:pPr/>
              <a:t>82</a:t>
            </a:fld>
            <a:endParaRPr lang="en-US"/>
          </a:p>
        </p:txBody>
      </p:sp>
      <p:sp>
        <p:nvSpPr>
          <p:cNvPr id="443394" name="Rectangle 2"/>
          <p:cNvSpPr>
            <a:spLocks noGrp="1" noChangeArrowheads="1"/>
          </p:cNvSpPr>
          <p:nvPr>
            <p:ph type="title"/>
          </p:nvPr>
        </p:nvSpPr>
        <p:spPr>
          <a:xfrm>
            <a:off x="381000" y="152400"/>
            <a:ext cx="8534400" cy="609600"/>
          </a:xfrm>
        </p:spPr>
        <p:txBody>
          <a:bodyPr/>
          <a:lstStyle/>
          <a:p>
            <a:r>
              <a:rPr lang="en-US" dirty="0"/>
              <a:t>Energy Stored in</a:t>
            </a:r>
            <a:r>
              <a:rPr lang="en-US" dirty="0" smtClean="0"/>
              <a:t> the </a:t>
            </a:r>
            <a:r>
              <a:rPr lang="en-US" dirty="0"/>
              <a:t>Magnetic Field</a:t>
            </a:r>
          </a:p>
        </p:txBody>
      </p:sp>
      <p:graphicFrame>
        <p:nvGraphicFramePr>
          <p:cNvPr id="443395"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63375"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3396"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63376"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3397"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63377"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3398" name="Rectangle 6"/>
          <p:cNvSpPr>
            <a:spLocks noGrp="1" noChangeArrowheads="1"/>
          </p:cNvSpPr>
          <p:nvPr>
            <p:ph type="body" idx="1"/>
          </p:nvPr>
        </p:nvSpPr>
        <p:spPr>
          <a:xfrm>
            <a:off x="304800" y="914400"/>
            <a:ext cx="8534400" cy="5257800"/>
          </a:xfrm>
        </p:spPr>
        <p:txBody>
          <a:bodyPr/>
          <a:lstStyle/>
          <a:p>
            <a:r>
              <a:rPr lang="en-US" dirty="0"/>
              <a:t>When an inductor of inductance </a:t>
            </a:r>
            <a:r>
              <a:rPr lang="en-US" dirty="0">
                <a:latin typeface="Monotype Corsiva" charset="0"/>
              </a:rPr>
              <a:t>L</a:t>
            </a:r>
            <a:r>
              <a:rPr lang="en-US" dirty="0"/>
              <a:t> is carrying current </a:t>
            </a:r>
            <a:r>
              <a:rPr lang="en-US" dirty="0">
                <a:latin typeface="Monotype Corsiva" charset="0"/>
              </a:rPr>
              <a:t>I</a:t>
            </a:r>
            <a:r>
              <a:rPr lang="en-US" dirty="0"/>
              <a:t> which is changing at a rate </a:t>
            </a:r>
            <a:r>
              <a:rPr lang="en-US" dirty="0" err="1"/>
              <a:t>d</a:t>
            </a:r>
            <a:r>
              <a:rPr lang="en-US" dirty="0" err="1">
                <a:latin typeface="Monotype Corsiva" charset="0"/>
              </a:rPr>
              <a:t>I</a:t>
            </a:r>
            <a:r>
              <a:rPr lang="en-US" dirty="0" err="1"/>
              <a:t>/dt</a:t>
            </a:r>
            <a:r>
              <a:rPr lang="en-US" dirty="0"/>
              <a:t>, energy is supplied to the inductor at a rate</a:t>
            </a:r>
          </a:p>
          <a:p>
            <a:pPr lvl="1"/>
            <a:r>
              <a:rPr lang="en-US" dirty="0"/>
              <a:t> </a:t>
            </a:r>
          </a:p>
          <a:p>
            <a:r>
              <a:rPr lang="en-US" dirty="0"/>
              <a:t>What is the work needed to increase the current in an inductor from 0 to </a:t>
            </a:r>
            <a:r>
              <a:rPr lang="en-US" sz="3600" dirty="0">
                <a:latin typeface="Monotype Corsiva" charset="0"/>
              </a:rPr>
              <a:t>I</a:t>
            </a:r>
            <a:r>
              <a:rPr lang="en-US" dirty="0"/>
              <a:t>?</a:t>
            </a:r>
          </a:p>
          <a:p>
            <a:pPr lvl="1"/>
            <a:r>
              <a:rPr lang="en-US" dirty="0"/>
              <a:t>The work, </a:t>
            </a:r>
            <a:r>
              <a:rPr lang="en-US" dirty="0" err="1"/>
              <a:t>dW</a:t>
            </a:r>
            <a:r>
              <a:rPr lang="en-US" dirty="0"/>
              <a:t>, done in time </a:t>
            </a:r>
            <a:r>
              <a:rPr lang="en-US" dirty="0" err="1"/>
              <a:t>dt</a:t>
            </a:r>
            <a:r>
              <a:rPr lang="en-US" dirty="0"/>
              <a:t> is</a:t>
            </a:r>
          </a:p>
          <a:p>
            <a:pPr lvl="1"/>
            <a:r>
              <a:rPr lang="en-US" dirty="0"/>
              <a:t>Thus the total work needed to bring the current from 0 to </a:t>
            </a:r>
            <a:r>
              <a:rPr lang="en-US" dirty="0">
                <a:latin typeface="Monotype Corsiva"/>
                <a:cs typeface="Monotype Corsiva"/>
              </a:rPr>
              <a:t>I</a:t>
            </a:r>
            <a:r>
              <a:rPr lang="en-US" dirty="0"/>
              <a:t> in an inductor is</a:t>
            </a:r>
          </a:p>
        </p:txBody>
      </p:sp>
      <p:graphicFrame>
        <p:nvGraphicFramePr>
          <p:cNvPr id="443399"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63378"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3400" name="Object 8"/>
          <p:cNvGraphicFramePr>
            <a:graphicFrameLocks noChangeAspect="1"/>
          </p:cNvGraphicFramePr>
          <p:nvPr/>
        </p:nvGraphicFramePr>
        <p:xfrm>
          <a:off x="1143000" y="2592388"/>
          <a:ext cx="544513" cy="325437"/>
        </p:xfrm>
        <a:graphic>
          <a:graphicData uri="http://schemas.openxmlformats.org/presentationml/2006/ole">
            <mc:AlternateContent xmlns:mc="http://schemas.openxmlformats.org/markup-compatibility/2006">
              <mc:Choice xmlns:v="urn:schemas-microsoft-com:vml" Requires="v">
                <p:oleObj spid="_x0000_s463379" name="Equation" r:id="rId8" imgW="253800" imgH="152280" progId="Equation.DSMT4">
                  <p:embed/>
                </p:oleObj>
              </mc:Choice>
              <mc:Fallback>
                <p:oleObj name="Equation" r:id="rId8" imgW="253800" imgH="1522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3000" y="2592388"/>
                        <a:ext cx="544513" cy="32543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3401" name="Object 9"/>
          <p:cNvGraphicFramePr>
            <a:graphicFrameLocks noChangeAspect="1"/>
          </p:cNvGraphicFramePr>
          <p:nvPr/>
        </p:nvGraphicFramePr>
        <p:xfrm>
          <a:off x="5410200" y="4173538"/>
          <a:ext cx="868363" cy="387350"/>
        </p:xfrm>
        <a:graphic>
          <a:graphicData uri="http://schemas.openxmlformats.org/presentationml/2006/ole">
            <mc:AlternateContent xmlns:mc="http://schemas.openxmlformats.org/markup-compatibility/2006">
              <mc:Choice xmlns:v="urn:schemas-microsoft-com:vml" Requires="v">
                <p:oleObj spid="_x0000_s463380" name="Equation" r:id="rId10" imgW="368280" imgH="164880" progId="Equation.DSMT4">
                  <p:embed/>
                </p:oleObj>
              </mc:Choice>
              <mc:Fallback>
                <p:oleObj name="Equation" r:id="rId10" imgW="368280" imgH="1648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200" y="4173538"/>
                        <a:ext cx="868363" cy="3873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3402" name="Object 10"/>
          <p:cNvGraphicFramePr>
            <a:graphicFrameLocks noChangeAspect="1"/>
          </p:cNvGraphicFramePr>
          <p:nvPr/>
        </p:nvGraphicFramePr>
        <p:xfrm>
          <a:off x="1905000" y="5487988"/>
          <a:ext cx="641350" cy="379412"/>
        </p:xfrm>
        <a:graphic>
          <a:graphicData uri="http://schemas.openxmlformats.org/presentationml/2006/ole">
            <mc:AlternateContent xmlns:mc="http://schemas.openxmlformats.org/markup-compatibility/2006">
              <mc:Choice xmlns:v="urn:schemas-microsoft-com:vml" Requires="v">
                <p:oleObj spid="_x0000_s463381" name="Equation" r:id="rId12" imgW="279360" imgH="164880" progId="Equation.DSMT4">
                  <p:embed/>
                </p:oleObj>
              </mc:Choice>
              <mc:Fallback>
                <p:oleObj name="Equation" r:id="rId12" imgW="279360" imgH="1648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05000" y="5487988"/>
                        <a:ext cx="641350" cy="37941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3403" name="Object 11"/>
          <p:cNvGraphicFramePr>
            <a:graphicFrameLocks noChangeAspect="1"/>
          </p:cNvGraphicFramePr>
          <p:nvPr/>
        </p:nvGraphicFramePr>
        <p:xfrm>
          <a:off x="1633538" y="2590800"/>
          <a:ext cx="652462" cy="352425"/>
        </p:xfrm>
        <a:graphic>
          <a:graphicData uri="http://schemas.openxmlformats.org/presentationml/2006/ole">
            <mc:AlternateContent xmlns:mc="http://schemas.openxmlformats.org/markup-compatibility/2006">
              <mc:Choice xmlns:v="urn:schemas-microsoft-com:vml" Requires="v">
                <p:oleObj spid="_x0000_s463382" name="Equation" r:id="rId14" imgW="304560" imgH="164880" progId="Equation.DSMT4">
                  <p:embed/>
                </p:oleObj>
              </mc:Choice>
              <mc:Fallback>
                <p:oleObj name="Equation" r:id="rId14" imgW="304560" imgH="16488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33538" y="2590800"/>
                        <a:ext cx="652462" cy="3524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3404" name="Object 12"/>
          <p:cNvGraphicFramePr>
            <a:graphicFrameLocks noChangeAspect="1"/>
          </p:cNvGraphicFramePr>
          <p:nvPr/>
        </p:nvGraphicFramePr>
        <p:xfrm>
          <a:off x="2271713" y="2362200"/>
          <a:ext cx="762000" cy="787400"/>
        </p:xfrm>
        <a:graphic>
          <a:graphicData uri="http://schemas.openxmlformats.org/presentationml/2006/ole">
            <mc:AlternateContent xmlns:mc="http://schemas.openxmlformats.org/markup-compatibility/2006">
              <mc:Choice xmlns:v="urn:schemas-microsoft-com:vml" Requires="v">
                <p:oleObj spid="_x0000_s463383" name="Equation" r:id="rId16" imgW="355320" imgH="368280" progId="Equation.DSMT4">
                  <p:embed/>
                </p:oleObj>
              </mc:Choice>
              <mc:Fallback>
                <p:oleObj name="Equation" r:id="rId16" imgW="355320" imgH="36828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71713" y="2362200"/>
                        <a:ext cx="762000" cy="7874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3405" name="Object 13"/>
          <p:cNvGraphicFramePr>
            <a:graphicFrameLocks noChangeAspect="1"/>
          </p:cNvGraphicFramePr>
          <p:nvPr/>
        </p:nvGraphicFramePr>
        <p:xfrm>
          <a:off x="6219825" y="4184650"/>
          <a:ext cx="866775" cy="387350"/>
        </p:xfrm>
        <a:graphic>
          <a:graphicData uri="http://schemas.openxmlformats.org/presentationml/2006/ole">
            <mc:AlternateContent xmlns:mc="http://schemas.openxmlformats.org/markup-compatibility/2006">
              <mc:Choice xmlns:v="urn:schemas-microsoft-com:vml" Requires="v">
                <p:oleObj spid="_x0000_s463384" name="Equation" r:id="rId18" imgW="368280" imgH="164880" progId="Equation.DSMT4">
                  <p:embed/>
                </p:oleObj>
              </mc:Choice>
              <mc:Fallback>
                <p:oleObj name="Equation" r:id="rId18" imgW="368280" imgH="16488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19825" y="4184650"/>
                        <a:ext cx="866775" cy="3873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3406" name="Object 14"/>
          <p:cNvGraphicFramePr>
            <a:graphicFrameLocks noChangeAspect="1"/>
          </p:cNvGraphicFramePr>
          <p:nvPr/>
        </p:nvGraphicFramePr>
        <p:xfrm>
          <a:off x="7010400" y="4184650"/>
          <a:ext cx="717550" cy="387350"/>
        </p:xfrm>
        <a:graphic>
          <a:graphicData uri="http://schemas.openxmlformats.org/presentationml/2006/ole">
            <mc:AlternateContent xmlns:mc="http://schemas.openxmlformats.org/markup-compatibility/2006">
              <mc:Choice xmlns:v="urn:schemas-microsoft-com:vml" Requires="v">
                <p:oleObj spid="_x0000_s463385" name="Equation" r:id="rId20" imgW="304560" imgH="164880" progId="Equation.DSMT4">
                  <p:embed/>
                </p:oleObj>
              </mc:Choice>
              <mc:Fallback>
                <p:oleObj name="Equation" r:id="rId20" imgW="304560" imgH="16488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010400" y="4184650"/>
                        <a:ext cx="717550" cy="3873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3407" name="Object 15"/>
          <p:cNvGraphicFramePr>
            <a:graphicFrameLocks noChangeAspect="1"/>
          </p:cNvGraphicFramePr>
          <p:nvPr/>
        </p:nvGraphicFramePr>
        <p:xfrm>
          <a:off x="2528888" y="5410200"/>
          <a:ext cx="1052512" cy="671513"/>
        </p:xfrm>
        <a:graphic>
          <a:graphicData uri="http://schemas.openxmlformats.org/presentationml/2006/ole">
            <mc:AlternateContent xmlns:mc="http://schemas.openxmlformats.org/markup-compatibility/2006">
              <mc:Choice xmlns:v="urn:schemas-microsoft-com:vml" Requires="v">
                <p:oleObj spid="_x0000_s463386" name="Equation" r:id="rId22" imgW="457200" imgH="291960" progId="Equation.DSMT4">
                  <p:embed/>
                </p:oleObj>
              </mc:Choice>
              <mc:Fallback>
                <p:oleObj name="Equation" r:id="rId22" imgW="457200" imgH="29196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28888" y="5410200"/>
                        <a:ext cx="1052512" cy="6715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3408" name="Object 16"/>
          <p:cNvGraphicFramePr>
            <a:graphicFrameLocks noChangeAspect="1"/>
          </p:cNvGraphicFramePr>
          <p:nvPr/>
        </p:nvGraphicFramePr>
        <p:xfrm>
          <a:off x="3505200" y="5334000"/>
          <a:ext cx="1285875" cy="758825"/>
        </p:xfrm>
        <a:graphic>
          <a:graphicData uri="http://schemas.openxmlformats.org/presentationml/2006/ole">
            <mc:AlternateContent xmlns:mc="http://schemas.openxmlformats.org/markup-compatibility/2006">
              <mc:Choice xmlns:v="urn:schemas-microsoft-com:vml" Requires="v">
                <p:oleObj spid="_x0000_s463387" name="Equation" r:id="rId24" imgW="558720" imgH="330120" progId="Equation.DSMT4">
                  <p:embed/>
                </p:oleObj>
              </mc:Choice>
              <mc:Fallback>
                <p:oleObj name="Equation" r:id="rId24" imgW="558720" imgH="33012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505200" y="5334000"/>
                        <a:ext cx="1285875" cy="7588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3409" name="Object 17"/>
          <p:cNvGraphicFramePr>
            <a:graphicFrameLocks noChangeAspect="1"/>
          </p:cNvGraphicFramePr>
          <p:nvPr/>
        </p:nvGraphicFramePr>
        <p:xfrm>
          <a:off x="4765675" y="5227638"/>
          <a:ext cx="1635125" cy="1020762"/>
        </p:xfrm>
        <a:graphic>
          <a:graphicData uri="http://schemas.openxmlformats.org/presentationml/2006/ole">
            <mc:AlternateContent xmlns:mc="http://schemas.openxmlformats.org/markup-compatibility/2006">
              <mc:Choice xmlns:v="urn:schemas-microsoft-com:vml" Requires="v">
                <p:oleObj spid="_x0000_s463388" name="Equation" r:id="rId26" imgW="711000" imgH="444240" progId="Equation.DSMT4">
                  <p:embed/>
                </p:oleObj>
              </mc:Choice>
              <mc:Fallback>
                <p:oleObj name="Equation" r:id="rId26" imgW="711000" imgH="44424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765675" y="5227638"/>
                        <a:ext cx="1635125" cy="10207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3410" name="Object 18"/>
          <p:cNvGraphicFramePr>
            <a:graphicFrameLocks noChangeAspect="1"/>
          </p:cNvGraphicFramePr>
          <p:nvPr/>
        </p:nvGraphicFramePr>
        <p:xfrm>
          <a:off x="6343650" y="5327650"/>
          <a:ext cx="819150" cy="844550"/>
        </p:xfrm>
        <a:graphic>
          <a:graphicData uri="http://schemas.openxmlformats.org/presentationml/2006/ole">
            <mc:AlternateContent xmlns:mc="http://schemas.openxmlformats.org/markup-compatibility/2006">
              <mc:Choice xmlns:v="urn:schemas-microsoft-com:vml" Requires="v">
                <p:oleObj spid="_x0000_s463389" name="Equation" r:id="rId28" imgW="355320" imgH="368280" progId="Equation.DSMT4">
                  <p:embed/>
                </p:oleObj>
              </mc:Choice>
              <mc:Fallback>
                <p:oleObj name="Equation" r:id="rId28" imgW="355320" imgH="368280" progId="Equation.DSMT4">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343650" y="5327650"/>
                        <a:ext cx="819150" cy="8445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03838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43398">
                                            <p:txEl>
                                              <p:pRg st="0" end="0"/>
                                            </p:txEl>
                                          </p:spTgt>
                                        </p:tgtEl>
                                        <p:attrNameLst>
                                          <p:attrName>style.visibility</p:attrName>
                                        </p:attrNameLst>
                                      </p:cBhvr>
                                      <p:to>
                                        <p:strVal val="visible"/>
                                      </p:to>
                                    </p:set>
                                    <p:animEffect transition="in" filter="wipe(left)">
                                      <p:cBhvr>
                                        <p:cTn id="7" dur="500"/>
                                        <p:tgtEl>
                                          <p:spTgt spid="4433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43398">
                                            <p:txEl>
                                              <p:pRg st="1" end="1"/>
                                            </p:txEl>
                                          </p:spTgt>
                                        </p:tgtEl>
                                        <p:attrNameLst>
                                          <p:attrName>style.visibility</p:attrName>
                                        </p:attrNameLst>
                                      </p:cBhvr>
                                      <p:to>
                                        <p:strVal val="visible"/>
                                      </p:to>
                                    </p:set>
                                    <p:animEffect transition="in" filter="wipe(left)">
                                      <p:cBhvr>
                                        <p:cTn id="12" dur="500"/>
                                        <p:tgtEl>
                                          <p:spTgt spid="443398">
                                            <p:txEl>
                                              <p:pRg st="1" end="1"/>
                                            </p:txEl>
                                          </p:spTgt>
                                        </p:tgtEl>
                                      </p:cBhvr>
                                    </p:animEffect>
                                  </p:childTnLst>
                                </p:cTn>
                              </p:par>
                              <p:par>
                                <p:cTn id="13" presetID="22" presetClass="entr" presetSubtype="8" fill="hold" nodeType="withEffect">
                                  <p:stCondLst>
                                    <p:cond delay="0"/>
                                  </p:stCondLst>
                                  <p:iterate type="wd">
                                    <p:tmPct val="10000"/>
                                  </p:iterate>
                                  <p:childTnLst>
                                    <p:set>
                                      <p:cBhvr>
                                        <p:cTn id="14" dur="1" fill="hold">
                                          <p:stCondLst>
                                            <p:cond delay="0"/>
                                          </p:stCondLst>
                                        </p:cTn>
                                        <p:tgtEl>
                                          <p:spTgt spid="443400"/>
                                        </p:tgtEl>
                                        <p:attrNameLst>
                                          <p:attrName>style.visibility</p:attrName>
                                        </p:attrNameLst>
                                      </p:cBhvr>
                                      <p:to>
                                        <p:strVal val="visible"/>
                                      </p:to>
                                    </p:set>
                                    <p:animEffect transition="in" filter="wipe(left)">
                                      <p:cBhvr>
                                        <p:cTn id="15" dur="500"/>
                                        <p:tgtEl>
                                          <p:spTgt spid="44340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iterate type="wd">
                                    <p:tmPct val="10000"/>
                                  </p:iterate>
                                  <p:childTnLst>
                                    <p:set>
                                      <p:cBhvr>
                                        <p:cTn id="19" dur="1" fill="hold">
                                          <p:stCondLst>
                                            <p:cond delay="0"/>
                                          </p:stCondLst>
                                        </p:cTn>
                                        <p:tgtEl>
                                          <p:spTgt spid="443403"/>
                                        </p:tgtEl>
                                        <p:attrNameLst>
                                          <p:attrName>style.visibility</p:attrName>
                                        </p:attrNameLst>
                                      </p:cBhvr>
                                      <p:to>
                                        <p:strVal val="visible"/>
                                      </p:to>
                                    </p:set>
                                    <p:animEffect transition="in" filter="wipe(left)">
                                      <p:cBhvr>
                                        <p:cTn id="20" dur="500"/>
                                        <p:tgtEl>
                                          <p:spTgt spid="44340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iterate type="wd">
                                    <p:tmPct val="10000"/>
                                  </p:iterate>
                                  <p:childTnLst>
                                    <p:set>
                                      <p:cBhvr>
                                        <p:cTn id="24" dur="1" fill="hold">
                                          <p:stCondLst>
                                            <p:cond delay="0"/>
                                          </p:stCondLst>
                                        </p:cTn>
                                        <p:tgtEl>
                                          <p:spTgt spid="443404"/>
                                        </p:tgtEl>
                                        <p:attrNameLst>
                                          <p:attrName>style.visibility</p:attrName>
                                        </p:attrNameLst>
                                      </p:cBhvr>
                                      <p:to>
                                        <p:strVal val="visible"/>
                                      </p:to>
                                    </p:set>
                                    <p:animEffect transition="in" filter="wipe(left)">
                                      <p:cBhvr>
                                        <p:cTn id="25" dur="500"/>
                                        <p:tgtEl>
                                          <p:spTgt spid="44340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iterate type="wd">
                                    <p:tmPct val="10000"/>
                                  </p:iterate>
                                  <p:childTnLst>
                                    <p:set>
                                      <p:cBhvr>
                                        <p:cTn id="29" dur="1" fill="hold">
                                          <p:stCondLst>
                                            <p:cond delay="0"/>
                                          </p:stCondLst>
                                        </p:cTn>
                                        <p:tgtEl>
                                          <p:spTgt spid="443398">
                                            <p:txEl>
                                              <p:pRg st="2" end="2"/>
                                            </p:txEl>
                                          </p:spTgt>
                                        </p:tgtEl>
                                        <p:attrNameLst>
                                          <p:attrName>style.visibility</p:attrName>
                                        </p:attrNameLst>
                                      </p:cBhvr>
                                      <p:to>
                                        <p:strVal val="visible"/>
                                      </p:to>
                                    </p:set>
                                    <p:animEffect transition="in" filter="wipe(left)">
                                      <p:cBhvr>
                                        <p:cTn id="30" dur="500"/>
                                        <p:tgtEl>
                                          <p:spTgt spid="44339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iterate type="wd">
                                    <p:tmPct val="10000"/>
                                  </p:iterate>
                                  <p:childTnLst>
                                    <p:set>
                                      <p:cBhvr>
                                        <p:cTn id="34" dur="1" fill="hold">
                                          <p:stCondLst>
                                            <p:cond delay="0"/>
                                          </p:stCondLst>
                                        </p:cTn>
                                        <p:tgtEl>
                                          <p:spTgt spid="443398">
                                            <p:txEl>
                                              <p:pRg st="3" end="3"/>
                                            </p:txEl>
                                          </p:spTgt>
                                        </p:tgtEl>
                                        <p:attrNameLst>
                                          <p:attrName>style.visibility</p:attrName>
                                        </p:attrNameLst>
                                      </p:cBhvr>
                                      <p:to>
                                        <p:strVal val="visible"/>
                                      </p:to>
                                    </p:set>
                                    <p:animEffect transition="in" filter="wipe(left)">
                                      <p:cBhvr>
                                        <p:cTn id="35" dur="500"/>
                                        <p:tgtEl>
                                          <p:spTgt spid="44339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iterate type="wd">
                                    <p:tmPct val="10000"/>
                                  </p:iterate>
                                  <p:childTnLst>
                                    <p:set>
                                      <p:cBhvr>
                                        <p:cTn id="39" dur="1" fill="hold">
                                          <p:stCondLst>
                                            <p:cond delay="0"/>
                                          </p:stCondLst>
                                        </p:cTn>
                                        <p:tgtEl>
                                          <p:spTgt spid="443401"/>
                                        </p:tgtEl>
                                        <p:attrNameLst>
                                          <p:attrName>style.visibility</p:attrName>
                                        </p:attrNameLst>
                                      </p:cBhvr>
                                      <p:to>
                                        <p:strVal val="visible"/>
                                      </p:to>
                                    </p:set>
                                    <p:animEffect transition="in" filter="wipe(left)">
                                      <p:cBhvr>
                                        <p:cTn id="40" dur="500"/>
                                        <p:tgtEl>
                                          <p:spTgt spid="44340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iterate type="wd">
                                    <p:tmPct val="10000"/>
                                  </p:iterate>
                                  <p:childTnLst>
                                    <p:set>
                                      <p:cBhvr>
                                        <p:cTn id="44" dur="1" fill="hold">
                                          <p:stCondLst>
                                            <p:cond delay="0"/>
                                          </p:stCondLst>
                                        </p:cTn>
                                        <p:tgtEl>
                                          <p:spTgt spid="443405"/>
                                        </p:tgtEl>
                                        <p:attrNameLst>
                                          <p:attrName>style.visibility</p:attrName>
                                        </p:attrNameLst>
                                      </p:cBhvr>
                                      <p:to>
                                        <p:strVal val="visible"/>
                                      </p:to>
                                    </p:set>
                                    <p:animEffect transition="in" filter="wipe(left)">
                                      <p:cBhvr>
                                        <p:cTn id="45" dur="500"/>
                                        <p:tgtEl>
                                          <p:spTgt spid="44340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iterate type="wd">
                                    <p:tmPct val="10000"/>
                                  </p:iterate>
                                  <p:childTnLst>
                                    <p:set>
                                      <p:cBhvr>
                                        <p:cTn id="49" dur="1" fill="hold">
                                          <p:stCondLst>
                                            <p:cond delay="0"/>
                                          </p:stCondLst>
                                        </p:cTn>
                                        <p:tgtEl>
                                          <p:spTgt spid="443406"/>
                                        </p:tgtEl>
                                        <p:attrNameLst>
                                          <p:attrName>style.visibility</p:attrName>
                                        </p:attrNameLst>
                                      </p:cBhvr>
                                      <p:to>
                                        <p:strVal val="visible"/>
                                      </p:to>
                                    </p:set>
                                    <p:animEffect transition="in" filter="wipe(left)">
                                      <p:cBhvr>
                                        <p:cTn id="50" dur="500"/>
                                        <p:tgtEl>
                                          <p:spTgt spid="44340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iterate type="wd">
                                    <p:tmPct val="10000"/>
                                  </p:iterate>
                                  <p:childTnLst>
                                    <p:set>
                                      <p:cBhvr>
                                        <p:cTn id="54" dur="1" fill="hold">
                                          <p:stCondLst>
                                            <p:cond delay="0"/>
                                          </p:stCondLst>
                                        </p:cTn>
                                        <p:tgtEl>
                                          <p:spTgt spid="443398">
                                            <p:txEl>
                                              <p:pRg st="4" end="4"/>
                                            </p:txEl>
                                          </p:spTgt>
                                        </p:tgtEl>
                                        <p:attrNameLst>
                                          <p:attrName>style.visibility</p:attrName>
                                        </p:attrNameLst>
                                      </p:cBhvr>
                                      <p:to>
                                        <p:strVal val="visible"/>
                                      </p:to>
                                    </p:set>
                                    <p:animEffect transition="in" filter="wipe(left)">
                                      <p:cBhvr>
                                        <p:cTn id="55" dur="500"/>
                                        <p:tgtEl>
                                          <p:spTgt spid="443398">
                                            <p:txEl>
                                              <p:pRg st="4" end="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iterate type="wd">
                                    <p:tmPct val="10000"/>
                                  </p:iterate>
                                  <p:childTnLst>
                                    <p:set>
                                      <p:cBhvr>
                                        <p:cTn id="59" dur="1" fill="hold">
                                          <p:stCondLst>
                                            <p:cond delay="0"/>
                                          </p:stCondLst>
                                        </p:cTn>
                                        <p:tgtEl>
                                          <p:spTgt spid="443402"/>
                                        </p:tgtEl>
                                        <p:attrNameLst>
                                          <p:attrName>style.visibility</p:attrName>
                                        </p:attrNameLst>
                                      </p:cBhvr>
                                      <p:to>
                                        <p:strVal val="visible"/>
                                      </p:to>
                                    </p:set>
                                    <p:animEffect transition="in" filter="wipe(left)">
                                      <p:cBhvr>
                                        <p:cTn id="60" dur="500"/>
                                        <p:tgtEl>
                                          <p:spTgt spid="44340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iterate type="wd">
                                    <p:tmPct val="10000"/>
                                  </p:iterate>
                                  <p:childTnLst>
                                    <p:set>
                                      <p:cBhvr>
                                        <p:cTn id="64" dur="1" fill="hold">
                                          <p:stCondLst>
                                            <p:cond delay="0"/>
                                          </p:stCondLst>
                                        </p:cTn>
                                        <p:tgtEl>
                                          <p:spTgt spid="443407"/>
                                        </p:tgtEl>
                                        <p:attrNameLst>
                                          <p:attrName>style.visibility</p:attrName>
                                        </p:attrNameLst>
                                      </p:cBhvr>
                                      <p:to>
                                        <p:strVal val="visible"/>
                                      </p:to>
                                    </p:set>
                                    <p:animEffect transition="in" filter="wipe(left)">
                                      <p:cBhvr>
                                        <p:cTn id="65" dur="500"/>
                                        <p:tgtEl>
                                          <p:spTgt spid="44340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iterate type="wd">
                                    <p:tmPct val="10000"/>
                                  </p:iterate>
                                  <p:childTnLst>
                                    <p:set>
                                      <p:cBhvr>
                                        <p:cTn id="69" dur="1" fill="hold">
                                          <p:stCondLst>
                                            <p:cond delay="0"/>
                                          </p:stCondLst>
                                        </p:cTn>
                                        <p:tgtEl>
                                          <p:spTgt spid="443408"/>
                                        </p:tgtEl>
                                        <p:attrNameLst>
                                          <p:attrName>style.visibility</p:attrName>
                                        </p:attrNameLst>
                                      </p:cBhvr>
                                      <p:to>
                                        <p:strVal val="visible"/>
                                      </p:to>
                                    </p:set>
                                    <p:animEffect transition="in" filter="wipe(left)">
                                      <p:cBhvr>
                                        <p:cTn id="70" dur="500"/>
                                        <p:tgtEl>
                                          <p:spTgt spid="44340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iterate type="wd">
                                    <p:tmPct val="10000"/>
                                  </p:iterate>
                                  <p:childTnLst>
                                    <p:set>
                                      <p:cBhvr>
                                        <p:cTn id="74" dur="1" fill="hold">
                                          <p:stCondLst>
                                            <p:cond delay="0"/>
                                          </p:stCondLst>
                                        </p:cTn>
                                        <p:tgtEl>
                                          <p:spTgt spid="443409"/>
                                        </p:tgtEl>
                                        <p:attrNameLst>
                                          <p:attrName>style.visibility</p:attrName>
                                        </p:attrNameLst>
                                      </p:cBhvr>
                                      <p:to>
                                        <p:strVal val="visible"/>
                                      </p:to>
                                    </p:set>
                                    <p:animEffect transition="in" filter="wipe(left)">
                                      <p:cBhvr>
                                        <p:cTn id="75" dur="500"/>
                                        <p:tgtEl>
                                          <p:spTgt spid="44340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iterate type="wd">
                                    <p:tmPct val="10000"/>
                                  </p:iterate>
                                  <p:childTnLst>
                                    <p:set>
                                      <p:cBhvr>
                                        <p:cTn id="79" dur="1" fill="hold">
                                          <p:stCondLst>
                                            <p:cond delay="0"/>
                                          </p:stCondLst>
                                        </p:cTn>
                                        <p:tgtEl>
                                          <p:spTgt spid="443410"/>
                                        </p:tgtEl>
                                        <p:attrNameLst>
                                          <p:attrName>style.visibility</p:attrName>
                                        </p:attrNameLst>
                                      </p:cBhvr>
                                      <p:to>
                                        <p:strVal val="visible"/>
                                      </p:to>
                                    </p:set>
                                    <p:animEffect transition="in" filter="wipe(left)">
                                      <p:cBhvr>
                                        <p:cTn id="80" dur="500"/>
                                        <p:tgtEl>
                                          <p:spTgt spid="443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8"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3"/>
          <p:cNvSpPr>
            <a:spLocks noGrp="1"/>
          </p:cNvSpPr>
          <p:nvPr>
            <p:ph type="dt" sz="half" idx="10"/>
          </p:nvPr>
        </p:nvSpPr>
        <p:spPr/>
        <p:txBody>
          <a:bodyPr/>
          <a:lstStyle/>
          <a:p>
            <a:r>
              <a:rPr lang="en-US" smtClean="0"/>
              <a:t>Thursday, July 5, 2018</a:t>
            </a:r>
            <a:endParaRPr lang="en-US"/>
          </a:p>
        </p:txBody>
      </p:sp>
      <p:sp>
        <p:nvSpPr>
          <p:cNvPr id="13" name="Footer Placeholder 4"/>
          <p:cNvSpPr>
            <a:spLocks noGrp="1"/>
          </p:cNvSpPr>
          <p:nvPr>
            <p:ph type="ftr" sz="quarter" idx="11"/>
          </p:nvPr>
        </p:nvSpPr>
        <p:spPr/>
        <p:txBody>
          <a:bodyPr/>
          <a:lstStyle/>
          <a:p>
            <a:r>
              <a:rPr lang="de-DE" smtClean="0"/>
              <a:t>PHYS 1444-001, Summer 2018               Dr. Jaehoon Yu</a:t>
            </a:r>
            <a:endParaRPr lang="en-US"/>
          </a:p>
        </p:txBody>
      </p:sp>
      <p:sp>
        <p:nvSpPr>
          <p:cNvPr id="14" name="Slide Number Placeholder 5"/>
          <p:cNvSpPr>
            <a:spLocks noGrp="1"/>
          </p:cNvSpPr>
          <p:nvPr>
            <p:ph type="sldNum" sz="quarter" idx="12"/>
          </p:nvPr>
        </p:nvSpPr>
        <p:spPr/>
        <p:txBody>
          <a:bodyPr/>
          <a:lstStyle/>
          <a:p>
            <a:fld id="{BDAD5C05-C93C-2C4C-B7ED-2EA0401FF965}" type="slidenum">
              <a:rPr lang="en-US"/>
              <a:pPr/>
              <a:t>83</a:t>
            </a:fld>
            <a:endParaRPr lang="en-US"/>
          </a:p>
        </p:txBody>
      </p:sp>
      <p:sp>
        <p:nvSpPr>
          <p:cNvPr id="444418" name="Rectangle 2"/>
          <p:cNvSpPr>
            <a:spLocks noGrp="1" noChangeArrowheads="1"/>
          </p:cNvSpPr>
          <p:nvPr>
            <p:ph type="title"/>
          </p:nvPr>
        </p:nvSpPr>
        <p:spPr>
          <a:xfrm>
            <a:off x="381000" y="152400"/>
            <a:ext cx="8534400" cy="609600"/>
          </a:xfrm>
        </p:spPr>
        <p:txBody>
          <a:bodyPr/>
          <a:lstStyle/>
          <a:p>
            <a:r>
              <a:rPr lang="en-US" dirty="0"/>
              <a:t>Energy Stored in</a:t>
            </a:r>
            <a:r>
              <a:rPr lang="en-US" dirty="0" smtClean="0"/>
              <a:t> the </a:t>
            </a:r>
            <a:r>
              <a:rPr lang="en-US" dirty="0"/>
              <a:t>Magnetic Field</a:t>
            </a:r>
          </a:p>
        </p:txBody>
      </p:sp>
      <p:graphicFrame>
        <p:nvGraphicFramePr>
          <p:cNvPr id="444419"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64119"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4420"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64120"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4421"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64121"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4422" name="Rectangle 6"/>
          <p:cNvSpPr>
            <a:spLocks noGrp="1" noChangeArrowheads="1"/>
          </p:cNvSpPr>
          <p:nvPr>
            <p:ph type="body" idx="1"/>
          </p:nvPr>
        </p:nvSpPr>
        <p:spPr>
          <a:xfrm>
            <a:off x="304800" y="914400"/>
            <a:ext cx="8534400" cy="5486400"/>
          </a:xfrm>
        </p:spPr>
        <p:txBody>
          <a:bodyPr/>
          <a:lstStyle/>
          <a:p>
            <a:r>
              <a:rPr lang="en-US" dirty="0"/>
              <a:t>The work done to the system is the same as the energy stored in the inductor when it is carrying current </a:t>
            </a:r>
            <a:r>
              <a:rPr lang="en-US" dirty="0">
                <a:latin typeface="Monotype Corsiva" charset="0"/>
              </a:rPr>
              <a:t>I</a:t>
            </a:r>
          </a:p>
          <a:p>
            <a:pPr lvl="1"/>
            <a:r>
              <a:rPr lang="en-US" dirty="0"/>
              <a:t> </a:t>
            </a:r>
          </a:p>
          <a:p>
            <a:pPr lvl="1"/>
            <a:endParaRPr lang="en-US" dirty="0"/>
          </a:p>
          <a:p>
            <a:pPr lvl="1"/>
            <a:r>
              <a:rPr lang="en-US" dirty="0"/>
              <a:t>This is compared to the energy stored in a capacitor, C, when the potential difference across it is </a:t>
            </a:r>
            <a:r>
              <a:rPr lang="en-US" dirty="0" smtClean="0"/>
              <a:t>V:</a:t>
            </a:r>
          </a:p>
          <a:p>
            <a:pPr lvl="1"/>
            <a:r>
              <a:rPr lang="en-US" dirty="0"/>
              <a:t>Just like the energy stored in a capacitor is considered to reside in the electric field between its plates</a:t>
            </a:r>
          </a:p>
          <a:p>
            <a:pPr lvl="1"/>
            <a:r>
              <a:rPr lang="en-US" dirty="0"/>
              <a:t>The energy in an inductor can be considered to be stored in its magnetic field</a:t>
            </a:r>
          </a:p>
        </p:txBody>
      </p:sp>
      <p:graphicFrame>
        <p:nvGraphicFramePr>
          <p:cNvPr id="444423"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64122"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4424" name="Object 8"/>
          <p:cNvGraphicFramePr>
            <a:graphicFrameLocks noChangeAspect="1"/>
          </p:cNvGraphicFramePr>
          <p:nvPr/>
        </p:nvGraphicFramePr>
        <p:xfrm>
          <a:off x="1263650" y="2506663"/>
          <a:ext cx="1403350" cy="846137"/>
        </p:xfrm>
        <a:graphic>
          <a:graphicData uri="http://schemas.openxmlformats.org/presentationml/2006/ole">
            <mc:AlternateContent xmlns:mc="http://schemas.openxmlformats.org/markup-compatibility/2006">
              <mc:Choice xmlns:v="urn:schemas-microsoft-com:vml" Requires="v">
                <p:oleObj spid="_x0000_s464123" name="Equation" r:id="rId8" imgW="609480" imgH="368280" progId="Equation.DSMT4">
                  <p:embed/>
                </p:oleObj>
              </mc:Choice>
              <mc:Fallback>
                <p:oleObj name="Equation" r:id="rId8" imgW="609480" imgH="3682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63650" y="2506663"/>
                        <a:ext cx="1403350" cy="846137"/>
                      </a:xfrm>
                      <a:prstGeom prst="rect">
                        <a:avLst/>
                      </a:prstGeom>
                      <a:solidFill>
                        <a:srgbClr val="99FFCC"/>
                      </a:solidFill>
                      <a:ln w="28575">
                        <a:solidFill>
                          <a:srgbClr val="FF0000"/>
                        </a:solidFill>
                        <a:miter lim="800000"/>
                        <a:headEnd/>
                        <a:tailEnd/>
                      </a:ln>
                    </p:spPr>
                  </p:pic>
                </p:oleObj>
              </mc:Fallback>
            </mc:AlternateContent>
          </a:graphicData>
        </a:graphic>
      </p:graphicFrame>
      <p:graphicFrame>
        <p:nvGraphicFramePr>
          <p:cNvPr id="444425" name="Object 9"/>
          <p:cNvGraphicFramePr>
            <a:graphicFrameLocks noChangeAspect="1"/>
          </p:cNvGraphicFramePr>
          <p:nvPr/>
        </p:nvGraphicFramePr>
        <p:xfrm>
          <a:off x="6705600" y="4114800"/>
          <a:ext cx="492125" cy="304800"/>
        </p:xfrm>
        <a:graphic>
          <a:graphicData uri="http://schemas.openxmlformats.org/presentationml/2006/ole">
            <mc:AlternateContent xmlns:mc="http://schemas.openxmlformats.org/markup-compatibility/2006">
              <mc:Choice xmlns:v="urn:schemas-microsoft-com:vml" Requires="v">
                <p:oleObj spid="_x0000_s464124" name="Equation" r:id="rId10" imgW="266400" imgH="164880" progId="Equation.DSMT4">
                  <p:embed/>
                </p:oleObj>
              </mc:Choice>
              <mc:Fallback>
                <p:oleObj name="Equation" r:id="rId10" imgW="266400" imgH="1648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5600" y="4114800"/>
                        <a:ext cx="492125" cy="3048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sp>
        <p:nvSpPr>
          <p:cNvPr id="444426" name="Text Box 10"/>
          <p:cNvSpPr txBox="1">
            <a:spLocks noChangeArrowheads="1"/>
          </p:cNvSpPr>
          <p:nvPr/>
        </p:nvSpPr>
        <p:spPr bwMode="auto">
          <a:xfrm>
            <a:off x="3124200" y="2590800"/>
            <a:ext cx="2895600" cy="669925"/>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sz="1800" b="1">
                <a:solidFill>
                  <a:srgbClr val="CC0000"/>
                </a:solidFill>
                <a:latin typeface="Arial Narrow" charset="0"/>
              </a:rPr>
              <a:t>Energy Stored in a magnetic field inside an inductor</a:t>
            </a:r>
          </a:p>
        </p:txBody>
      </p:sp>
      <p:graphicFrame>
        <p:nvGraphicFramePr>
          <p:cNvPr id="444427" name="Object 11"/>
          <p:cNvGraphicFramePr>
            <a:graphicFrameLocks noChangeAspect="1"/>
          </p:cNvGraphicFramePr>
          <p:nvPr/>
        </p:nvGraphicFramePr>
        <p:xfrm>
          <a:off x="7162800" y="3886200"/>
          <a:ext cx="750888" cy="677863"/>
        </p:xfrm>
        <a:graphic>
          <a:graphicData uri="http://schemas.openxmlformats.org/presentationml/2006/ole">
            <mc:AlternateContent xmlns:mc="http://schemas.openxmlformats.org/markup-compatibility/2006">
              <mc:Choice xmlns:v="urn:schemas-microsoft-com:vml" Requires="v">
                <p:oleObj spid="_x0000_s464125" name="Equation" r:id="rId12" imgW="406080" imgH="368280" progId="Equation.DSMT4">
                  <p:embed/>
                </p:oleObj>
              </mc:Choice>
              <mc:Fallback>
                <p:oleObj name="Equation" r:id="rId12" imgW="406080" imgH="3682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62800" y="3886200"/>
                        <a:ext cx="750888" cy="6778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9812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44422">
                                            <p:txEl>
                                              <p:pRg st="0" end="0"/>
                                            </p:txEl>
                                          </p:spTgt>
                                        </p:tgtEl>
                                        <p:attrNameLst>
                                          <p:attrName>style.visibility</p:attrName>
                                        </p:attrNameLst>
                                      </p:cBhvr>
                                      <p:to>
                                        <p:strVal val="visible"/>
                                      </p:to>
                                    </p:set>
                                    <p:animEffect transition="in" filter="wipe(left)">
                                      <p:cBhvr>
                                        <p:cTn id="7" dur="500"/>
                                        <p:tgtEl>
                                          <p:spTgt spid="4444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44422">
                                            <p:txEl>
                                              <p:pRg st="1" end="1"/>
                                            </p:txEl>
                                          </p:spTgt>
                                        </p:tgtEl>
                                        <p:attrNameLst>
                                          <p:attrName>style.visibility</p:attrName>
                                        </p:attrNameLst>
                                      </p:cBhvr>
                                      <p:to>
                                        <p:strVal val="visible"/>
                                      </p:to>
                                    </p:set>
                                    <p:animEffect transition="in" filter="wipe(left)">
                                      <p:cBhvr>
                                        <p:cTn id="12" dur="500"/>
                                        <p:tgtEl>
                                          <p:spTgt spid="444422">
                                            <p:txEl>
                                              <p:pRg st="1" end="1"/>
                                            </p:txEl>
                                          </p:spTgt>
                                        </p:tgtEl>
                                      </p:cBhvr>
                                    </p:animEffect>
                                  </p:childTnLst>
                                </p:cTn>
                              </p:par>
                              <p:par>
                                <p:cTn id="13" presetID="22" presetClass="entr" presetSubtype="8" fill="hold" nodeType="withEffect">
                                  <p:stCondLst>
                                    <p:cond delay="0"/>
                                  </p:stCondLst>
                                  <p:iterate type="wd">
                                    <p:tmPct val="10000"/>
                                  </p:iterate>
                                  <p:childTnLst>
                                    <p:set>
                                      <p:cBhvr>
                                        <p:cTn id="14" dur="1" fill="hold">
                                          <p:stCondLst>
                                            <p:cond delay="0"/>
                                          </p:stCondLst>
                                        </p:cTn>
                                        <p:tgtEl>
                                          <p:spTgt spid="444424"/>
                                        </p:tgtEl>
                                        <p:attrNameLst>
                                          <p:attrName>style.visibility</p:attrName>
                                        </p:attrNameLst>
                                      </p:cBhvr>
                                      <p:to>
                                        <p:strVal val="visible"/>
                                      </p:to>
                                    </p:set>
                                    <p:animEffect transition="in" filter="wipe(left)">
                                      <p:cBhvr>
                                        <p:cTn id="15" dur="500"/>
                                        <p:tgtEl>
                                          <p:spTgt spid="4444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10000"/>
                                  </p:iterate>
                                  <p:childTnLst>
                                    <p:set>
                                      <p:cBhvr>
                                        <p:cTn id="19" dur="1" fill="hold">
                                          <p:stCondLst>
                                            <p:cond delay="0"/>
                                          </p:stCondLst>
                                        </p:cTn>
                                        <p:tgtEl>
                                          <p:spTgt spid="444426"/>
                                        </p:tgtEl>
                                        <p:attrNameLst>
                                          <p:attrName>style.visibility</p:attrName>
                                        </p:attrNameLst>
                                      </p:cBhvr>
                                      <p:to>
                                        <p:strVal val="visible"/>
                                      </p:to>
                                    </p:set>
                                    <p:animEffect transition="in" filter="wipe(left)">
                                      <p:cBhvr>
                                        <p:cTn id="20" dur="500"/>
                                        <p:tgtEl>
                                          <p:spTgt spid="4444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type="wd">
                                    <p:tmPct val="10000"/>
                                  </p:iterate>
                                  <p:childTnLst>
                                    <p:set>
                                      <p:cBhvr>
                                        <p:cTn id="24" dur="1" fill="hold">
                                          <p:stCondLst>
                                            <p:cond delay="0"/>
                                          </p:stCondLst>
                                        </p:cTn>
                                        <p:tgtEl>
                                          <p:spTgt spid="444422">
                                            <p:txEl>
                                              <p:pRg st="3" end="3"/>
                                            </p:txEl>
                                          </p:spTgt>
                                        </p:tgtEl>
                                        <p:attrNameLst>
                                          <p:attrName>style.visibility</p:attrName>
                                        </p:attrNameLst>
                                      </p:cBhvr>
                                      <p:to>
                                        <p:strVal val="visible"/>
                                      </p:to>
                                    </p:set>
                                    <p:animEffect transition="in" filter="wipe(left)">
                                      <p:cBhvr>
                                        <p:cTn id="25" dur="500"/>
                                        <p:tgtEl>
                                          <p:spTgt spid="44442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iterate type="wd">
                                    <p:tmPct val="10000"/>
                                  </p:iterate>
                                  <p:childTnLst>
                                    <p:set>
                                      <p:cBhvr>
                                        <p:cTn id="29" dur="1" fill="hold">
                                          <p:stCondLst>
                                            <p:cond delay="0"/>
                                          </p:stCondLst>
                                        </p:cTn>
                                        <p:tgtEl>
                                          <p:spTgt spid="444425"/>
                                        </p:tgtEl>
                                        <p:attrNameLst>
                                          <p:attrName>style.visibility</p:attrName>
                                        </p:attrNameLst>
                                      </p:cBhvr>
                                      <p:to>
                                        <p:strVal val="visible"/>
                                      </p:to>
                                    </p:set>
                                    <p:animEffect transition="in" filter="wipe(left)">
                                      <p:cBhvr>
                                        <p:cTn id="30" dur="500"/>
                                        <p:tgtEl>
                                          <p:spTgt spid="4444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iterate type="wd">
                                    <p:tmPct val="10000"/>
                                  </p:iterate>
                                  <p:childTnLst>
                                    <p:set>
                                      <p:cBhvr>
                                        <p:cTn id="34" dur="1" fill="hold">
                                          <p:stCondLst>
                                            <p:cond delay="0"/>
                                          </p:stCondLst>
                                        </p:cTn>
                                        <p:tgtEl>
                                          <p:spTgt spid="444427"/>
                                        </p:tgtEl>
                                        <p:attrNameLst>
                                          <p:attrName>style.visibility</p:attrName>
                                        </p:attrNameLst>
                                      </p:cBhvr>
                                      <p:to>
                                        <p:strVal val="visible"/>
                                      </p:to>
                                    </p:set>
                                    <p:animEffect transition="in" filter="wipe(left)">
                                      <p:cBhvr>
                                        <p:cTn id="35" dur="500"/>
                                        <p:tgtEl>
                                          <p:spTgt spid="44442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iterate type="wd">
                                    <p:tmPct val="10000"/>
                                  </p:iterate>
                                  <p:childTnLst>
                                    <p:set>
                                      <p:cBhvr>
                                        <p:cTn id="39" dur="1" fill="hold">
                                          <p:stCondLst>
                                            <p:cond delay="0"/>
                                          </p:stCondLst>
                                        </p:cTn>
                                        <p:tgtEl>
                                          <p:spTgt spid="444422">
                                            <p:txEl>
                                              <p:pRg st="4" end="4"/>
                                            </p:txEl>
                                          </p:spTgt>
                                        </p:tgtEl>
                                        <p:attrNameLst>
                                          <p:attrName>style.visibility</p:attrName>
                                        </p:attrNameLst>
                                      </p:cBhvr>
                                      <p:to>
                                        <p:strVal val="visible"/>
                                      </p:to>
                                    </p:set>
                                    <p:animEffect transition="in" filter="wipe(left)">
                                      <p:cBhvr>
                                        <p:cTn id="40" dur="500"/>
                                        <p:tgtEl>
                                          <p:spTgt spid="444422">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iterate type="wd">
                                    <p:tmPct val="10000"/>
                                  </p:iterate>
                                  <p:childTnLst>
                                    <p:set>
                                      <p:cBhvr>
                                        <p:cTn id="44" dur="1" fill="hold">
                                          <p:stCondLst>
                                            <p:cond delay="0"/>
                                          </p:stCondLst>
                                        </p:cTn>
                                        <p:tgtEl>
                                          <p:spTgt spid="444422">
                                            <p:txEl>
                                              <p:pRg st="5" end="5"/>
                                            </p:txEl>
                                          </p:spTgt>
                                        </p:tgtEl>
                                        <p:attrNameLst>
                                          <p:attrName>style.visibility</p:attrName>
                                        </p:attrNameLst>
                                      </p:cBhvr>
                                      <p:to>
                                        <p:strVal val="visible"/>
                                      </p:to>
                                    </p:set>
                                    <p:animEffect transition="in" filter="wipe(left)">
                                      <p:cBhvr>
                                        <p:cTn id="45" dur="500"/>
                                        <p:tgtEl>
                                          <p:spTgt spid="4444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2" grpId="0" build="p"/>
      <p:bldP spid="44442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Date Placeholder 3"/>
          <p:cNvSpPr>
            <a:spLocks noGrp="1"/>
          </p:cNvSpPr>
          <p:nvPr>
            <p:ph type="dt" sz="half" idx="10"/>
          </p:nvPr>
        </p:nvSpPr>
        <p:spPr/>
        <p:txBody>
          <a:bodyPr/>
          <a:lstStyle/>
          <a:p>
            <a:r>
              <a:rPr lang="en-US" smtClean="0"/>
              <a:t>Thursday, July 5, 2018</a:t>
            </a:r>
            <a:endParaRPr lang="en-US"/>
          </a:p>
        </p:txBody>
      </p:sp>
      <p:sp>
        <p:nvSpPr>
          <p:cNvPr id="33" name="Footer Placeholder 4"/>
          <p:cNvSpPr>
            <a:spLocks noGrp="1"/>
          </p:cNvSpPr>
          <p:nvPr>
            <p:ph type="ftr" sz="quarter" idx="11"/>
          </p:nvPr>
        </p:nvSpPr>
        <p:spPr/>
        <p:txBody>
          <a:bodyPr/>
          <a:lstStyle/>
          <a:p>
            <a:r>
              <a:rPr lang="de-DE" smtClean="0"/>
              <a:t>PHYS 1444-001, Summer 2018               Dr. Jaehoon Yu</a:t>
            </a:r>
            <a:endParaRPr lang="en-US"/>
          </a:p>
        </p:txBody>
      </p:sp>
      <p:sp>
        <p:nvSpPr>
          <p:cNvPr id="34" name="Slide Number Placeholder 5"/>
          <p:cNvSpPr>
            <a:spLocks noGrp="1"/>
          </p:cNvSpPr>
          <p:nvPr>
            <p:ph type="sldNum" sz="quarter" idx="12"/>
          </p:nvPr>
        </p:nvSpPr>
        <p:spPr/>
        <p:txBody>
          <a:bodyPr/>
          <a:lstStyle/>
          <a:p>
            <a:fld id="{503B4CB6-3F3B-BC4A-BBA7-2E93AAD266F4}" type="slidenum">
              <a:rPr lang="en-US"/>
              <a:pPr/>
              <a:t>84</a:t>
            </a:fld>
            <a:endParaRPr lang="en-US"/>
          </a:p>
        </p:txBody>
      </p:sp>
      <p:sp>
        <p:nvSpPr>
          <p:cNvPr id="445442" name="Rectangle 2"/>
          <p:cNvSpPr>
            <a:spLocks noGrp="1" noChangeArrowheads="1"/>
          </p:cNvSpPr>
          <p:nvPr>
            <p:ph type="title"/>
          </p:nvPr>
        </p:nvSpPr>
        <p:spPr>
          <a:xfrm>
            <a:off x="381000" y="152400"/>
            <a:ext cx="8534400" cy="609600"/>
          </a:xfrm>
        </p:spPr>
        <p:txBody>
          <a:bodyPr/>
          <a:lstStyle/>
          <a:p>
            <a:r>
              <a:rPr lang="en-US"/>
              <a:t>Stored Energy in terms of B</a:t>
            </a:r>
          </a:p>
        </p:txBody>
      </p:sp>
      <p:graphicFrame>
        <p:nvGraphicFramePr>
          <p:cNvPr id="445443"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65563"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5444"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65564"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5445"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65565"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5446" name="Rectangle 6"/>
          <p:cNvSpPr>
            <a:spLocks noGrp="1" noChangeArrowheads="1"/>
          </p:cNvSpPr>
          <p:nvPr>
            <p:ph type="body" idx="1"/>
          </p:nvPr>
        </p:nvSpPr>
        <p:spPr>
          <a:xfrm>
            <a:off x="152400" y="685800"/>
            <a:ext cx="8839200" cy="5486400"/>
          </a:xfrm>
          <a:noFill/>
        </p:spPr>
        <p:txBody>
          <a:bodyPr/>
          <a:lstStyle/>
          <a:p>
            <a:pPr>
              <a:lnSpc>
                <a:spcPct val="90000"/>
              </a:lnSpc>
            </a:pPr>
            <a:r>
              <a:rPr lang="en-US" sz="2800" dirty="0"/>
              <a:t>So how is the stored energy written in terms of magnetic field B?</a:t>
            </a:r>
          </a:p>
          <a:p>
            <a:pPr lvl="1">
              <a:lnSpc>
                <a:spcPct val="90000"/>
              </a:lnSpc>
            </a:pPr>
            <a:r>
              <a:rPr lang="en-US" sz="2400" dirty="0"/>
              <a:t>Inductance of an ideal solenoid without a fringe effect</a:t>
            </a:r>
          </a:p>
          <a:p>
            <a:pPr lvl="1">
              <a:lnSpc>
                <a:spcPct val="90000"/>
              </a:lnSpc>
            </a:pPr>
            <a:endParaRPr lang="en-US" sz="2400" dirty="0"/>
          </a:p>
          <a:p>
            <a:pPr lvl="1">
              <a:lnSpc>
                <a:spcPct val="90000"/>
              </a:lnSpc>
            </a:pPr>
            <a:r>
              <a:rPr lang="en-US" sz="2400" dirty="0"/>
              <a:t>The magnetic field in a solenoid is</a:t>
            </a:r>
          </a:p>
          <a:p>
            <a:pPr lvl="1">
              <a:lnSpc>
                <a:spcPct val="90000"/>
              </a:lnSpc>
            </a:pPr>
            <a:r>
              <a:rPr lang="en-US" sz="2400" dirty="0"/>
              <a:t>Thus the energy stored in an inductor is </a:t>
            </a:r>
          </a:p>
          <a:p>
            <a:pPr lvl="1">
              <a:lnSpc>
                <a:spcPct val="90000"/>
              </a:lnSpc>
            </a:pPr>
            <a:endParaRPr lang="en-US" sz="2400" dirty="0"/>
          </a:p>
          <a:p>
            <a:pPr lvl="1">
              <a:lnSpc>
                <a:spcPct val="90000"/>
              </a:lnSpc>
            </a:pPr>
            <a:endParaRPr lang="en-US" sz="2400" dirty="0"/>
          </a:p>
          <a:p>
            <a:pPr lvl="1">
              <a:lnSpc>
                <a:spcPct val="90000"/>
              </a:lnSpc>
            </a:pPr>
            <a:r>
              <a:rPr lang="en-US" sz="2400" dirty="0"/>
              <a:t>Thus the energy density is </a:t>
            </a:r>
          </a:p>
          <a:p>
            <a:pPr lvl="1">
              <a:lnSpc>
                <a:spcPct val="90000"/>
              </a:lnSpc>
            </a:pPr>
            <a:endParaRPr lang="en-US" sz="2400" dirty="0"/>
          </a:p>
          <a:p>
            <a:pPr lvl="1">
              <a:lnSpc>
                <a:spcPct val="90000"/>
              </a:lnSpc>
            </a:pPr>
            <a:endParaRPr lang="en-US" sz="2400" dirty="0"/>
          </a:p>
          <a:p>
            <a:pPr lvl="1">
              <a:lnSpc>
                <a:spcPct val="90000"/>
              </a:lnSpc>
            </a:pPr>
            <a:r>
              <a:rPr lang="en-US" sz="2400" dirty="0"/>
              <a:t>This formula is valid</a:t>
            </a:r>
            <a:r>
              <a:rPr lang="en-US" sz="2400" dirty="0" smtClean="0"/>
              <a:t> in </a:t>
            </a:r>
            <a:r>
              <a:rPr lang="en-US" sz="2400" dirty="0"/>
              <a:t>any region of space</a:t>
            </a:r>
          </a:p>
          <a:p>
            <a:pPr lvl="1">
              <a:lnSpc>
                <a:spcPct val="90000"/>
              </a:lnSpc>
            </a:pPr>
            <a:r>
              <a:rPr lang="en-US" sz="2400" dirty="0"/>
              <a:t>If a ferromagnetic material is present,</a:t>
            </a:r>
            <a:r>
              <a:rPr lang="en-US" sz="2400" dirty="0" smtClean="0"/>
              <a:t> </a:t>
            </a:r>
            <a:r>
              <a:rPr lang="en-US" sz="2400" dirty="0" smtClean="0">
                <a:latin typeface="Symbol" charset="2"/>
              </a:rPr>
              <a:t>μ</a:t>
            </a:r>
            <a:r>
              <a:rPr lang="en-US" sz="2400" baseline="-25000" dirty="0" smtClean="0"/>
              <a:t>0</a:t>
            </a:r>
            <a:r>
              <a:rPr lang="en-US" sz="2400" dirty="0" smtClean="0"/>
              <a:t> </a:t>
            </a:r>
            <a:r>
              <a:rPr lang="en-US" sz="2400" dirty="0"/>
              <a:t>becomes</a:t>
            </a:r>
            <a:r>
              <a:rPr lang="en-US" sz="2400" dirty="0" smtClean="0"/>
              <a:t> </a:t>
            </a:r>
            <a:r>
              <a:rPr lang="en-US" sz="2400" dirty="0" err="1" smtClean="0">
                <a:latin typeface="Symbol" charset="2"/>
              </a:rPr>
              <a:t>μ</a:t>
            </a:r>
            <a:r>
              <a:rPr lang="en-US" sz="2400" dirty="0" smtClean="0"/>
              <a:t>.   </a:t>
            </a:r>
            <a:endParaRPr lang="en-US" sz="2400" dirty="0"/>
          </a:p>
        </p:txBody>
      </p:sp>
      <p:graphicFrame>
        <p:nvGraphicFramePr>
          <p:cNvPr id="445447"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65566"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5448" name="Object 8"/>
          <p:cNvGraphicFramePr>
            <a:graphicFrameLocks noChangeAspect="1"/>
          </p:cNvGraphicFramePr>
          <p:nvPr/>
        </p:nvGraphicFramePr>
        <p:xfrm>
          <a:off x="1143000" y="1539875"/>
          <a:ext cx="582613" cy="366713"/>
        </p:xfrm>
        <a:graphic>
          <a:graphicData uri="http://schemas.openxmlformats.org/presentationml/2006/ole">
            <mc:AlternateContent xmlns:mc="http://schemas.openxmlformats.org/markup-compatibility/2006">
              <mc:Choice xmlns:v="urn:schemas-microsoft-com:vml" Requires="v">
                <p:oleObj spid="_x0000_s465567" name="Equation" r:id="rId8" imgW="241200" imgH="152280" progId="Equation.DSMT4">
                  <p:embed/>
                </p:oleObj>
              </mc:Choice>
              <mc:Fallback>
                <p:oleObj name="Equation" r:id="rId8" imgW="241200" imgH="1522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3000" y="1539875"/>
                        <a:ext cx="582613" cy="3667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5449" name="Object 9"/>
          <p:cNvGraphicFramePr>
            <a:graphicFrameLocks noChangeAspect="1"/>
          </p:cNvGraphicFramePr>
          <p:nvPr/>
        </p:nvGraphicFramePr>
        <p:xfrm>
          <a:off x="4953000" y="2001838"/>
          <a:ext cx="596900" cy="357187"/>
        </p:xfrm>
        <a:graphic>
          <a:graphicData uri="http://schemas.openxmlformats.org/presentationml/2006/ole">
            <mc:AlternateContent xmlns:mc="http://schemas.openxmlformats.org/markup-compatibility/2006">
              <mc:Choice xmlns:v="urn:schemas-microsoft-com:vml" Requires="v">
                <p:oleObj spid="_x0000_s465568" name="Equation" r:id="rId10" imgW="253800" imgH="152280" progId="Equation.DSMT4">
                  <p:embed/>
                </p:oleObj>
              </mc:Choice>
              <mc:Fallback>
                <p:oleObj name="Equation" r:id="rId10" imgW="253800" imgH="1522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53000" y="2001838"/>
                        <a:ext cx="596900" cy="35718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5450" name="Object 10"/>
          <p:cNvGraphicFramePr>
            <a:graphicFrameLocks noChangeAspect="1"/>
          </p:cNvGraphicFramePr>
          <p:nvPr/>
        </p:nvGraphicFramePr>
        <p:xfrm>
          <a:off x="1066800" y="2986088"/>
          <a:ext cx="552450" cy="342900"/>
        </p:xfrm>
        <a:graphic>
          <a:graphicData uri="http://schemas.openxmlformats.org/presentationml/2006/ole">
            <mc:AlternateContent xmlns:mc="http://schemas.openxmlformats.org/markup-compatibility/2006">
              <mc:Choice xmlns:v="urn:schemas-microsoft-com:vml" Requires="v">
                <p:oleObj spid="_x0000_s465569" name="Equation" r:id="rId12" imgW="266400" imgH="164880" progId="Equation.DSMT4">
                  <p:embed/>
                </p:oleObj>
              </mc:Choice>
              <mc:Fallback>
                <p:oleObj name="Equation" r:id="rId12" imgW="266400" imgH="1648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66800" y="2986088"/>
                        <a:ext cx="552450" cy="3429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45451" name="Object 11"/>
          <p:cNvGraphicFramePr>
            <a:graphicFrameLocks noChangeAspect="1"/>
          </p:cNvGraphicFramePr>
          <p:nvPr/>
        </p:nvGraphicFramePr>
        <p:xfrm>
          <a:off x="1143000" y="4267200"/>
          <a:ext cx="517525" cy="287338"/>
        </p:xfrm>
        <a:graphic>
          <a:graphicData uri="http://schemas.openxmlformats.org/presentationml/2006/ole">
            <mc:AlternateContent xmlns:mc="http://schemas.openxmlformats.org/markup-compatibility/2006">
              <mc:Choice xmlns:v="urn:schemas-microsoft-com:vml" Requires="v">
                <p:oleObj spid="_x0000_s465570" name="Equation" r:id="rId14" imgW="228600" imgH="126720" progId="Equation.DSMT4">
                  <p:embed/>
                </p:oleObj>
              </mc:Choice>
              <mc:Fallback>
                <p:oleObj name="Equation" r:id="rId14" imgW="228600" imgH="12672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43000" y="4267200"/>
                        <a:ext cx="517525" cy="2873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45452" name="Object 12"/>
          <p:cNvGraphicFramePr>
            <a:graphicFrameLocks noChangeAspect="1"/>
          </p:cNvGraphicFramePr>
          <p:nvPr/>
        </p:nvGraphicFramePr>
        <p:xfrm>
          <a:off x="6616700" y="2667000"/>
          <a:ext cx="1689100" cy="957263"/>
        </p:xfrm>
        <a:graphic>
          <a:graphicData uri="http://schemas.openxmlformats.org/presentationml/2006/ole">
            <mc:AlternateContent xmlns:mc="http://schemas.openxmlformats.org/markup-compatibility/2006">
              <mc:Choice xmlns:v="urn:schemas-microsoft-com:vml" Requires="v">
                <p:oleObj spid="_x0000_s465571" name="Equation" r:id="rId16" imgW="761760" imgH="431640" progId="Equation.DSMT4">
                  <p:embed/>
                </p:oleObj>
              </mc:Choice>
              <mc:Fallback>
                <p:oleObj name="Equation" r:id="rId16" imgW="761760" imgH="43164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16700" y="2667000"/>
                        <a:ext cx="1689100" cy="957263"/>
                      </a:xfrm>
                      <a:prstGeom prst="rect">
                        <a:avLst/>
                      </a:prstGeom>
                      <a:solidFill>
                        <a:srgbClr val="99FFCC"/>
                      </a:solidFill>
                      <a:ln w="28575">
                        <a:solidFill>
                          <a:srgbClr val="FF0000"/>
                        </a:solidFill>
                        <a:miter lim="800000"/>
                        <a:headEnd/>
                        <a:tailEnd/>
                      </a:ln>
                    </p:spPr>
                  </p:pic>
                </p:oleObj>
              </mc:Fallback>
            </mc:AlternateContent>
          </a:graphicData>
        </a:graphic>
      </p:graphicFrame>
      <p:graphicFrame>
        <p:nvGraphicFramePr>
          <p:cNvPr id="445453" name="Object 13"/>
          <p:cNvGraphicFramePr>
            <a:graphicFrameLocks noChangeAspect="1"/>
          </p:cNvGraphicFramePr>
          <p:nvPr/>
        </p:nvGraphicFramePr>
        <p:xfrm>
          <a:off x="6629400" y="3810000"/>
          <a:ext cx="1266825" cy="974725"/>
        </p:xfrm>
        <a:graphic>
          <a:graphicData uri="http://schemas.openxmlformats.org/presentationml/2006/ole">
            <mc:AlternateContent xmlns:mc="http://schemas.openxmlformats.org/markup-compatibility/2006">
              <mc:Choice xmlns:v="urn:schemas-microsoft-com:vml" Requires="v">
                <p:oleObj spid="_x0000_s465572" name="Equation" r:id="rId18" imgW="558720" imgH="431640" progId="Equation.DSMT4">
                  <p:embed/>
                </p:oleObj>
              </mc:Choice>
              <mc:Fallback>
                <p:oleObj name="Equation" r:id="rId18" imgW="558720" imgH="43164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629400" y="3810000"/>
                        <a:ext cx="1266825" cy="974725"/>
                      </a:xfrm>
                      <a:prstGeom prst="rect">
                        <a:avLst/>
                      </a:prstGeom>
                      <a:solidFill>
                        <a:srgbClr val="99FFCC"/>
                      </a:solidFill>
                      <a:ln w="28575">
                        <a:solidFill>
                          <a:srgbClr val="FF0000"/>
                        </a:solidFill>
                        <a:miter lim="800000"/>
                        <a:headEnd/>
                        <a:tailEnd/>
                      </a:ln>
                    </p:spPr>
                  </p:pic>
                </p:oleObj>
              </mc:Fallback>
            </mc:AlternateContent>
          </a:graphicData>
        </a:graphic>
      </p:graphicFrame>
      <p:graphicFrame>
        <p:nvGraphicFramePr>
          <p:cNvPr id="445454" name="Object 14"/>
          <p:cNvGraphicFramePr>
            <a:graphicFrameLocks noChangeAspect="1"/>
          </p:cNvGraphicFramePr>
          <p:nvPr/>
        </p:nvGraphicFramePr>
        <p:xfrm>
          <a:off x="1676400" y="1447800"/>
          <a:ext cx="1382713" cy="550863"/>
        </p:xfrm>
        <a:graphic>
          <a:graphicData uri="http://schemas.openxmlformats.org/presentationml/2006/ole">
            <mc:AlternateContent xmlns:mc="http://schemas.openxmlformats.org/markup-compatibility/2006">
              <mc:Choice xmlns:v="urn:schemas-microsoft-com:vml" Requires="v">
                <p:oleObj spid="_x0000_s465573" name="Equation" r:id="rId20" imgW="571320" imgH="228600" progId="Equation.DSMT4">
                  <p:embed/>
                </p:oleObj>
              </mc:Choice>
              <mc:Fallback>
                <p:oleObj name="Equation" r:id="rId20" imgW="571320" imgH="22860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76400" y="1447800"/>
                        <a:ext cx="1382713" cy="5508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5455" name="Object 15"/>
          <p:cNvGraphicFramePr>
            <a:graphicFrameLocks noChangeAspect="1"/>
          </p:cNvGraphicFramePr>
          <p:nvPr/>
        </p:nvGraphicFramePr>
        <p:xfrm>
          <a:off x="5473700" y="1962150"/>
          <a:ext cx="1104900" cy="476250"/>
        </p:xfrm>
        <a:graphic>
          <a:graphicData uri="http://schemas.openxmlformats.org/presentationml/2006/ole">
            <mc:AlternateContent xmlns:mc="http://schemas.openxmlformats.org/markup-compatibility/2006">
              <mc:Choice xmlns:v="urn:schemas-microsoft-com:vml" Requires="v">
                <p:oleObj spid="_x0000_s465574" name="Equation" r:id="rId22" imgW="469800" imgH="203040" progId="Equation.DSMT4">
                  <p:embed/>
                </p:oleObj>
              </mc:Choice>
              <mc:Fallback>
                <p:oleObj name="Equation" r:id="rId22" imgW="469800" imgH="20304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73700" y="1962150"/>
                        <a:ext cx="1104900" cy="4762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45456" name="Object 16"/>
          <p:cNvGraphicFramePr>
            <a:graphicFrameLocks noChangeAspect="1"/>
          </p:cNvGraphicFramePr>
          <p:nvPr/>
        </p:nvGraphicFramePr>
        <p:xfrm>
          <a:off x="1576388" y="2776538"/>
          <a:ext cx="1000125" cy="763587"/>
        </p:xfrm>
        <a:graphic>
          <a:graphicData uri="http://schemas.openxmlformats.org/presentationml/2006/ole">
            <mc:AlternateContent xmlns:mc="http://schemas.openxmlformats.org/markup-compatibility/2006">
              <mc:Choice xmlns:v="urn:schemas-microsoft-com:vml" Requires="v">
                <p:oleObj spid="_x0000_s465575" name="Equation" r:id="rId24" imgW="482400" imgH="368280" progId="Equation.DSMT4">
                  <p:embed/>
                </p:oleObj>
              </mc:Choice>
              <mc:Fallback>
                <p:oleObj name="Equation" r:id="rId24" imgW="482400" imgH="36828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576388" y="2776538"/>
                        <a:ext cx="1000125" cy="76358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45457" name="Object 17"/>
          <p:cNvGraphicFramePr>
            <a:graphicFrameLocks noChangeAspect="1"/>
          </p:cNvGraphicFramePr>
          <p:nvPr/>
        </p:nvGraphicFramePr>
        <p:xfrm>
          <a:off x="2571750" y="2749550"/>
          <a:ext cx="1238250" cy="815975"/>
        </p:xfrm>
        <a:graphic>
          <a:graphicData uri="http://schemas.openxmlformats.org/presentationml/2006/ole">
            <mc:AlternateContent xmlns:mc="http://schemas.openxmlformats.org/markup-compatibility/2006">
              <mc:Choice xmlns:v="urn:schemas-microsoft-com:vml" Requires="v">
                <p:oleObj spid="_x0000_s465576" name="Equation" r:id="rId26" imgW="596880" imgH="393480" progId="Equation.DSMT4">
                  <p:embed/>
                </p:oleObj>
              </mc:Choice>
              <mc:Fallback>
                <p:oleObj name="Equation" r:id="rId26" imgW="596880" imgH="39348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71750" y="2749550"/>
                        <a:ext cx="1238250" cy="8159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45458" name="Object 18"/>
          <p:cNvGraphicFramePr>
            <a:graphicFrameLocks noChangeAspect="1"/>
          </p:cNvGraphicFramePr>
          <p:nvPr/>
        </p:nvGraphicFramePr>
        <p:xfrm>
          <a:off x="5016500" y="2709863"/>
          <a:ext cx="1079500" cy="895350"/>
        </p:xfrm>
        <a:graphic>
          <a:graphicData uri="http://schemas.openxmlformats.org/presentationml/2006/ole">
            <mc:AlternateContent xmlns:mc="http://schemas.openxmlformats.org/markup-compatibility/2006">
              <mc:Choice xmlns:v="urn:schemas-microsoft-com:vml" Requires="v">
                <p:oleObj spid="_x0000_s465577" name="Equation" r:id="rId28" imgW="520560" imgH="431640" progId="Equation.DSMT4">
                  <p:embed/>
                </p:oleObj>
              </mc:Choice>
              <mc:Fallback>
                <p:oleObj name="Equation" r:id="rId28" imgW="520560" imgH="431640" progId="Equation.DSMT4">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016500" y="2709863"/>
                        <a:ext cx="1079500" cy="8953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45459" name="Object 19"/>
          <p:cNvGraphicFramePr>
            <a:graphicFrameLocks noChangeAspect="1"/>
          </p:cNvGraphicFramePr>
          <p:nvPr/>
        </p:nvGraphicFramePr>
        <p:xfrm>
          <a:off x="3733800" y="2667000"/>
          <a:ext cx="1344613" cy="1000125"/>
        </p:xfrm>
        <a:graphic>
          <a:graphicData uri="http://schemas.openxmlformats.org/presentationml/2006/ole">
            <mc:AlternateContent xmlns:mc="http://schemas.openxmlformats.org/markup-compatibility/2006">
              <mc:Choice xmlns:v="urn:schemas-microsoft-com:vml" Requires="v">
                <p:oleObj spid="_x0000_s465578" name="Equation" r:id="rId30" imgW="647640" imgH="482400" progId="Equation.DSMT4">
                  <p:embed/>
                </p:oleObj>
              </mc:Choice>
              <mc:Fallback>
                <p:oleObj name="Equation" r:id="rId30" imgW="647640" imgH="482400" progId="Equation.DSMT4">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733800" y="2667000"/>
                        <a:ext cx="1344613" cy="10001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sp>
        <p:nvSpPr>
          <p:cNvPr id="445460" name="Text Box 20"/>
          <p:cNvSpPr txBox="1">
            <a:spLocks noChangeArrowheads="1"/>
          </p:cNvSpPr>
          <p:nvPr/>
        </p:nvSpPr>
        <p:spPr bwMode="auto">
          <a:xfrm>
            <a:off x="5181600" y="4267200"/>
            <a:ext cx="1068388" cy="395288"/>
          </a:xfrm>
          <a:prstGeom prst="rect">
            <a:avLst/>
          </a:prstGeom>
          <a:solidFill>
            <a:srgbClr val="FFFF66"/>
          </a:solidFill>
          <a:ln w="28575">
            <a:solidFill>
              <a:srgbClr val="CC0000"/>
            </a:solidFill>
            <a:miter lim="800000"/>
            <a:headEnd/>
            <a:tailEnd/>
          </a:ln>
          <a:effectLst/>
        </p:spPr>
        <p:txBody>
          <a:bodyPr wrap="none">
            <a:prstTxWarp prst="textNoShape">
              <a:avLst/>
            </a:prstTxWarp>
            <a:spAutoFit/>
          </a:bodyPr>
          <a:lstStyle/>
          <a:p>
            <a:r>
              <a:rPr lang="en-US" sz="1800" b="1">
                <a:solidFill>
                  <a:srgbClr val="CC0000"/>
                </a:solidFill>
                <a:latin typeface="Arial Narrow" charset="0"/>
              </a:rPr>
              <a:t>Volume V</a:t>
            </a:r>
          </a:p>
        </p:txBody>
      </p:sp>
      <p:grpSp>
        <p:nvGrpSpPr>
          <p:cNvPr id="2" name="Group 21"/>
          <p:cNvGrpSpPr>
            <a:grpSpLocks/>
          </p:cNvGrpSpPr>
          <p:nvPr/>
        </p:nvGrpSpPr>
        <p:grpSpPr bwMode="auto">
          <a:xfrm>
            <a:off x="5013325" y="2895600"/>
            <a:ext cx="1379538" cy="1233488"/>
            <a:chOff x="3158" y="2208"/>
            <a:chExt cx="869" cy="777"/>
          </a:xfrm>
        </p:grpSpPr>
        <p:sp>
          <p:nvSpPr>
            <p:cNvPr id="445462" name="Oval 22"/>
            <p:cNvSpPr>
              <a:spLocks noChangeArrowheads="1"/>
            </p:cNvSpPr>
            <p:nvPr/>
          </p:nvSpPr>
          <p:spPr bwMode="auto">
            <a:xfrm>
              <a:off x="3600" y="2208"/>
              <a:ext cx="240" cy="288"/>
            </a:xfrm>
            <a:prstGeom prst="ellipse">
              <a:avLst/>
            </a:prstGeom>
            <a:noFill/>
            <a:ln w="28575">
              <a:solidFill>
                <a:srgbClr val="CC0000"/>
              </a:solidFill>
              <a:round/>
              <a:headEnd/>
              <a:tailEnd/>
            </a:ln>
            <a:effectLst/>
          </p:spPr>
          <p:txBody>
            <a:bodyPr wrap="none" anchor="ctr">
              <a:prstTxWarp prst="textNoShape">
                <a:avLst/>
              </a:prstTxWarp>
              <a:spAutoFit/>
            </a:bodyPr>
            <a:lstStyle/>
            <a:p>
              <a:endParaRPr lang="en-US"/>
            </a:p>
          </p:txBody>
        </p:sp>
        <p:sp>
          <p:nvSpPr>
            <p:cNvPr id="445463" name="Text Box 23"/>
            <p:cNvSpPr txBox="1">
              <a:spLocks noChangeArrowheads="1"/>
            </p:cNvSpPr>
            <p:nvPr/>
          </p:nvSpPr>
          <p:spPr bwMode="auto">
            <a:xfrm>
              <a:off x="3158" y="2736"/>
              <a:ext cx="869" cy="249"/>
            </a:xfrm>
            <a:prstGeom prst="rect">
              <a:avLst/>
            </a:prstGeom>
            <a:solidFill>
              <a:srgbClr val="FFFF66"/>
            </a:solidFill>
            <a:ln w="28575">
              <a:solidFill>
                <a:srgbClr val="CC0000"/>
              </a:solidFill>
              <a:miter lim="800000"/>
              <a:headEnd/>
              <a:tailEnd/>
            </a:ln>
            <a:effectLst/>
          </p:spPr>
          <p:txBody>
            <a:bodyPr wrap="none">
              <a:prstTxWarp prst="textNoShape">
                <a:avLst/>
              </a:prstTxWarp>
              <a:spAutoFit/>
            </a:bodyPr>
            <a:lstStyle/>
            <a:p>
              <a:r>
                <a:rPr lang="en-US" sz="1800" b="1">
                  <a:solidFill>
                    <a:srgbClr val="CC0000"/>
                  </a:solidFill>
                  <a:latin typeface="Arial Narrow" charset="0"/>
                </a:rPr>
                <a:t>What is this?</a:t>
              </a:r>
            </a:p>
          </p:txBody>
        </p:sp>
        <p:cxnSp>
          <p:nvCxnSpPr>
            <p:cNvPr id="445464" name="AutoShape 24"/>
            <p:cNvCxnSpPr>
              <a:cxnSpLocks noChangeShapeType="1"/>
              <a:stCxn id="445462" idx="4"/>
              <a:endCxn id="445463" idx="0"/>
            </p:cNvCxnSpPr>
            <p:nvPr/>
          </p:nvCxnSpPr>
          <p:spPr bwMode="auto">
            <a:xfrm rot="5400000">
              <a:off x="3546" y="2552"/>
              <a:ext cx="222" cy="127"/>
            </a:xfrm>
            <a:prstGeom prst="curvedConnector3">
              <a:avLst>
                <a:gd name="adj1" fmla="val 50000"/>
              </a:avLst>
            </a:prstGeom>
            <a:noFill/>
            <a:ln w="28575">
              <a:solidFill>
                <a:srgbClr val="CC0000"/>
              </a:solidFill>
              <a:round/>
              <a:headEnd type="triangle" w="med" len="med"/>
              <a:tailEnd/>
            </a:ln>
            <a:effectLst/>
          </p:spPr>
        </p:cxnSp>
      </p:grpSp>
      <p:graphicFrame>
        <p:nvGraphicFramePr>
          <p:cNvPr id="445465" name="Object 25"/>
          <p:cNvGraphicFramePr>
            <a:graphicFrameLocks noChangeAspect="1"/>
          </p:cNvGraphicFramePr>
          <p:nvPr/>
        </p:nvGraphicFramePr>
        <p:xfrm>
          <a:off x="1676400" y="3962400"/>
          <a:ext cx="661988" cy="831850"/>
        </p:xfrm>
        <a:graphic>
          <a:graphicData uri="http://schemas.openxmlformats.org/presentationml/2006/ole">
            <mc:AlternateContent xmlns:mc="http://schemas.openxmlformats.org/markup-compatibility/2006">
              <mc:Choice xmlns:v="urn:schemas-microsoft-com:vml" Requires="v">
                <p:oleObj spid="_x0000_s465579" name="Equation" r:id="rId32" imgW="291960" imgH="368280" progId="Equation.DSMT4">
                  <p:embed/>
                </p:oleObj>
              </mc:Choice>
              <mc:Fallback>
                <p:oleObj name="Equation" r:id="rId32" imgW="291960" imgH="368280" progId="Equation.DSMT4">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676400" y="3962400"/>
                        <a:ext cx="661988" cy="8318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45466" name="Object 26"/>
          <p:cNvGraphicFramePr>
            <a:graphicFrameLocks noChangeAspect="1"/>
          </p:cNvGraphicFramePr>
          <p:nvPr/>
        </p:nvGraphicFramePr>
        <p:xfrm>
          <a:off x="2286000" y="3962400"/>
          <a:ext cx="749300" cy="830263"/>
        </p:xfrm>
        <a:graphic>
          <a:graphicData uri="http://schemas.openxmlformats.org/presentationml/2006/ole">
            <mc:AlternateContent xmlns:mc="http://schemas.openxmlformats.org/markup-compatibility/2006">
              <mc:Choice xmlns:v="urn:schemas-microsoft-com:vml" Requires="v">
                <p:oleObj spid="_x0000_s465580" name="Equation" r:id="rId34" imgW="330120" imgH="368280" progId="Equation.DSMT4">
                  <p:embed/>
                </p:oleObj>
              </mc:Choice>
              <mc:Fallback>
                <p:oleObj name="Equation" r:id="rId34" imgW="330120" imgH="368280" progId="Equation.DSMT4">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286000" y="3962400"/>
                        <a:ext cx="749300" cy="8302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45467" name="Object 27"/>
          <p:cNvGraphicFramePr>
            <a:graphicFrameLocks noChangeAspect="1"/>
          </p:cNvGraphicFramePr>
          <p:nvPr/>
        </p:nvGraphicFramePr>
        <p:xfrm>
          <a:off x="3005138" y="3886200"/>
          <a:ext cx="804862" cy="974725"/>
        </p:xfrm>
        <a:graphic>
          <a:graphicData uri="http://schemas.openxmlformats.org/presentationml/2006/ole">
            <mc:AlternateContent xmlns:mc="http://schemas.openxmlformats.org/markup-compatibility/2006">
              <mc:Choice xmlns:v="urn:schemas-microsoft-com:vml" Requires="v">
                <p:oleObj spid="_x0000_s465581" name="Equation" r:id="rId36" imgW="355320" imgH="431640" progId="Equation.DSMT4">
                  <p:embed/>
                </p:oleObj>
              </mc:Choice>
              <mc:Fallback>
                <p:oleObj name="Equation" r:id="rId36" imgW="355320" imgH="431640" progId="Equation.DSMT4">
                  <p:embed/>
                  <p:pic>
                    <p:nvPicPr>
                      <p:cNvPr id="0" nam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005138" y="3886200"/>
                        <a:ext cx="804862" cy="9747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sp>
        <p:nvSpPr>
          <p:cNvPr id="445468" name="Text Box 28"/>
          <p:cNvSpPr txBox="1">
            <a:spLocks noChangeArrowheads="1"/>
          </p:cNvSpPr>
          <p:nvPr/>
        </p:nvSpPr>
        <p:spPr bwMode="auto">
          <a:xfrm>
            <a:off x="914400" y="5715000"/>
            <a:ext cx="3139050" cy="369332"/>
          </a:xfrm>
          <a:prstGeom prst="rect">
            <a:avLst/>
          </a:prstGeom>
          <a:solidFill>
            <a:srgbClr val="FFFF66"/>
          </a:solidFill>
          <a:ln w="28575">
            <a:solidFill>
              <a:srgbClr val="CC0000"/>
            </a:solidFill>
            <a:miter lim="800000"/>
            <a:headEnd/>
            <a:tailEnd/>
          </a:ln>
          <a:effectLst/>
        </p:spPr>
        <p:txBody>
          <a:bodyPr wrap="none">
            <a:prstTxWarp prst="textNoShape">
              <a:avLst/>
            </a:prstTxWarp>
            <a:spAutoFit/>
          </a:bodyPr>
          <a:lstStyle/>
          <a:p>
            <a:r>
              <a:rPr lang="en-US" sz="1800" b="1" dirty="0">
                <a:solidFill>
                  <a:srgbClr val="CC0000"/>
                </a:solidFill>
                <a:latin typeface="Arial Narrow" charset="0"/>
              </a:rPr>
              <a:t>What volume does </a:t>
            </a:r>
            <a:r>
              <a:rPr lang="en-US" sz="1800" b="1" dirty="0">
                <a:solidFill>
                  <a:srgbClr val="CC0000"/>
                </a:solidFill>
                <a:latin typeface="Monotype Corsiva"/>
                <a:cs typeface="Monotype Corsiva"/>
              </a:rPr>
              <a:t>Al</a:t>
            </a:r>
            <a:r>
              <a:rPr lang="en-US" sz="1800" b="1" dirty="0">
                <a:solidFill>
                  <a:srgbClr val="CC0000"/>
                </a:solidFill>
                <a:latin typeface="Arial Narrow" charset="0"/>
              </a:rPr>
              <a:t> represent?</a:t>
            </a:r>
          </a:p>
        </p:txBody>
      </p:sp>
      <p:sp>
        <p:nvSpPr>
          <p:cNvPr id="445469" name="Text Box 29"/>
          <p:cNvSpPr txBox="1">
            <a:spLocks noChangeArrowheads="1"/>
          </p:cNvSpPr>
          <p:nvPr/>
        </p:nvSpPr>
        <p:spPr bwMode="auto">
          <a:xfrm>
            <a:off x="4259263" y="5729287"/>
            <a:ext cx="2955925" cy="395288"/>
          </a:xfrm>
          <a:prstGeom prst="rect">
            <a:avLst/>
          </a:prstGeom>
          <a:solidFill>
            <a:srgbClr val="FFFF66"/>
          </a:solidFill>
          <a:ln w="28575">
            <a:solidFill>
              <a:srgbClr val="CC0000"/>
            </a:solidFill>
            <a:miter lim="800000"/>
            <a:headEnd/>
            <a:tailEnd/>
          </a:ln>
          <a:effectLst/>
        </p:spPr>
        <p:txBody>
          <a:bodyPr wrap="none">
            <a:prstTxWarp prst="textNoShape">
              <a:avLst/>
            </a:prstTxWarp>
            <a:spAutoFit/>
          </a:bodyPr>
          <a:lstStyle/>
          <a:p>
            <a:r>
              <a:rPr lang="en-US" sz="1800" b="1">
                <a:solidFill>
                  <a:srgbClr val="CC0000"/>
                </a:solidFill>
                <a:latin typeface="Arial Narrow" charset="0"/>
              </a:rPr>
              <a:t>The volume inside a solenoid!!</a:t>
            </a:r>
          </a:p>
        </p:txBody>
      </p:sp>
      <p:sp>
        <p:nvSpPr>
          <p:cNvPr id="445470" name="Text Box 30"/>
          <p:cNvSpPr txBox="1">
            <a:spLocks noChangeArrowheads="1"/>
          </p:cNvSpPr>
          <p:nvPr/>
        </p:nvSpPr>
        <p:spPr bwMode="auto">
          <a:xfrm>
            <a:off x="8075613" y="4100513"/>
            <a:ext cx="1047750" cy="395287"/>
          </a:xfrm>
          <a:prstGeom prst="rect">
            <a:avLst/>
          </a:prstGeom>
          <a:solidFill>
            <a:srgbClr val="FFFF66"/>
          </a:solidFill>
          <a:ln w="28575">
            <a:solidFill>
              <a:srgbClr val="CC0000"/>
            </a:solidFill>
            <a:miter lim="800000"/>
            <a:headEnd/>
            <a:tailEnd/>
          </a:ln>
          <a:effectLst/>
        </p:spPr>
        <p:txBody>
          <a:bodyPr wrap="none">
            <a:prstTxWarp prst="textNoShape">
              <a:avLst/>
            </a:prstTxWarp>
            <a:spAutoFit/>
          </a:bodyPr>
          <a:lstStyle/>
          <a:p>
            <a:r>
              <a:rPr lang="en-US" sz="1800" b="1">
                <a:solidFill>
                  <a:srgbClr val="CC0000"/>
                </a:solidFill>
                <a:latin typeface="Arial Narrow" charset="0"/>
              </a:rPr>
              <a:t>E density</a:t>
            </a:r>
          </a:p>
        </p:txBody>
      </p:sp>
      <p:sp>
        <p:nvSpPr>
          <p:cNvPr id="445471" name="Text Box 31"/>
          <p:cNvSpPr txBox="1">
            <a:spLocks noChangeArrowheads="1"/>
          </p:cNvSpPr>
          <p:nvPr/>
        </p:nvSpPr>
        <p:spPr bwMode="auto">
          <a:xfrm>
            <a:off x="8534400" y="2971800"/>
            <a:ext cx="338138" cy="395288"/>
          </a:xfrm>
          <a:prstGeom prst="rect">
            <a:avLst/>
          </a:prstGeom>
          <a:solidFill>
            <a:srgbClr val="FFFF66"/>
          </a:solidFill>
          <a:ln w="28575">
            <a:solidFill>
              <a:srgbClr val="CC0000"/>
            </a:solidFill>
            <a:miter lim="800000"/>
            <a:headEnd/>
            <a:tailEnd/>
          </a:ln>
          <a:effectLst/>
        </p:spPr>
        <p:txBody>
          <a:bodyPr wrap="none">
            <a:prstTxWarp prst="textNoShape">
              <a:avLst/>
            </a:prstTxWarp>
            <a:spAutoFit/>
          </a:bodyPr>
          <a:lstStyle/>
          <a:p>
            <a:r>
              <a:rPr lang="en-US" sz="1800" b="1">
                <a:solidFill>
                  <a:srgbClr val="CC0000"/>
                </a:solidFill>
                <a:latin typeface="Arial Narrow" charset="0"/>
              </a:rPr>
              <a:t>E</a:t>
            </a:r>
          </a:p>
        </p:txBody>
      </p:sp>
    </p:spTree>
    <p:extLst>
      <p:ext uri="{BB962C8B-B14F-4D97-AF65-F5344CB8AC3E}">
        <p14:creationId xmlns:p14="http://schemas.microsoft.com/office/powerpoint/2010/main" val="49579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45446">
                                            <p:txEl>
                                              <p:pRg st="0" end="0"/>
                                            </p:txEl>
                                          </p:spTgt>
                                        </p:tgtEl>
                                        <p:attrNameLst>
                                          <p:attrName>style.visibility</p:attrName>
                                        </p:attrNameLst>
                                      </p:cBhvr>
                                      <p:to>
                                        <p:strVal val="visible"/>
                                      </p:to>
                                    </p:set>
                                    <p:animEffect transition="in" filter="wipe(left)">
                                      <p:cBhvr>
                                        <p:cTn id="7" dur="500"/>
                                        <p:tgtEl>
                                          <p:spTgt spid="4454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45446">
                                            <p:txEl>
                                              <p:pRg st="1" end="1"/>
                                            </p:txEl>
                                          </p:spTgt>
                                        </p:tgtEl>
                                        <p:attrNameLst>
                                          <p:attrName>style.visibility</p:attrName>
                                        </p:attrNameLst>
                                      </p:cBhvr>
                                      <p:to>
                                        <p:strVal val="visible"/>
                                      </p:to>
                                    </p:set>
                                    <p:animEffect transition="in" filter="wipe(left)">
                                      <p:cBhvr>
                                        <p:cTn id="12" dur="500"/>
                                        <p:tgtEl>
                                          <p:spTgt spid="4454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iterate type="wd">
                                    <p:tmPct val="10000"/>
                                  </p:iterate>
                                  <p:childTnLst>
                                    <p:set>
                                      <p:cBhvr>
                                        <p:cTn id="16" dur="1" fill="hold">
                                          <p:stCondLst>
                                            <p:cond delay="0"/>
                                          </p:stCondLst>
                                        </p:cTn>
                                        <p:tgtEl>
                                          <p:spTgt spid="445448"/>
                                        </p:tgtEl>
                                        <p:attrNameLst>
                                          <p:attrName>style.visibility</p:attrName>
                                        </p:attrNameLst>
                                      </p:cBhvr>
                                      <p:to>
                                        <p:strVal val="visible"/>
                                      </p:to>
                                    </p:set>
                                    <p:animEffect transition="in" filter="wipe(left)">
                                      <p:cBhvr>
                                        <p:cTn id="17" dur="500"/>
                                        <p:tgtEl>
                                          <p:spTgt spid="44544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iterate type="wd">
                                    <p:tmPct val="10000"/>
                                  </p:iterate>
                                  <p:childTnLst>
                                    <p:set>
                                      <p:cBhvr>
                                        <p:cTn id="21" dur="1" fill="hold">
                                          <p:stCondLst>
                                            <p:cond delay="0"/>
                                          </p:stCondLst>
                                        </p:cTn>
                                        <p:tgtEl>
                                          <p:spTgt spid="445454"/>
                                        </p:tgtEl>
                                        <p:attrNameLst>
                                          <p:attrName>style.visibility</p:attrName>
                                        </p:attrNameLst>
                                      </p:cBhvr>
                                      <p:to>
                                        <p:strVal val="visible"/>
                                      </p:to>
                                    </p:set>
                                    <p:animEffect transition="in" filter="wipe(left)">
                                      <p:cBhvr>
                                        <p:cTn id="22" dur="500"/>
                                        <p:tgtEl>
                                          <p:spTgt spid="44545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45446">
                                            <p:txEl>
                                              <p:pRg st="3" end="3"/>
                                            </p:txEl>
                                          </p:spTgt>
                                        </p:tgtEl>
                                        <p:attrNameLst>
                                          <p:attrName>style.visibility</p:attrName>
                                        </p:attrNameLst>
                                      </p:cBhvr>
                                      <p:to>
                                        <p:strVal val="visible"/>
                                      </p:to>
                                    </p:set>
                                    <p:animEffect transition="in" filter="wipe(left)">
                                      <p:cBhvr>
                                        <p:cTn id="27" dur="500"/>
                                        <p:tgtEl>
                                          <p:spTgt spid="44544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iterate type="wd">
                                    <p:tmPct val="10000"/>
                                  </p:iterate>
                                  <p:childTnLst>
                                    <p:set>
                                      <p:cBhvr>
                                        <p:cTn id="31" dur="1" fill="hold">
                                          <p:stCondLst>
                                            <p:cond delay="0"/>
                                          </p:stCondLst>
                                        </p:cTn>
                                        <p:tgtEl>
                                          <p:spTgt spid="445449"/>
                                        </p:tgtEl>
                                        <p:attrNameLst>
                                          <p:attrName>style.visibility</p:attrName>
                                        </p:attrNameLst>
                                      </p:cBhvr>
                                      <p:to>
                                        <p:strVal val="visible"/>
                                      </p:to>
                                    </p:set>
                                    <p:animEffect transition="in" filter="wipe(left)">
                                      <p:cBhvr>
                                        <p:cTn id="32" dur="500"/>
                                        <p:tgtEl>
                                          <p:spTgt spid="44544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iterate type="wd">
                                    <p:tmPct val="10000"/>
                                  </p:iterate>
                                  <p:childTnLst>
                                    <p:set>
                                      <p:cBhvr>
                                        <p:cTn id="36" dur="1" fill="hold">
                                          <p:stCondLst>
                                            <p:cond delay="0"/>
                                          </p:stCondLst>
                                        </p:cTn>
                                        <p:tgtEl>
                                          <p:spTgt spid="445455"/>
                                        </p:tgtEl>
                                        <p:attrNameLst>
                                          <p:attrName>style.visibility</p:attrName>
                                        </p:attrNameLst>
                                      </p:cBhvr>
                                      <p:to>
                                        <p:strVal val="visible"/>
                                      </p:to>
                                    </p:set>
                                    <p:animEffect transition="in" filter="wipe(left)">
                                      <p:cBhvr>
                                        <p:cTn id="37" dur="500"/>
                                        <p:tgtEl>
                                          <p:spTgt spid="44545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445446">
                                            <p:txEl>
                                              <p:pRg st="4" end="4"/>
                                            </p:txEl>
                                          </p:spTgt>
                                        </p:tgtEl>
                                        <p:attrNameLst>
                                          <p:attrName>style.visibility</p:attrName>
                                        </p:attrNameLst>
                                      </p:cBhvr>
                                      <p:to>
                                        <p:strVal val="visible"/>
                                      </p:to>
                                    </p:set>
                                    <p:animEffect transition="in" filter="wipe(left)">
                                      <p:cBhvr>
                                        <p:cTn id="42" dur="500"/>
                                        <p:tgtEl>
                                          <p:spTgt spid="44544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iterate type="wd">
                                    <p:tmPct val="10000"/>
                                  </p:iterate>
                                  <p:childTnLst>
                                    <p:set>
                                      <p:cBhvr>
                                        <p:cTn id="46" dur="1" fill="hold">
                                          <p:stCondLst>
                                            <p:cond delay="0"/>
                                          </p:stCondLst>
                                        </p:cTn>
                                        <p:tgtEl>
                                          <p:spTgt spid="445450"/>
                                        </p:tgtEl>
                                        <p:attrNameLst>
                                          <p:attrName>style.visibility</p:attrName>
                                        </p:attrNameLst>
                                      </p:cBhvr>
                                      <p:to>
                                        <p:strVal val="visible"/>
                                      </p:to>
                                    </p:set>
                                    <p:animEffect transition="in" filter="wipe(left)">
                                      <p:cBhvr>
                                        <p:cTn id="47" dur="500"/>
                                        <p:tgtEl>
                                          <p:spTgt spid="44545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iterate type="wd">
                                    <p:tmPct val="10000"/>
                                  </p:iterate>
                                  <p:childTnLst>
                                    <p:set>
                                      <p:cBhvr>
                                        <p:cTn id="51" dur="1" fill="hold">
                                          <p:stCondLst>
                                            <p:cond delay="0"/>
                                          </p:stCondLst>
                                        </p:cTn>
                                        <p:tgtEl>
                                          <p:spTgt spid="445456"/>
                                        </p:tgtEl>
                                        <p:attrNameLst>
                                          <p:attrName>style.visibility</p:attrName>
                                        </p:attrNameLst>
                                      </p:cBhvr>
                                      <p:to>
                                        <p:strVal val="visible"/>
                                      </p:to>
                                    </p:set>
                                    <p:animEffect transition="in" filter="wipe(left)">
                                      <p:cBhvr>
                                        <p:cTn id="52" dur="500"/>
                                        <p:tgtEl>
                                          <p:spTgt spid="44545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iterate type="wd">
                                    <p:tmPct val="10000"/>
                                  </p:iterate>
                                  <p:childTnLst>
                                    <p:set>
                                      <p:cBhvr>
                                        <p:cTn id="56" dur="1" fill="hold">
                                          <p:stCondLst>
                                            <p:cond delay="0"/>
                                          </p:stCondLst>
                                        </p:cTn>
                                        <p:tgtEl>
                                          <p:spTgt spid="445457"/>
                                        </p:tgtEl>
                                        <p:attrNameLst>
                                          <p:attrName>style.visibility</p:attrName>
                                        </p:attrNameLst>
                                      </p:cBhvr>
                                      <p:to>
                                        <p:strVal val="visible"/>
                                      </p:to>
                                    </p:set>
                                    <p:animEffect transition="in" filter="wipe(left)">
                                      <p:cBhvr>
                                        <p:cTn id="57" dur="500"/>
                                        <p:tgtEl>
                                          <p:spTgt spid="44545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iterate type="wd">
                                    <p:tmPct val="10000"/>
                                  </p:iterate>
                                  <p:childTnLst>
                                    <p:set>
                                      <p:cBhvr>
                                        <p:cTn id="61" dur="1" fill="hold">
                                          <p:stCondLst>
                                            <p:cond delay="0"/>
                                          </p:stCondLst>
                                        </p:cTn>
                                        <p:tgtEl>
                                          <p:spTgt spid="445459"/>
                                        </p:tgtEl>
                                        <p:attrNameLst>
                                          <p:attrName>style.visibility</p:attrName>
                                        </p:attrNameLst>
                                      </p:cBhvr>
                                      <p:to>
                                        <p:strVal val="visible"/>
                                      </p:to>
                                    </p:set>
                                    <p:animEffect transition="in" filter="wipe(left)">
                                      <p:cBhvr>
                                        <p:cTn id="62" dur="500"/>
                                        <p:tgtEl>
                                          <p:spTgt spid="44545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iterate type="wd">
                                    <p:tmPct val="10000"/>
                                  </p:iterate>
                                  <p:childTnLst>
                                    <p:set>
                                      <p:cBhvr>
                                        <p:cTn id="66" dur="1" fill="hold">
                                          <p:stCondLst>
                                            <p:cond delay="0"/>
                                          </p:stCondLst>
                                        </p:cTn>
                                        <p:tgtEl>
                                          <p:spTgt spid="445458"/>
                                        </p:tgtEl>
                                        <p:attrNameLst>
                                          <p:attrName>style.visibility</p:attrName>
                                        </p:attrNameLst>
                                      </p:cBhvr>
                                      <p:to>
                                        <p:strVal val="visible"/>
                                      </p:to>
                                    </p:set>
                                    <p:animEffect transition="in" filter="wipe(left)">
                                      <p:cBhvr>
                                        <p:cTn id="67" dur="500"/>
                                        <p:tgtEl>
                                          <p:spTgt spid="44545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iterate type="wd">
                                    <p:tmPct val="10000"/>
                                  </p:iterate>
                                  <p:childTnLst>
                                    <p:set>
                                      <p:cBhvr>
                                        <p:cTn id="71" dur="1" fill="hold">
                                          <p:stCondLst>
                                            <p:cond delay="0"/>
                                          </p:stCondLst>
                                        </p:cTn>
                                        <p:tgtEl>
                                          <p:spTgt spid="445452"/>
                                        </p:tgtEl>
                                        <p:attrNameLst>
                                          <p:attrName>style.visibility</p:attrName>
                                        </p:attrNameLst>
                                      </p:cBhvr>
                                      <p:to>
                                        <p:strVal val="visible"/>
                                      </p:to>
                                    </p:set>
                                    <p:animEffect transition="in" filter="wipe(left)">
                                      <p:cBhvr>
                                        <p:cTn id="72" dur="500"/>
                                        <p:tgtEl>
                                          <p:spTgt spid="445452"/>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iterate type="lt">
                                    <p:tmPct val="10000"/>
                                  </p:iterate>
                                  <p:childTnLst>
                                    <p:set>
                                      <p:cBhvr>
                                        <p:cTn id="76" dur="1" fill="hold">
                                          <p:stCondLst>
                                            <p:cond delay="0"/>
                                          </p:stCondLst>
                                        </p:cTn>
                                        <p:tgtEl>
                                          <p:spTgt spid="445471"/>
                                        </p:tgtEl>
                                        <p:attrNameLst>
                                          <p:attrName>style.visibility</p:attrName>
                                        </p:attrNameLst>
                                      </p:cBhvr>
                                      <p:to>
                                        <p:strVal val="visible"/>
                                      </p:to>
                                    </p:set>
                                    <p:animEffect transition="in" filter="wipe(left)">
                                      <p:cBhvr>
                                        <p:cTn id="77" dur="500"/>
                                        <p:tgtEl>
                                          <p:spTgt spid="44547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2"/>
                                        </p:tgtEl>
                                        <p:attrNameLst>
                                          <p:attrName>style.visibility</p:attrName>
                                        </p:attrNameLst>
                                      </p:cBhvr>
                                      <p:to>
                                        <p:strVal val="visible"/>
                                      </p:to>
                                    </p:set>
                                    <p:animEffect transition="in" filter="wipe(down)">
                                      <p:cBhvr>
                                        <p:cTn id="82" dur="500"/>
                                        <p:tgtEl>
                                          <p:spTgt spid="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iterate type="lt">
                                    <p:tmPct val="10000"/>
                                  </p:iterate>
                                  <p:childTnLst>
                                    <p:set>
                                      <p:cBhvr>
                                        <p:cTn id="86" dur="1" fill="hold">
                                          <p:stCondLst>
                                            <p:cond delay="0"/>
                                          </p:stCondLst>
                                        </p:cTn>
                                        <p:tgtEl>
                                          <p:spTgt spid="445460"/>
                                        </p:tgtEl>
                                        <p:attrNameLst>
                                          <p:attrName>style.visibility</p:attrName>
                                        </p:attrNameLst>
                                      </p:cBhvr>
                                      <p:to>
                                        <p:strVal val="visible"/>
                                      </p:to>
                                    </p:set>
                                    <p:animEffect transition="in" filter="wipe(left)">
                                      <p:cBhvr>
                                        <p:cTn id="87" dur="500"/>
                                        <p:tgtEl>
                                          <p:spTgt spid="44546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iterate type="wd">
                                    <p:tmPct val="10000"/>
                                  </p:iterate>
                                  <p:childTnLst>
                                    <p:set>
                                      <p:cBhvr>
                                        <p:cTn id="91" dur="1" fill="hold">
                                          <p:stCondLst>
                                            <p:cond delay="0"/>
                                          </p:stCondLst>
                                        </p:cTn>
                                        <p:tgtEl>
                                          <p:spTgt spid="445446">
                                            <p:txEl>
                                              <p:pRg st="7" end="7"/>
                                            </p:txEl>
                                          </p:spTgt>
                                        </p:tgtEl>
                                        <p:attrNameLst>
                                          <p:attrName>style.visibility</p:attrName>
                                        </p:attrNameLst>
                                      </p:cBhvr>
                                      <p:to>
                                        <p:strVal val="visible"/>
                                      </p:to>
                                    </p:set>
                                    <p:animEffect transition="in" filter="wipe(left)">
                                      <p:cBhvr>
                                        <p:cTn id="92" dur="500"/>
                                        <p:tgtEl>
                                          <p:spTgt spid="445446">
                                            <p:txEl>
                                              <p:pRg st="7" end="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iterate type="wd">
                                    <p:tmPct val="10000"/>
                                  </p:iterate>
                                  <p:childTnLst>
                                    <p:set>
                                      <p:cBhvr>
                                        <p:cTn id="96" dur="1" fill="hold">
                                          <p:stCondLst>
                                            <p:cond delay="0"/>
                                          </p:stCondLst>
                                        </p:cTn>
                                        <p:tgtEl>
                                          <p:spTgt spid="445451"/>
                                        </p:tgtEl>
                                        <p:attrNameLst>
                                          <p:attrName>style.visibility</p:attrName>
                                        </p:attrNameLst>
                                      </p:cBhvr>
                                      <p:to>
                                        <p:strVal val="visible"/>
                                      </p:to>
                                    </p:set>
                                    <p:animEffect transition="in" filter="wipe(left)">
                                      <p:cBhvr>
                                        <p:cTn id="97" dur="500"/>
                                        <p:tgtEl>
                                          <p:spTgt spid="445451"/>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iterate type="wd">
                                    <p:tmPct val="10000"/>
                                  </p:iterate>
                                  <p:childTnLst>
                                    <p:set>
                                      <p:cBhvr>
                                        <p:cTn id="101" dur="1" fill="hold">
                                          <p:stCondLst>
                                            <p:cond delay="0"/>
                                          </p:stCondLst>
                                        </p:cTn>
                                        <p:tgtEl>
                                          <p:spTgt spid="445465"/>
                                        </p:tgtEl>
                                        <p:attrNameLst>
                                          <p:attrName>style.visibility</p:attrName>
                                        </p:attrNameLst>
                                      </p:cBhvr>
                                      <p:to>
                                        <p:strVal val="visible"/>
                                      </p:to>
                                    </p:set>
                                    <p:animEffect transition="in" filter="wipe(left)">
                                      <p:cBhvr>
                                        <p:cTn id="102" dur="500"/>
                                        <p:tgtEl>
                                          <p:spTgt spid="445465"/>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nodeType="clickEffect">
                                  <p:stCondLst>
                                    <p:cond delay="0"/>
                                  </p:stCondLst>
                                  <p:iterate type="wd">
                                    <p:tmPct val="10000"/>
                                  </p:iterate>
                                  <p:childTnLst>
                                    <p:set>
                                      <p:cBhvr>
                                        <p:cTn id="106" dur="1" fill="hold">
                                          <p:stCondLst>
                                            <p:cond delay="0"/>
                                          </p:stCondLst>
                                        </p:cTn>
                                        <p:tgtEl>
                                          <p:spTgt spid="445466"/>
                                        </p:tgtEl>
                                        <p:attrNameLst>
                                          <p:attrName>style.visibility</p:attrName>
                                        </p:attrNameLst>
                                      </p:cBhvr>
                                      <p:to>
                                        <p:strVal val="visible"/>
                                      </p:to>
                                    </p:set>
                                    <p:animEffect transition="in" filter="wipe(left)">
                                      <p:cBhvr>
                                        <p:cTn id="107" dur="500"/>
                                        <p:tgtEl>
                                          <p:spTgt spid="445466"/>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nodeType="clickEffect">
                                  <p:stCondLst>
                                    <p:cond delay="0"/>
                                  </p:stCondLst>
                                  <p:iterate type="wd">
                                    <p:tmPct val="10000"/>
                                  </p:iterate>
                                  <p:childTnLst>
                                    <p:set>
                                      <p:cBhvr>
                                        <p:cTn id="111" dur="1" fill="hold">
                                          <p:stCondLst>
                                            <p:cond delay="0"/>
                                          </p:stCondLst>
                                        </p:cTn>
                                        <p:tgtEl>
                                          <p:spTgt spid="445467"/>
                                        </p:tgtEl>
                                        <p:attrNameLst>
                                          <p:attrName>style.visibility</p:attrName>
                                        </p:attrNameLst>
                                      </p:cBhvr>
                                      <p:to>
                                        <p:strVal val="visible"/>
                                      </p:to>
                                    </p:set>
                                    <p:animEffect transition="in" filter="wipe(left)">
                                      <p:cBhvr>
                                        <p:cTn id="112" dur="500"/>
                                        <p:tgtEl>
                                          <p:spTgt spid="445467"/>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iterate type="wd">
                                    <p:tmPct val="10000"/>
                                  </p:iterate>
                                  <p:childTnLst>
                                    <p:set>
                                      <p:cBhvr>
                                        <p:cTn id="116" dur="1" fill="hold">
                                          <p:stCondLst>
                                            <p:cond delay="0"/>
                                          </p:stCondLst>
                                        </p:cTn>
                                        <p:tgtEl>
                                          <p:spTgt spid="445453"/>
                                        </p:tgtEl>
                                        <p:attrNameLst>
                                          <p:attrName>style.visibility</p:attrName>
                                        </p:attrNameLst>
                                      </p:cBhvr>
                                      <p:to>
                                        <p:strVal val="visible"/>
                                      </p:to>
                                    </p:set>
                                    <p:animEffect transition="in" filter="wipe(left)">
                                      <p:cBhvr>
                                        <p:cTn id="117" dur="500"/>
                                        <p:tgtEl>
                                          <p:spTgt spid="445453"/>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iterate type="lt">
                                    <p:tmPct val="10000"/>
                                  </p:iterate>
                                  <p:childTnLst>
                                    <p:set>
                                      <p:cBhvr>
                                        <p:cTn id="121" dur="1" fill="hold">
                                          <p:stCondLst>
                                            <p:cond delay="0"/>
                                          </p:stCondLst>
                                        </p:cTn>
                                        <p:tgtEl>
                                          <p:spTgt spid="445470"/>
                                        </p:tgtEl>
                                        <p:attrNameLst>
                                          <p:attrName>style.visibility</p:attrName>
                                        </p:attrNameLst>
                                      </p:cBhvr>
                                      <p:to>
                                        <p:strVal val="visible"/>
                                      </p:to>
                                    </p:set>
                                    <p:animEffect transition="in" filter="wipe(left)">
                                      <p:cBhvr>
                                        <p:cTn id="122" dur="500"/>
                                        <p:tgtEl>
                                          <p:spTgt spid="445470"/>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iterate type="wd">
                                    <p:tmPct val="10000"/>
                                  </p:iterate>
                                  <p:childTnLst>
                                    <p:set>
                                      <p:cBhvr>
                                        <p:cTn id="126" dur="1" fill="hold">
                                          <p:stCondLst>
                                            <p:cond delay="0"/>
                                          </p:stCondLst>
                                        </p:cTn>
                                        <p:tgtEl>
                                          <p:spTgt spid="445446">
                                            <p:txEl>
                                              <p:pRg st="10" end="10"/>
                                            </p:txEl>
                                          </p:spTgt>
                                        </p:tgtEl>
                                        <p:attrNameLst>
                                          <p:attrName>style.visibility</p:attrName>
                                        </p:attrNameLst>
                                      </p:cBhvr>
                                      <p:to>
                                        <p:strVal val="visible"/>
                                      </p:to>
                                    </p:set>
                                    <p:animEffect transition="in" filter="wipe(left)">
                                      <p:cBhvr>
                                        <p:cTn id="127" dur="500"/>
                                        <p:tgtEl>
                                          <p:spTgt spid="445446">
                                            <p:txEl>
                                              <p:pRg st="10" end="10"/>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iterate type="wd">
                                    <p:tmPct val="10000"/>
                                  </p:iterate>
                                  <p:childTnLst>
                                    <p:set>
                                      <p:cBhvr>
                                        <p:cTn id="131" dur="1" fill="hold">
                                          <p:stCondLst>
                                            <p:cond delay="0"/>
                                          </p:stCondLst>
                                        </p:cTn>
                                        <p:tgtEl>
                                          <p:spTgt spid="445446">
                                            <p:txEl>
                                              <p:pRg st="11" end="11"/>
                                            </p:txEl>
                                          </p:spTgt>
                                        </p:tgtEl>
                                        <p:attrNameLst>
                                          <p:attrName>style.visibility</p:attrName>
                                        </p:attrNameLst>
                                      </p:cBhvr>
                                      <p:to>
                                        <p:strVal val="visible"/>
                                      </p:to>
                                    </p:set>
                                    <p:animEffect transition="in" filter="wipe(left)">
                                      <p:cBhvr>
                                        <p:cTn id="132" dur="500"/>
                                        <p:tgtEl>
                                          <p:spTgt spid="445446">
                                            <p:txEl>
                                              <p:pRg st="11" end="11"/>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grpId="0" nodeType="clickEffect">
                                  <p:stCondLst>
                                    <p:cond delay="0"/>
                                  </p:stCondLst>
                                  <p:iterate type="lt">
                                    <p:tmPct val="10000"/>
                                  </p:iterate>
                                  <p:childTnLst>
                                    <p:set>
                                      <p:cBhvr>
                                        <p:cTn id="136" dur="1" fill="hold">
                                          <p:stCondLst>
                                            <p:cond delay="0"/>
                                          </p:stCondLst>
                                        </p:cTn>
                                        <p:tgtEl>
                                          <p:spTgt spid="445468"/>
                                        </p:tgtEl>
                                        <p:attrNameLst>
                                          <p:attrName>style.visibility</p:attrName>
                                        </p:attrNameLst>
                                      </p:cBhvr>
                                      <p:to>
                                        <p:strVal val="visible"/>
                                      </p:to>
                                    </p:set>
                                    <p:animEffect transition="in" filter="wipe(left)">
                                      <p:cBhvr>
                                        <p:cTn id="137" dur="500"/>
                                        <p:tgtEl>
                                          <p:spTgt spid="445468"/>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grpId="0" nodeType="clickEffect">
                                  <p:stCondLst>
                                    <p:cond delay="0"/>
                                  </p:stCondLst>
                                  <p:iterate type="lt">
                                    <p:tmPct val="10000"/>
                                  </p:iterate>
                                  <p:childTnLst>
                                    <p:set>
                                      <p:cBhvr>
                                        <p:cTn id="141" dur="1" fill="hold">
                                          <p:stCondLst>
                                            <p:cond delay="0"/>
                                          </p:stCondLst>
                                        </p:cTn>
                                        <p:tgtEl>
                                          <p:spTgt spid="445469"/>
                                        </p:tgtEl>
                                        <p:attrNameLst>
                                          <p:attrName>style.visibility</p:attrName>
                                        </p:attrNameLst>
                                      </p:cBhvr>
                                      <p:to>
                                        <p:strVal val="visible"/>
                                      </p:to>
                                    </p:set>
                                    <p:animEffect transition="in" filter="wipe(left)">
                                      <p:cBhvr>
                                        <p:cTn id="142" dur="500"/>
                                        <p:tgtEl>
                                          <p:spTgt spid="445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6" grpId="0" build="p"/>
      <p:bldP spid="445460" grpId="0" animBg="1"/>
      <p:bldP spid="445468" grpId="0" animBg="1"/>
      <p:bldP spid="445469" grpId="0" animBg="1"/>
      <p:bldP spid="445470" grpId="0" animBg="1"/>
      <p:bldP spid="44547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e Placeholder 3"/>
          <p:cNvSpPr>
            <a:spLocks noGrp="1"/>
          </p:cNvSpPr>
          <p:nvPr>
            <p:ph type="dt" sz="half" idx="10"/>
          </p:nvPr>
        </p:nvSpPr>
        <p:spPr/>
        <p:txBody>
          <a:bodyPr/>
          <a:lstStyle/>
          <a:p>
            <a:r>
              <a:rPr lang="en-US" smtClean="0"/>
              <a:t>Thursday, July 5, 2018</a:t>
            </a:r>
            <a:endParaRPr lang="en-US"/>
          </a:p>
        </p:txBody>
      </p:sp>
      <p:sp>
        <p:nvSpPr>
          <p:cNvPr id="20" name="Footer Placeholder 4"/>
          <p:cNvSpPr>
            <a:spLocks noGrp="1"/>
          </p:cNvSpPr>
          <p:nvPr>
            <p:ph type="ftr" sz="quarter" idx="11"/>
          </p:nvPr>
        </p:nvSpPr>
        <p:spPr/>
        <p:txBody>
          <a:bodyPr/>
          <a:lstStyle/>
          <a:p>
            <a:r>
              <a:rPr lang="de-DE" smtClean="0"/>
              <a:t>PHYS 1444-001, Summer 2018               Dr. Jaehoon Yu</a:t>
            </a:r>
            <a:endParaRPr lang="en-US"/>
          </a:p>
        </p:txBody>
      </p:sp>
      <p:sp>
        <p:nvSpPr>
          <p:cNvPr id="21" name="Slide Number Placeholder 5"/>
          <p:cNvSpPr>
            <a:spLocks noGrp="1"/>
          </p:cNvSpPr>
          <p:nvPr>
            <p:ph type="sldNum" sz="quarter" idx="12"/>
          </p:nvPr>
        </p:nvSpPr>
        <p:spPr/>
        <p:txBody>
          <a:bodyPr/>
          <a:lstStyle/>
          <a:p>
            <a:fld id="{DFE23994-1649-0642-AD51-15D3F02705BE}" type="slidenum">
              <a:rPr lang="en-US"/>
              <a:pPr/>
              <a:t>85</a:t>
            </a:fld>
            <a:endParaRPr lang="en-US"/>
          </a:p>
        </p:txBody>
      </p:sp>
      <p:pic>
        <p:nvPicPr>
          <p:cNvPr id="446466" name="Picture 2" descr="FG30_004"/>
          <p:cNvPicPr>
            <a:picLocks noChangeAspect="1" noChangeArrowheads="1"/>
          </p:cNvPicPr>
          <p:nvPr/>
        </p:nvPicPr>
        <p:blipFill>
          <a:blip r:embed="rId3"/>
          <a:srcRect/>
          <a:stretch>
            <a:fillRect/>
          </a:stretch>
        </p:blipFill>
        <p:spPr bwMode="auto">
          <a:xfrm>
            <a:off x="6553200" y="228600"/>
            <a:ext cx="2514600" cy="2286000"/>
          </a:xfrm>
          <a:prstGeom prst="rect">
            <a:avLst/>
          </a:prstGeom>
          <a:noFill/>
        </p:spPr>
      </p:pic>
      <p:sp>
        <p:nvSpPr>
          <p:cNvPr id="446467" name="Rectangle 3"/>
          <p:cNvSpPr>
            <a:spLocks noGrp="1" noChangeArrowheads="1"/>
          </p:cNvSpPr>
          <p:nvPr>
            <p:ph type="title"/>
          </p:nvPr>
        </p:nvSpPr>
        <p:spPr>
          <a:xfrm>
            <a:off x="228600" y="-76200"/>
            <a:ext cx="8686800" cy="762000"/>
          </a:xfrm>
        </p:spPr>
        <p:txBody>
          <a:bodyPr/>
          <a:lstStyle/>
          <a:p>
            <a:r>
              <a:rPr lang="en-US"/>
              <a:t>Example 30 – 5 </a:t>
            </a:r>
          </a:p>
        </p:txBody>
      </p:sp>
      <p:sp>
        <p:nvSpPr>
          <p:cNvPr id="446468" name="Text Box 4"/>
          <p:cNvSpPr txBox="1">
            <a:spLocks noChangeArrowheads="1"/>
          </p:cNvSpPr>
          <p:nvPr/>
        </p:nvSpPr>
        <p:spPr bwMode="auto">
          <a:xfrm>
            <a:off x="228600" y="609600"/>
            <a:ext cx="6400800" cy="1552575"/>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b="1" dirty="0">
                <a:solidFill>
                  <a:schemeClr val="accent2"/>
                </a:solidFill>
                <a:latin typeface="Arial Narrow" charset="0"/>
              </a:rPr>
              <a:t>Energy stored in a coaxial cable. </a:t>
            </a:r>
            <a:r>
              <a:rPr lang="en-US" dirty="0">
                <a:solidFill>
                  <a:schemeClr val="accent2"/>
                </a:solidFill>
                <a:latin typeface="Arial Narrow" charset="0"/>
              </a:rPr>
              <a:t>(a) How much energy is being stored per unit length in a coaxial cable whose conductors have radii r</a:t>
            </a:r>
            <a:r>
              <a:rPr lang="en-US" baseline="-25000" dirty="0">
                <a:solidFill>
                  <a:schemeClr val="accent2"/>
                </a:solidFill>
                <a:latin typeface="Arial Narrow" charset="0"/>
              </a:rPr>
              <a:t>1</a:t>
            </a:r>
            <a:r>
              <a:rPr lang="en-US" dirty="0">
                <a:solidFill>
                  <a:schemeClr val="accent2"/>
                </a:solidFill>
                <a:latin typeface="Arial Narrow" charset="0"/>
              </a:rPr>
              <a:t> and r</a:t>
            </a:r>
            <a:r>
              <a:rPr lang="en-US" baseline="-25000" dirty="0">
                <a:solidFill>
                  <a:schemeClr val="accent2"/>
                </a:solidFill>
                <a:latin typeface="Arial Narrow" charset="0"/>
              </a:rPr>
              <a:t>2</a:t>
            </a:r>
            <a:r>
              <a:rPr lang="en-US" dirty="0">
                <a:solidFill>
                  <a:schemeClr val="accent2"/>
                </a:solidFill>
                <a:latin typeface="Arial Narrow" charset="0"/>
              </a:rPr>
              <a:t> and which carry a current </a:t>
            </a:r>
            <a:r>
              <a:rPr lang="en-US" dirty="0">
                <a:solidFill>
                  <a:schemeClr val="accent2"/>
                </a:solidFill>
                <a:latin typeface="Monotype Corsiva" charset="0"/>
              </a:rPr>
              <a:t>I</a:t>
            </a:r>
            <a:r>
              <a:rPr lang="en-US" dirty="0">
                <a:solidFill>
                  <a:schemeClr val="accent2"/>
                </a:solidFill>
                <a:latin typeface="Arial Narrow" charset="0"/>
              </a:rPr>
              <a:t>? (</a:t>
            </a:r>
            <a:r>
              <a:rPr lang="en-US" dirty="0" err="1">
                <a:solidFill>
                  <a:schemeClr val="accent2"/>
                </a:solidFill>
                <a:latin typeface="Arial Narrow" charset="0"/>
              </a:rPr>
              <a:t>b</a:t>
            </a:r>
            <a:r>
              <a:rPr lang="en-US" dirty="0">
                <a:solidFill>
                  <a:schemeClr val="accent2"/>
                </a:solidFill>
                <a:latin typeface="Arial Narrow" charset="0"/>
              </a:rPr>
              <a:t>) Where is the energy density highest? </a:t>
            </a:r>
          </a:p>
        </p:txBody>
      </p:sp>
      <p:sp>
        <p:nvSpPr>
          <p:cNvPr id="446469" name="Text Box 5"/>
          <p:cNvSpPr txBox="1">
            <a:spLocks noChangeArrowheads="1"/>
          </p:cNvSpPr>
          <p:nvPr/>
        </p:nvSpPr>
        <p:spPr bwMode="auto">
          <a:xfrm>
            <a:off x="304800" y="2209800"/>
            <a:ext cx="6553200" cy="457200"/>
          </a:xfrm>
          <a:prstGeom prst="rect">
            <a:avLst/>
          </a:prstGeom>
          <a:noFill/>
          <a:ln w="9525">
            <a:noFill/>
            <a:miter lim="800000"/>
            <a:headEnd/>
            <a:tailEnd/>
          </a:ln>
          <a:effectLst/>
        </p:spPr>
        <p:txBody>
          <a:bodyPr>
            <a:prstTxWarp prst="textNoShape">
              <a:avLst/>
            </a:prstTxWarp>
            <a:spAutoFit/>
          </a:bodyPr>
          <a:lstStyle/>
          <a:p>
            <a:r>
              <a:rPr lang="en-US" dirty="0">
                <a:solidFill>
                  <a:srgbClr val="CC00CC"/>
                </a:solidFill>
                <a:latin typeface="Arial Narrow" charset="0"/>
              </a:rPr>
              <a:t>(a) The</a:t>
            </a:r>
            <a:r>
              <a:rPr lang="en-US" dirty="0" smtClean="0">
                <a:solidFill>
                  <a:srgbClr val="CC00CC"/>
                </a:solidFill>
                <a:latin typeface="Arial Narrow" charset="0"/>
              </a:rPr>
              <a:t> total flux through </a:t>
            </a:r>
            <a:r>
              <a:rPr lang="en-US" dirty="0" err="1" smtClean="0">
                <a:solidFill>
                  <a:srgbClr val="CC00CC"/>
                </a:solidFill>
                <a:latin typeface="Monotype Corsiva"/>
                <a:cs typeface="Monotype Corsiva"/>
              </a:rPr>
              <a:t>l</a:t>
            </a:r>
            <a:r>
              <a:rPr lang="en-US" dirty="0" smtClean="0">
                <a:solidFill>
                  <a:srgbClr val="CC00CC"/>
                </a:solidFill>
                <a:latin typeface="Arial Narrow" charset="0"/>
              </a:rPr>
              <a:t> of the cable is</a:t>
            </a:r>
            <a:endParaRPr lang="en-US" baseline="-25000" dirty="0">
              <a:solidFill>
                <a:srgbClr val="CC00CC"/>
              </a:solidFill>
              <a:latin typeface="Arial Narrow" charset="0"/>
            </a:endParaRPr>
          </a:p>
        </p:txBody>
      </p:sp>
      <p:sp>
        <p:nvSpPr>
          <p:cNvPr id="446470" name="Text Box 6"/>
          <p:cNvSpPr txBox="1">
            <a:spLocks noChangeArrowheads="1"/>
          </p:cNvSpPr>
          <p:nvPr/>
        </p:nvSpPr>
        <p:spPr bwMode="auto">
          <a:xfrm>
            <a:off x="381000" y="4419600"/>
            <a:ext cx="35814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(b) Since the magnetic field is</a:t>
            </a:r>
            <a:endParaRPr lang="en-US" baseline="-25000">
              <a:solidFill>
                <a:srgbClr val="CC00CC"/>
              </a:solidFill>
              <a:latin typeface="Arial Narrow" charset="0"/>
            </a:endParaRPr>
          </a:p>
        </p:txBody>
      </p:sp>
      <p:graphicFrame>
        <p:nvGraphicFramePr>
          <p:cNvPr id="446471" name="Object 7"/>
          <p:cNvGraphicFramePr>
            <a:graphicFrameLocks noChangeAspect="1"/>
          </p:cNvGraphicFramePr>
          <p:nvPr/>
        </p:nvGraphicFramePr>
        <p:xfrm>
          <a:off x="6324600" y="2795150"/>
          <a:ext cx="523609" cy="721171"/>
        </p:xfrm>
        <a:graphic>
          <a:graphicData uri="http://schemas.openxmlformats.org/presentationml/2006/ole">
            <mc:AlternateContent xmlns:mc="http://schemas.openxmlformats.org/markup-compatibility/2006">
              <mc:Choice xmlns:v="urn:schemas-microsoft-com:vml" Requires="v">
                <p:oleObj spid="_x0000_s466377" name="Equation" r:id="rId4" imgW="266400" imgH="368280" progId="Equation.DSMT4">
                  <p:embed/>
                </p:oleObj>
              </mc:Choice>
              <mc:Fallback>
                <p:oleObj name="Equation" r:id="rId4" imgW="266400" imgH="3682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795150"/>
                        <a:ext cx="523609" cy="721171"/>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sp>
        <p:nvSpPr>
          <p:cNvPr id="446472" name="Text Box 8"/>
          <p:cNvSpPr txBox="1">
            <a:spLocks noChangeArrowheads="1"/>
          </p:cNvSpPr>
          <p:nvPr/>
        </p:nvSpPr>
        <p:spPr bwMode="auto">
          <a:xfrm>
            <a:off x="533400" y="3475037"/>
            <a:ext cx="2819400" cy="822325"/>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Thus the energy stored per unit length is </a:t>
            </a:r>
            <a:endParaRPr lang="en-US" baseline="-25000">
              <a:solidFill>
                <a:srgbClr val="CC00CC"/>
              </a:solidFill>
              <a:latin typeface="Arial Narrow" charset="0"/>
            </a:endParaRPr>
          </a:p>
        </p:txBody>
      </p:sp>
      <p:graphicFrame>
        <p:nvGraphicFramePr>
          <p:cNvPr id="446473" name="Object 9"/>
          <p:cNvGraphicFramePr>
            <a:graphicFrameLocks noChangeAspect="1"/>
          </p:cNvGraphicFramePr>
          <p:nvPr/>
        </p:nvGraphicFramePr>
        <p:xfrm>
          <a:off x="3429000" y="3611562"/>
          <a:ext cx="597164" cy="754242"/>
        </p:xfrm>
        <a:graphic>
          <a:graphicData uri="http://schemas.openxmlformats.org/presentationml/2006/ole">
            <mc:AlternateContent xmlns:mc="http://schemas.openxmlformats.org/markup-compatibility/2006">
              <mc:Choice xmlns:v="urn:schemas-microsoft-com:vml" Requires="v">
                <p:oleObj spid="_x0000_s466378" name="Equation" r:id="rId6" imgW="291960" imgH="368280" progId="Equation.DSMT4">
                  <p:embed/>
                </p:oleObj>
              </mc:Choice>
              <mc:Fallback>
                <p:oleObj name="Equation" r:id="rId6" imgW="291960" imgH="3682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3611562"/>
                        <a:ext cx="597164" cy="75424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46474" name="Object 10"/>
          <p:cNvGraphicFramePr>
            <a:graphicFrameLocks noChangeAspect="1"/>
          </p:cNvGraphicFramePr>
          <p:nvPr/>
        </p:nvGraphicFramePr>
        <p:xfrm>
          <a:off x="3886200" y="4495800"/>
          <a:ext cx="573088" cy="342900"/>
        </p:xfrm>
        <a:graphic>
          <a:graphicData uri="http://schemas.openxmlformats.org/presentationml/2006/ole">
            <mc:AlternateContent xmlns:mc="http://schemas.openxmlformats.org/markup-compatibility/2006">
              <mc:Choice xmlns:v="urn:schemas-microsoft-com:vml" Requires="v">
                <p:oleObj spid="_x0000_s466379" name="Equation" r:id="rId8" imgW="253800" imgH="152280" progId="Equation.DSMT4">
                  <p:embed/>
                </p:oleObj>
              </mc:Choice>
              <mc:Fallback>
                <p:oleObj name="Equation" r:id="rId8" imgW="253800" imgH="1522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4495800"/>
                        <a:ext cx="573088" cy="3429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sp>
        <p:nvSpPr>
          <p:cNvPr id="446475" name="Text Box 11"/>
          <p:cNvSpPr txBox="1">
            <a:spLocks noChangeArrowheads="1"/>
          </p:cNvSpPr>
          <p:nvPr/>
        </p:nvSpPr>
        <p:spPr bwMode="auto">
          <a:xfrm>
            <a:off x="414337" y="5426075"/>
            <a:ext cx="35814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And the energy density is </a:t>
            </a:r>
            <a:endParaRPr lang="en-US" baseline="-25000">
              <a:solidFill>
                <a:srgbClr val="CC00CC"/>
              </a:solidFill>
              <a:latin typeface="Arial Narrow" charset="0"/>
            </a:endParaRPr>
          </a:p>
        </p:txBody>
      </p:sp>
      <p:graphicFrame>
        <p:nvGraphicFramePr>
          <p:cNvPr id="446476" name="Object 12"/>
          <p:cNvGraphicFramePr>
            <a:graphicFrameLocks noChangeAspect="1"/>
          </p:cNvGraphicFramePr>
          <p:nvPr/>
        </p:nvGraphicFramePr>
        <p:xfrm>
          <a:off x="3538537" y="5521325"/>
          <a:ext cx="517525" cy="285750"/>
        </p:xfrm>
        <a:graphic>
          <a:graphicData uri="http://schemas.openxmlformats.org/presentationml/2006/ole">
            <mc:AlternateContent xmlns:mc="http://schemas.openxmlformats.org/markup-compatibility/2006">
              <mc:Choice xmlns:v="urn:schemas-microsoft-com:vml" Requires="v">
                <p:oleObj spid="_x0000_s466380" name="Equation" r:id="rId10" imgW="228600" imgH="126720" progId="Equation.DSMT4">
                  <p:embed/>
                </p:oleObj>
              </mc:Choice>
              <mc:Fallback>
                <p:oleObj name="Equation" r:id="rId10" imgW="228600" imgH="12672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38537" y="5521325"/>
                        <a:ext cx="517525" cy="2857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sp>
        <p:nvSpPr>
          <p:cNvPr id="446477" name="Text Box 13"/>
          <p:cNvSpPr txBox="1">
            <a:spLocks noChangeArrowheads="1"/>
          </p:cNvSpPr>
          <p:nvPr/>
        </p:nvSpPr>
        <p:spPr bwMode="auto">
          <a:xfrm>
            <a:off x="5257800" y="4695825"/>
            <a:ext cx="3581400" cy="1569660"/>
          </a:xfrm>
          <a:prstGeom prst="rect">
            <a:avLst/>
          </a:prstGeom>
          <a:noFill/>
          <a:ln w="9525">
            <a:noFill/>
            <a:miter lim="800000"/>
            <a:headEnd/>
            <a:tailEnd/>
          </a:ln>
          <a:effectLst/>
        </p:spPr>
        <p:txBody>
          <a:bodyPr>
            <a:prstTxWarp prst="textNoShape">
              <a:avLst/>
            </a:prstTxWarp>
            <a:spAutoFit/>
          </a:bodyPr>
          <a:lstStyle/>
          <a:p>
            <a:r>
              <a:rPr lang="en-US" dirty="0">
                <a:solidFill>
                  <a:srgbClr val="CC00CC"/>
                </a:solidFill>
                <a:latin typeface="Arial Narrow" charset="0"/>
              </a:rPr>
              <a:t>The energy density </a:t>
            </a:r>
            <a:r>
              <a:rPr lang="en-US" dirty="0" smtClean="0">
                <a:solidFill>
                  <a:srgbClr val="CC00CC"/>
                </a:solidFill>
                <a:latin typeface="Arial Narrow" charset="0"/>
              </a:rPr>
              <a:t>is highest </a:t>
            </a:r>
            <a:r>
              <a:rPr lang="en-US" dirty="0">
                <a:solidFill>
                  <a:srgbClr val="CC00CC"/>
                </a:solidFill>
                <a:latin typeface="Arial Narrow" charset="0"/>
              </a:rPr>
              <a:t>where B is highest. </a:t>
            </a:r>
            <a:r>
              <a:rPr lang="en-US" dirty="0" smtClean="0">
                <a:solidFill>
                  <a:srgbClr val="CC00CC"/>
                </a:solidFill>
                <a:latin typeface="Arial Narrow" charset="0"/>
              </a:rPr>
              <a:t> Since B </a:t>
            </a:r>
            <a:r>
              <a:rPr lang="en-US" dirty="0">
                <a:solidFill>
                  <a:srgbClr val="CC00CC"/>
                </a:solidFill>
                <a:latin typeface="Arial Narrow" charset="0"/>
              </a:rPr>
              <a:t>is highest close to </a:t>
            </a:r>
            <a:r>
              <a:rPr lang="en-US" dirty="0" err="1">
                <a:solidFill>
                  <a:srgbClr val="CC00CC"/>
                </a:solidFill>
                <a:latin typeface="Arial Narrow" charset="0"/>
              </a:rPr>
              <a:t>r</a:t>
            </a:r>
            <a:r>
              <a:rPr lang="en-US" dirty="0">
                <a:solidFill>
                  <a:srgbClr val="CC00CC"/>
                </a:solidFill>
                <a:latin typeface="Arial Narrow" charset="0"/>
              </a:rPr>
              <a:t>=r</a:t>
            </a:r>
            <a:r>
              <a:rPr lang="en-US" baseline="-25000" dirty="0">
                <a:solidFill>
                  <a:srgbClr val="CC00CC"/>
                </a:solidFill>
                <a:latin typeface="Arial Narrow" charset="0"/>
              </a:rPr>
              <a:t>1</a:t>
            </a:r>
            <a:r>
              <a:rPr lang="en-US" dirty="0">
                <a:solidFill>
                  <a:srgbClr val="CC00CC"/>
                </a:solidFill>
                <a:latin typeface="Arial Narrow" charset="0"/>
              </a:rPr>
              <a:t>, near the surface of the inner conductor. </a:t>
            </a:r>
            <a:endParaRPr lang="en-US" baseline="-25000" dirty="0">
              <a:solidFill>
                <a:srgbClr val="CC00CC"/>
              </a:solidFill>
              <a:latin typeface="Arial Narrow" charset="0"/>
            </a:endParaRPr>
          </a:p>
        </p:txBody>
      </p:sp>
      <p:graphicFrame>
        <p:nvGraphicFramePr>
          <p:cNvPr id="446478" name="Object 14"/>
          <p:cNvGraphicFramePr>
            <a:graphicFrameLocks noChangeAspect="1"/>
          </p:cNvGraphicFramePr>
          <p:nvPr/>
        </p:nvGraphicFramePr>
        <p:xfrm>
          <a:off x="6826250" y="2785625"/>
          <a:ext cx="1022350" cy="795775"/>
        </p:xfrm>
        <a:graphic>
          <a:graphicData uri="http://schemas.openxmlformats.org/presentationml/2006/ole">
            <mc:AlternateContent xmlns:mc="http://schemas.openxmlformats.org/markup-compatibility/2006">
              <mc:Choice xmlns:v="urn:schemas-microsoft-com:vml" Requires="v">
                <p:oleObj spid="_x0000_s466381" name="Equation" r:id="rId12" imgW="520560" imgH="406080" progId="Equation.DSMT4">
                  <p:embed/>
                </p:oleObj>
              </mc:Choice>
              <mc:Fallback>
                <p:oleObj name="Equation" r:id="rId12" imgW="520560" imgH="4060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26250" y="2785625"/>
                        <a:ext cx="1022350" cy="7957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46479" name="Object 15"/>
          <p:cNvGraphicFramePr>
            <a:graphicFrameLocks noChangeAspect="1"/>
          </p:cNvGraphicFramePr>
          <p:nvPr/>
        </p:nvGraphicFramePr>
        <p:xfrm>
          <a:off x="4038600" y="3535362"/>
          <a:ext cx="1039961" cy="807053"/>
        </p:xfrm>
        <a:graphic>
          <a:graphicData uri="http://schemas.openxmlformats.org/presentationml/2006/ole">
            <mc:AlternateContent xmlns:mc="http://schemas.openxmlformats.org/markup-compatibility/2006">
              <mc:Choice xmlns:v="urn:schemas-microsoft-com:vml" Requires="v">
                <p:oleObj spid="_x0000_s466382" name="Equation" r:id="rId14" imgW="507960" imgH="393480" progId="Equation.DSMT4">
                  <p:embed/>
                </p:oleObj>
              </mc:Choice>
              <mc:Fallback>
                <p:oleObj name="Equation" r:id="rId14" imgW="507960" imgH="39348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38600" y="3535362"/>
                        <a:ext cx="1039961" cy="80705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46480" name="Object 16"/>
          <p:cNvGraphicFramePr>
            <a:graphicFrameLocks noChangeAspect="1"/>
          </p:cNvGraphicFramePr>
          <p:nvPr/>
        </p:nvGraphicFramePr>
        <p:xfrm>
          <a:off x="5257800" y="3535362"/>
          <a:ext cx="1299952" cy="884238"/>
        </p:xfrm>
        <a:graphic>
          <a:graphicData uri="http://schemas.openxmlformats.org/presentationml/2006/ole">
            <mc:AlternateContent xmlns:mc="http://schemas.openxmlformats.org/markup-compatibility/2006">
              <mc:Choice xmlns:v="urn:schemas-microsoft-com:vml" Requires="v">
                <p:oleObj spid="_x0000_s466383" name="Equation" r:id="rId16" imgW="634680" imgH="431640" progId="Equation.DSMT4">
                  <p:embed/>
                </p:oleObj>
              </mc:Choice>
              <mc:Fallback>
                <p:oleObj name="Equation" r:id="rId16" imgW="634680" imgH="43164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57800" y="3535362"/>
                        <a:ext cx="1299952" cy="8842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46481" name="Object 17"/>
          <p:cNvGraphicFramePr>
            <a:graphicFrameLocks noChangeAspect="1"/>
          </p:cNvGraphicFramePr>
          <p:nvPr/>
        </p:nvGraphicFramePr>
        <p:xfrm>
          <a:off x="4494213" y="4276725"/>
          <a:ext cx="687387" cy="828675"/>
        </p:xfrm>
        <a:graphic>
          <a:graphicData uri="http://schemas.openxmlformats.org/presentationml/2006/ole">
            <mc:AlternateContent xmlns:mc="http://schemas.openxmlformats.org/markup-compatibility/2006">
              <mc:Choice xmlns:v="urn:schemas-microsoft-com:vml" Requires="v">
                <p:oleObj spid="_x0000_s466384" name="Equation" r:id="rId18" imgW="304560" imgH="368280" progId="Equation.DSMT4">
                  <p:embed/>
                </p:oleObj>
              </mc:Choice>
              <mc:Fallback>
                <p:oleObj name="Equation" r:id="rId18" imgW="304560" imgH="36828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494213" y="4276725"/>
                        <a:ext cx="687387" cy="8286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46482" name="Object 18"/>
          <p:cNvGraphicFramePr>
            <a:graphicFrameLocks noChangeAspect="1"/>
          </p:cNvGraphicFramePr>
          <p:nvPr/>
        </p:nvGraphicFramePr>
        <p:xfrm>
          <a:off x="3995737" y="5121275"/>
          <a:ext cx="804863" cy="974725"/>
        </p:xfrm>
        <a:graphic>
          <a:graphicData uri="http://schemas.openxmlformats.org/presentationml/2006/ole">
            <mc:AlternateContent xmlns:mc="http://schemas.openxmlformats.org/markup-compatibility/2006">
              <mc:Choice xmlns:v="urn:schemas-microsoft-com:vml" Requires="v">
                <p:oleObj spid="_x0000_s466385" name="Equation" r:id="rId20" imgW="355320" imgH="431640" progId="Equation.DSMT4">
                  <p:embed/>
                </p:oleObj>
              </mc:Choice>
              <mc:Fallback>
                <p:oleObj name="Equation" r:id="rId20" imgW="355320" imgH="43164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995737" y="5121275"/>
                        <a:ext cx="804863" cy="9747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sp>
        <p:nvSpPr>
          <p:cNvPr id="22" name="Text Box 5"/>
          <p:cNvSpPr txBox="1">
            <a:spLocks noChangeArrowheads="1"/>
          </p:cNvSpPr>
          <p:nvPr/>
        </p:nvSpPr>
        <p:spPr bwMode="auto">
          <a:xfrm>
            <a:off x="304800" y="2895600"/>
            <a:ext cx="6553200" cy="457200"/>
          </a:xfrm>
          <a:prstGeom prst="rect">
            <a:avLst/>
          </a:prstGeom>
          <a:noFill/>
          <a:ln w="9525">
            <a:noFill/>
            <a:miter lim="800000"/>
            <a:headEnd/>
            <a:tailEnd/>
          </a:ln>
          <a:effectLst/>
        </p:spPr>
        <p:txBody>
          <a:bodyPr>
            <a:prstTxWarp prst="textNoShape">
              <a:avLst/>
            </a:prstTxWarp>
            <a:spAutoFit/>
          </a:bodyPr>
          <a:lstStyle/>
          <a:p>
            <a:r>
              <a:rPr lang="en-US" dirty="0" smtClean="0">
                <a:solidFill>
                  <a:srgbClr val="CC00CC"/>
                </a:solidFill>
                <a:latin typeface="Arial Narrow" charset="0"/>
              </a:rPr>
              <a:t>Thus </a:t>
            </a:r>
            <a:r>
              <a:rPr lang="en-US" dirty="0">
                <a:solidFill>
                  <a:srgbClr val="CC00CC"/>
                </a:solidFill>
                <a:latin typeface="Arial Narrow" charset="0"/>
              </a:rPr>
              <a:t>inductance per unit length for a coaxial cable is</a:t>
            </a:r>
            <a:endParaRPr lang="en-US" baseline="-25000" dirty="0">
              <a:solidFill>
                <a:srgbClr val="CC00CC"/>
              </a:solidFill>
              <a:latin typeface="Arial Narrow" charset="0"/>
            </a:endParaRPr>
          </a:p>
        </p:txBody>
      </p:sp>
      <p:graphicFrame>
        <p:nvGraphicFramePr>
          <p:cNvPr id="517131" name="Object 11"/>
          <p:cNvGraphicFramePr>
            <a:graphicFrameLocks noChangeAspect="1"/>
          </p:cNvGraphicFramePr>
          <p:nvPr/>
        </p:nvGraphicFramePr>
        <p:xfrm>
          <a:off x="4994275" y="2285999"/>
          <a:ext cx="372301" cy="391439"/>
        </p:xfrm>
        <a:graphic>
          <a:graphicData uri="http://schemas.openxmlformats.org/presentationml/2006/ole">
            <mc:AlternateContent xmlns:mc="http://schemas.openxmlformats.org/markup-compatibility/2006">
              <mc:Choice xmlns:v="urn:schemas-microsoft-com:vml" Requires="v">
                <p:oleObj spid="_x0000_s466386" name="Equation" r:id="rId22" imgW="215900" imgH="228600" progId="Equation.DSMT4">
                  <p:embed/>
                </p:oleObj>
              </mc:Choice>
              <mc:Fallback>
                <p:oleObj name="Equation" r:id="rId22" imgW="215900" imgH="22860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994275" y="2285999"/>
                        <a:ext cx="372301" cy="391439"/>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517132" name="Object 12"/>
          <p:cNvGraphicFramePr>
            <a:graphicFrameLocks noChangeAspect="1"/>
          </p:cNvGraphicFramePr>
          <p:nvPr/>
        </p:nvGraphicFramePr>
        <p:xfrm>
          <a:off x="5334000" y="2209800"/>
          <a:ext cx="939452" cy="521918"/>
        </p:xfrm>
        <a:graphic>
          <a:graphicData uri="http://schemas.openxmlformats.org/presentationml/2006/ole">
            <mc:AlternateContent xmlns:mc="http://schemas.openxmlformats.org/markup-compatibility/2006">
              <mc:Choice xmlns:v="urn:schemas-microsoft-com:vml" Requires="v">
                <p:oleObj spid="_x0000_s466387" name="Equation" r:id="rId24" imgW="546100" imgH="304800" progId="Equation.DSMT4">
                  <p:embed/>
                </p:oleObj>
              </mc:Choice>
              <mc:Fallback>
                <p:oleObj name="Equation" r:id="rId24" imgW="546100" imgH="30480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334000" y="2209800"/>
                        <a:ext cx="939452" cy="52191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517133" name="Object 13"/>
          <p:cNvGraphicFramePr>
            <a:graphicFrameLocks noChangeAspect="1"/>
          </p:cNvGraphicFramePr>
          <p:nvPr/>
        </p:nvGraphicFramePr>
        <p:xfrm>
          <a:off x="6212910" y="2133599"/>
          <a:ext cx="1330890" cy="697631"/>
        </p:xfrm>
        <a:graphic>
          <a:graphicData uri="http://schemas.openxmlformats.org/presentationml/2006/ole">
            <mc:AlternateContent xmlns:mc="http://schemas.openxmlformats.org/markup-compatibility/2006">
              <mc:Choice xmlns:v="urn:schemas-microsoft-com:vml" Requires="v">
                <p:oleObj spid="_x0000_s466388" name="Equation" r:id="rId26" imgW="774700" imgH="406400" progId="Equation.DSMT4">
                  <p:embed/>
                </p:oleObj>
              </mc:Choice>
              <mc:Fallback>
                <p:oleObj name="Equation" r:id="rId26" imgW="774700" imgH="40640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212910" y="2133599"/>
                        <a:ext cx="1330890" cy="697631"/>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517134" name="Object 14"/>
          <p:cNvGraphicFramePr>
            <a:graphicFrameLocks noChangeAspect="1"/>
          </p:cNvGraphicFramePr>
          <p:nvPr/>
        </p:nvGraphicFramePr>
        <p:xfrm>
          <a:off x="7583466" y="2133600"/>
          <a:ext cx="1179534" cy="762000"/>
        </p:xfrm>
        <a:graphic>
          <a:graphicData uri="http://schemas.openxmlformats.org/presentationml/2006/ole">
            <mc:AlternateContent xmlns:mc="http://schemas.openxmlformats.org/markup-compatibility/2006">
              <mc:Choice xmlns:v="urn:schemas-microsoft-com:vml" Requires="v">
                <p:oleObj spid="_x0000_s466389" name="Equation" r:id="rId28" imgW="685800" imgH="444500" progId="Equation.DSMT4">
                  <p:embed/>
                </p:oleObj>
              </mc:Choice>
              <mc:Fallback>
                <p:oleObj name="Equation" r:id="rId28" imgW="685800" imgH="444500" progId="Equation.DSMT4">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583466" y="2133600"/>
                        <a:ext cx="1179534" cy="7620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9443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46468"/>
                                        </p:tgtEl>
                                        <p:attrNameLst>
                                          <p:attrName>style.visibility</p:attrName>
                                        </p:attrNameLst>
                                      </p:cBhvr>
                                      <p:to>
                                        <p:strVal val="visible"/>
                                      </p:to>
                                    </p:set>
                                    <p:animEffect transition="in" filter="wipe(left)">
                                      <p:cBhvr>
                                        <p:cTn id="7" dur="500"/>
                                        <p:tgtEl>
                                          <p:spTgt spid="44646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446466"/>
                                        </p:tgtEl>
                                        <p:attrNameLst>
                                          <p:attrName>style.visibility</p:attrName>
                                        </p:attrNameLst>
                                      </p:cBhvr>
                                      <p:to>
                                        <p:strVal val="visible"/>
                                      </p:to>
                                    </p:set>
                                    <p:anim calcmode="lin" valueType="num">
                                      <p:cBhvr>
                                        <p:cTn id="12" dur="500" fill="hold"/>
                                        <p:tgtEl>
                                          <p:spTgt spid="446466"/>
                                        </p:tgtEl>
                                        <p:attrNameLst>
                                          <p:attrName>ppt_w</p:attrName>
                                        </p:attrNameLst>
                                      </p:cBhvr>
                                      <p:tavLst>
                                        <p:tav tm="0">
                                          <p:val>
                                            <p:fltVal val="0"/>
                                          </p:val>
                                        </p:tav>
                                        <p:tav tm="100000">
                                          <p:val>
                                            <p:strVal val="#ppt_w"/>
                                          </p:val>
                                        </p:tav>
                                      </p:tavLst>
                                    </p:anim>
                                    <p:anim calcmode="lin" valueType="num">
                                      <p:cBhvr>
                                        <p:cTn id="13" dur="500" fill="hold"/>
                                        <p:tgtEl>
                                          <p:spTgt spid="446466"/>
                                        </p:tgtEl>
                                        <p:attrNameLst>
                                          <p:attrName>ppt_h</p:attrName>
                                        </p:attrNameLst>
                                      </p:cBhvr>
                                      <p:tavLst>
                                        <p:tav tm="0">
                                          <p:val>
                                            <p:fltVal val="0"/>
                                          </p:val>
                                        </p:tav>
                                        <p:tav tm="100000">
                                          <p:val>
                                            <p:strVal val="#ppt_h"/>
                                          </p:val>
                                        </p:tav>
                                      </p:tavLst>
                                    </p:anim>
                                    <p:animEffect transition="in" filter="fade">
                                      <p:cBhvr>
                                        <p:cTn id="14" dur="500"/>
                                        <p:tgtEl>
                                          <p:spTgt spid="44646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446469"/>
                                        </p:tgtEl>
                                        <p:attrNameLst>
                                          <p:attrName>style.visibility</p:attrName>
                                        </p:attrNameLst>
                                      </p:cBhvr>
                                      <p:to>
                                        <p:strVal val="visible"/>
                                      </p:to>
                                    </p:set>
                                    <p:animEffect transition="in" filter="wipe(left)">
                                      <p:cBhvr>
                                        <p:cTn id="19" dur="500"/>
                                        <p:tgtEl>
                                          <p:spTgt spid="44646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iterate type="wd">
                                    <p:tmPct val="10000"/>
                                  </p:iterate>
                                  <p:childTnLst>
                                    <p:set>
                                      <p:cBhvr>
                                        <p:cTn id="23" dur="1" fill="hold">
                                          <p:stCondLst>
                                            <p:cond delay="0"/>
                                          </p:stCondLst>
                                        </p:cTn>
                                        <p:tgtEl>
                                          <p:spTgt spid="517131"/>
                                        </p:tgtEl>
                                        <p:attrNameLst>
                                          <p:attrName>style.visibility</p:attrName>
                                        </p:attrNameLst>
                                      </p:cBhvr>
                                      <p:to>
                                        <p:strVal val="visible"/>
                                      </p:to>
                                    </p:set>
                                    <p:animEffect transition="in" filter="wipe(left)">
                                      <p:cBhvr>
                                        <p:cTn id="24" dur="500"/>
                                        <p:tgtEl>
                                          <p:spTgt spid="51713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iterate type="wd">
                                    <p:tmPct val="10000"/>
                                  </p:iterate>
                                  <p:childTnLst>
                                    <p:set>
                                      <p:cBhvr>
                                        <p:cTn id="28" dur="1" fill="hold">
                                          <p:stCondLst>
                                            <p:cond delay="0"/>
                                          </p:stCondLst>
                                        </p:cTn>
                                        <p:tgtEl>
                                          <p:spTgt spid="517132"/>
                                        </p:tgtEl>
                                        <p:attrNameLst>
                                          <p:attrName>style.visibility</p:attrName>
                                        </p:attrNameLst>
                                      </p:cBhvr>
                                      <p:to>
                                        <p:strVal val="visible"/>
                                      </p:to>
                                    </p:set>
                                    <p:animEffect transition="in" filter="wipe(left)">
                                      <p:cBhvr>
                                        <p:cTn id="29" dur="500"/>
                                        <p:tgtEl>
                                          <p:spTgt spid="51713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iterate type="wd">
                                    <p:tmPct val="10000"/>
                                  </p:iterate>
                                  <p:childTnLst>
                                    <p:set>
                                      <p:cBhvr>
                                        <p:cTn id="33" dur="1" fill="hold">
                                          <p:stCondLst>
                                            <p:cond delay="0"/>
                                          </p:stCondLst>
                                        </p:cTn>
                                        <p:tgtEl>
                                          <p:spTgt spid="517133"/>
                                        </p:tgtEl>
                                        <p:attrNameLst>
                                          <p:attrName>style.visibility</p:attrName>
                                        </p:attrNameLst>
                                      </p:cBhvr>
                                      <p:to>
                                        <p:strVal val="visible"/>
                                      </p:to>
                                    </p:set>
                                    <p:animEffect transition="in" filter="wipe(left)">
                                      <p:cBhvr>
                                        <p:cTn id="34" dur="500"/>
                                        <p:tgtEl>
                                          <p:spTgt spid="51713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iterate type="wd">
                                    <p:tmPct val="10000"/>
                                  </p:iterate>
                                  <p:childTnLst>
                                    <p:set>
                                      <p:cBhvr>
                                        <p:cTn id="38" dur="1" fill="hold">
                                          <p:stCondLst>
                                            <p:cond delay="0"/>
                                          </p:stCondLst>
                                        </p:cTn>
                                        <p:tgtEl>
                                          <p:spTgt spid="517134"/>
                                        </p:tgtEl>
                                        <p:attrNameLst>
                                          <p:attrName>style.visibility</p:attrName>
                                        </p:attrNameLst>
                                      </p:cBhvr>
                                      <p:to>
                                        <p:strVal val="visible"/>
                                      </p:to>
                                    </p:set>
                                    <p:animEffect transition="in" filter="wipe(left)">
                                      <p:cBhvr>
                                        <p:cTn id="39" dur="500"/>
                                        <p:tgtEl>
                                          <p:spTgt spid="51713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iterate type="wd">
                                    <p:tmPct val="10000"/>
                                  </p:iterate>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iterate type="wd">
                                    <p:tmPct val="10000"/>
                                  </p:iterate>
                                  <p:childTnLst>
                                    <p:set>
                                      <p:cBhvr>
                                        <p:cTn id="48" dur="1" fill="hold">
                                          <p:stCondLst>
                                            <p:cond delay="0"/>
                                          </p:stCondLst>
                                        </p:cTn>
                                        <p:tgtEl>
                                          <p:spTgt spid="446471"/>
                                        </p:tgtEl>
                                        <p:attrNameLst>
                                          <p:attrName>style.visibility</p:attrName>
                                        </p:attrNameLst>
                                      </p:cBhvr>
                                      <p:to>
                                        <p:strVal val="visible"/>
                                      </p:to>
                                    </p:set>
                                    <p:animEffect transition="in" filter="wipe(left)">
                                      <p:cBhvr>
                                        <p:cTn id="49" dur="500"/>
                                        <p:tgtEl>
                                          <p:spTgt spid="44647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iterate type="wd">
                                    <p:tmPct val="10000"/>
                                  </p:iterate>
                                  <p:childTnLst>
                                    <p:set>
                                      <p:cBhvr>
                                        <p:cTn id="53" dur="1" fill="hold">
                                          <p:stCondLst>
                                            <p:cond delay="0"/>
                                          </p:stCondLst>
                                        </p:cTn>
                                        <p:tgtEl>
                                          <p:spTgt spid="446478"/>
                                        </p:tgtEl>
                                        <p:attrNameLst>
                                          <p:attrName>style.visibility</p:attrName>
                                        </p:attrNameLst>
                                      </p:cBhvr>
                                      <p:to>
                                        <p:strVal val="visible"/>
                                      </p:to>
                                    </p:set>
                                    <p:animEffect transition="in" filter="wipe(left)">
                                      <p:cBhvr>
                                        <p:cTn id="54" dur="500"/>
                                        <p:tgtEl>
                                          <p:spTgt spid="44647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iterate type="wd">
                                    <p:tmPct val="10000"/>
                                  </p:iterate>
                                  <p:childTnLst>
                                    <p:set>
                                      <p:cBhvr>
                                        <p:cTn id="58" dur="1" fill="hold">
                                          <p:stCondLst>
                                            <p:cond delay="0"/>
                                          </p:stCondLst>
                                        </p:cTn>
                                        <p:tgtEl>
                                          <p:spTgt spid="446472"/>
                                        </p:tgtEl>
                                        <p:attrNameLst>
                                          <p:attrName>style.visibility</p:attrName>
                                        </p:attrNameLst>
                                      </p:cBhvr>
                                      <p:to>
                                        <p:strVal val="visible"/>
                                      </p:to>
                                    </p:set>
                                    <p:animEffect transition="in" filter="wipe(left)">
                                      <p:cBhvr>
                                        <p:cTn id="59" dur="500"/>
                                        <p:tgtEl>
                                          <p:spTgt spid="44647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iterate type="wd">
                                    <p:tmPct val="10000"/>
                                  </p:iterate>
                                  <p:childTnLst>
                                    <p:set>
                                      <p:cBhvr>
                                        <p:cTn id="63" dur="1" fill="hold">
                                          <p:stCondLst>
                                            <p:cond delay="0"/>
                                          </p:stCondLst>
                                        </p:cTn>
                                        <p:tgtEl>
                                          <p:spTgt spid="446473"/>
                                        </p:tgtEl>
                                        <p:attrNameLst>
                                          <p:attrName>style.visibility</p:attrName>
                                        </p:attrNameLst>
                                      </p:cBhvr>
                                      <p:to>
                                        <p:strVal val="visible"/>
                                      </p:to>
                                    </p:set>
                                    <p:animEffect transition="in" filter="wipe(left)">
                                      <p:cBhvr>
                                        <p:cTn id="64" dur="500"/>
                                        <p:tgtEl>
                                          <p:spTgt spid="44647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iterate type="wd">
                                    <p:tmPct val="10000"/>
                                  </p:iterate>
                                  <p:childTnLst>
                                    <p:set>
                                      <p:cBhvr>
                                        <p:cTn id="68" dur="1" fill="hold">
                                          <p:stCondLst>
                                            <p:cond delay="0"/>
                                          </p:stCondLst>
                                        </p:cTn>
                                        <p:tgtEl>
                                          <p:spTgt spid="446479"/>
                                        </p:tgtEl>
                                        <p:attrNameLst>
                                          <p:attrName>style.visibility</p:attrName>
                                        </p:attrNameLst>
                                      </p:cBhvr>
                                      <p:to>
                                        <p:strVal val="visible"/>
                                      </p:to>
                                    </p:set>
                                    <p:animEffect transition="in" filter="wipe(left)">
                                      <p:cBhvr>
                                        <p:cTn id="69" dur="500"/>
                                        <p:tgtEl>
                                          <p:spTgt spid="44647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iterate type="wd">
                                    <p:tmPct val="10000"/>
                                  </p:iterate>
                                  <p:childTnLst>
                                    <p:set>
                                      <p:cBhvr>
                                        <p:cTn id="73" dur="1" fill="hold">
                                          <p:stCondLst>
                                            <p:cond delay="0"/>
                                          </p:stCondLst>
                                        </p:cTn>
                                        <p:tgtEl>
                                          <p:spTgt spid="446480"/>
                                        </p:tgtEl>
                                        <p:attrNameLst>
                                          <p:attrName>style.visibility</p:attrName>
                                        </p:attrNameLst>
                                      </p:cBhvr>
                                      <p:to>
                                        <p:strVal val="visible"/>
                                      </p:to>
                                    </p:set>
                                    <p:animEffect transition="in" filter="wipe(left)">
                                      <p:cBhvr>
                                        <p:cTn id="74" dur="500"/>
                                        <p:tgtEl>
                                          <p:spTgt spid="44648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iterate type="wd">
                                    <p:tmPct val="10000"/>
                                  </p:iterate>
                                  <p:childTnLst>
                                    <p:set>
                                      <p:cBhvr>
                                        <p:cTn id="78" dur="1" fill="hold">
                                          <p:stCondLst>
                                            <p:cond delay="0"/>
                                          </p:stCondLst>
                                        </p:cTn>
                                        <p:tgtEl>
                                          <p:spTgt spid="446470"/>
                                        </p:tgtEl>
                                        <p:attrNameLst>
                                          <p:attrName>style.visibility</p:attrName>
                                        </p:attrNameLst>
                                      </p:cBhvr>
                                      <p:to>
                                        <p:strVal val="visible"/>
                                      </p:to>
                                    </p:set>
                                    <p:animEffect transition="in" filter="wipe(left)">
                                      <p:cBhvr>
                                        <p:cTn id="79" dur="500"/>
                                        <p:tgtEl>
                                          <p:spTgt spid="44647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iterate type="wd">
                                    <p:tmPct val="10000"/>
                                  </p:iterate>
                                  <p:childTnLst>
                                    <p:set>
                                      <p:cBhvr>
                                        <p:cTn id="83" dur="1" fill="hold">
                                          <p:stCondLst>
                                            <p:cond delay="0"/>
                                          </p:stCondLst>
                                        </p:cTn>
                                        <p:tgtEl>
                                          <p:spTgt spid="446474"/>
                                        </p:tgtEl>
                                        <p:attrNameLst>
                                          <p:attrName>style.visibility</p:attrName>
                                        </p:attrNameLst>
                                      </p:cBhvr>
                                      <p:to>
                                        <p:strVal val="visible"/>
                                      </p:to>
                                    </p:set>
                                    <p:animEffect transition="in" filter="wipe(left)">
                                      <p:cBhvr>
                                        <p:cTn id="84" dur="500"/>
                                        <p:tgtEl>
                                          <p:spTgt spid="446474"/>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iterate type="wd">
                                    <p:tmPct val="10000"/>
                                  </p:iterate>
                                  <p:childTnLst>
                                    <p:set>
                                      <p:cBhvr>
                                        <p:cTn id="88" dur="1" fill="hold">
                                          <p:stCondLst>
                                            <p:cond delay="0"/>
                                          </p:stCondLst>
                                        </p:cTn>
                                        <p:tgtEl>
                                          <p:spTgt spid="446481"/>
                                        </p:tgtEl>
                                        <p:attrNameLst>
                                          <p:attrName>style.visibility</p:attrName>
                                        </p:attrNameLst>
                                      </p:cBhvr>
                                      <p:to>
                                        <p:strVal val="visible"/>
                                      </p:to>
                                    </p:set>
                                    <p:animEffect transition="in" filter="wipe(left)">
                                      <p:cBhvr>
                                        <p:cTn id="89" dur="500"/>
                                        <p:tgtEl>
                                          <p:spTgt spid="44648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iterate type="wd">
                                    <p:tmPct val="10000"/>
                                  </p:iterate>
                                  <p:childTnLst>
                                    <p:set>
                                      <p:cBhvr>
                                        <p:cTn id="93" dur="1" fill="hold">
                                          <p:stCondLst>
                                            <p:cond delay="0"/>
                                          </p:stCondLst>
                                        </p:cTn>
                                        <p:tgtEl>
                                          <p:spTgt spid="446475"/>
                                        </p:tgtEl>
                                        <p:attrNameLst>
                                          <p:attrName>style.visibility</p:attrName>
                                        </p:attrNameLst>
                                      </p:cBhvr>
                                      <p:to>
                                        <p:strVal val="visible"/>
                                      </p:to>
                                    </p:set>
                                    <p:animEffect transition="in" filter="wipe(left)">
                                      <p:cBhvr>
                                        <p:cTn id="94" dur="500"/>
                                        <p:tgtEl>
                                          <p:spTgt spid="446475"/>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iterate type="wd">
                                    <p:tmPct val="10000"/>
                                  </p:iterate>
                                  <p:childTnLst>
                                    <p:set>
                                      <p:cBhvr>
                                        <p:cTn id="98" dur="1" fill="hold">
                                          <p:stCondLst>
                                            <p:cond delay="0"/>
                                          </p:stCondLst>
                                        </p:cTn>
                                        <p:tgtEl>
                                          <p:spTgt spid="446476"/>
                                        </p:tgtEl>
                                        <p:attrNameLst>
                                          <p:attrName>style.visibility</p:attrName>
                                        </p:attrNameLst>
                                      </p:cBhvr>
                                      <p:to>
                                        <p:strVal val="visible"/>
                                      </p:to>
                                    </p:set>
                                    <p:animEffect transition="in" filter="wipe(left)">
                                      <p:cBhvr>
                                        <p:cTn id="99" dur="500"/>
                                        <p:tgtEl>
                                          <p:spTgt spid="446476"/>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nodeType="clickEffect">
                                  <p:stCondLst>
                                    <p:cond delay="0"/>
                                  </p:stCondLst>
                                  <p:iterate type="wd">
                                    <p:tmPct val="10000"/>
                                  </p:iterate>
                                  <p:childTnLst>
                                    <p:set>
                                      <p:cBhvr>
                                        <p:cTn id="103" dur="1" fill="hold">
                                          <p:stCondLst>
                                            <p:cond delay="0"/>
                                          </p:stCondLst>
                                        </p:cTn>
                                        <p:tgtEl>
                                          <p:spTgt spid="446482"/>
                                        </p:tgtEl>
                                        <p:attrNameLst>
                                          <p:attrName>style.visibility</p:attrName>
                                        </p:attrNameLst>
                                      </p:cBhvr>
                                      <p:to>
                                        <p:strVal val="visible"/>
                                      </p:to>
                                    </p:set>
                                    <p:animEffect transition="in" filter="wipe(left)">
                                      <p:cBhvr>
                                        <p:cTn id="104" dur="500"/>
                                        <p:tgtEl>
                                          <p:spTgt spid="446482"/>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iterate type="wd">
                                    <p:tmPct val="10000"/>
                                  </p:iterate>
                                  <p:childTnLst>
                                    <p:set>
                                      <p:cBhvr>
                                        <p:cTn id="108" dur="1" fill="hold">
                                          <p:stCondLst>
                                            <p:cond delay="0"/>
                                          </p:stCondLst>
                                        </p:cTn>
                                        <p:tgtEl>
                                          <p:spTgt spid="446477"/>
                                        </p:tgtEl>
                                        <p:attrNameLst>
                                          <p:attrName>style.visibility</p:attrName>
                                        </p:attrNameLst>
                                      </p:cBhvr>
                                      <p:to>
                                        <p:strVal val="visible"/>
                                      </p:to>
                                    </p:set>
                                    <p:animEffect transition="in" filter="wipe(left)">
                                      <p:cBhvr>
                                        <p:cTn id="109" dur="500"/>
                                        <p:tgtEl>
                                          <p:spTgt spid="446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468" grpId="0"/>
      <p:bldP spid="446469" grpId="0"/>
      <p:bldP spid="446470" grpId="0"/>
      <p:bldP spid="446472" grpId="0"/>
      <p:bldP spid="446475" grpId="0"/>
      <p:bldP spid="446477" grpId="0"/>
      <p:bldP spid="2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ate Placeholder 3"/>
          <p:cNvSpPr>
            <a:spLocks noGrp="1"/>
          </p:cNvSpPr>
          <p:nvPr>
            <p:ph type="dt" sz="half" idx="10"/>
          </p:nvPr>
        </p:nvSpPr>
        <p:spPr/>
        <p:txBody>
          <a:bodyPr/>
          <a:lstStyle/>
          <a:p>
            <a:r>
              <a:rPr lang="en-US" smtClean="0"/>
              <a:t>Thursday, July 5, 2018</a:t>
            </a:r>
            <a:endParaRPr lang="en-US"/>
          </a:p>
        </p:txBody>
      </p:sp>
      <p:sp>
        <p:nvSpPr>
          <p:cNvPr id="18" name="Footer Placeholder 4"/>
          <p:cNvSpPr>
            <a:spLocks noGrp="1"/>
          </p:cNvSpPr>
          <p:nvPr>
            <p:ph type="ftr" sz="quarter" idx="11"/>
          </p:nvPr>
        </p:nvSpPr>
        <p:spPr/>
        <p:txBody>
          <a:bodyPr/>
          <a:lstStyle/>
          <a:p>
            <a:r>
              <a:rPr lang="de-DE" smtClean="0"/>
              <a:t>PHYS 1444-001, Summer 2018               Dr. Jaehoon Yu</a:t>
            </a:r>
            <a:endParaRPr lang="en-US"/>
          </a:p>
        </p:txBody>
      </p:sp>
      <p:sp>
        <p:nvSpPr>
          <p:cNvPr id="19" name="Slide Number Placeholder 5"/>
          <p:cNvSpPr>
            <a:spLocks noGrp="1"/>
          </p:cNvSpPr>
          <p:nvPr>
            <p:ph type="sldNum" sz="quarter" idx="12"/>
          </p:nvPr>
        </p:nvSpPr>
        <p:spPr/>
        <p:txBody>
          <a:bodyPr/>
          <a:lstStyle/>
          <a:p>
            <a:fld id="{8B72C103-2204-9741-AB42-17495A2993C8}" type="slidenum">
              <a:rPr lang="en-US"/>
              <a:pPr/>
              <a:t>86</a:t>
            </a:fld>
            <a:endParaRPr lang="en-US"/>
          </a:p>
        </p:txBody>
      </p:sp>
      <p:grpSp>
        <p:nvGrpSpPr>
          <p:cNvPr id="2" name="Group 2"/>
          <p:cNvGrpSpPr>
            <a:grpSpLocks/>
          </p:cNvGrpSpPr>
          <p:nvPr/>
        </p:nvGrpSpPr>
        <p:grpSpPr bwMode="auto">
          <a:xfrm>
            <a:off x="4953000" y="4876800"/>
            <a:ext cx="3657600" cy="2209800"/>
            <a:chOff x="576" y="2736"/>
            <a:chExt cx="2112" cy="1632"/>
          </a:xfrm>
        </p:grpSpPr>
        <p:pic>
          <p:nvPicPr>
            <p:cNvPr id="447491" name="Picture 3" descr="FG30_005"/>
            <p:cNvPicPr>
              <a:picLocks noChangeAspect="1" noChangeArrowheads="1"/>
            </p:cNvPicPr>
            <p:nvPr/>
          </p:nvPicPr>
          <p:blipFill>
            <a:blip r:embed="rId3"/>
            <a:srcRect/>
            <a:stretch>
              <a:fillRect/>
            </a:stretch>
          </p:blipFill>
          <p:spPr bwMode="auto">
            <a:xfrm>
              <a:off x="576" y="2736"/>
              <a:ext cx="2112" cy="1584"/>
            </a:xfrm>
            <a:prstGeom prst="rect">
              <a:avLst/>
            </a:prstGeom>
            <a:noFill/>
          </p:spPr>
        </p:pic>
        <p:sp>
          <p:nvSpPr>
            <p:cNvPr id="447492" name="Rectangle 4"/>
            <p:cNvSpPr>
              <a:spLocks noChangeArrowheads="1"/>
            </p:cNvSpPr>
            <p:nvPr/>
          </p:nvSpPr>
          <p:spPr bwMode="auto">
            <a:xfrm>
              <a:off x="960" y="2736"/>
              <a:ext cx="1296" cy="720"/>
            </a:xfrm>
            <a:prstGeom prst="rect">
              <a:avLst/>
            </a:prstGeom>
            <a:solidFill>
              <a:schemeClr val="bg1"/>
            </a:solidFill>
            <a:ln w="9525">
              <a:noFill/>
              <a:miter lim="800000"/>
              <a:headEnd/>
              <a:tailEnd/>
            </a:ln>
            <a:effectLst/>
          </p:spPr>
          <p:txBody>
            <a:bodyPr wrap="none" anchor="ctr">
              <a:prstTxWarp prst="textNoShape">
                <a:avLst/>
              </a:prstTxWarp>
              <a:spAutoFit/>
            </a:bodyPr>
            <a:lstStyle/>
            <a:p>
              <a:endParaRPr lang="en-US"/>
            </a:p>
          </p:txBody>
        </p:sp>
        <p:sp>
          <p:nvSpPr>
            <p:cNvPr id="447493" name="Rectangle 5"/>
            <p:cNvSpPr>
              <a:spLocks noChangeArrowheads="1"/>
            </p:cNvSpPr>
            <p:nvPr/>
          </p:nvSpPr>
          <p:spPr bwMode="auto">
            <a:xfrm>
              <a:off x="1536" y="4224"/>
              <a:ext cx="192" cy="144"/>
            </a:xfrm>
            <a:prstGeom prst="rect">
              <a:avLst/>
            </a:prstGeom>
            <a:solidFill>
              <a:schemeClr val="bg1"/>
            </a:solidFill>
            <a:ln w="9525">
              <a:noFill/>
              <a:miter lim="800000"/>
              <a:headEnd/>
              <a:tailEnd/>
            </a:ln>
            <a:effectLst/>
          </p:spPr>
          <p:txBody>
            <a:bodyPr anchor="ctr">
              <a:prstTxWarp prst="textNoShape">
                <a:avLst/>
              </a:prstTxWarp>
              <a:spAutoFit/>
            </a:bodyPr>
            <a:lstStyle/>
            <a:p>
              <a:endParaRPr lang="en-US"/>
            </a:p>
          </p:txBody>
        </p:sp>
      </p:grpSp>
      <p:grpSp>
        <p:nvGrpSpPr>
          <p:cNvPr id="3" name="Group 6"/>
          <p:cNvGrpSpPr>
            <a:grpSpLocks/>
          </p:cNvGrpSpPr>
          <p:nvPr/>
        </p:nvGrpSpPr>
        <p:grpSpPr bwMode="auto">
          <a:xfrm>
            <a:off x="-381000" y="1600200"/>
            <a:ext cx="2209800" cy="1981200"/>
            <a:chOff x="0" y="912"/>
            <a:chExt cx="2112" cy="1584"/>
          </a:xfrm>
        </p:grpSpPr>
        <p:pic>
          <p:nvPicPr>
            <p:cNvPr id="447495" name="Picture 7" descr="FG30_005"/>
            <p:cNvPicPr>
              <a:picLocks noChangeAspect="1" noChangeArrowheads="1"/>
            </p:cNvPicPr>
            <p:nvPr/>
          </p:nvPicPr>
          <p:blipFill>
            <a:blip r:embed="rId3"/>
            <a:srcRect/>
            <a:stretch>
              <a:fillRect/>
            </a:stretch>
          </p:blipFill>
          <p:spPr bwMode="auto">
            <a:xfrm>
              <a:off x="0" y="912"/>
              <a:ext cx="2112" cy="1584"/>
            </a:xfrm>
            <a:prstGeom prst="rect">
              <a:avLst/>
            </a:prstGeom>
            <a:noFill/>
          </p:spPr>
        </p:pic>
        <p:sp>
          <p:nvSpPr>
            <p:cNvPr id="447496" name="Rectangle 8"/>
            <p:cNvSpPr>
              <a:spLocks noChangeArrowheads="1"/>
            </p:cNvSpPr>
            <p:nvPr/>
          </p:nvSpPr>
          <p:spPr bwMode="auto">
            <a:xfrm>
              <a:off x="432" y="1632"/>
              <a:ext cx="1104" cy="864"/>
            </a:xfrm>
            <a:prstGeom prst="rect">
              <a:avLst/>
            </a:prstGeom>
            <a:solidFill>
              <a:schemeClr val="bg1"/>
            </a:solidFill>
            <a:ln w="9525">
              <a:noFill/>
              <a:miter lim="800000"/>
              <a:headEnd/>
              <a:tailEnd/>
            </a:ln>
            <a:effectLst/>
          </p:spPr>
          <p:txBody>
            <a:bodyPr anchor="ctr">
              <a:prstTxWarp prst="textNoShape">
                <a:avLst/>
              </a:prstTxWarp>
              <a:spAutoFit/>
            </a:bodyPr>
            <a:lstStyle/>
            <a:p>
              <a:endParaRPr lang="en-US"/>
            </a:p>
          </p:txBody>
        </p:sp>
        <p:sp>
          <p:nvSpPr>
            <p:cNvPr id="447497" name="Rectangle 9"/>
            <p:cNvSpPr>
              <a:spLocks noChangeArrowheads="1"/>
            </p:cNvSpPr>
            <p:nvPr/>
          </p:nvSpPr>
          <p:spPr bwMode="auto">
            <a:xfrm>
              <a:off x="960" y="1488"/>
              <a:ext cx="192" cy="192"/>
            </a:xfrm>
            <a:prstGeom prst="rect">
              <a:avLst/>
            </a:prstGeom>
            <a:solidFill>
              <a:schemeClr val="bg1"/>
            </a:solidFill>
            <a:ln w="9525">
              <a:noFill/>
              <a:miter lim="800000"/>
              <a:headEnd/>
              <a:tailEnd/>
            </a:ln>
            <a:effectLst/>
          </p:spPr>
          <p:txBody>
            <a:bodyPr wrap="none" anchor="ctr">
              <a:prstTxWarp prst="textNoShape">
                <a:avLst/>
              </a:prstTxWarp>
              <a:spAutoFit/>
            </a:bodyPr>
            <a:lstStyle/>
            <a:p>
              <a:endParaRPr lang="en-US"/>
            </a:p>
          </p:txBody>
        </p:sp>
      </p:grpSp>
      <p:sp>
        <p:nvSpPr>
          <p:cNvPr id="447498" name="Rectangle 10"/>
          <p:cNvSpPr>
            <a:spLocks noGrp="1" noChangeArrowheads="1"/>
          </p:cNvSpPr>
          <p:nvPr>
            <p:ph type="title"/>
          </p:nvPr>
        </p:nvSpPr>
        <p:spPr>
          <a:xfrm>
            <a:off x="763588" y="76200"/>
            <a:ext cx="7313612" cy="609600"/>
          </a:xfrm>
          <a:noFill/>
        </p:spPr>
        <p:txBody>
          <a:bodyPr/>
          <a:lstStyle/>
          <a:p>
            <a:r>
              <a:rPr lang="en-US"/>
              <a:t>LR Circuits</a:t>
            </a:r>
          </a:p>
        </p:txBody>
      </p:sp>
      <p:graphicFrame>
        <p:nvGraphicFramePr>
          <p:cNvPr id="447499" name="Object 11"/>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67086"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7500" name="Object 12"/>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67087"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7501" name="Object 13"/>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67088"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7502" name="Rectangle 14"/>
          <p:cNvSpPr>
            <a:spLocks noGrp="1" noChangeArrowheads="1"/>
          </p:cNvSpPr>
          <p:nvPr>
            <p:ph type="body" idx="1"/>
          </p:nvPr>
        </p:nvSpPr>
        <p:spPr>
          <a:xfrm>
            <a:off x="304800" y="609600"/>
            <a:ext cx="8610600" cy="5715000"/>
          </a:xfrm>
        </p:spPr>
        <p:txBody>
          <a:bodyPr/>
          <a:lstStyle/>
          <a:p>
            <a:pPr>
              <a:lnSpc>
                <a:spcPct val="90000"/>
              </a:lnSpc>
            </a:pPr>
            <a:r>
              <a:rPr lang="en-US" dirty="0"/>
              <a:t>What happens when an </a:t>
            </a:r>
            <a:r>
              <a:rPr lang="en-US" dirty="0" err="1"/>
              <a:t>emf</a:t>
            </a:r>
            <a:r>
              <a:rPr lang="en-US" dirty="0"/>
              <a:t> is applied to an inductor?</a:t>
            </a:r>
          </a:p>
          <a:p>
            <a:pPr lvl="1">
              <a:lnSpc>
                <a:spcPct val="90000"/>
              </a:lnSpc>
            </a:pPr>
            <a:r>
              <a:rPr lang="en-US" dirty="0"/>
              <a:t>An inductor has some resistance, however negligible</a:t>
            </a:r>
          </a:p>
          <a:p>
            <a:pPr lvl="2">
              <a:lnSpc>
                <a:spcPct val="90000"/>
              </a:lnSpc>
            </a:pPr>
            <a:r>
              <a:rPr lang="en-US" dirty="0"/>
              <a:t>So an inductor can be drawn as a circuit of separate resistance and coil.  What is the name this kind of circuit?</a:t>
            </a:r>
          </a:p>
          <a:p>
            <a:pPr lvl="1">
              <a:lnSpc>
                <a:spcPct val="90000"/>
              </a:lnSpc>
            </a:pPr>
            <a:r>
              <a:rPr lang="en-US" dirty="0"/>
              <a:t>What happens at the instance the switch is thrown to apply </a:t>
            </a:r>
            <a:r>
              <a:rPr lang="en-US" dirty="0" err="1"/>
              <a:t>emf</a:t>
            </a:r>
            <a:r>
              <a:rPr lang="en-US" dirty="0"/>
              <a:t> to the circuit?</a:t>
            </a:r>
          </a:p>
          <a:p>
            <a:pPr lvl="2">
              <a:lnSpc>
                <a:spcPct val="90000"/>
              </a:lnSpc>
            </a:pPr>
            <a:r>
              <a:rPr lang="en-US" dirty="0"/>
              <a:t>The current starts to flow, gradually increasing from 0</a:t>
            </a:r>
          </a:p>
          <a:p>
            <a:pPr lvl="2">
              <a:lnSpc>
                <a:spcPct val="90000"/>
              </a:lnSpc>
            </a:pPr>
            <a:r>
              <a:rPr lang="en-US" dirty="0"/>
              <a:t>This change is opposed by the induced </a:t>
            </a:r>
            <a:r>
              <a:rPr lang="en-US" dirty="0" err="1"/>
              <a:t>emf</a:t>
            </a:r>
            <a:r>
              <a:rPr lang="en-US" dirty="0"/>
              <a:t> in the inductor </a:t>
            </a:r>
            <a:r>
              <a:rPr lang="en-US" dirty="0" err="1">
                <a:sym typeface="Wingdings" charset="2"/>
              </a:rPr>
              <a:t></a:t>
            </a:r>
            <a:r>
              <a:rPr lang="en-US" dirty="0">
                <a:sym typeface="Wingdings" charset="2"/>
              </a:rPr>
              <a:t> the </a:t>
            </a:r>
            <a:r>
              <a:rPr lang="en-US" dirty="0" err="1">
                <a:sym typeface="Wingdings" charset="2"/>
              </a:rPr>
              <a:t>emf</a:t>
            </a:r>
            <a:r>
              <a:rPr lang="en-US" dirty="0">
                <a:sym typeface="Wingdings" charset="2"/>
              </a:rPr>
              <a:t> at point B is higher than point C</a:t>
            </a:r>
          </a:p>
          <a:p>
            <a:pPr lvl="2">
              <a:lnSpc>
                <a:spcPct val="90000"/>
              </a:lnSpc>
            </a:pPr>
            <a:r>
              <a:rPr lang="en-US" dirty="0">
                <a:sym typeface="Wingdings" charset="2"/>
              </a:rPr>
              <a:t>However there is a voltage drop at the resistance which reduces the voltage across inductance</a:t>
            </a:r>
          </a:p>
          <a:p>
            <a:pPr lvl="2">
              <a:lnSpc>
                <a:spcPct val="90000"/>
              </a:lnSpc>
            </a:pPr>
            <a:r>
              <a:rPr lang="en-US" dirty="0">
                <a:sym typeface="Wingdings" charset="2"/>
              </a:rPr>
              <a:t>Thus the current increases less rapidly</a:t>
            </a:r>
          </a:p>
          <a:p>
            <a:pPr lvl="2">
              <a:lnSpc>
                <a:spcPct val="90000"/>
              </a:lnSpc>
            </a:pPr>
            <a:r>
              <a:rPr lang="en-US" dirty="0">
                <a:sym typeface="Wingdings" charset="2"/>
              </a:rPr>
              <a:t>The overall behavior of the current is</a:t>
            </a:r>
            <a:r>
              <a:rPr lang="en-US" dirty="0" smtClean="0">
                <a:sym typeface="Wingdings" charset="2"/>
              </a:rPr>
              <a:t> a gradual </a:t>
            </a:r>
            <a:r>
              <a:rPr lang="en-US" dirty="0">
                <a:sym typeface="Wingdings" charset="2"/>
              </a:rPr>
              <a:t>increase, reaching to the maximum current </a:t>
            </a:r>
            <a:r>
              <a:rPr lang="en-US" dirty="0">
                <a:latin typeface="Monotype Corsiva" charset="0"/>
                <a:sym typeface="Wingdings" charset="2"/>
              </a:rPr>
              <a:t>I</a:t>
            </a:r>
            <a:r>
              <a:rPr lang="en-US" baseline="-25000" dirty="0">
                <a:sym typeface="Wingdings" charset="2"/>
              </a:rPr>
              <a:t>max</a:t>
            </a:r>
            <a:r>
              <a:rPr lang="en-US" dirty="0">
                <a:sym typeface="Wingdings" charset="2"/>
              </a:rPr>
              <a:t>=V</a:t>
            </a:r>
            <a:r>
              <a:rPr lang="en-US" baseline="-25000" dirty="0">
                <a:sym typeface="Wingdings" charset="2"/>
              </a:rPr>
              <a:t>0</a:t>
            </a:r>
            <a:r>
              <a:rPr lang="en-US" dirty="0">
                <a:sym typeface="Wingdings" charset="2"/>
              </a:rPr>
              <a:t>/R.</a:t>
            </a:r>
            <a:endParaRPr lang="en-US" dirty="0"/>
          </a:p>
        </p:txBody>
      </p:sp>
      <p:graphicFrame>
        <p:nvGraphicFramePr>
          <p:cNvPr id="447503" name="Object 1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67089"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7504" name="Text Box 16"/>
          <p:cNvSpPr txBox="1">
            <a:spLocks noChangeArrowheads="1"/>
          </p:cNvSpPr>
          <p:nvPr/>
        </p:nvSpPr>
        <p:spPr bwMode="auto">
          <a:xfrm>
            <a:off x="6934200" y="1981200"/>
            <a:ext cx="1117600" cy="404813"/>
          </a:xfrm>
          <a:prstGeom prst="rect">
            <a:avLst/>
          </a:prstGeom>
          <a:solidFill>
            <a:srgbClr val="FFFF66"/>
          </a:solidFill>
          <a:ln w="38100">
            <a:solidFill>
              <a:srgbClr val="CC0000"/>
            </a:solidFill>
            <a:miter lim="800000"/>
            <a:headEnd/>
            <a:tailEnd/>
          </a:ln>
          <a:effectLst/>
        </p:spPr>
        <p:txBody>
          <a:bodyPr wrap="none">
            <a:prstTxWarp prst="textNoShape">
              <a:avLst/>
            </a:prstTxWarp>
            <a:spAutoFit/>
          </a:bodyPr>
          <a:lstStyle/>
          <a:p>
            <a:r>
              <a:rPr lang="en-US" sz="1800" b="1">
                <a:solidFill>
                  <a:srgbClr val="CC0000"/>
                </a:solidFill>
                <a:latin typeface="Arial Narrow" charset="0"/>
              </a:rPr>
              <a:t>LR Circuit</a:t>
            </a:r>
          </a:p>
        </p:txBody>
      </p:sp>
    </p:spTree>
    <p:extLst>
      <p:ext uri="{BB962C8B-B14F-4D97-AF65-F5344CB8AC3E}">
        <p14:creationId xmlns:p14="http://schemas.microsoft.com/office/powerpoint/2010/main" val="57311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47502">
                                            <p:txEl>
                                              <p:pRg st="0" end="0"/>
                                            </p:txEl>
                                          </p:spTgt>
                                        </p:tgtEl>
                                        <p:attrNameLst>
                                          <p:attrName>style.visibility</p:attrName>
                                        </p:attrNameLst>
                                      </p:cBhvr>
                                      <p:to>
                                        <p:strVal val="visible"/>
                                      </p:to>
                                    </p:set>
                                    <p:animEffect transition="in" filter="wipe(left)">
                                      <p:cBhvr>
                                        <p:cTn id="7" dur="500"/>
                                        <p:tgtEl>
                                          <p:spTgt spid="4475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47502">
                                            <p:txEl>
                                              <p:pRg st="1" end="1"/>
                                            </p:txEl>
                                          </p:spTgt>
                                        </p:tgtEl>
                                        <p:attrNameLst>
                                          <p:attrName>style.visibility</p:attrName>
                                        </p:attrNameLst>
                                      </p:cBhvr>
                                      <p:to>
                                        <p:strVal val="visible"/>
                                      </p:to>
                                    </p:set>
                                    <p:animEffect transition="in" filter="wipe(left)">
                                      <p:cBhvr>
                                        <p:cTn id="12" dur="500"/>
                                        <p:tgtEl>
                                          <p:spTgt spid="44750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47502">
                                            <p:txEl>
                                              <p:pRg st="2" end="2"/>
                                            </p:txEl>
                                          </p:spTgt>
                                        </p:tgtEl>
                                        <p:attrNameLst>
                                          <p:attrName>style.visibility</p:attrName>
                                        </p:attrNameLst>
                                      </p:cBhvr>
                                      <p:to>
                                        <p:strVal val="visible"/>
                                      </p:to>
                                    </p:set>
                                    <p:animEffect transition="in" filter="wipe(left)">
                                      <p:cBhvr>
                                        <p:cTn id="17" dur="500"/>
                                        <p:tgtEl>
                                          <p:spTgt spid="447502">
                                            <p:txEl>
                                              <p:pRg st="2" end="2"/>
                                            </p:txEl>
                                          </p:spTgt>
                                        </p:tgtEl>
                                      </p:cBhvr>
                                    </p:animEffect>
                                  </p:childTnLst>
                                </p:cTn>
                              </p:par>
                            </p:childTnLst>
                          </p:cTn>
                        </p:par>
                        <p:par>
                          <p:cTn id="18" fill="hold">
                            <p:stCondLst>
                              <p:cond delay="1650"/>
                            </p:stCondLst>
                            <p:childTnLst>
                              <p:par>
                                <p:cTn id="19" presetID="53" presetClass="entr" presetSubtype="0" fill="hold" nodeType="afterEffect">
                                  <p:stCondLst>
                                    <p:cond delay="0"/>
                                  </p:stCondLst>
                                  <p:iterate type="wd">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iterate type="wd">
                                    <p:tmPct val="10000"/>
                                  </p:iterate>
                                  <p:childTnLst>
                                    <p:set>
                                      <p:cBhvr>
                                        <p:cTn id="27" dur="1" fill="hold">
                                          <p:stCondLst>
                                            <p:cond delay="0"/>
                                          </p:stCondLst>
                                        </p:cTn>
                                        <p:tgtEl>
                                          <p:spTgt spid="447504"/>
                                        </p:tgtEl>
                                        <p:attrNameLst>
                                          <p:attrName>style.visibility</p:attrName>
                                        </p:attrNameLst>
                                      </p:cBhvr>
                                      <p:to>
                                        <p:strVal val="visible"/>
                                      </p:to>
                                    </p:set>
                                    <p:anim calcmode="lin" valueType="num">
                                      <p:cBhvr>
                                        <p:cTn id="28" dur="500" fill="hold"/>
                                        <p:tgtEl>
                                          <p:spTgt spid="447504"/>
                                        </p:tgtEl>
                                        <p:attrNameLst>
                                          <p:attrName>ppt_w</p:attrName>
                                        </p:attrNameLst>
                                      </p:cBhvr>
                                      <p:tavLst>
                                        <p:tav tm="0">
                                          <p:val>
                                            <p:fltVal val="0"/>
                                          </p:val>
                                        </p:tav>
                                        <p:tav tm="100000">
                                          <p:val>
                                            <p:strVal val="#ppt_w"/>
                                          </p:val>
                                        </p:tav>
                                      </p:tavLst>
                                    </p:anim>
                                    <p:anim calcmode="lin" valueType="num">
                                      <p:cBhvr>
                                        <p:cTn id="29" dur="500" fill="hold"/>
                                        <p:tgtEl>
                                          <p:spTgt spid="447504"/>
                                        </p:tgtEl>
                                        <p:attrNameLst>
                                          <p:attrName>ppt_h</p:attrName>
                                        </p:attrNameLst>
                                      </p:cBhvr>
                                      <p:tavLst>
                                        <p:tav tm="0">
                                          <p:val>
                                            <p:fltVal val="0"/>
                                          </p:val>
                                        </p:tav>
                                        <p:tav tm="100000">
                                          <p:val>
                                            <p:strVal val="#ppt_h"/>
                                          </p:val>
                                        </p:tav>
                                      </p:tavLst>
                                    </p:anim>
                                    <p:animEffect transition="in" filter="fade">
                                      <p:cBhvr>
                                        <p:cTn id="30" dur="500"/>
                                        <p:tgtEl>
                                          <p:spTgt spid="44750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iterate type="wd">
                                    <p:tmPct val="10000"/>
                                  </p:iterate>
                                  <p:childTnLst>
                                    <p:set>
                                      <p:cBhvr>
                                        <p:cTn id="34" dur="1" fill="hold">
                                          <p:stCondLst>
                                            <p:cond delay="0"/>
                                          </p:stCondLst>
                                        </p:cTn>
                                        <p:tgtEl>
                                          <p:spTgt spid="447502">
                                            <p:txEl>
                                              <p:pRg st="3" end="3"/>
                                            </p:txEl>
                                          </p:spTgt>
                                        </p:tgtEl>
                                        <p:attrNameLst>
                                          <p:attrName>style.visibility</p:attrName>
                                        </p:attrNameLst>
                                      </p:cBhvr>
                                      <p:to>
                                        <p:strVal val="visible"/>
                                      </p:to>
                                    </p:set>
                                    <p:animEffect transition="in" filter="wipe(left)">
                                      <p:cBhvr>
                                        <p:cTn id="35" dur="500"/>
                                        <p:tgtEl>
                                          <p:spTgt spid="44750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iterate type="wd">
                                    <p:tmPct val="10000"/>
                                  </p:iterate>
                                  <p:childTnLst>
                                    <p:set>
                                      <p:cBhvr>
                                        <p:cTn id="39" dur="1" fill="hold">
                                          <p:stCondLst>
                                            <p:cond delay="0"/>
                                          </p:stCondLst>
                                        </p:cTn>
                                        <p:tgtEl>
                                          <p:spTgt spid="447502">
                                            <p:txEl>
                                              <p:pRg st="4" end="4"/>
                                            </p:txEl>
                                          </p:spTgt>
                                        </p:tgtEl>
                                        <p:attrNameLst>
                                          <p:attrName>style.visibility</p:attrName>
                                        </p:attrNameLst>
                                      </p:cBhvr>
                                      <p:to>
                                        <p:strVal val="visible"/>
                                      </p:to>
                                    </p:set>
                                    <p:animEffect transition="in" filter="wipe(left)">
                                      <p:cBhvr>
                                        <p:cTn id="40" dur="500"/>
                                        <p:tgtEl>
                                          <p:spTgt spid="447502">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iterate type="wd">
                                    <p:tmPct val="10000"/>
                                  </p:iterate>
                                  <p:childTnLst>
                                    <p:set>
                                      <p:cBhvr>
                                        <p:cTn id="44" dur="1" fill="hold">
                                          <p:stCondLst>
                                            <p:cond delay="0"/>
                                          </p:stCondLst>
                                        </p:cTn>
                                        <p:tgtEl>
                                          <p:spTgt spid="447502">
                                            <p:txEl>
                                              <p:pRg st="5" end="5"/>
                                            </p:txEl>
                                          </p:spTgt>
                                        </p:tgtEl>
                                        <p:attrNameLst>
                                          <p:attrName>style.visibility</p:attrName>
                                        </p:attrNameLst>
                                      </p:cBhvr>
                                      <p:to>
                                        <p:strVal val="visible"/>
                                      </p:to>
                                    </p:set>
                                    <p:animEffect transition="in" filter="wipe(left)">
                                      <p:cBhvr>
                                        <p:cTn id="45" dur="500"/>
                                        <p:tgtEl>
                                          <p:spTgt spid="447502">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iterate type="wd">
                                    <p:tmPct val="10000"/>
                                  </p:iterate>
                                  <p:childTnLst>
                                    <p:set>
                                      <p:cBhvr>
                                        <p:cTn id="49" dur="1" fill="hold">
                                          <p:stCondLst>
                                            <p:cond delay="0"/>
                                          </p:stCondLst>
                                        </p:cTn>
                                        <p:tgtEl>
                                          <p:spTgt spid="447502">
                                            <p:txEl>
                                              <p:pRg st="6" end="6"/>
                                            </p:txEl>
                                          </p:spTgt>
                                        </p:tgtEl>
                                        <p:attrNameLst>
                                          <p:attrName>style.visibility</p:attrName>
                                        </p:attrNameLst>
                                      </p:cBhvr>
                                      <p:to>
                                        <p:strVal val="visible"/>
                                      </p:to>
                                    </p:set>
                                    <p:animEffect transition="in" filter="wipe(left)">
                                      <p:cBhvr>
                                        <p:cTn id="50" dur="500"/>
                                        <p:tgtEl>
                                          <p:spTgt spid="447502">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iterate type="wd">
                                    <p:tmPct val="10000"/>
                                  </p:iterate>
                                  <p:childTnLst>
                                    <p:set>
                                      <p:cBhvr>
                                        <p:cTn id="54" dur="1" fill="hold">
                                          <p:stCondLst>
                                            <p:cond delay="0"/>
                                          </p:stCondLst>
                                        </p:cTn>
                                        <p:tgtEl>
                                          <p:spTgt spid="447502">
                                            <p:txEl>
                                              <p:pRg st="7" end="7"/>
                                            </p:txEl>
                                          </p:spTgt>
                                        </p:tgtEl>
                                        <p:attrNameLst>
                                          <p:attrName>style.visibility</p:attrName>
                                        </p:attrNameLst>
                                      </p:cBhvr>
                                      <p:to>
                                        <p:strVal val="visible"/>
                                      </p:to>
                                    </p:set>
                                    <p:animEffect transition="in" filter="wipe(left)">
                                      <p:cBhvr>
                                        <p:cTn id="55" dur="500"/>
                                        <p:tgtEl>
                                          <p:spTgt spid="447502">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iterate type="wd">
                                    <p:tmPct val="10000"/>
                                  </p:iterate>
                                  <p:childTnLst>
                                    <p:set>
                                      <p:cBhvr>
                                        <p:cTn id="59" dur="1" fill="hold">
                                          <p:stCondLst>
                                            <p:cond delay="0"/>
                                          </p:stCondLst>
                                        </p:cTn>
                                        <p:tgtEl>
                                          <p:spTgt spid="447502">
                                            <p:txEl>
                                              <p:pRg st="8" end="8"/>
                                            </p:txEl>
                                          </p:spTgt>
                                        </p:tgtEl>
                                        <p:attrNameLst>
                                          <p:attrName>style.visibility</p:attrName>
                                        </p:attrNameLst>
                                      </p:cBhvr>
                                      <p:to>
                                        <p:strVal val="visible"/>
                                      </p:to>
                                    </p:set>
                                    <p:animEffect transition="in" filter="wipe(left)">
                                      <p:cBhvr>
                                        <p:cTn id="60" dur="500"/>
                                        <p:tgtEl>
                                          <p:spTgt spid="447502">
                                            <p:txEl>
                                              <p:pRg st="8" end="8"/>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 calcmode="lin" valueType="num">
                                      <p:cBhvr>
                                        <p:cTn id="65" dur="500" fill="hold"/>
                                        <p:tgtEl>
                                          <p:spTgt spid="2"/>
                                        </p:tgtEl>
                                        <p:attrNameLst>
                                          <p:attrName>ppt_w</p:attrName>
                                        </p:attrNameLst>
                                      </p:cBhvr>
                                      <p:tavLst>
                                        <p:tav tm="0">
                                          <p:val>
                                            <p:fltVal val="0"/>
                                          </p:val>
                                        </p:tav>
                                        <p:tav tm="100000">
                                          <p:val>
                                            <p:strVal val="#ppt_w"/>
                                          </p:val>
                                        </p:tav>
                                      </p:tavLst>
                                    </p:anim>
                                    <p:anim calcmode="lin" valueType="num">
                                      <p:cBhvr>
                                        <p:cTn id="66" dur="500" fill="hold"/>
                                        <p:tgtEl>
                                          <p:spTgt spid="2"/>
                                        </p:tgtEl>
                                        <p:attrNameLst>
                                          <p:attrName>ppt_h</p:attrName>
                                        </p:attrNameLst>
                                      </p:cBhvr>
                                      <p:tavLst>
                                        <p:tav tm="0">
                                          <p:val>
                                            <p:fltVal val="0"/>
                                          </p:val>
                                        </p:tav>
                                        <p:tav tm="100000">
                                          <p:val>
                                            <p:strVal val="#ppt_h"/>
                                          </p:val>
                                        </p:tav>
                                      </p:tavLst>
                                    </p:anim>
                                    <p:animEffect transition="in" filter="fade">
                                      <p:cBhvr>
                                        <p:cTn id="6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502" grpId="0" build="p"/>
      <p:bldP spid="44750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e Placeholder 3"/>
          <p:cNvSpPr>
            <a:spLocks noGrp="1"/>
          </p:cNvSpPr>
          <p:nvPr>
            <p:ph type="dt" sz="half" idx="10"/>
          </p:nvPr>
        </p:nvSpPr>
        <p:spPr/>
        <p:txBody>
          <a:bodyPr/>
          <a:lstStyle/>
          <a:p>
            <a:r>
              <a:rPr lang="en-US" smtClean="0"/>
              <a:t>Thursday, July 5, 2018</a:t>
            </a:r>
            <a:endParaRPr lang="en-US"/>
          </a:p>
        </p:txBody>
      </p:sp>
      <p:sp>
        <p:nvSpPr>
          <p:cNvPr id="27" name="Footer Placeholder 4"/>
          <p:cNvSpPr>
            <a:spLocks noGrp="1"/>
          </p:cNvSpPr>
          <p:nvPr>
            <p:ph type="ftr" sz="quarter" idx="11"/>
          </p:nvPr>
        </p:nvSpPr>
        <p:spPr/>
        <p:txBody>
          <a:bodyPr/>
          <a:lstStyle/>
          <a:p>
            <a:r>
              <a:rPr lang="de-DE" smtClean="0"/>
              <a:t>PHYS 1444-001, Summer 2018               Dr. Jaehoon Yu</a:t>
            </a:r>
            <a:endParaRPr lang="en-US"/>
          </a:p>
        </p:txBody>
      </p:sp>
      <p:sp>
        <p:nvSpPr>
          <p:cNvPr id="28" name="Slide Number Placeholder 5"/>
          <p:cNvSpPr>
            <a:spLocks noGrp="1"/>
          </p:cNvSpPr>
          <p:nvPr>
            <p:ph type="sldNum" sz="quarter" idx="12"/>
          </p:nvPr>
        </p:nvSpPr>
        <p:spPr/>
        <p:txBody>
          <a:bodyPr/>
          <a:lstStyle/>
          <a:p>
            <a:fld id="{1DD1097B-9D64-B949-BAFD-20E8DE0EC1F6}" type="slidenum">
              <a:rPr lang="en-US"/>
              <a:pPr/>
              <a:t>87</a:t>
            </a:fld>
            <a:endParaRPr lang="en-US"/>
          </a:p>
        </p:txBody>
      </p:sp>
      <p:grpSp>
        <p:nvGrpSpPr>
          <p:cNvPr id="2" name="Group 2"/>
          <p:cNvGrpSpPr>
            <a:grpSpLocks/>
          </p:cNvGrpSpPr>
          <p:nvPr/>
        </p:nvGrpSpPr>
        <p:grpSpPr bwMode="auto">
          <a:xfrm>
            <a:off x="5791200" y="381000"/>
            <a:ext cx="4267200" cy="3886200"/>
            <a:chOff x="576" y="2736"/>
            <a:chExt cx="2112" cy="1632"/>
          </a:xfrm>
        </p:grpSpPr>
        <p:pic>
          <p:nvPicPr>
            <p:cNvPr id="448515" name="Picture 3" descr="FG30_005"/>
            <p:cNvPicPr>
              <a:picLocks noChangeAspect="1" noChangeArrowheads="1"/>
            </p:cNvPicPr>
            <p:nvPr/>
          </p:nvPicPr>
          <p:blipFill>
            <a:blip r:embed="rId3"/>
            <a:srcRect/>
            <a:stretch>
              <a:fillRect/>
            </a:stretch>
          </p:blipFill>
          <p:spPr bwMode="auto">
            <a:xfrm>
              <a:off x="576" y="2736"/>
              <a:ext cx="2112" cy="1584"/>
            </a:xfrm>
            <a:prstGeom prst="rect">
              <a:avLst/>
            </a:prstGeom>
            <a:noFill/>
          </p:spPr>
        </p:pic>
        <p:sp>
          <p:nvSpPr>
            <p:cNvPr id="448516" name="Rectangle 4"/>
            <p:cNvSpPr>
              <a:spLocks noChangeArrowheads="1"/>
            </p:cNvSpPr>
            <p:nvPr/>
          </p:nvSpPr>
          <p:spPr bwMode="auto">
            <a:xfrm>
              <a:off x="960" y="2736"/>
              <a:ext cx="1296" cy="720"/>
            </a:xfrm>
            <a:prstGeom prst="rect">
              <a:avLst/>
            </a:prstGeom>
            <a:solidFill>
              <a:schemeClr val="bg1"/>
            </a:solidFill>
            <a:ln w="9525">
              <a:noFill/>
              <a:miter lim="800000"/>
              <a:headEnd/>
              <a:tailEnd/>
            </a:ln>
            <a:effectLst/>
          </p:spPr>
          <p:txBody>
            <a:bodyPr wrap="none" anchor="ctr">
              <a:prstTxWarp prst="textNoShape">
                <a:avLst/>
              </a:prstTxWarp>
              <a:spAutoFit/>
            </a:bodyPr>
            <a:lstStyle/>
            <a:p>
              <a:endParaRPr lang="en-US"/>
            </a:p>
          </p:txBody>
        </p:sp>
        <p:sp>
          <p:nvSpPr>
            <p:cNvPr id="448517" name="Rectangle 5"/>
            <p:cNvSpPr>
              <a:spLocks noChangeArrowheads="1"/>
            </p:cNvSpPr>
            <p:nvPr/>
          </p:nvSpPr>
          <p:spPr bwMode="auto">
            <a:xfrm>
              <a:off x="1536" y="4224"/>
              <a:ext cx="192" cy="144"/>
            </a:xfrm>
            <a:prstGeom prst="rect">
              <a:avLst/>
            </a:prstGeom>
            <a:solidFill>
              <a:schemeClr val="bg1"/>
            </a:solidFill>
            <a:ln w="9525">
              <a:noFill/>
              <a:miter lim="800000"/>
              <a:headEnd/>
              <a:tailEnd/>
            </a:ln>
            <a:effectLst/>
          </p:spPr>
          <p:txBody>
            <a:bodyPr anchor="ctr">
              <a:prstTxWarp prst="textNoShape">
                <a:avLst/>
              </a:prstTxWarp>
              <a:spAutoFit/>
            </a:bodyPr>
            <a:lstStyle/>
            <a:p>
              <a:endParaRPr lang="en-US"/>
            </a:p>
          </p:txBody>
        </p:sp>
      </p:grpSp>
      <p:grpSp>
        <p:nvGrpSpPr>
          <p:cNvPr id="3" name="Group 6"/>
          <p:cNvGrpSpPr>
            <a:grpSpLocks/>
          </p:cNvGrpSpPr>
          <p:nvPr/>
        </p:nvGrpSpPr>
        <p:grpSpPr bwMode="auto">
          <a:xfrm>
            <a:off x="6705600" y="0"/>
            <a:ext cx="2438400" cy="2133600"/>
            <a:chOff x="0" y="912"/>
            <a:chExt cx="2112" cy="1584"/>
          </a:xfrm>
        </p:grpSpPr>
        <p:pic>
          <p:nvPicPr>
            <p:cNvPr id="448519" name="Picture 7" descr="FG30_005"/>
            <p:cNvPicPr>
              <a:picLocks noChangeAspect="1" noChangeArrowheads="1"/>
            </p:cNvPicPr>
            <p:nvPr/>
          </p:nvPicPr>
          <p:blipFill>
            <a:blip r:embed="rId3"/>
            <a:srcRect/>
            <a:stretch>
              <a:fillRect/>
            </a:stretch>
          </p:blipFill>
          <p:spPr bwMode="auto">
            <a:xfrm>
              <a:off x="0" y="912"/>
              <a:ext cx="2112" cy="1584"/>
            </a:xfrm>
            <a:prstGeom prst="rect">
              <a:avLst/>
            </a:prstGeom>
            <a:noFill/>
          </p:spPr>
        </p:pic>
        <p:sp>
          <p:nvSpPr>
            <p:cNvPr id="448520" name="Rectangle 8"/>
            <p:cNvSpPr>
              <a:spLocks noChangeArrowheads="1"/>
            </p:cNvSpPr>
            <p:nvPr/>
          </p:nvSpPr>
          <p:spPr bwMode="auto">
            <a:xfrm>
              <a:off x="432" y="1632"/>
              <a:ext cx="1104" cy="864"/>
            </a:xfrm>
            <a:prstGeom prst="rect">
              <a:avLst/>
            </a:prstGeom>
            <a:solidFill>
              <a:schemeClr val="bg1"/>
            </a:solidFill>
            <a:ln w="9525">
              <a:noFill/>
              <a:miter lim="800000"/>
              <a:headEnd/>
              <a:tailEnd/>
            </a:ln>
            <a:effectLst/>
          </p:spPr>
          <p:txBody>
            <a:bodyPr anchor="ctr">
              <a:prstTxWarp prst="textNoShape">
                <a:avLst/>
              </a:prstTxWarp>
              <a:spAutoFit/>
            </a:bodyPr>
            <a:lstStyle/>
            <a:p>
              <a:endParaRPr lang="en-US"/>
            </a:p>
          </p:txBody>
        </p:sp>
        <p:sp>
          <p:nvSpPr>
            <p:cNvPr id="448521" name="Rectangle 9"/>
            <p:cNvSpPr>
              <a:spLocks noChangeArrowheads="1"/>
            </p:cNvSpPr>
            <p:nvPr/>
          </p:nvSpPr>
          <p:spPr bwMode="auto">
            <a:xfrm>
              <a:off x="960" y="1488"/>
              <a:ext cx="192" cy="192"/>
            </a:xfrm>
            <a:prstGeom prst="rect">
              <a:avLst/>
            </a:prstGeom>
            <a:solidFill>
              <a:schemeClr val="bg1"/>
            </a:solidFill>
            <a:ln w="9525">
              <a:noFill/>
              <a:miter lim="800000"/>
              <a:headEnd/>
              <a:tailEnd/>
            </a:ln>
            <a:effectLst/>
          </p:spPr>
          <p:txBody>
            <a:bodyPr wrap="none" anchor="ctr">
              <a:prstTxWarp prst="textNoShape">
                <a:avLst/>
              </a:prstTxWarp>
              <a:spAutoFit/>
            </a:bodyPr>
            <a:lstStyle/>
            <a:p>
              <a:endParaRPr lang="en-US"/>
            </a:p>
          </p:txBody>
        </p:sp>
      </p:grpSp>
      <p:sp>
        <p:nvSpPr>
          <p:cNvPr id="448522" name="Rectangle 10"/>
          <p:cNvSpPr>
            <a:spLocks noGrp="1" noChangeArrowheads="1"/>
          </p:cNvSpPr>
          <p:nvPr>
            <p:ph type="title"/>
          </p:nvPr>
        </p:nvSpPr>
        <p:spPr>
          <a:xfrm>
            <a:off x="763588" y="76200"/>
            <a:ext cx="7313612" cy="609600"/>
          </a:xfrm>
          <a:noFill/>
        </p:spPr>
        <p:txBody>
          <a:bodyPr/>
          <a:lstStyle/>
          <a:p>
            <a:r>
              <a:rPr lang="en-US"/>
              <a:t>LR Circuits</a:t>
            </a:r>
          </a:p>
        </p:txBody>
      </p:sp>
      <p:graphicFrame>
        <p:nvGraphicFramePr>
          <p:cNvPr id="448523" name="Object 11"/>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68460"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24" name="Object 12"/>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68461"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25" name="Object 13"/>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68462"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8526" name="Rectangle 14"/>
          <p:cNvSpPr>
            <a:spLocks noGrp="1" noChangeArrowheads="1"/>
          </p:cNvSpPr>
          <p:nvPr>
            <p:ph type="body" idx="1"/>
          </p:nvPr>
        </p:nvSpPr>
        <p:spPr>
          <a:xfrm>
            <a:off x="304800" y="533400"/>
            <a:ext cx="8458200" cy="6248400"/>
          </a:xfrm>
        </p:spPr>
        <p:txBody>
          <a:bodyPr/>
          <a:lstStyle/>
          <a:p>
            <a:r>
              <a:rPr lang="en-US" sz="2800" dirty="0"/>
              <a:t>This can be shown </a:t>
            </a:r>
            <a:r>
              <a:rPr lang="en-US" sz="2800" dirty="0" err="1"/>
              <a:t>w</a:t>
            </a:r>
            <a:r>
              <a:rPr lang="en-US" sz="2800" dirty="0"/>
              <a:t>/ Kirchhoff</a:t>
            </a:r>
            <a:r>
              <a:rPr lang="en-US" sz="2800" dirty="0" smtClean="0"/>
              <a:t> loop </a:t>
            </a:r>
            <a:r>
              <a:rPr lang="en-US" sz="2800" dirty="0"/>
              <a:t>rules</a:t>
            </a:r>
          </a:p>
          <a:p>
            <a:pPr lvl="1"/>
            <a:r>
              <a:rPr lang="en-US" sz="2400" dirty="0"/>
              <a:t>The </a:t>
            </a:r>
            <a:r>
              <a:rPr lang="en-US" sz="2400" dirty="0" err="1"/>
              <a:t>emfs</a:t>
            </a:r>
            <a:r>
              <a:rPr lang="en-US" sz="2400" dirty="0"/>
              <a:t> in the circuit are the battery voltage V</a:t>
            </a:r>
            <a:r>
              <a:rPr lang="en-US" sz="2400" baseline="-25000" dirty="0"/>
              <a:t>0</a:t>
            </a:r>
            <a:r>
              <a:rPr lang="en-US" sz="2400" dirty="0"/>
              <a:t> and the </a:t>
            </a:r>
            <a:r>
              <a:rPr lang="en-US" sz="2400" dirty="0" err="1"/>
              <a:t>emf</a:t>
            </a:r>
            <a:r>
              <a:rPr lang="en-US" sz="2400" dirty="0" smtClean="0"/>
              <a:t> </a:t>
            </a:r>
            <a:r>
              <a:rPr lang="en-US" sz="2400" dirty="0" err="1" smtClean="0">
                <a:latin typeface="Symbol" charset="2"/>
              </a:rPr>
              <a:t>ε</a:t>
            </a:r>
            <a:r>
              <a:rPr lang="en-US" sz="2400" dirty="0" smtClean="0"/>
              <a:t>=</a:t>
            </a:r>
            <a:r>
              <a:rPr lang="en-US" sz="2400" dirty="0"/>
              <a:t>-</a:t>
            </a:r>
            <a:r>
              <a:rPr lang="en-US" sz="2400" dirty="0" err="1">
                <a:latin typeface="Monotype Corsiva" charset="0"/>
              </a:rPr>
              <a:t>L</a:t>
            </a:r>
            <a:r>
              <a:rPr lang="en-US" sz="2400" dirty="0" err="1"/>
              <a:t>(d</a:t>
            </a:r>
            <a:r>
              <a:rPr lang="en-US" sz="2400" dirty="0" err="1">
                <a:latin typeface="Monotype Corsiva" charset="0"/>
              </a:rPr>
              <a:t>I</a:t>
            </a:r>
            <a:r>
              <a:rPr lang="en-US" sz="2400" dirty="0" err="1"/>
              <a:t>/dt</a:t>
            </a:r>
            <a:r>
              <a:rPr lang="en-US" sz="2400" dirty="0"/>
              <a:t>) in the inductor opposing the current increase</a:t>
            </a:r>
          </a:p>
          <a:p>
            <a:pPr lvl="1"/>
            <a:r>
              <a:rPr lang="en-US" sz="2400" dirty="0"/>
              <a:t>The sum of the potential changes through the circuit is </a:t>
            </a:r>
          </a:p>
          <a:p>
            <a:pPr lvl="1"/>
            <a:endParaRPr lang="en-US" sz="2400" dirty="0"/>
          </a:p>
          <a:p>
            <a:pPr lvl="1"/>
            <a:r>
              <a:rPr lang="en-US" sz="2400" dirty="0"/>
              <a:t>Where </a:t>
            </a:r>
            <a:r>
              <a:rPr lang="en-US" sz="2400" dirty="0">
                <a:latin typeface="Monotype Corsiva" charset="0"/>
              </a:rPr>
              <a:t>I</a:t>
            </a:r>
            <a:r>
              <a:rPr lang="en-US" sz="2400" dirty="0"/>
              <a:t> is the current at any instance</a:t>
            </a:r>
          </a:p>
          <a:p>
            <a:pPr lvl="1"/>
            <a:r>
              <a:rPr lang="en-US" sz="2400" dirty="0"/>
              <a:t>By rearranging the terms, we obtain a differential eq.</a:t>
            </a:r>
          </a:p>
          <a:p>
            <a:pPr lvl="1"/>
            <a:r>
              <a:rPr lang="en-US" sz="2400" dirty="0"/>
              <a:t> </a:t>
            </a:r>
          </a:p>
          <a:p>
            <a:pPr lvl="1"/>
            <a:r>
              <a:rPr lang="en-US" sz="2400" dirty="0"/>
              <a:t>We can integrate just as in RC circuit</a:t>
            </a:r>
          </a:p>
          <a:p>
            <a:pPr lvl="1"/>
            <a:r>
              <a:rPr lang="en-US" sz="2400" dirty="0"/>
              <a:t>So the solution is</a:t>
            </a:r>
          </a:p>
          <a:p>
            <a:pPr lvl="1"/>
            <a:r>
              <a:rPr lang="en-US" sz="2400" dirty="0"/>
              <a:t>Where</a:t>
            </a:r>
            <a:r>
              <a:rPr lang="en-US" sz="2400" dirty="0" smtClean="0"/>
              <a:t> </a:t>
            </a:r>
            <a:r>
              <a:rPr lang="en-US" sz="2400" dirty="0" err="1" smtClean="0">
                <a:latin typeface="Symbol" charset="2"/>
              </a:rPr>
              <a:t>τ</a:t>
            </a:r>
            <a:r>
              <a:rPr lang="en-US" sz="2400" dirty="0" smtClean="0"/>
              <a:t>=</a:t>
            </a:r>
            <a:r>
              <a:rPr lang="en-US" sz="2400" dirty="0"/>
              <a:t>L/R</a:t>
            </a:r>
          </a:p>
          <a:p>
            <a:pPr lvl="2"/>
            <a:r>
              <a:rPr lang="en-US" sz="2000" dirty="0"/>
              <a:t>This is the time constant</a:t>
            </a:r>
            <a:r>
              <a:rPr lang="en-US" sz="2000" dirty="0" smtClean="0"/>
              <a:t> </a:t>
            </a:r>
            <a:r>
              <a:rPr lang="en-US" sz="2000" dirty="0" err="1" smtClean="0">
                <a:latin typeface="Symbol" charset="2"/>
              </a:rPr>
              <a:t>τ</a:t>
            </a:r>
            <a:r>
              <a:rPr lang="en-US" sz="2000" dirty="0" smtClean="0"/>
              <a:t> </a:t>
            </a:r>
            <a:r>
              <a:rPr lang="en-US" sz="2000" dirty="0"/>
              <a:t>of the LR circuit and is the time required for the current </a:t>
            </a:r>
            <a:r>
              <a:rPr lang="en-US" sz="2000" dirty="0">
                <a:latin typeface="Monotype Corsiva" charset="0"/>
              </a:rPr>
              <a:t>I</a:t>
            </a:r>
            <a:r>
              <a:rPr lang="en-US" sz="2000" dirty="0"/>
              <a:t> to reach </a:t>
            </a:r>
            <a:r>
              <a:rPr lang="en-US" sz="2000" dirty="0" smtClean="0"/>
              <a:t>0.63 </a:t>
            </a:r>
            <a:r>
              <a:rPr lang="en-US" sz="2000" dirty="0"/>
              <a:t>of the maximum </a:t>
            </a:r>
          </a:p>
        </p:txBody>
      </p:sp>
      <p:graphicFrame>
        <p:nvGraphicFramePr>
          <p:cNvPr id="448527" name="Object 1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68463"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28" name="Object 16"/>
          <p:cNvGraphicFramePr>
            <a:graphicFrameLocks noChangeAspect="1"/>
          </p:cNvGraphicFramePr>
          <p:nvPr/>
        </p:nvGraphicFramePr>
        <p:xfrm>
          <a:off x="1189038" y="2286000"/>
          <a:ext cx="1858962" cy="488950"/>
        </p:xfrm>
        <a:graphic>
          <a:graphicData uri="http://schemas.openxmlformats.org/presentationml/2006/ole">
            <mc:AlternateContent xmlns:mc="http://schemas.openxmlformats.org/markup-compatibility/2006">
              <mc:Choice xmlns:v="urn:schemas-microsoft-com:vml" Requires="v">
                <p:oleObj spid="_x0000_s468464" name="Equation" r:id="rId9" imgW="774360" imgH="203040" progId="Equation.DSMT4">
                  <p:embed/>
                </p:oleObj>
              </mc:Choice>
              <mc:Fallback>
                <p:oleObj name="Equation" r:id="rId9" imgW="774360" imgH="20304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89038" y="2286000"/>
                        <a:ext cx="1858962" cy="4889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48529" name="Object 17"/>
          <p:cNvGraphicFramePr>
            <a:graphicFrameLocks noChangeAspect="1"/>
          </p:cNvGraphicFramePr>
          <p:nvPr/>
        </p:nvGraphicFramePr>
        <p:xfrm>
          <a:off x="1143000" y="3581400"/>
          <a:ext cx="2043113" cy="488950"/>
        </p:xfrm>
        <a:graphic>
          <a:graphicData uri="http://schemas.openxmlformats.org/presentationml/2006/ole">
            <mc:AlternateContent xmlns:mc="http://schemas.openxmlformats.org/markup-compatibility/2006">
              <mc:Choice xmlns:v="urn:schemas-microsoft-com:vml" Requires="v">
                <p:oleObj spid="_x0000_s468465" name="Equation" r:id="rId11" imgW="850680" imgH="203040" progId="Equation.DSMT4">
                  <p:embed/>
                </p:oleObj>
              </mc:Choice>
              <mc:Fallback>
                <p:oleObj name="Equation" r:id="rId11" imgW="850680" imgH="20304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43000" y="3581400"/>
                        <a:ext cx="2043113" cy="4889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48530" name="Object 18"/>
          <p:cNvGraphicFramePr>
            <a:graphicFrameLocks noChangeAspect="1"/>
          </p:cNvGraphicFramePr>
          <p:nvPr/>
        </p:nvGraphicFramePr>
        <p:xfrm>
          <a:off x="5486400" y="3862388"/>
          <a:ext cx="1566863" cy="785812"/>
        </p:xfrm>
        <a:graphic>
          <a:graphicData uri="http://schemas.openxmlformats.org/presentationml/2006/ole">
            <mc:AlternateContent xmlns:mc="http://schemas.openxmlformats.org/markup-compatibility/2006">
              <mc:Choice xmlns:v="urn:schemas-microsoft-com:vml" Requires="v">
                <p:oleObj spid="_x0000_s468466" name="Equation" r:id="rId13" imgW="812520" imgH="406080" progId="Equation.DSMT4">
                  <p:embed/>
                </p:oleObj>
              </mc:Choice>
              <mc:Fallback>
                <p:oleObj name="Equation" r:id="rId13" imgW="812520" imgH="4060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86400" y="3862388"/>
                        <a:ext cx="1566863" cy="78581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48531" name="Object 19"/>
          <p:cNvGraphicFramePr>
            <a:graphicFrameLocks noChangeAspect="1"/>
          </p:cNvGraphicFramePr>
          <p:nvPr/>
        </p:nvGraphicFramePr>
        <p:xfrm>
          <a:off x="3171825" y="4403725"/>
          <a:ext cx="1781175" cy="747713"/>
        </p:xfrm>
        <a:graphic>
          <a:graphicData uri="http://schemas.openxmlformats.org/presentationml/2006/ole">
            <mc:AlternateContent xmlns:mc="http://schemas.openxmlformats.org/markup-compatibility/2006">
              <mc:Choice xmlns:v="urn:schemas-microsoft-com:vml" Requires="v">
                <p:oleObj spid="_x0000_s468467" name="Equation" r:id="rId15" imgW="1091880" imgH="457200" progId="Equation.DSMT4">
                  <p:embed/>
                </p:oleObj>
              </mc:Choice>
              <mc:Fallback>
                <p:oleObj name="Equation" r:id="rId15" imgW="1091880" imgH="45720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71825" y="4403725"/>
                        <a:ext cx="1781175" cy="7477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48532" name="Object 20"/>
          <p:cNvGraphicFramePr>
            <a:graphicFrameLocks noChangeAspect="1"/>
          </p:cNvGraphicFramePr>
          <p:nvPr/>
        </p:nvGraphicFramePr>
        <p:xfrm>
          <a:off x="5486400" y="4683125"/>
          <a:ext cx="3048000" cy="422275"/>
        </p:xfrm>
        <a:graphic>
          <a:graphicData uri="http://schemas.openxmlformats.org/presentationml/2006/ole">
            <mc:AlternateContent xmlns:mc="http://schemas.openxmlformats.org/markup-compatibility/2006">
              <mc:Choice xmlns:v="urn:schemas-microsoft-com:vml" Requires="v">
                <p:oleObj spid="_x0000_s468468" name="Equation" r:id="rId17" imgW="2031840" imgH="279360" progId="Equation.DSMT4">
                  <p:embed/>
                </p:oleObj>
              </mc:Choice>
              <mc:Fallback>
                <p:oleObj name="Equation" r:id="rId17" imgW="2031840" imgH="27936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86400" y="4683125"/>
                        <a:ext cx="3048000" cy="422275"/>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448533" name="Object 21"/>
          <p:cNvGraphicFramePr>
            <a:graphicFrameLocks noChangeAspect="1"/>
          </p:cNvGraphicFramePr>
          <p:nvPr/>
        </p:nvGraphicFramePr>
        <p:xfrm>
          <a:off x="3032125" y="2286000"/>
          <a:ext cx="2682875" cy="488950"/>
        </p:xfrm>
        <a:graphic>
          <a:graphicData uri="http://schemas.openxmlformats.org/presentationml/2006/ole">
            <mc:AlternateContent xmlns:mc="http://schemas.openxmlformats.org/markup-compatibility/2006">
              <mc:Choice xmlns:v="urn:schemas-microsoft-com:vml" Requires="v">
                <p:oleObj spid="_x0000_s468469" name="Equation" r:id="rId19" imgW="1117440" imgH="203040" progId="Equation.DSMT4">
                  <p:embed/>
                </p:oleObj>
              </mc:Choice>
              <mc:Fallback>
                <p:oleObj name="Equation" r:id="rId19" imgW="1117440" imgH="20304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032125" y="2286000"/>
                        <a:ext cx="2682875" cy="4889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48534" name="Object 22"/>
          <p:cNvGraphicFramePr>
            <a:graphicFrameLocks noChangeAspect="1"/>
          </p:cNvGraphicFramePr>
          <p:nvPr/>
        </p:nvGraphicFramePr>
        <p:xfrm>
          <a:off x="5668963" y="2346325"/>
          <a:ext cx="274637" cy="396875"/>
        </p:xfrm>
        <a:graphic>
          <a:graphicData uri="http://schemas.openxmlformats.org/presentationml/2006/ole">
            <mc:AlternateContent xmlns:mc="http://schemas.openxmlformats.org/markup-compatibility/2006">
              <mc:Choice xmlns:v="urn:schemas-microsoft-com:vml" Requires="v">
                <p:oleObj spid="_x0000_s468470" name="Equation" r:id="rId21" imgW="114120" imgH="164880" progId="Equation.DSMT4">
                  <p:embed/>
                </p:oleObj>
              </mc:Choice>
              <mc:Fallback>
                <p:oleObj name="Equation" r:id="rId21" imgW="114120" imgH="16488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668963" y="2346325"/>
                        <a:ext cx="274637" cy="3968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48535" name="Object 23"/>
          <p:cNvGraphicFramePr>
            <a:graphicFrameLocks noChangeAspect="1"/>
          </p:cNvGraphicFramePr>
          <p:nvPr/>
        </p:nvGraphicFramePr>
        <p:xfrm>
          <a:off x="3184525" y="3581400"/>
          <a:ext cx="396875" cy="488950"/>
        </p:xfrm>
        <a:graphic>
          <a:graphicData uri="http://schemas.openxmlformats.org/presentationml/2006/ole">
            <mc:AlternateContent xmlns:mc="http://schemas.openxmlformats.org/markup-compatibility/2006">
              <mc:Choice xmlns:v="urn:schemas-microsoft-com:vml" Requires="v">
                <p:oleObj spid="_x0000_s468471" name="Equation" r:id="rId23" imgW="164880" imgH="203040" progId="Equation.DSMT4">
                  <p:embed/>
                </p:oleObj>
              </mc:Choice>
              <mc:Fallback>
                <p:oleObj name="Equation" r:id="rId23" imgW="164880" imgH="20304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184525" y="3581400"/>
                        <a:ext cx="396875" cy="4889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48536" name="Object 24"/>
          <p:cNvGraphicFramePr>
            <a:graphicFrameLocks noChangeAspect="1"/>
          </p:cNvGraphicFramePr>
          <p:nvPr/>
        </p:nvGraphicFramePr>
        <p:xfrm>
          <a:off x="7010400" y="3859213"/>
          <a:ext cx="782638" cy="712787"/>
        </p:xfrm>
        <a:graphic>
          <a:graphicData uri="http://schemas.openxmlformats.org/presentationml/2006/ole">
            <mc:AlternateContent xmlns:mc="http://schemas.openxmlformats.org/markup-compatibility/2006">
              <mc:Choice xmlns:v="urn:schemas-microsoft-com:vml" Requires="v">
                <p:oleObj spid="_x0000_s468472" name="Equation" r:id="rId25" imgW="406080" imgH="368280" progId="Equation.DSMT4">
                  <p:embed/>
                </p:oleObj>
              </mc:Choice>
              <mc:Fallback>
                <p:oleObj name="Equation" r:id="rId25" imgW="406080" imgH="36828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010400" y="3859213"/>
                        <a:ext cx="782638" cy="71278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48537" name="Object 25"/>
          <p:cNvGraphicFramePr>
            <a:graphicFrameLocks noChangeAspect="1"/>
          </p:cNvGraphicFramePr>
          <p:nvPr/>
        </p:nvGraphicFramePr>
        <p:xfrm>
          <a:off x="4932363" y="4419600"/>
          <a:ext cx="249237" cy="601663"/>
        </p:xfrm>
        <a:graphic>
          <a:graphicData uri="http://schemas.openxmlformats.org/presentationml/2006/ole">
            <mc:AlternateContent xmlns:mc="http://schemas.openxmlformats.org/markup-compatibility/2006">
              <mc:Choice xmlns:v="urn:schemas-microsoft-com:vml" Requires="v">
                <p:oleObj spid="_x0000_s468473" name="Equation" r:id="rId27" imgW="152280" imgH="368280" progId="Equation.DSMT4">
                  <p:embed/>
                </p:oleObj>
              </mc:Choice>
              <mc:Fallback>
                <p:oleObj name="Equation" r:id="rId27" imgW="152280" imgH="368280" progId="Equation.DSMT4">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932363" y="4419600"/>
                        <a:ext cx="249237" cy="6016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4894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wd">
                                    <p:tmPct val="10000"/>
                                  </p:iterate>
                                  <p:childTnLst>
                                    <p:set>
                                      <p:cBhvr>
                                        <p:cTn id="13" dur="1" fill="hold">
                                          <p:stCondLst>
                                            <p:cond delay="0"/>
                                          </p:stCondLst>
                                        </p:cTn>
                                        <p:tgtEl>
                                          <p:spTgt spid="448526">
                                            <p:txEl>
                                              <p:pRg st="0" end="0"/>
                                            </p:txEl>
                                          </p:spTgt>
                                        </p:tgtEl>
                                        <p:attrNameLst>
                                          <p:attrName>style.visibility</p:attrName>
                                        </p:attrNameLst>
                                      </p:cBhvr>
                                      <p:to>
                                        <p:strVal val="visible"/>
                                      </p:to>
                                    </p:set>
                                    <p:animEffect transition="in" filter="wipe(left)">
                                      <p:cBhvr>
                                        <p:cTn id="14" dur="500"/>
                                        <p:tgtEl>
                                          <p:spTgt spid="44852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448526">
                                            <p:txEl>
                                              <p:pRg st="1" end="1"/>
                                            </p:txEl>
                                          </p:spTgt>
                                        </p:tgtEl>
                                        <p:attrNameLst>
                                          <p:attrName>style.visibility</p:attrName>
                                        </p:attrNameLst>
                                      </p:cBhvr>
                                      <p:to>
                                        <p:strVal val="visible"/>
                                      </p:to>
                                    </p:set>
                                    <p:animEffect transition="in" filter="wipe(left)">
                                      <p:cBhvr>
                                        <p:cTn id="19" dur="500"/>
                                        <p:tgtEl>
                                          <p:spTgt spid="44852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
                                  </p:iterate>
                                  <p:childTnLst>
                                    <p:set>
                                      <p:cBhvr>
                                        <p:cTn id="23" dur="1" fill="hold">
                                          <p:stCondLst>
                                            <p:cond delay="0"/>
                                          </p:stCondLst>
                                        </p:cTn>
                                        <p:tgtEl>
                                          <p:spTgt spid="448526">
                                            <p:txEl>
                                              <p:pRg st="2" end="2"/>
                                            </p:txEl>
                                          </p:spTgt>
                                        </p:tgtEl>
                                        <p:attrNameLst>
                                          <p:attrName>style.visibility</p:attrName>
                                        </p:attrNameLst>
                                      </p:cBhvr>
                                      <p:to>
                                        <p:strVal val="visible"/>
                                      </p:to>
                                    </p:set>
                                    <p:animEffect transition="in" filter="wipe(left)">
                                      <p:cBhvr>
                                        <p:cTn id="24" dur="500"/>
                                        <p:tgtEl>
                                          <p:spTgt spid="44852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iterate type="wd">
                                    <p:tmPct val="10000"/>
                                  </p:iterate>
                                  <p:childTnLst>
                                    <p:set>
                                      <p:cBhvr>
                                        <p:cTn id="28" dur="1" fill="hold">
                                          <p:stCondLst>
                                            <p:cond delay="0"/>
                                          </p:stCondLst>
                                        </p:cTn>
                                        <p:tgtEl>
                                          <p:spTgt spid="448528"/>
                                        </p:tgtEl>
                                        <p:attrNameLst>
                                          <p:attrName>style.visibility</p:attrName>
                                        </p:attrNameLst>
                                      </p:cBhvr>
                                      <p:to>
                                        <p:strVal val="visible"/>
                                      </p:to>
                                    </p:set>
                                    <p:animEffect transition="in" filter="wipe(left)">
                                      <p:cBhvr>
                                        <p:cTn id="29" dur="500"/>
                                        <p:tgtEl>
                                          <p:spTgt spid="44852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iterate type="wd">
                                    <p:tmPct val="10000"/>
                                  </p:iterate>
                                  <p:childTnLst>
                                    <p:set>
                                      <p:cBhvr>
                                        <p:cTn id="33" dur="1" fill="hold">
                                          <p:stCondLst>
                                            <p:cond delay="0"/>
                                          </p:stCondLst>
                                        </p:cTn>
                                        <p:tgtEl>
                                          <p:spTgt spid="448533"/>
                                        </p:tgtEl>
                                        <p:attrNameLst>
                                          <p:attrName>style.visibility</p:attrName>
                                        </p:attrNameLst>
                                      </p:cBhvr>
                                      <p:to>
                                        <p:strVal val="visible"/>
                                      </p:to>
                                    </p:set>
                                    <p:animEffect transition="in" filter="wipe(left)">
                                      <p:cBhvr>
                                        <p:cTn id="34" dur="500"/>
                                        <p:tgtEl>
                                          <p:spTgt spid="44853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iterate type="wd">
                                    <p:tmPct val="10000"/>
                                  </p:iterate>
                                  <p:childTnLst>
                                    <p:set>
                                      <p:cBhvr>
                                        <p:cTn id="38" dur="1" fill="hold">
                                          <p:stCondLst>
                                            <p:cond delay="0"/>
                                          </p:stCondLst>
                                        </p:cTn>
                                        <p:tgtEl>
                                          <p:spTgt spid="448534"/>
                                        </p:tgtEl>
                                        <p:attrNameLst>
                                          <p:attrName>style.visibility</p:attrName>
                                        </p:attrNameLst>
                                      </p:cBhvr>
                                      <p:to>
                                        <p:strVal val="visible"/>
                                      </p:to>
                                    </p:set>
                                    <p:animEffect transition="in" filter="wipe(left)">
                                      <p:cBhvr>
                                        <p:cTn id="39" dur="500"/>
                                        <p:tgtEl>
                                          <p:spTgt spid="44853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iterate type="wd">
                                    <p:tmPct val="10000"/>
                                  </p:iterate>
                                  <p:childTnLst>
                                    <p:set>
                                      <p:cBhvr>
                                        <p:cTn id="43" dur="1" fill="hold">
                                          <p:stCondLst>
                                            <p:cond delay="0"/>
                                          </p:stCondLst>
                                        </p:cTn>
                                        <p:tgtEl>
                                          <p:spTgt spid="448526">
                                            <p:txEl>
                                              <p:pRg st="4" end="4"/>
                                            </p:txEl>
                                          </p:spTgt>
                                        </p:tgtEl>
                                        <p:attrNameLst>
                                          <p:attrName>style.visibility</p:attrName>
                                        </p:attrNameLst>
                                      </p:cBhvr>
                                      <p:to>
                                        <p:strVal val="visible"/>
                                      </p:to>
                                    </p:set>
                                    <p:animEffect transition="in" filter="wipe(left)">
                                      <p:cBhvr>
                                        <p:cTn id="44" dur="500"/>
                                        <p:tgtEl>
                                          <p:spTgt spid="448526">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iterate type="wd">
                                    <p:tmPct val="10000"/>
                                  </p:iterate>
                                  <p:childTnLst>
                                    <p:set>
                                      <p:cBhvr>
                                        <p:cTn id="48" dur="1" fill="hold">
                                          <p:stCondLst>
                                            <p:cond delay="0"/>
                                          </p:stCondLst>
                                        </p:cTn>
                                        <p:tgtEl>
                                          <p:spTgt spid="448526">
                                            <p:txEl>
                                              <p:pRg st="5" end="5"/>
                                            </p:txEl>
                                          </p:spTgt>
                                        </p:tgtEl>
                                        <p:attrNameLst>
                                          <p:attrName>style.visibility</p:attrName>
                                        </p:attrNameLst>
                                      </p:cBhvr>
                                      <p:to>
                                        <p:strVal val="visible"/>
                                      </p:to>
                                    </p:set>
                                    <p:animEffect transition="in" filter="wipe(left)">
                                      <p:cBhvr>
                                        <p:cTn id="49" dur="500"/>
                                        <p:tgtEl>
                                          <p:spTgt spid="448526">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iterate type="wd">
                                    <p:tmPct val="10000"/>
                                  </p:iterate>
                                  <p:childTnLst>
                                    <p:set>
                                      <p:cBhvr>
                                        <p:cTn id="53" dur="1" fill="hold">
                                          <p:stCondLst>
                                            <p:cond delay="0"/>
                                          </p:stCondLst>
                                        </p:cTn>
                                        <p:tgtEl>
                                          <p:spTgt spid="448526">
                                            <p:txEl>
                                              <p:pRg st="6" end="6"/>
                                            </p:txEl>
                                          </p:spTgt>
                                        </p:tgtEl>
                                        <p:attrNameLst>
                                          <p:attrName>style.visibility</p:attrName>
                                        </p:attrNameLst>
                                      </p:cBhvr>
                                      <p:to>
                                        <p:strVal val="visible"/>
                                      </p:to>
                                    </p:set>
                                    <p:animEffect transition="in" filter="wipe(left)">
                                      <p:cBhvr>
                                        <p:cTn id="54" dur="500"/>
                                        <p:tgtEl>
                                          <p:spTgt spid="448526">
                                            <p:txEl>
                                              <p:pRg st="6" end="6"/>
                                            </p:txEl>
                                          </p:spTgt>
                                        </p:tgtEl>
                                      </p:cBhvr>
                                    </p:animEffect>
                                  </p:childTnLst>
                                </p:cTn>
                              </p:par>
                              <p:par>
                                <p:cTn id="55" presetID="22" presetClass="entr" presetSubtype="8" fill="hold" nodeType="withEffect">
                                  <p:stCondLst>
                                    <p:cond delay="0"/>
                                  </p:stCondLst>
                                  <p:iterate type="wd">
                                    <p:tmPct val="10000"/>
                                  </p:iterate>
                                  <p:childTnLst>
                                    <p:set>
                                      <p:cBhvr>
                                        <p:cTn id="56" dur="1" fill="hold">
                                          <p:stCondLst>
                                            <p:cond delay="0"/>
                                          </p:stCondLst>
                                        </p:cTn>
                                        <p:tgtEl>
                                          <p:spTgt spid="448529"/>
                                        </p:tgtEl>
                                        <p:attrNameLst>
                                          <p:attrName>style.visibility</p:attrName>
                                        </p:attrNameLst>
                                      </p:cBhvr>
                                      <p:to>
                                        <p:strVal val="visible"/>
                                      </p:to>
                                    </p:set>
                                    <p:animEffect transition="in" filter="wipe(left)">
                                      <p:cBhvr>
                                        <p:cTn id="57" dur="500"/>
                                        <p:tgtEl>
                                          <p:spTgt spid="44852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iterate type="wd">
                                    <p:tmPct val="10000"/>
                                  </p:iterate>
                                  <p:childTnLst>
                                    <p:set>
                                      <p:cBhvr>
                                        <p:cTn id="61" dur="1" fill="hold">
                                          <p:stCondLst>
                                            <p:cond delay="0"/>
                                          </p:stCondLst>
                                        </p:cTn>
                                        <p:tgtEl>
                                          <p:spTgt spid="448535"/>
                                        </p:tgtEl>
                                        <p:attrNameLst>
                                          <p:attrName>style.visibility</p:attrName>
                                        </p:attrNameLst>
                                      </p:cBhvr>
                                      <p:to>
                                        <p:strVal val="visible"/>
                                      </p:to>
                                    </p:set>
                                    <p:animEffect transition="in" filter="wipe(left)">
                                      <p:cBhvr>
                                        <p:cTn id="62" dur="500"/>
                                        <p:tgtEl>
                                          <p:spTgt spid="44853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iterate type="wd">
                                    <p:tmPct val="10000"/>
                                  </p:iterate>
                                  <p:childTnLst>
                                    <p:set>
                                      <p:cBhvr>
                                        <p:cTn id="66" dur="1" fill="hold">
                                          <p:stCondLst>
                                            <p:cond delay="0"/>
                                          </p:stCondLst>
                                        </p:cTn>
                                        <p:tgtEl>
                                          <p:spTgt spid="448526">
                                            <p:txEl>
                                              <p:pRg st="7" end="7"/>
                                            </p:txEl>
                                          </p:spTgt>
                                        </p:tgtEl>
                                        <p:attrNameLst>
                                          <p:attrName>style.visibility</p:attrName>
                                        </p:attrNameLst>
                                      </p:cBhvr>
                                      <p:to>
                                        <p:strVal val="visible"/>
                                      </p:to>
                                    </p:set>
                                    <p:animEffect transition="in" filter="wipe(left)">
                                      <p:cBhvr>
                                        <p:cTn id="67" dur="500"/>
                                        <p:tgtEl>
                                          <p:spTgt spid="448526">
                                            <p:txEl>
                                              <p:pRg st="7" end="7"/>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iterate type="wd">
                                    <p:tmPct val="10000"/>
                                  </p:iterate>
                                  <p:childTnLst>
                                    <p:set>
                                      <p:cBhvr>
                                        <p:cTn id="71" dur="1" fill="hold">
                                          <p:stCondLst>
                                            <p:cond delay="0"/>
                                          </p:stCondLst>
                                        </p:cTn>
                                        <p:tgtEl>
                                          <p:spTgt spid="448530"/>
                                        </p:tgtEl>
                                        <p:attrNameLst>
                                          <p:attrName>style.visibility</p:attrName>
                                        </p:attrNameLst>
                                      </p:cBhvr>
                                      <p:to>
                                        <p:strVal val="visible"/>
                                      </p:to>
                                    </p:set>
                                    <p:animEffect transition="in" filter="wipe(left)">
                                      <p:cBhvr>
                                        <p:cTn id="72" dur="500"/>
                                        <p:tgtEl>
                                          <p:spTgt spid="44853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iterate type="wd">
                                    <p:tmPct val="10000"/>
                                  </p:iterate>
                                  <p:childTnLst>
                                    <p:set>
                                      <p:cBhvr>
                                        <p:cTn id="76" dur="1" fill="hold">
                                          <p:stCondLst>
                                            <p:cond delay="0"/>
                                          </p:stCondLst>
                                        </p:cTn>
                                        <p:tgtEl>
                                          <p:spTgt spid="448536"/>
                                        </p:tgtEl>
                                        <p:attrNameLst>
                                          <p:attrName>style.visibility</p:attrName>
                                        </p:attrNameLst>
                                      </p:cBhvr>
                                      <p:to>
                                        <p:strVal val="visible"/>
                                      </p:to>
                                    </p:set>
                                    <p:animEffect transition="in" filter="wipe(left)">
                                      <p:cBhvr>
                                        <p:cTn id="77" dur="500"/>
                                        <p:tgtEl>
                                          <p:spTgt spid="44853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iterate type="wd">
                                    <p:tmPct val="10000"/>
                                  </p:iterate>
                                  <p:childTnLst>
                                    <p:set>
                                      <p:cBhvr>
                                        <p:cTn id="81" dur="1" fill="hold">
                                          <p:stCondLst>
                                            <p:cond delay="0"/>
                                          </p:stCondLst>
                                        </p:cTn>
                                        <p:tgtEl>
                                          <p:spTgt spid="448526">
                                            <p:txEl>
                                              <p:pRg st="8" end="8"/>
                                            </p:txEl>
                                          </p:spTgt>
                                        </p:tgtEl>
                                        <p:attrNameLst>
                                          <p:attrName>style.visibility</p:attrName>
                                        </p:attrNameLst>
                                      </p:cBhvr>
                                      <p:to>
                                        <p:strVal val="visible"/>
                                      </p:to>
                                    </p:set>
                                    <p:animEffect transition="in" filter="wipe(left)">
                                      <p:cBhvr>
                                        <p:cTn id="82" dur="500"/>
                                        <p:tgtEl>
                                          <p:spTgt spid="448526">
                                            <p:txEl>
                                              <p:pRg st="8" end="8"/>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iterate type="wd">
                                    <p:tmPct val="10000"/>
                                  </p:iterate>
                                  <p:childTnLst>
                                    <p:set>
                                      <p:cBhvr>
                                        <p:cTn id="86" dur="1" fill="hold">
                                          <p:stCondLst>
                                            <p:cond delay="0"/>
                                          </p:stCondLst>
                                        </p:cTn>
                                        <p:tgtEl>
                                          <p:spTgt spid="448531"/>
                                        </p:tgtEl>
                                        <p:attrNameLst>
                                          <p:attrName>style.visibility</p:attrName>
                                        </p:attrNameLst>
                                      </p:cBhvr>
                                      <p:to>
                                        <p:strVal val="visible"/>
                                      </p:to>
                                    </p:set>
                                    <p:animEffect transition="in" filter="wipe(left)">
                                      <p:cBhvr>
                                        <p:cTn id="87" dur="500"/>
                                        <p:tgtEl>
                                          <p:spTgt spid="448531"/>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iterate type="wd">
                                    <p:tmPct val="10000"/>
                                  </p:iterate>
                                  <p:childTnLst>
                                    <p:set>
                                      <p:cBhvr>
                                        <p:cTn id="91" dur="1" fill="hold">
                                          <p:stCondLst>
                                            <p:cond delay="0"/>
                                          </p:stCondLst>
                                        </p:cTn>
                                        <p:tgtEl>
                                          <p:spTgt spid="448537"/>
                                        </p:tgtEl>
                                        <p:attrNameLst>
                                          <p:attrName>style.visibility</p:attrName>
                                        </p:attrNameLst>
                                      </p:cBhvr>
                                      <p:to>
                                        <p:strVal val="visible"/>
                                      </p:to>
                                    </p:set>
                                    <p:animEffect transition="in" filter="wipe(left)">
                                      <p:cBhvr>
                                        <p:cTn id="92" dur="500"/>
                                        <p:tgtEl>
                                          <p:spTgt spid="448537"/>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iterate type="wd">
                                    <p:tmPct val="10000"/>
                                  </p:iterate>
                                  <p:childTnLst>
                                    <p:set>
                                      <p:cBhvr>
                                        <p:cTn id="96" dur="1" fill="hold">
                                          <p:stCondLst>
                                            <p:cond delay="0"/>
                                          </p:stCondLst>
                                        </p:cTn>
                                        <p:tgtEl>
                                          <p:spTgt spid="448532"/>
                                        </p:tgtEl>
                                        <p:attrNameLst>
                                          <p:attrName>style.visibility</p:attrName>
                                        </p:attrNameLst>
                                      </p:cBhvr>
                                      <p:to>
                                        <p:strVal val="visible"/>
                                      </p:to>
                                    </p:set>
                                    <p:animEffect transition="in" filter="wipe(left)">
                                      <p:cBhvr>
                                        <p:cTn id="97" dur="500"/>
                                        <p:tgtEl>
                                          <p:spTgt spid="448532"/>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0" fill="hold" nodeType="clickEffect">
                                  <p:stCondLst>
                                    <p:cond delay="0"/>
                                  </p:stCondLst>
                                  <p:childTnLst>
                                    <p:set>
                                      <p:cBhvr>
                                        <p:cTn id="101" dur="1" fill="hold">
                                          <p:stCondLst>
                                            <p:cond delay="0"/>
                                          </p:stCondLst>
                                        </p:cTn>
                                        <p:tgtEl>
                                          <p:spTgt spid="2"/>
                                        </p:tgtEl>
                                        <p:attrNameLst>
                                          <p:attrName>style.visibility</p:attrName>
                                        </p:attrNameLst>
                                      </p:cBhvr>
                                      <p:to>
                                        <p:strVal val="visible"/>
                                      </p:to>
                                    </p:set>
                                    <p:anim calcmode="lin" valueType="num">
                                      <p:cBhvr>
                                        <p:cTn id="102" dur="500" fill="hold"/>
                                        <p:tgtEl>
                                          <p:spTgt spid="2"/>
                                        </p:tgtEl>
                                        <p:attrNameLst>
                                          <p:attrName>ppt_w</p:attrName>
                                        </p:attrNameLst>
                                      </p:cBhvr>
                                      <p:tavLst>
                                        <p:tav tm="0">
                                          <p:val>
                                            <p:fltVal val="0"/>
                                          </p:val>
                                        </p:tav>
                                        <p:tav tm="100000">
                                          <p:val>
                                            <p:strVal val="#ppt_w"/>
                                          </p:val>
                                        </p:tav>
                                      </p:tavLst>
                                    </p:anim>
                                    <p:anim calcmode="lin" valueType="num">
                                      <p:cBhvr>
                                        <p:cTn id="103" dur="500" fill="hold"/>
                                        <p:tgtEl>
                                          <p:spTgt spid="2"/>
                                        </p:tgtEl>
                                        <p:attrNameLst>
                                          <p:attrName>ppt_h</p:attrName>
                                        </p:attrNameLst>
                                      </p:cBhvr>
                                      <p:tavLst>
                                        <p:tav tm="0">
                                          <p:val>
                                            <p:fltVal val="0"/>
                                          </p:val>
                                        </p:tav>
                                        <p:tav tm="100000">
                                          <p:val>
                                            <p:strVal val="#ppt_h"/>
                                          </p:val>
                                        </p:tav>
                                      </p:tavLst>
                                    </p:anim>
                                    <p:animEffect transition="in" filter="fade">
                                      <p:cBhvr>
                                        <p:cTn id="104" dur="500"/>
                                        <p:tgtEl>
                                          <p:spTgt spid="2"/>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iterate type="wd">
                                    <p:tmPct val="10000"/>
                                  </p:iterate>
                                  <p:childTnLst>
                                    <p:set>
                                      <p:cBhvr>
                                        <p:cTn id="108" dur="1" fill="hold">
                                          <p:stCondLst>
                                            <p:cond delay="0"/>
                                          </p:stCondLst>
                                        </p:cTn>
                                        <p:tgtEl>
                                          <p:spTgt spid="448526">
                                            <p:txEl>
                                              <p:pRg st="9" end="9"/>
                                            </p:txEl>
                                          </p:spTgt>
                                        </p:tgtEl>
                                        <p:attrNameLst>
                                          <p:attrName>style.visibility</p:attrName>
                                        </p:attrNameLst>
                                      </p:cBhvr>
                                      <p:to>
                                        <p:strVal val="visible"/>
                                      </p:to>
                                    </p:set>
                                    <p:animEffect transition="in" filter="wipe(left)">
                                      <p:cBhvr>
                                        <p:cTn id="109" dur="500"/>
                                        <p:tgtEl>
                                          <p:spTgt spid="448526">
                                            <p:txEl>
                                              <p:pRg st="9" end="9"/>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iterate type="wd">
                                    <p:tmPct val="10000"/>
                                  </p:iterate>
                                  <p:childTnLst>
                                    <p:set>
                                      <p:cBhvr>
                                        <p:cTn id="113" dur="1" fill="hold">
                                          <p:stCondLst>
                                            <p:cond delay="0"/>
                                          </p:stCondLst>
                                        </p:cTn>
                                        <p:tgtEl>
                                          <p:spTgt spid="448526">
                                            <p:txEl>
                                              <p:pRg st="10" end="10"/>
                                            </p:txEl>
                                          </p:spTgt>
                                        </p:tgtEl>
                                        <p:attrNameLst>
                                          <p:attrName>style.visibility</p:attrName>
                                        </p:attrNameLst>
                                      </p:cBhvr>
                                      <p:to>
                                        <p:strVal val="visible"/>
                                      </p:to>
                                    </p:set>
                                    <p:animEffect transition="in" filter="wipe(left)">
                                      <p:cBhvr>
                                        <p:cTn id="114" dur="500"/>
                                        <p:tgtEl>
                                          <p:spTgt spid="44852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26"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ate Placeholder 3"/>
          <p:cNvSpPr>
            <a:spLocks noGrp="1"/>
          </p:cNvSpPr>
          <p:nvPr>
            <p:ph type="dt" sz="half" idx="10"/>
          </p:nvPr>
        </p:nvSpPr>
        <p:spPr/>
        <p:txBody>
          <a:bodyPr/>
          <a:lstStyle/>
          <a:p>
            <a:r>
              <a:rPr lang="en-US" smtClean="0"/>
              <a:t>Thursday, July 5, 2018</a:t>
            </a:r>
            <a:endParaRPr lang="en-US"/>
          </a:p>
        </p:txBody>
      </p:sp>
      <p:sp>
        <p:nvSpPr>
          <p:cNvPr id="18" name="Footer Placeholder 4"/>
          <p:cNvSpPr>
            <a:spLocks noGrp="1"/>
          </p:cNvSpPr>
          <p:nvPr>
            <p:ph type="ftr" sz="quarter" idx="11"/>
          </p:nvPr>
        </p:nvSpPr>
        <p:spPr/>
        <p:txBody>
          <a:bodyPr/>
          <a:lstStyle/>
          <a:p>
            <a:r>
              <a:rPr lang="de-DE" smtClean="0"/>
              <a:t>PHYS 1444-001, Summer 2018               Dr. Jaehoon Yu</a:t>
            </a:r>
            <a:endParaRPr lang="en-US"/>
          </a:p>
        </p:txBody>
      </p:sp>
      <p:sp>
        <p:nvSpPr>
          <p:cNvPr id="19" name="Slide Number Placeholder 5"/>
          <p:cNvSpPr>
            <a:spLocks noGrp="1"/>
          </p:cNvSpPr>
          <p:nvPr>
            <p:ph type="sldNum" sz="quarter" idx="12"/>
          </p:nvPr>
        </p:nvSpPr>
        <p:spPr/>
        <p:txBody>
          <a:bodyPr/>
          <a:lstStyle/>
          <a:p>
            <a:fld id="{DD2B63AB-4207-FC4F-8707-530FD50E7C5F}" type="slidenum">
              <a:rPr lang="en-US"/>
              <a:pPr/>
              <a:t>88</a:t>
            </a:fld>
            <a:endParaRPr lang="en-US"/>
          </a:p>
        </p:txBody>
      </p:sp>
      <p:pic>
        <p:nvPicPr>
          <p:cNvPr id="449538" name="Picture 2" descr="FG30_007"/>
          <p:cNvPicPr>
            <a:picLocks noChangeAspect="1" noChangeArrowheads="1"/>
          </p:cNvPicPr>
          <p:nvPr/>
        </p:nvPicPr>
        <p:blipFill>
          <a:blip r:embed="rId4"/>
          <a:srcRect/>
          <a:stretch>
            <a:fillRect/>
          </a:stretch>
        </p:blipFill>
        <p:spPr bwMode="auto">
          <a:xfrm>
            <a:off x="5029200" y="2514600"/>
            <a:ext cx="2209800" cy="1038225"/>
          </a:xfrm>
          <a:prstGeom prst="rect">
            <a:avLst/>
          </a:prstGeom>
          <a:noFill/>
        </p:spPr>
      </p:pic>
      <p:pic>
        <p:nvPicPr>
          <p:cNvPr id="449539" name="Picture 3" descr="FG30_006"/>
          <p:cNvPicPr>
            <a:picLocks noChangeAspect="1" noChangeArrowheads="1"/>
          </p:cNvPicPr>
          <p:nvPr/>
        </p:nvPicPr>
        <p:blipFill>
          <a:blip r:embed="rId5"/>
          <a:srcRect/>
          <a:stretch>
            <a:fillRect/>
          </a:stretch>
        </p:blipFill>
        <p:spPr bwMode="auto">
          <a:xfrm>
            <a:off x="7239000" y="0"/>
            <a:ext cx="1905000" cy="1981200"/>
          </a:xfrm>
          <a:prstGeom prst="rect">
            <a:avLst/>
          </a:prstGeom>
          <a:noFill/>
        </p:spPr>
      </p:pic>
      <p:sp>
        <p:nvSpPr>
          <p:cNvPr id="449540" name="Rectangle 4"/>
          <p:cNvSpPr>
            <a:spLocks noGrp="1" noChangeArrowheads="1"/>
          </p:cNvSpPr>
          <p:nvPr>
            <p:ph type="title"/>
          </p:nvPr>
        </p:nvSpPr>
        <p:spPr>
          <a:xfrm>
            <a:off x="763588" y="76200"/>
            <a:ext cx="7313612" cy="609600"/>
          </a:xfrm>
          <a:noFill/>
        </p:spPr>
        <p:txBody>
          <a:bodyPr/>
          <a:lstStyle/>
          <a:p>
            <a:r>
              <a:rPr lang="en-US"/>
              <a:t>Discharge of LR Circuits</a:t>
            </a:r>
          </a:p>
        </p:txBody>
      </p:sp>
      <p:graphicFrame>
        <p:nvGraphicFramePr>
          <p:cNvPr id="449541" name="Object 5"/>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69344"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9542" name="Object 6"/>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69345"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9543"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69346" name="Equation" r:id="rId9" imgW="914400" imgH="190080" progId="Equation.DSMT4">
                  <p:embed/>
                </p:oleObj>
              </mc:Choice>
              <mc:Fallback>
                <p:oleObj name="Equation" r:id="rId9" imgW="914400" imgH="1900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9544" name="Rectangle 8"/>
          <p:cNvSpPr>
            <a:spLocks noGrp="1" noChangeArrowheads="1"/>
          </p:cNvSpPr>
          <p:nvPr>
            <p:ph type="body" idx="1"/>
          </p:nvPr>
        </p:nvSpPr>
        <p:spPr>
          <a:xfrm>
            <a:off x="304800" y="533400"/>
            <a:ext cx="8458200" cy="6248400"/>
          </a:xfrm>
        </p:spPr>
        <p:txBody>
          <a:bodyPr/>
          <a:lstStyle/>
          <a:p>
            <a:pPr>
              <a:lnSpc>
                <a:spcPct val="90000"/>
              </a:lnSpc>
            </a:pPr>
            <a:r>
              <a:rPr lang="en-US" dirty="0"/>
              <a:t>If the switch is flipped away from the battery</a:t>
            </a:r>
          </a:p>
          <a:p>
            <a:pPr lvl="1">
              <a:lnSpc>
                <a:spcPct val="90000"/>
              </a:lnSpc>
            </a:pPr>
            <a:r>
              <a:rPr lang="en-US" dirty="0"/>
              <a:t>The differential equation becomes</a:t>
            </a:r>
          </a:p>
          <a:p>
            <a:pPr lvl="1">
              <a:lnSpc>
                <a:spcPct val="90000"/>
              </a:lnSpc>
            </a:pPr>
            <a:r>
              <a:rPr lang="en-US" dirty="0"/>
              <a:t> </a:t>
            </a:r>
          </a:p>
          <a:p>
            <a:pPr lvl="1">
              <a:lnSpc>
                <a:spcPct val="90000"/>
              </a:lnSpc>
            </a:pPr>
            <a:r>
              <a:rPr lang="en-US" dirty="0"/>
              <a:t>So the integration is</a:t>
            </a:r>
          </a:p>
          <a:p>
            <a:pPr lvl="1">
              <a:lnSpc>
                <a:spcPct val="90000"/>
              </a:lnSpc>
            </a:pPr>
            <a:r>
              <a:rPr lang="en-US" dirty="0"/>
              <a:t>Which results in the solution</a:t>
            </a:r>
          </a:p>
          <a:p>
            <a:pPr lvl="1">
              <a:lnSpc>
                <a:spcPct val="90000"/>
              </a:lnSpc>
            </a:pPr>
            <a:r>
              <a:rPr lang="en-US" dirty="0"/>
              <a:t> </a:t>
            </a:r>
          </a:p>
          <a:p>
            <a:pPr lvl="1">
              <a:lnSpc>
                <a:spcPct val="90000"/>
              </a:lnSpc>
            </a:pPr>
            <a:r>
              <a:rPr lang="en-US" dirty="0"/>
              <a:t>The current decays exponentially to zero with the time constant</a:t>
            </a:r>
            <a:r>
              <a:rPr lang="en-US" dirty="0" smtClean="0"/>
              <a:t> </a:t>
            </a:r>
            <a:r>
              <a:rPr lang="en-US" dirty="0" err="1" smtClean="0">
                <a:latin typeface="Symbol" charset="2"/>
              </a:rPr>
              <a:t>τ</a:t>
            </a:r>
            <a:r>
              <a:rPr lang="en-US" dirty="0" smtClean="0"/>
              <a:t>=</a:t>
            </a:r>
            <a:r>
              <a:rPr lang="en-US" dirty="0"/>
              <a:t>L/R</a:t>
            </a:r>
          </a:p>
          <a:p>
            <a:pPr lvl="1">
              <a:lnSpc>
                <a:spcPct val="90000"/>
              </a:lnSpc>
            </a:pPr>
            <a:r>
              <a:rPr lang="en-US" dirty="0"/>
              <a:t>So there always is a reaction time when a system with a coil, such as an electromagnet, is turned on or off.</a:t>
            </a:r>
          </a:p>
          <a:p>
            <a:pPr lvl="1">
              <a:lnSpc>
                <a:spcPct val="90000"/>
              </a:lnSpc>
            </a:pPr>
            <a:r>
              <a:rPr lang="en-US" dirty="0"/>
              <a:t>The current in LR circuit behaves almost the same as that in RC circuit but the time constant is inversely proportional to R in LR circuit unlike the RC circuit</a:t>
            </a:r>
          </a:p>
        </p:txBody>
      </p:sp>
      <p:graphicFrame>
        <p:nvGraphicFramePr>
          <p:cNvPr id="449545" name="Object 9"/>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69347" name="Equation" r:id="rId10" imgW="914400" imgH="190080" progId="Equation.DSMT4">
                  <p:embed/>
                </p:oleObj>
              </mc:Choice>
              <mc:Fallback>
                <p:oleObj name="Equation" r:id="rId10" imgW="914400" imgH="1900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9546" name="Object 10"/>
          <p:cNvGraphicFramePr>
            <a:graphicFrameLocks noChangeAspect="1"/>
          </p:cNvGraphicFramePr>
          <p:nvPr/>
        </p:nvGraphicFramePr>
        <p:xfrm>
          <a:off x="1295400" y="1568450"/>
          <a:ext cx="2043113" cy="488950"/>
        </p:xfrm>
        <a:graphic>
          <a:graphicData uri="http://schemas.openxmlformats.org/presentationml/2006/ole">
            <mc:AlternateContent xmlns:mc="http://schemas.openxmlformats.org/markup-compatibility/2006">
              <mc:Choice xmlns:v="urn:schemas-microsoft-com:vml" Requires="v">
                <p:oleObj spid="_x0000_s469348" name="Equation" r:id="rId11" imgW="850680" imgH="203040" progId="Equation.DSMT4">
                  <p:embed/>
                </p:oleObj>
              </mc:Choice>
              <mc:Fallback>
                <p:oleObj name="Equation" r:id="rId11" imgW="850680" imgH="20304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95400" y="1568450"/>
                        <a:ext cx="2043113" cy="4889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49547" name="Object 11"/>
          <p:cNvGraphicFramePr>
            <a:graphicFrameLocks noChangeAspect="1"/>
          </p:cNvGraphicFramePr>
          <p:nvPr/>
        </p:nvGraphicFramePr>
        <p:xfrm>
          <a:off x="3784600" y="1843088"/>
          <a:ext cx="952500" cy="760412"/>
        </p:xfrm>
        <a:graphic>
          <a:graphicData uri="http://schemas.openxmlformats.org/presentationml/2006/ole">
            <mc:AlternateContent xmlns:mc="http://schemas.openxmlformats.org/markup-compatibility/2006">
              <mc:Choice xmlns:v="urn:schemas-microsoft-com:vml" Requires="v">
                <p:oleObj spid="_x0000_s469349" name="Equation" r:id="rId13" imgW="495300" imgH="393700" progId="Equation.DSMT4">
                  <p:embed/>
                </p:oleObj>
              </mc:Choice>
              <mc:Fallback>
                <p:oleObj name="Equation" r:id="rId13" imgW="495300" imgH="39370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84600" y="1843088"/>
                        <a:ext cx="952500" cy="76041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49548" name="Object 12"/>
          <p:cNvGraphicFramePr>
            <a:graphicFrameLocks noChangeAspect="1"/>
          </p:cNvGraphicFramePr>
          <p:nvPr/>
        </p:nvGraphicFramePr>
        <p:xfrm>
          <a:off x="6572250" y="1976438"/>
          <a:ext cx="1123950" cy="614362"/>
        </p:xfrm>
        <a:graphic>
          <a:graphicData uri="http://schemas.openxmlformats.org/presentationml/2006/ole">
            <mc:AlternateContent xmlns:mc="http://schemas.openxmlformats.org/markup-compatibility/2006">
              <mc:Choice xmlns:v="urn:schemas-microsoft-com:vml" Requires="v">
                <p:oleObj spid="_x0000_s469350" name="Equation" r:id="rId15" imgW="749160" imgH="406080" progId="Equation.DSMT4">
                  <p:embed/>
                </p:oleObj>
              </mc:Choice>
              <mc:Fallback>
                <p:oleObj name="Equation" r:id="rId15" imgW="749160" imgH="40608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72250" y="1976438"/>
                        <a:ext cx="1123950" cy="614362"/>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449549" name="Object 13"/>
          <p:cNvGraphicFramePr>
            <a:graphicFrameLocks noChangeAspect="1"/>
          </p:cNvGraphicFramePr>
          <p:nvPr/>
        </p:nvGraphicFramePr>
        <p:xfrm>
          <a:off x="1219200" y="2895600"/>
          <a:ext cx="1752600" cy="534988"/>
        </p:xfrm>
        <a:graphic>
          <a:graphicData uri="http://schemas.openxmlformats.org/presentationml/2006/ole">
            <mc:AlternateContent xmlns:mc="http://schemas.openxmlformats.org/markup-compatibility/2006">
              <mc:Choice xmlns:v="urn:schemas-microsoft-com:vml" Requires="v">
                <p:oleObj spid="_x0000_s469351" name="Equation" r:id="rId17" imgW="1091880" imgH="330120" progId="Equation.DSMT4">
                  <p:embed/>
                </p:oleObj>
              </mc:Choice>
              <mc:Fallback>
                <p:oleObj name="Equation" r:id="rId17" imgW="1091880" imgH="33012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19200" y="2895600"/>
                        <a:ext cx="1752600" cy="534988"/>
                      </a:xfrm>
                      <a:prstGeom prst="rect">
                        <a:avLst/>
                      </a:prstGeom>
                      <a:solidFill>
                        <a:srgbClr val="99FFCC"/>
                      </a:solidFill>
                      <a:ln w="28575">
                        <a:solidFill>
                          <a:srgbClr val="CC0000"/>
                        </a:solidFill>
                        <a:miter lim="800000"/>
                        <a:headEnd/>
                        <a:tailEnd/>
                      </a:ln>
                    </p:spPr>
                  </p:pic>
                </p:oleObj>
              </mc:Fallback>
            </mc:AlternateContent>
          </a:graphicData>
        </a:graphic>
      </p:graphicFrame>
      <p:sp>
        <p:nvSpPr>
          <p:cNvPr id="449550" name="AutoShape 14"/>
          <p:cNvSpPr>
            <a:spLocks noChangeArrowheads="1"/>
          </p:cNvSpPr>
          <p:nvPr/>
        </p:nvSpPr>
        <p:spPr bwMode="auto">
          <a:xfrm>
            <a:off x="5867400" y="1981200"/>
            <a:ext cx="457200" cy="609600"/>
          </a:xfrm>
          <a:prstGeom prst="rightArrow">
            <a:avLst>
              <a:gd name="adj1" fmla="val 50000"/>
              <a:gd name="adj2" fmla="val 25000"/>
            </a:avLst>
          </a:prstGeom>
          <a:solidFill>
            <a:srgbClr val="FFFF66"/>
          </a:solidFill>
          <a:ln w="9525">
            <a:solidFill>
              <a:srgbClr val="CC0000"/>
            </a:solidFill>
            <a:miter lim="800000"/>
            <a:headEnd/>
            <a:tailEnd/>
          </a:ln>
          <a:effectLst/>
        </p:spPr>
        <p:txBody>
          <a:bodyPr wrap="none" anchor="ctr">
            <a:prstTxWarp prst="textNoShape">
              <a:avLst/>
            </a:prstTxWarp>
            <a:spAutoFit/>
          </a:bodyPr>
          <a:lstStyle/>
          <a:p>
            <a:endParaRPr lang="en-US"/>
          </a:p>
        </p:txBody>
      </p:sp>
      <p:graphicFrame>
        <p:nvGraphicFramePr>
          <p:cNvPr id="449551" name="Object 15"/>
          <p:cNvGraphicFramePr>
            <a:graphicFrameLocks noChangeAspect="1"/>
          </p:cNvGraphicFramePr>
          <p:nvPr/>
        </p:nvGraphicFramePr>
        <p:xfrm>
          <a:off x="3352800" y="1600200"/>
          <a:ext cx="274638" cy="396875"/>
        </p:xfrm>
        <a:graphic>
          <a:graphicData uri="http://schemas.openxmlformats.org/presentationml/2006/ole">
            <mc:AlternateContent xmlns:mc="http://schemas.openxmlformats.org/markup-compatibility/2006">
              <mc:Choice xmlns:v="urn:schemas-microsoft-com:vml" Requires="v">
                <p:oleObj spid="_x0000_s469352" name="Equation" r:id="rId19" imgW="114120" imgH="164880" progId="Equation.DSMT4">
                  <p:embed/>
                </p:oleObj>
              </mc:Choice>
              <mc:Fallback>
                <p:oleObj name="Equation" r:id="rId19" imgW="114120" imgH="16488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52800" y="1600200"/>
                        <a:ext cx="274638" cy="3968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449552" name="Object 16"/>
          <p:cNvGraphicFramePr>
            <a:graphicFrameLocks noChangeAspect="1"/>
          </p:cNvGraphicFramePr>
          <p:nvPr/>
        </p:nvGraphicFramePr>
        <p:xfrm>
          <a:off x="4779963" y="1878013"/>
          <a:ext cx="782637" cy="712787"/>
        </p:xfrm>
        <a:graphic>
          <a:graphicData uri="http://schemas.openxmlformats.org/presentationml/2006/ole">
            <mc:AlternateContent xmlns:mc="http://schemas.openxmlformats.org/markup-compatibility/2006">
              <mc:Choice xmlns:v="urn:schemas-microsoft-com:vml" Requires="v">
                <p:oleObj spid="_x0000_s469353" name="Equation" r:id="rId21" imgW="406080" imgH="368280" progId="Equation.DSMT4">
                  <p:embed/>
                </p:oleObj>
              </mc:Choice>
              <mc:Fallback>
                <p:oleObj name="Equation" r:id="rId21" imgW="406080" imgH="36828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779963" y="1878013"/>
                        <a:ext cx="782637" cy="71278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FF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7927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49544">
                                            <p:txEl>
                                              <p:pRg st="0" end="0"/>
                                            </p:txEl>
                                          </p:spTgt>
                                        </p:tgtEl>
                                        <p:attrNameLst>
                                          <p:attrName>style.visibility</p:attrName>
                                        </p:attrNameLst>
                                      </p:cBhvr>
                                      <p:to>
                                        <p:strVal val="visible"/>
                                      </p:to>
                                    </p:set>
                                    <p:animEffect transition="in" filter="wipe(left)">
                                      <p:cBhvr>
                                        <p:cTn id="7" dur="500"/>
                                        <p:tgtEl>
                                          <p:spTgt spid="4495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449539"/>
                                        </p:tgtEl>
                                        <p:attrNameLst>
                                          <p:attrName>style.visibility</p:attrName>
                                        </p:attrNameLst>
                                      </p:cBhvr>
                                      <p:to>
                                        <p:strVal val="visible"/>
                                      </p:to>
                                    </p:set>
                                    <p:anim calcmode="lin" valueType="num">
                                      <p:cBhvr>
                                        <p:cTn id="12" dur="500" fill="hold"/>
                                        <p:tgtEl>
                                          <p:spTgt spid="449539"/>
                                        </p:tgtEl>
                                        <p:attrNameLst>
                                          <p:attrName>ppt_w</p:attrName>
                                        </p:attrNameLst>
                                      </p:cBhvr>
                                      <p:tavLst>
                                        <p:tav tm="0">
                                          <p:val>
                                            <p:fltVal val="0"/>
                                          </p:val>
                                        </p:tav>
                                        <p:tav tm="100000">
                                          <p:val>
                                            <p:strVal val="#ppt_w"/>
                                          </p:val>
                                        </p:tav>
                                      </p:tavLst>
                                    </p:anim>
                                    <p:anim calcmode="lin" valueType="num">
                                      <p:cBhvr>
                                        <p:cTn id="13" dur="500" fill="hold"/>
                                        <p:tgtEl>
                                          <p:spTgt spid="449539"/>
                                        </p:tgtEl>
                                        <p:attrNameLst>
                                          <p:attrName>ppt_h</p:attrName>
                                        </p:attrNameLst>
                                      </p:cBhvr>
                                      <p:tavLst>
                                        <p:tav tm="0">
                                          <p:val>
                                            <p:fltVal val="0"/>
                                          </p:val>
                                        </p:tav>
                                        <p:tav tm="100000">
                                          <p:val>
                                            <p:strVal val="#ppt_h"/>
                                          </p:val>
                                        </p:tav>
                                      </p:tavLst>
                                    </p:anim>
                                    <p:animEffect transition="in" filter="fade">
                                      <p:cBhvr>
                                        <p:cTn id="14" dur="500"/>
                                        <p:tgtEl>
                                          <p:spTgt spid="44953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449544">
                                            <p:txEl>
                                              <p:pRg st="1" end="1"/>
                                            </p:txEl>
                                          </p:spTgt>
                                        </p:tgtEl>
                                        <p:attrNameLst>
                                          <p:attrName>style.visibility</p:attrName>
                                        </p:attrNameLst>
                                      </p:cBhvr>
                                      <p:to>
                                        <p:strVal val="visible"/>
                                      </p:to>
                                    </p:set>
                                    <p:animEffect transition="in" filter="wipe(left)">
                                      <p:cBhvr>
                                        <p:cTn id="19" dur="500"/>
                                        <p:tgtEl>
                                          <p:spTgt spid="44954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
                                  </p:iterate>
                                  <p:childTnLst>
                                    <p:set>
                                      <p:cBhvr>
                                        <p:cTn id="23" dur="1" fill="hold">
                                          <p:stCondLst>
                                            <p:cond delay="0"/>
                                          </p:stCondLst>
                                        </p:cTn>
                                        <p:tgtEl>
                                          <p:spTgt spid="449544">
                                            <p:txEl>
                                              <p:pRg st="2" end="2"/>
                                            </p:txEl>
                                          </p:spTgt>
                                        </p:tgtEl>
                                        <p:attrNameLst>
                                          <p:attrName>style.visibility</p:attrName>
                                        </p:attrNameLst>
                                      </p:cBhvr>
                                      <p:to>
                                        <p:strVal val="visible"/>
                                      </p:to>
                                    </p:set>
                                    <p:animEffect transition="in" filter="wipe(left)">
                                      <p:cBhvr>
                                        <p:cTn id="24" dur="500"/>
                                        <p:tgtEl>
                                          <p:spTgt spid="449544">
                                            <p:txEl>
                                              <p:pRg st="2" end="2"/>
                                            </p:txEl>
                                          </p:spTgt>
                                        </p:tgtEl>
                                      </p:cBhvr>
                                    </p:animEffect>
                                  </p:childTnLst>
                                </p:cTn>
                              </p:par>
                              <p:par>
                                <p:cTn id="25" presetID="22" presetClass="entr" presetSubtype="8" fill="hold" nodeType="withEffect">
                                  <p:stCondLst>
                                    <p:cond delay="0"/>
                                  </p:stCondLst>
                                  <p:iterate type="wd">
                                    <p:tmPct val="10000"/>
                                  </p:iterate>
                                  <p:childTnLst>
                                    <p:set>
                                      <p:cBhvr>
                                        <p:cTn id="26" dur="1" fill="hold">
                                          <p:stCondLst>
                                            <p:cond delay="0"/>
                                          </p:stCondLst>
                                        </p:cTn>
                                        <p:tgtEl>
                                          <p:spTgt spid="449546"/>
                                        </p:tgtEl>
                                        <p:attrNameLst>
                                          <p:attrName>style.visibility</p:attrName>
                                        </p:attrNameLst>
                                      </p:cBhvr>
                                      <p:to>
                                        <p:strVal val="visible"/>
                                      </p:to>
                                    </p:set>
                                    <p:animEffect transition="in" filter="wipe(left)">
                                      <p:cBhvr>
                                        <p:cTn id="27" dur="500"/>
                                        <p:tgtEl>
                                          <p:spTgt spid="44954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iterate type="wd">
                                    <p:tmPct val="10000"/>
                                  </p:iterate>
                                  <p:childTnLst>
                                    <p:set>
                                      <p:cBhvr>
                                        <p:cTn id="31" dur="1" fill="hold">
                                          <p:stCondLst>
                                            <p:cond delay="0"/>
                                          </p:stCondLst>
                                        </p:cTn>
                                        <p:tgtEl>
                                          <p:spTgt spid="449551"/>
                                        </p:tgtEl>
                                        <p:attrNameLst>
                                          <p:attrName>style.visibility</p:attrName>
                                        </p:attrNameLst>
                                      </p:cBhvr>
                                      <p:to>
                                        <p:strVal val="visible"/>
                                      </p:to>
                                    </p:set>
                                    <p:animEffect transition="in" filter="wipe(left)">
                                      <p:cBhvr>
                                        <p:cTn id="32" dur="500"/>
                                        <p:tgtEl>
                                          <p:spTgt spid="44955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449544">
                                            <p:txEl>
                                              <p:pRg st="3" end="3"/>
                                            </p:txEl>
                                          </p:spTgt>
                                        </p:tgtEl>
                                        <p:attrNameLst>
                                          <p:attrName>style.visibility</p:attrName>
                                        </p:attrNameLst>
                                      </p:cBhvr>
                                      <p:to>
                                        <p:strVal val="visible"/>
                                      </p:to>
                                    </p:set>
                                    <p:animEffect transition="in" filter="wipe(left)">
                                      <p:cBhvr>
                                        <p:cTn id="37" dur="500"/>
                                        <p:tgtEl>
                                          <p:spTgt spid="44954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iterate type="wd">
                                    <p:tmPct val="10000"/>
                                  </p:iterate>
                                  <p:childTnLst>
                                    <p:set>
                                      <p:cBhvr>
                                        <p:cTn id="41" dur="1" fill="hold">
                                          <p:stCondLst>
                                            <p:cond delay="0"/>
                                          </p:stCondLst>
                                        </p:cTn>
                                        <p:tgtEl>
                                          <p:spTgt spid="449547"/>
                                        </p:tgtEl>
                                        <p:attrNameLst>
                                          <p:attrName>style.visibility</p:attrName>
                                        </p:attrNameLst>
                                      </p:cBhvr>
                                      <p:to>
                                        <p:strVal val="visible"/>
                                      </p:to>
                                    </p:set>
                                    <p:animEffect transition="in" filter="wipe(left)">
                                      <p:cBhvr>
                                        <p:cTn id="42" dur="500"/>
                                        <p:tgtEl>
                                          <p:spTgt spid="44954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iterate type="wd">
                                    <p:tmPct val="10000"/>
                                  </p:iterate>
                                  <p:childTnLst>
                                    <p:set>
                                      <p:cBhvr>
                                        <p:cTn id="46" dur="1" fill="hold">
                                          <p:stCondLst>
                                            <p:cond delay="0"/>
                                          </p:stCondLst>
                                        </p:cTn>
                                        <p:tgtEl>
                                          <p:spTgt spid="449552"/>
                                        </p:tgtEl>
                                        <p:attrNameLst>
                                          <p:attrName>style.visibility</p:attrName>
                                        </p:attrNameLst>
                                      </p:cBhvr>
                                      <p:to>
                                        <p:strVal val="visible"/>
                                      </p:to>
                                    </p:set>
                                    <p:animEffect transition="in" filter="wipe(left)">
                                      <p:cBhvr>
                                        <p:cTn id="47" dur="500"/>
                                        <p:tgtEl>
                                          <p:spTgt spid="44955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49550"/>
                                        </p:tgtEl>
                                        <p:attrNameLst>
                                          <p:attrName>style.visibility</p:attrName>
                                        </p:attrNameLst>
                                      </p:cBhvr>
                                      <p:to>
                                        <p:strVal val="visible"/>
                                      </p:to>
                                    </p:set>
                                    <p:animEffect transition="in" filter="wipe(left)">
                                      <p:cBhvr>
                                        <p:cTn id="52" dur="500"/>
                                        <p:tgtEl>
                                          <p:spTgt spid="449550"/>
                                        </p:tgtEl>
                                      </p:cBhvr>
                                    </p:animEffect>
                                  </p:childTnLst>
                                </p:cTn>
                              </p:par>
                            </p:childTnLst>
                          </p:cTn>
                        </p:par>
                        <p:par>
                          <p:cTn id="53" fill="hold">
                            <p:stCondLst>
                              <p:cond delay="500"/>
                            </p:stCondLst>
                            <p:childTnLst>
                              <p:par>
                                <p:cTn id="54" presetID="22" presetClass="entr" presetSubtype="8" fill="hold" nodeType="afterEffect">
                                  <p:stCondLst>
                                    <p:cond delay="0"/>
                                  </p:stCondLst>
                                  <p:iterate type="wd">
                                    <p:tmPct val="10000"/>
                                  </p:iterate>
                                  <p:childTnLst>
                                    <p:set>
                                      <p:cBhvr>
                                        <p:cTn id="55" dur="1" fill="hold">
                                          <p:stCondLst>
                                            <p:cond delay="0"/>
                                          </p:stCondLst>
                                        </p:cTn>
                                        <p:tgtEl>
                                          <p:spTgt spid="449548"/>
                                        </p:tgtEl>
                                        <p:attrNameLst>
                                          <p:attrName>style.visibility</p:attrName>
                                        </p:attrNameLst>
                                      </p:cBhvr>
                                      <p:to>
                                        <p:strVal val="visible"/>
                                      </p:to>
                                    </p:set>
                                    <p:animEffect transition="in" filter="wipe(left)">
                                      <p:cBhvr>
                                        <p:cTn id="56" dur="500"/>
                                        <p:tgtEl>
                                          <p:spTgt spid="44954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iterate type="wd">
                                    <p:tmPct val="10000"/>
                                  </p:iterate>
                                  <p:childTnLst>
                                    <p:set>
                                      <p:cBhvr>
                                        <p:cTn id="60" dur="1" fill="hold">
                                          <p:stCondLst>
                                            <p:cond delay="0"/>
                                          </p:stCondLst>
                                        </p:cTn>
                                        <p:tgtEl>
                                          <p:spTgt spid="449544">
                                            <p:txEl>
                                              <p:pRg st="4" end="4"/>
                                            </p:txEl>
                                          </p:spTgt>
                                        </p:tgtEl>
                                        <p:attrNameLst>
                                          <p:attrName>style.visibility</p:attrName>
                                        </p:attrNameLst>
                                      </p:cBhvr>
                                      <p:to>
                                        <p:strVal val="visible"/>
                                      </p:to>
                                    </p:set>
                                    <p:animEffect transition="in" filter="wipe(left)">
                                      <p:cBhvr>
                                        <p:cTn id="61" dur="500"/>
                                        <p:tgtEl>
                                          <p:spTgt spid="449544">
                                            <p:txEl>
                                              <p:pRg st="4" end="4"/>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iterate type="wd">
                                    <p:tmPct val="10000"/>
                                  </p:iterate>
                                  <p:childTnLst>
                                    <p:set>
                                      <p:cBhvr>
                                        <p:cTn id="65" dur="1" fill="hold">
                                          <p:stCondLst>
                                            <p:cond delay="0"/>
                                          </p:stCondLst>
                                        </p:cTn>
                                        <p:tgtEl>
                                          <p:spTgt spid="449544">
                                            <p:txEl>
                                              <p:pRg st="5" end="5"/>
                                            </p:txEl>
                                          </p:spTgt>
                                        </p:tgtEl>
                                        <p:attrNameLst>
                                          <p:attrName>style.visibility</p:attrName>
                                        </p:attrNameLst>
                                      </p:cBhvr>
                                      <p:to>
                                        <p:strVal val="visible"/>
                                      </p:to>
                                    </p:set>
                                    <p:animEffect transition="in" filter="wipe(left)">
                                      <p:cBhvr>
                                        <p:cTn id="66" dur="500"/>
                                        <p:tgtEl>
                                          <p:spTgt spid="449544">
                                            <p:txEl>
                                              <p:pRg st="5" end="5"/>
                                            </p:txEl>
                                          </p:spTgt>
                                        </p:tgtEl>
                                      </p:cBhvr>
                                    </p:animEffect>
                                  </p:childTnLst>
                                </p:cTn>
                              </p:par>
                              <p:par>
                                <p:cTn id="67" presetID="22" presetClass="entr" presetSubtype="8" fill="hold" nodeType="withEffect">
                                  <p:stCondLst>
                                    <p:cond delay="0"/>
                                  </p:stCondLst>
                                  <p:iterate type="wd">
                                    <p:tmPct val="10000"/>
                                  </p:iterate>
                                  <p:childTnLst>
                                    <p:set>
                                      <p:cBhvr>
                                        <p:cTn id="68" dur="1" fill="hold">
                                          <p:stCondLst>
                                            <p:cond delay="0"/>
                                          </p:stCondLst>
                                        </p:cTn>
                                        <p:tgtEl>
                                          <p:spTgt spid="449549"/>
                                        </p:tgtEl>
                                        <p:attrNameLst>
                                          <p:attrName>style.visibility</p:attrName>
                                        </p:attrNameLst>
                                      </p:cBhvr>
                                      <p:to>
                                        <p:strVal val="visible"/>
                                      </p:to>
                                    </p:set>
                                    <p:animEffect transition="in" filter="wipe(left)">
                                      <p:cBhvr>
                                        <p:cTn id="69" dur="500"/>
                                        <p:tgtEl>
                                          <p:spTgt spid="44954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iterate type="wd">
                                    <p:tmPct val="10000"/>
                                  </p:iterate>
                                  <p:childTnLst>
                                    <p:set>
                                      <p:cBhvr>
                                        <p:cTn id="73" dur="1" fill="hold">
                                          <p:stCondLst>
                                            <p:cond delay="0"/>
                                          </p:stCondLst>
                                        </p:cTn>
                                        <p:tgtEl>
                                          <p:spTgt spid="449544">
                                            <p:txEl>
                                              <p:pRg st="6" end="6"/>
                                            </p:txEl>
                                          </p:spTgt>
                                        </p:tgtEl>
                                        <p:attrNameLst>
                                          <p:attrName>style.visibility</p:attrName>
                                        </p:attrNameLst>
                                      </p:cBhvr>
                                      <p:to>
                                        <p:strVal val="visible"/>
                                      </p:to>
                                    </p:set>
                                    <p:animEffect transition="in" filter="wipe(left)">
                                      <p:cBhvr>
                                        <p:cTn id="74" dur="500"/>
                                        <p:tgtEl>
                                          <p:spTgt spid="449544">
                                            <p:txEl>
                                              <p:pRg st="6" end="6"/>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0" fill="hold" nodeType="clickEffect">
                                  <p:stCondLst>
                                    <p:cond delay="0"/>
                                  </p:stCondLst>
                                  <p:childTnLst>
                                    <p:set>
                                      <p:cBhvr>
                                        <p:cTn id="78" dur="1" fill="hold">
                                          <p:stCondLst>
                                            <p:cond delay="0"/>
                                          </p:stCondLst>
                                        </p:cTn>
                                        <p:tgtEl>
                                          <p:spTgt spid="449538"/>
                                        </p:tgtEl>
                                        <p:attrNameLst>
                                          <p:attrName>style.visibility</p:attrName>
                                        </p:attrNameLst>
                                      </p:cBhvr>
                                      <p:to>
                                        <p:strVal val="visible"/>
                                      </p:to>
                                    </p:set>
                                    <p:anim calcmode="lin" valueType="num">
                                      <p:cBhvr>
                                        <p:cTn id="79" dur="500" fill="hold"/>
                                        <p:tgtEl>
                                          <p:spTgt spid="449538"/>
                                        </p:tgtEl>
                                        <p:attrNameLst>
                                          <p:attrName>ppt_w</p:attrName>
                                        </p:attrNameLst>
                                      </p:cBhvr>
                                      <p:tavLst>
                                        <p:tav tm="0">
                                          <p:val>
                                            <p:fltVal val="0"/>
                                          </p:val>
                                        </p:tav>
                                        <p:tav tm="100000">
                                          <p:val>
                                            <p:strVal val="#ppt_w"/>
                                          </p:val>
                                        </p:tav>
                                      </p:tavLst>
                                    </p:anim>
                                    <p:anim calcmode="lin" valueType="num">
                                      <p:cBhvr>
                                        <p:cTn id="80" dur="500" fill="hold"/>
                                        <p:tgtEl>
                                          <p:spTgt spid="449538"/>
                                        </p:tgtEl>
                                        <p:attrNameLst>
                                          <p:attrName>ppt_h</p:attrName>
                                        </p:attrNameLst>
                                      </p:cBhvr>
                                      <p:tavLst>
                                        <p:tav tm="0">
                                          <p:val>
                                            <p:fltVal val="0"/>
                                          </p:val>
                                        </p:tav>
                                        <p:tav tm="100000">
                                          <p:val>
                                            <p:strVal val="#ppt_h"/>
                                          </p:val>
                                        </p:tav>
                                      </p:tavLst>
                                    </p:anim>
                                    <p:animEffect transition="in" filter="fade">
                                      <p:cBhvr>
                                        <p:cTn id="81" dur="500"/>
                                        <p:tgtEl>
                                          <p:spTgt spid="449538"/>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iterate type="wd">
                                    <p:tmPct val="10000"/>
                                  </p:iterate>
                                  <p:childTnLst>
                                    <p:set>
                                      <p:cBhvr>
                                        <p:cTn id="85" dur="1" fill="hold">
                                          <p:stCondLst>
                                            <p:cond delay="0"/>
                                          </p:stCondLst>
                                        </p:cTn>
                                        <p:tgtEl>
                                          <p:spTgt spid="449544">
                                            <p:txEl>
                                              <p:pRg st="7" end="7"/>
                                            </p:txEl>
                                          </p:spTgt>
                                        </p:tgtEl>
                                        <p:attrNameLst>
                                          <p:attrName>style.visibility</p:attrName>
                                        </p:attrNameLst>
                                      </p:cBhvr>
                                      <p:to>
                                        <p:strVal val="visible"/>
                                      </p:to>
                                    </p:set>
                                    <p:animEffect transition="in" filter="wipe(left)">
                                      <p:cBhvr>
                                        <p:cTn id="86" dur="500"/>
                                        <p:tgtEl>
                                          <p:spTgt spid="449544">
                                            <p:txEl>
                                              <p:pRg st="7" end="7"/>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iterate type="wd">
                                    <p:tmPct val="10000"/>
                                  </p:iterate>
                                  <p:childTnLst>
                                    <p:set>
                                      <p:cBhvr>
                                        <p:cTn id="90" dur="1" fill="hold">
                                          <p:stCondLst>
                                            <p:cond delay="0"/>
                                          </p:stCondLst>
                                        </p:cTn>
                                        <p:tgtEl>
                                          <p:spTgt spid="449544">
                                            <p:txEl>
                                              <p:pRg st="8" end="8"/>
                                            </p:txEl>
                                          </p:spTgt>
                                        </p:tgtEl>
                                        <p:attrNameLst>
                                          <p:attrName>style.visibility</p:attrName>
                                        </p:attrNameLst>
                                      </p:cBhvr>
                                      <p:to>
                                        <p:strVal val="visible"/>
                                      </p:to>
                                    </p:set>
                                    <p:animEffect transition="in" filter="wipe(left)">
                                      <p:cBhvr>
                                        <p:cTn id="91" dur="500"/>
                                        <p:tgtEl>
                                          <p:spTgt spid="44954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4" grpId="0" build="p"/>
      <p:bldP spid="44955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ate Placeholder 3"/>
          <p:cNvSpPr>
            <a:spLocks noGrp="1"/>
          </p:cNvSpPr>
          <p:nvPr>
            <p:ph type="dt" sz="half" idx="10"/>
          </p:nvPr>
        </p:nvSpPr>
        <p:spPr/>
        <p:txBody>
          <a:bodyPr/>
          <a:lstStyle/>
          <a:p>
            <a:r>
              <a:rPr lang="en-US" smtClean="0"/>
              <a:t>Thursday, July 5, 2018</a:t>
            </a:r>
            <a:endParaRPr lang="en-US"/>
          </a:p>
        </p:txBody>
      </p:sp>
      <p:sp>
        <p:nvSpPr>
          <p:cNvPr id="26" name="Footer Placeholder 4"/>
          <p:cNvSpPr>
            <a:spLocks noGrp="1"/>
          </p:cNvSpPr>
          <p:nvPr>
            <p:ph type="ftr" sz="quarter" idx="11"/>
          </p:nvPr>
        </p:nvSpPr>
        <p:spPr/>
        <p:txBody>
          <a:bodyPr/>
          <a:lstStyle/>
          <a:p>
            <a:r>
              <a:rPr lang="de-DE" smtClean="0"/>
              <a:t>PHYS 1444-001, Summer 2018               Dr. Jaehoon Yu</a:t>
            </a:r>
            <a:endParaRPr lang="en-US"/>
          </a:p>
        </p:txBody>
      </p:sp>
      <p:sp>
        <p:nvSpPr>
          <p:cNvPr id="27" name="Slide Number Placeholder 5"/>
          <p:cNvSpPr>
            <a:spLocks noGrp="1"/>
          </p:cNvSpPr>
          <p:nvPr>
            <p:ph type="sldNum" sz="quarter" idx="12"/>
          </p:nvPr>
        </p:nvSpPr>
        <p:spPr/>
        <p:txBody>
          <a:bodyPr/>
          <a:lstStyle/>
          <a:p>
            <a:fld id="{6AD9713B-BA4C-F64E-AA62-1FE0CE7AA475}" type="slidenum">
              <a:rPr lang="en-US"/>
              <a:pPr/>
              <a:t>89</a:t>
            </a:fld>
            <a:endParaRPr lang="en-US"/>
          </a:p>
        </p:txBody>
      </p:sp>
      <p:grpSp>
        <p:nvGrpSpPr>
          <p:cNvPr id="2" name="Group 2"/>
          <p:cNvGrpSpPr>
            <a:grpSpLocks/>
          </p:cNvGrpSpPr>
          <p:nvPr/>
        </p:nvGrpSpPr>
        <p:grpSpPr bwMode="auto">
          <a:xfrm>
            <a:off x="5791200" y="838200"/>
            <a:ext cx="5029200" cy="3733800"/>
            <a:chOff x="240" y="1440"/>
            <a:chExt cx="2640" cy="2112"/>
          </a:xfrm>
        </p:grpSpPr>
        <p:pic>
          <p:nvPicPr>
            <p:cNvPr id="460803" name="Picture 3" descr="FG31_001"/>
            <p:cNvPicPr>
              <a:picLocks noChangeAspect="1" noChangeArrowheads="1"/>
            </p:cNvPicPr>
            <p:nvPr/>
          </p:nvPicPr>
          <p:blipFill>
            <a:blip r:embed="rId3"/>
            <a:srcRect/>
            <a:stretch>
              <a:fillRect/>
            </a:stretch>
          </p:blipFill>
          <p:spPr bwMode="auto">
            <a:xfrm>
              <a:off x="240" y="1440"/>
              <a:ext cx="2640" cy="1980"/>
            </a:xfrm>
            <a:prstGeom prst="rect">
              <a:avLst/>
            </a:prstGeom>
            <a:noFill/>
          </p:spPr>
        </p:pic>
        <p:sp>
          <p:nvSpPr>
            <p:cNvPr id="460804" name="Rectangle 4"/>
            <p:cNvSpPr>
              <a:spLocks noChangeArrowheads="1"/>
            </p:cNvSpPr>
            <p:nvPr/>
          </p:nvSpPr>
          <p:spPr bwMode="auto">
            <a:xfrm>
              <a:off x="480" y="2112"/>
              <a:ext cx="2160" cy="1440"/>
            </a:xfrm>
            <a:prstGeom prst="rect">
              <a:avLst/>
            </a:prstGeom>
            <a:solidFill>
              <a:schemeClr val="bg1"/>
            </a:solidFill>
            <a:ln w="9525">
              <a:noFill/>
              <a:miter lim="800000"/>
              <a:headEnd/>
              <a:tailEnd/>
            </a:ln>
            <a:effectLst/>
          </p:spPr>
          <p:txBody>
            <a:bodyPr wrap="none" anchor="ctr">
              <a:prstTxWarp prst="textNoShape">
                <a:avLst/>
              </a:prstTxWarp>
              <a:spAutoFit/>
            </a:bodyPr>
            <a:lstStyle/>
            <a:p>
              <a:endParaRPr lang="en-US"/>
            </a:p>
          </p:txBody>
        </p:sp>
      </p:grpSp>
      <p:grpSp>
        <p:nvGrpSpPr>
          <p:cNvPr id="3" name="Group 5"/>
          <p:cNvGrpSpPr>
            <a:grpSpLocks/>
          </p:cNvGrpSpPr>
          <p:nvPr/>
        </p:nvGrpSpPr>
        <p:grpSpPr bwMode="auto">
          <a:xfrm>
            <a:off x="5943600" y="2266950"/>
            <a:ext cx="3886200" cy="3143250"/>
            <a:chOff x="3120" y="1296"/>
            <a:chExt cx="2640" cy="1980"/>
          </a:xfrm>
        </p:grpSpPr>
        <p:pic>
          <p:nvPicPr>
            <p:cNvPr id="460806" name="Picture 6" descr="FG31_001"/>
            <p:cNvPicPr>
              <a:picLocks noChangeAspect="1" noChangeArrowheads="1"/>
            </p:cNvPicPr>
            <p:nvPr/>
          </p:nvPicPr>
          <p:blipFill>
            <a:blip r:embed="rId3"/>
            <a:srcRect/>
            <a:stretch>
              <a:fillRect/>
            </a:stretch>
          </p:blipFill>
          <p:spPr bwMode="auto">
            <a:xfrm>
              <a:off x="3120" y="1296"/>
              <a:ext cx="2640" cy="1980"/>
            </a:xfrm>
            <a:prstGeom prst="rect">
              <a:avLst/>
            </a:prstGeom>
            <a:noFill/>
          </p:spPr>
        </p:pic>
        <p:sp>
          <p:nvSpPr>
            <p:cNvPr id="460807" name="Rectangle 7"/>
            <p:cNvSpPr>
              <a:spLocks noChangeArrowheads="1"/>
            </p:cNvSpPr>
            <p:nvPr/>
          </p:nvSpPr>
          <p:spPr bwMode="auto">
            <a:xfrm>
              <a:off x="3840" y="1296"/>
              <a:ext cx="1104" cy="864"/>
            </a:xfrm>
            <a:prstGeom prst="rect">
              <a:avLst/>
            </a:prstGeom>
            <a:solidFill>
              <a:schemeClr val="bg1"/>
            </a:solidFill>
            <a:ln w="9525">
              <a:noFill/>
              <a:miter lim="800000"/>
              <a:headEnd/>
              <a:tailEnd/>
            </a:ln>
            <a:effectLst/>
          </p:spPr>
          <p:txBody>
            <a:bodyPr wrap="none" anchor="ctr">
              <a:prstTxWarp prst="textNoShape">
                <a:avLst/>
              </a:prstTxWarp>
              <a:spAutoFit/>
            </a:bodyPr>
            <a:lstStyle/>
            <a:p>
              <a:endParaRPr lang="en-US"/>
            </a:p>
          </p:txBody>
        </p:sp>
        <p:sp>
          <p:nvSpPr>
            <p:cNvPr id="460808" name="Rectangle 8"/>
            <p:cNvSpPr>
              <a:spLocks noChangeArrowheads="1"/>
            </p:cNvSpPr>
            <p:nvPr/>
          </p:nvSpPr>
          <p:spPr bwMode="auto">
            <a:xfrm>
              <a:off x="4272" y="3120"/>
              <a:ext cx="240" cy="144"/>
            </a:xfrm>
            <a:prstGeom prst="rect">
              <a:avLst/>
            </a:prstGeom>
            <a:solidFill>
              <a:schemeClr val="bg1"/>
            </a:solidFill>
            <a:ln w="9525">
              <a:noFill/>
              <a:miter lim="800000"/>
              <a:headEnd/>
              <a:tailEnd/>
            </a:ln>
            <a:effectLst/>
          </p:spPr>
          <p:txBody>
            <a:bodyPr wrap="none" anchor="ctr">
              <a:prstTxWarp prst="textNoShape">
                <a:avLst/>
              </a:prstTxWarp>
              <a:spAutoFit/>
            </a:bodyPr>
            <a:lstStyle/>
            <a:p>
              <a:endParaRPr lang="en-US"/>
            </a:p>
          </p:txBody>
        </p:sp>
      </p:grpSp>
      <p:sp>
        <p:nvSpPr>
          <p:cNvPr id="460809" name="Rectangle 9"/>
          <p:cNvSpPr>
            <a:spLocks noGrp="1" noChangeArrowheads="1"/>
          </p:cNvSpPr>
          <p:nvPr>
            <p:ph type="title"/>
          </p:nvPr>
        </p:nvSpPr>
        <p:spPr>
          <a:xfrm>
            <a:off x="381000" y="152400"/>
            <a:ext cx="8534400" cy="609600"/>
          </a:xfrm>
        </p:spPr>
        <p:txBody>
          <a:bodyPr/>
          <a:lstStyle/>
          <a:p>
            <a:r>
              <a:rPr lang="en-US"/>
              <a:t>AC Circuit w/ Resistance only</a:t>
            </a:r>
          </a:p>
        </p:txBody>
      </p:sp>
      <p:graphicFrame>
        <p:nvGraphicFramePr>
          <p:cNvPr id="460810" name="Object 10"/>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70508"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811" name="Object 11"/>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70509"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812" name="Object 12"/>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70510"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0813" name="Rectangle 13"/>
          <p:cNvSpPr>
            <a:spLocks noGrp="1" noChangeArrowheads="1"/>
          </p:cNvSpPr>
          <p:nvPr>
            <p:ph type="body" idx="1"/>
          </p:nvPr>
        </p:nvSpPr>
        <p:spPr>
          <a:xfrm>
            <a:off x="228600" y="838200"/>
            <a:ext cx="6934200" cy="5486400"/>
          </a:xfrm>
        </p:spPr>
        <p:txBody>
          <a:bodyPr/>
          <a:lstStyle/>
          <a:p>
            <a:pPr>
              <a:lnSpc>
                <a:spcPct val="80000"/>
              </a:lnSpc>
            </a:pPr>
            <a:r>
              <a:rPr lang="en-US" sz="2800" dirty="0"/>
              <a:t>What do you think will happen when an</a:t>
            </a:r>
            <a:r>
              <a:rPr lang="en-US" sz="2800" dirty="0" smtClean="0"/>
              <a:t> AC </a:t>
            </a:r>
            <a:r>
              <a:rPr lang="en-US" sz="2800" dirty="0"/>
              <a:t>source is connected to a resistor?</a:t>
            </a:r>
          </a:p>
          <a:p>
            <a:pPr>
              <a:lnSpc>
                <a:spcPct val="80000"/>
              </a:lnSpc>
            </a:pPr>
            <a:r>
              <a:rPr lang="en-US" sz="2800" dirty="0"/>
              <a:t>From Kirchhoff’s loop rule, we obtain</a:t>
            </a:r>
          </a:p>
          <a:p>
            <a:pPr lvl="1">
              <a:lnSpc>
                <a:spcPct val="80000"/>
              </a:lnSpc>
            </a:pPr>
            <a:endParaRPr lang="en-US" sz="2400" dirty="0"/>
          </a:p>
          <a:p>
            <a:pPr>
              <a:lnSpc>
                <a:spcPct val="80000"/>
              </a:lnSpc>
            </a:pPr>
            <a:r>
              <a:rPr lang="en-US" sz="2800" dirty="0"/>
              <a:t>Thus</a:t>
            </a:r>
          </a:p>
          <a:p>
            <a:pPr>
              <a:lnSpc>
                <a:spcPct val="80000"/>
              </a:lnSpc>
            </a:pPr>
            <a:endParaRPr lang="en-US" sz="2800" dirty="0"/>
          </a:p>
          <a:p>
            <a:pPr lvl="1">
              <a:lnSpc>
                <a:spcPct val="80000"/>
              </a:lnSpc>
            </a:pPr>
            <a:r>
              <a:rPr lang="en-US" sz="2400" dirty="0"/>
              <a:t>where</a:t>
            </a:r>
          </a:p>
          <a:p>
            <a:pPr>
              <a:lnSpc>
                <a:spcPct val="80000"/>
              </a:lnSpc>
            </a:pPr>
            <a:r>
              <a:rPr lang="en-US" sz="2800" dirty="0"/>
              <a:t>What does this mean?</a:t>
            </a:r>
          </a:p>
          <a:p>
            <a:pPr lvl="1">
              <a:lnSpc>
                <a:spcPct val="80000"/>
              </a:lnSpc>
            </a:pPr>
            <a:r>
              <a:rPr lang="en-US" sz="2400" dirty="0"/>
              <a:t>Current is 0 when voltage is 0 and current is in its peak when voltage is in its peak.</a:t>
            </a:r>
          </a:p>
          <a:p>
            <a:pPr lvl="1">
              <a:lnSpc>
                <a:spcPct val="80000"/>
              </a:lnSpc>
            </a:pPr>
            <a:r>
              <a:rPr lang="en-US" sz="2400" dirty="0"/>
              <a:t>Current and voltage are “in phase”</a:t>
            </a:r>
          </a:p>
          <a:p>
            <a:pPr>
              <a:lnSpc>
                <a:spcPct val="80000"/>
              </a:lnSpc>
            </a:pPr>
            <a:r>
              <a:rPr lang="en-US" sz="2800" dirty="0"/>
              <a:t>Energy is lost via the transformation into heat at an average </a:t>
            </a:r>
            <a:r>
              <a:rPr lang="en-US" sz="2800" dirty="0" smtClean="0"/>
              <a:t>rate</a:t>
            </a:r>
          </a:p>
        </p:txBody>
      </p:sp>
      <p:graphicFrame>
        <p:nvGraphicFramePr>
          <p:cNvPr id="460814" name="Object 14"/>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70511"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815" name="Object 15"/>
          <p:cNvGraphicFramePr>
            <a:graphicFrameLocks noChangeAspect="1"/>
          </p:cNvGraphicFramePr>
          <p:nvPr/>
        </p:nvGraphicFramePr>
        <p:xfrm>
          <a:off x="1492250" y="2074863"/>
          <a:ext cx="1784350" cy="436562"/>
        </p:xfrm>
        <a:graphic>
          <a:graphicData uri="http://schemas.openxmlformats.org/presentationml/2006/ole">
            <mc:AlternateContent xmlns:mc="http://schemas.openxmlformats.org/markup-compatibility/2006">
              <mc:Choice xmlns:v="urn:schemas-microsoft-com:vml" Requires="v">
                <p:oleObj spid="_x0000_s470512" name="Equation" r:id="rId9" imgW="622300" imgH="152400" progId="Equation.DSMT4">
                  <p:embed/>
                </p:oleObj>
              </mc:Choice>
              <mc:Fallback>
                <p:oleObj name="Equation" r:id="rId9" imgW="622300" imgH="1524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92250" y="2074863"/>
                        <a:ext cx="1784350" cy="4365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0816" name="Object 16"/>
          <p:cNvGraphicFramePr>
            <a:graphicFrameLocks noChangeAspect="1"/>
          </p:cNvGraphicFramePr>
          <p:nvPr/>
        </p:nvGraphicFramePr>
        <p:xfrm>
          <a:off x="914400" y="2797175"/>
          <a:ext cx="727075" cy="473075"/>
        </p:xfrm>
        <a:graphic>
          <a:graphicData uri="http://schemas.openxmlformats.org/presentationml/2006/ole">
            <mc:AlternateContent xmlns:mc="http://schemas.openxmlformats.org/markup-compatibility/2006">
              <mc:Choice xmlns:v="urn:schemas-microsoft-com:vml" Requires="v">
                <p:oleObj spid="_x0000_s470513" name="Equation" r:id="rId11" imgW="253800" imgH="164880" progId="Equation.DSMT4">
                  <p:embed/>
                </p:oleObj>
              </mc:Choice>
              <mc:Fallback>
                <p:oleObj name="Equation" r:id="rId11" imgW="253800" imgH="1648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4400" y="2797175"/>
                        <a:ext cx="727075" cy="4730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0817" name="Object 17"/>
          <p:cNvGraphicFramePr>
            <a:graphicFrameLocks noChangeAspect="1"/>
          </p:cNvGraphicFramePr>
          <p:nvPr/>
        </p:nvGraphicFramePr>
        <p:xfrm>
          <a:off x="1981200" y="3200400"/>
          <a:ext cx="1143000" cy="446088"/>
        </p:xfrm>
        <a:graphic>
          <a:graphicData uri="http://schemas.openxmlformats.org/presentationml/2006/ole">
            <mc:AlternateContent xmlns:mc="http://schemas.openxmlformats.org/markup-compatibility/2006">
              <mc:Choice xmlns:v="urn:schemas-microsoft-com:vml" Requires="v">
                <p:oleObj spid="_x0000_s470514" name="Equation" r:id="rId13" imgW="520560" imgH="203040" progId="Equation.DSMT4">
                  <p:embed/>
                </p:oleObj>
              </mc:Choice>
              <mc:Fallback>
                <p:oleObj name="Equation" r:id="rId13" imgW="520560" imgH="20304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81200" y="3200400"/>
                        <a:ext cx="1143000" cy="4460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0818" name="Object 18"/>
          <p:cNvGraphicFramePr>
            <a:graphicFrameLocks noChangeAspect="1"/>
          </p:cNvGraphicFramePr>
          <p:nvPr/>
        </p:nvGraphicFramePr>
        <p:xfrm>
          <a:off x="2971800" y="5486400"/>
          <a:ext cx="708025" cy="495300"/>
        </p:xfrm>
        <a:graphic>
          <a:graphicData uri="http://schemas.openxmlformats.org/presentationml/2006/ole">
            <mc:AlternateContent xmlns:mc="http://schemas.openxmlformats.org/markup-compatibility/2006">
              <mc:Choice xmlns:v="urn:schemas-microsoft-com:vml" Requires="v">
                <p:oleObj spid="_x0000_s470515" name="Equation" r:id="rId15" imgW="253800" imgH="177480" progId="Equation.DSMT4">
                  <p:embed/>
                </p:oleObj>
              </mc:Choice>
              <mc:Fallback>
                <p:oleObj name="Equation" r:id="rId15" imgW="253800" imgH="17748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71800" y="5486400"/>
                        <a:ext cx="708025" cy="4953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0819" name="Object 19"/>
          <p:cNvGraphicFramePr>
            <a:graphicFrameLocks noChangeAspect="1"/>
          </p:cNvGraphicFramePr>
          <p:nvPr/>
        </p:nvGraphicFramePr>
        <p:xfrm>
          <a:off x="1524000" y="2743200"/>
          <a:ext cx="2074863" cy="582613"/>
        </p:xfrm>
        <a:graphic>
          <a:graphicData uri="http://schemas.openxmlformats.org/presentationml/2006/ole">
            <mc:AlternateContent xmlns:mc="http://schemas.openxmlformats.org/markup-compatibility/2006">
              <mc:Choice xmlns:v="urn:schemas-microsoft-com:vml" Requires="v">
                <p:oleObj spid="_x0000_s470516" name="Equation" r:id="rId17" imgW="723600" imgH="203040" progId="Equation.DSMT4">
                  <p:embed/>
                </p:oleObj>
              </mc:Choice>
              <mc:Fallback>
                <p:oleObj name="Equation" r:id="rId17" imgW="723600" imgH="20304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24000" y="2743200"/>
                        <a:ext cx="2074863" cy="5826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0820" name="Object 20"/>
          <p:cNvGraphicFramePr>
            <a:graphicFrameLocks noChangeAspect="1"/>
          </p:cNvGraphicFramePr>
          <p:nvPr/>
        </p:nvGraphicFramePr>
        <p:xfrm>
          <a:off x="3575050" y="2743200"/>
          <a:ext cx="1530350" cy="582613"/>
        </p:xfrm>
        <a:graphic>
          <a:graphicData uri="http://schemas.openxmlformats.org/presentationml/2006/ole">
            <mc:AlternateContent xmlns:mc="http://schemas.openxmlformats.org/markup-compatibility/2006">
              <mc:Choice xmlns:v="urn:schemas-microsoft-com:vml" Requires="v">
                <p:oleObj spid="_x0000_s470517" name="Equation" r:id="rId19" imgW="533160" imgH="203040" progId="Equation.DSMT4">
                  <p:embed/>
                </p:oleObj>
              </mc:Choice>
              <mc:Fallback>
                <p:oleObj name="Equation" r:id="rId19" imgW="533160" imgH="20304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75050" y="2743200"/>
                        <a:ext cx="1530350" cy="5826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0821" name="Object 21"/>
          <p:cNvGraphicFramePr>
            <a:graphicFrameLocks noChangeAspect="1"/>
          </p:cNvGraphicFramePr>
          <p:nvPr/>
        </p:nvGraphicFramePr>
        <p:xfrm>
          <a:off x="3657600" y="5503863"/>
          <a:ext cx="354013" cy="495300"/>
        </p:xfrm>
        <a:graphic>
          <a:graphicData uri="http://schemas.openxmlformats.org/presentationml/2006/ole">
            <mc:AlternateContent xmlns:mc="http://schemas.openxmlformats.org/markup-compatibility/2006">
              <mc:Choice xmlns:v="urn:schemas-microsoft-com:vml" Requires="v">
                <p:oleObj spid="_x0000_s470518" name="Equation" r:id="rId21" imgW="126720" imgH="177480" progId="Equation.DSMT4">
                  <p:embed/>
                </p:oleObj>
              </mc:Choice>
              <mc:Fallback>
                <p:oleObj name="Equation" r:id="rId21" imgW="126720" imgH="17748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657600" y="5503863"/>
                        <a:ext cx="354013" cy="4953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0822" name="Object 22"/>
          <p:cNvGraphicFramePr>
            <a:graphicFrameLocks noChangeAspect="1"/>
          </p:cNvGraphicFramePr>
          <p:nvPr/>
        </p:nvGraphicFramePr>
        <p:xfrm>
          <a:off x="3962400" y="5489575"/>
          <a:ext cx="709613" cy="530225"/>
        </p:xfrm>
        <a:graphic>
          <a:graphicData uri="http://schemas.openxmlformats.org/presentationml/2006/ole">
            <mc:AlternateContent xmlns:mc="http://schemas.openxmlformats.org/markup-compatibility/2006">
              <mc:Choice xmlns:v="urn:schemas-microsoft-com:vml" Requires="v">
                <p:oleObj spid="_x0000_s470519" name="Equation" r:id="rId23" imgW="253800" imgH="190440" progId="Equation.DSMT4">
                  <p:embed/>
                </p:oleObj>
              </mc:Choice>
              <mc:Fallback>
                <p:oleObj name="Equation" r:id="rId23" imgW="253800" imgH="19044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62400" y="5489575"/>
                        <a:ext cx="709613" cy="5302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0823" name="Object 23"/>
          <p:cNvGraphicFramePr>
            <a:graphicFrameLocks noChangeAspect="1"/>
          </p:cNvGraphicFramePr>
          <p:nvPr/>
        </p:nvGraphicFramePr>
        <p:xfrm>
          <a:off x="4648200" y="5486400"/>
          <a:ext cx="1276350" cy="636588"/>
        </p:xfrm>
        <a:graphic>
          <a:graphicData uri="http://schemas.openxmlformats.org/presentationml/2006/ole">
            <mc:AlternateContent xmlns:mc="http://schemas.openxmlformats.org/markup-compatibility/2006">
              <mc:Choice xmlns:v="urn:schemas-microsoft-com:vml" Requires="v">
                <p:oleObj spid="_x0000_s470520" name="Equation" r:id="rId25" imgW="457200" imgH="228600" progId="Equation.DSMT4">
                  <p:embed/>
                </p:oleObj>
              </mc:Choice>
              <mc:Fallback>
                <p:oleObj name="Equation" r:id="rId25" imgW="457200" imgH="22860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648200" y="5486400"/>
                        <a:ext cx="1276350" cy="6365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0824" name="Object 24"/>
          <p:cNvGraphicFramePr>
            <a:graphicFrameLocks noChangeAspect="1"/>
          </p:cNvGraphicFramePr>
          <p:nvPr/>
        </p:nvGraphicFramePr>
        <p:xfrm>
          <a:off x="5805488" y="5486400"/>
          <a:ext cx="1204912" cy="636588"/>
        </p:xfrm>
        <a:graphic>
          <a:graphicData uri="http://schemas.openxmlformats.org/presentationml/2006/ole">
            <mc:AlternateContent xmlns:mc="http://schemas.openxmlformats.org/markup-compatibility/2006">
              <mc:Choice xmlns:v="urn:schemas-microsoft-com:vml" Requires="v">
                <p:oleObj spid="_x0000_s470521" name="Equation" r:id="rId27" imgW="431640" imgH="228600" progId="Equation.DSMT4">
                  <p:embed/>
                </p:oleObj>
              </mc:Choice>
              <mc:Fallback>
                <p:oleObj name="Equation" r:id="rId27" imgW="431640" imgH="228600" progId="Equation.DSMT4">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805488" y="5486400"/>
                        <a:ext cx="1204912" cy="6365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79843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60813">
                                            <p:txEl>
                                              <p:pRg st="0" end="0"/>
                                            </p:txEl>
                                          </p:spTgt>
                                        </p:tgtEl>
                                        <p:attrNameLst>
                                          <p:attrName>style.visibility</p:attrName>
                                        </p:attrNameLst>
                                      </p:cBhvr>
                                      <p:to>
                                        <p:strVal val="visible"/>
                                      </p:to>
                                    </p:set>
                                    <p:animEffect transition="in" filter="wipe(left)">
                                      <p:cBhvr>
                                        <p:cTn id="7" dur="500"/>
                                        <p:tgtEl>
                                          <p:spTgt spid="4608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460813">
                                            <p:txEl>
                                              <p:pRg st="1" end="1"/>
                                            </p:txEl>
                                          </p:spTgt>
                                        </p:tgtEl>
                                        <p:attrNameLst>
                                          <p:attrName>style.visibility</p:attrName>
                                        </p:attrNameLst>
                                      </p:cBhvr>
                                      <p:to>
                                        <p:strVal val="visible"/>
                                      </p:to>
                                    </p:set>
                                    <p:animEffect transition="in" filter="wipe(left)">
                                      <p:cBhvr>
                                        <p:cTn id="19" dur="500"/>
                                        <p:tgtEl>
                                          <p:spTgt spid="46081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iterate type="wd">
                                    <p:tmPct val="10000"/>
                                  </p:iterate>
                                  <p:childTnLst>
                                    <p:set>
                                      <p:cBhvr>
                                        <p:cTn id="23" dur="1" fill="hold">
                                          <p:stCondLst>
                                            <p:cond delay="0"/>
                                          </p:stCondLst>
                                        </p:cTn>
                                        <p:tgtEl>
                                          <p:spTgt spid="460815"/>
                                        </p:tgtEl>
                                        <p:attrNameLst>
                                          <p:attrName>style.visibility</p:attrName>
                                        </p:attrNameLst>
                                      </p:cBhvr>
                                      <p:to>
                                        <p:strVal val="visible"/>
                                      </p:to>
                                    </p:set>
                                    <p:animEffect transition="in" filter="wipe(left)">
                                      <p:cBhvr>
                                        <p:cTn id="24" dur="500"/>
                                        <p:tgtEl>
                                          <p:spTgt spid="4608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460813">
                                            <p:txEl>
                                              <p:pRg st="3" end="3"/>
                                            </p:txEl>
                                          </p:spTgt>
                                        </p:tgtEl>
                                        <p:attrNameLst>
                                          <p:attrName>style.visibility</p:attrName>
                                        </p:attrNameLst>
                                      </p:cBhvr>
                                      <p:to>
                                        <p:strVal val="visible"/>
                                      </p:to>
                                    </p:set>
                                    <p:animEffect transition="in" filter="wipe(left)">
                                      <p:cBhvr>
                                        <p:cTn id="29" dur="500"/>
                                        <p:tgtEl>
                                          <p:spTgt spid="46081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iterate type="wd">
                                    <p:tmPct val="10000"/>
                                  </p:iterate>
                                  <p:childTnLst>
                                    <p:set>
                                      <p:cBhvr>
                                        <p:cTn id="33" dur="1" fill="hold">
                                          <p:stCondLst>
                                            <p:cond delay="0"/>
                                          </p:stCondLst>
                                        </p:cTn>
                                        <p:tgtEl>
                                          <p:spTgt spid="460816"/>
                                        </p:tgtEl>
                                        <p:attrNameLst>
                                          <p:attrName>style.visibility</p:attrName>
                                        </p:attrNameLst>
                                      </p:cBhvr>
                                      <p:to>
                                        <p:strVal val="visible"/>
                                      </p:to>
                                    </p:set>
                                    <p:animEffect transition="in" filter="wipe(left)">
                                      <p:cBhvr>
                                        <p:cTn id="34" dur="500"/>
                                        <p:tgtEl>
                                          <p:spTgt spid="4608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iterate type="wd">
                                    <p:tmPct val="10000"/>
                                  </p:iterate>
                                  <p:childTnLst>
                                    <p:set>
                                      <p:cBhvr>
                                        <p:cTn id="38" dur="1" fill="hold">
                                          <p:stCondLst>
                                            <p:cond delay="0"/>
                                          </p:stCondLst>
                                        </p:cTn>
                                        <p:tgtEl>
                                          <p:spTgt spid="460819"/>
                                        </p:tgtEl>
                                        <p:attrNameLst>
                                          <p:attrName>style.visibility</p:attrName>
                                        </p:attrNameLst>
                                      </p:cBhvr>
                                      <p:to>
                                        <p:strVal val="visible"/>
                                      </p:to>
                                    </p:set>
                                    <p:animEffect transition="in" filter="wipe(left)">
                                      <p:cBhvr>
                                        <p:cTn id="39" dur="500"/>
                                        <p:tgtEl>
                                          <p:spTgt spid="46081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iterate type="wd">
                                    <p:tmPct val="10000"/>
                                  </p:iterate>
                                  <p:childTnLst>
                                    <p:set>
                                      <p:cBhvr>
                                        <p:cTn id="43" dur="1" fill="hold">
                                          <p:stCondLst>
                                            <p:cond delay="0"/>
                                          </p:stCondLst>
                                        </p:cTn>
                                        <p:tgtEl>
                                          <p:spTgt spid="460820"/>
                                        </p:tgtEl>
                                        <p:attrNameLst>
                                          <p:attrName>style.visibility</p:attrName>
                                        </p:attrNameLst>
                                      </p:cBhvr>
                                      <p:to>
                                        <p:strVal val="visible"/>
                                      </p:to>
                                    </p:set>
                                    <p:animEffect transition="in" filter="wipe(left)">
                                      <p:cBhvr>
                                        <p:cTn id="44" dur="500"/>
                                        <p:tgtEl>
                                          <p:spTgt spid="46082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iterate type="wd">
                                    <p:tmPct val="10000"/>
                                  </p:iterate>
                                  <p:childTnLst>
                                    <p:set>
                                      <p:cBhvr>
                                        <p:cTn id="48" dur="1" fill="hold">
                                          <p:stCondLst>
                                            <p:cond delay="0"/>
                                          </p:stCondLst>
                                        </p:cTn>
                                        <p:tgtEl>
                                          <p:spTgt spid="460813">
                                            <p:txEl>
                                              <p:pRg st="5" end="5"/>
                                            </p:txEl>
                                          </p:spTgt>
                                        </p:tgtEl>
                                        <p:attrNameLst>
                                          <p:attrName>style.visibility</p:attrName>
                                        </p:attrNameLst>
                                      </p:cBhvr>
                                      <p:to>
                                        <p:strVal val="visible"/>
                                      </p:to>
                                    </p:set>
                                    <p:animEffect transition="in" filter="wipe(left)">
                                      <p:cBhvr>
                                        <p:cTn id="49" dur="500"/>
                                        <p:tgtEl>
                                          <p:spTgt spid="460813">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iterate type="wd">
                                    <p:tmPct val="10000"/>
                                  </p:iterate>
                                  <p:childTnLst>
                                    <p:set>
                                      <p:cBhvr>
                                        <p:cTn id="53" dur="1" fill="hold">
                                          <p:stCondLst>
                                            <p:cond delay="0"/>
                                          </p:stCondLst>
                                        </p:cTn>
                                        <p:tgtEl>
                                          <p:spTgt spid="460817"/>
                                        </p:tgtEl>
                                        <p:attrNameLst>
                                          <p:attrName>style.visibility</p:attrName>
                                        </p:attrNameLst>
                                      </p:cBhvr>
                                      <p:to>
                                        <p:strVal val="visible"/>
                                      </p:to>
                                    </p:set>
                                    <p:animEffect transition="in" filter="wipe(left)">
                                      <p:cBhvr>
                                        <p:cTn id="54" dur="500"/>
                                        <p:tgtEl>
                                          <p:spTgt spid="46081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iterate type="wd">
                                    <p:tmPct val="10000"/>
                                  </p:iterate>
                                  <p:childTnLst>
                                    <p:set>
                                      <p:cBhvr>
                                        <p:cTn id="58" dur="1" fill="hold">
                                          <p:stCondLst>
                                            <p:cond delay="0"/>
                                          </p:stCondLst>
                                        </p:cTn>
                                        <p:tgtEl>
                                          <p:spTgt spid="460813">
                                            <p:txEl>
                                              <p:pRg st="6" end="6"/>
                                            </p:txEl>
                                          </p:spTgt>
                                        </p:tgtEl>
                                        <p:attrNameLst>
                                          <p:attrName>style.visibility</p:attrName>
                                        </p:attrNameLst>
                                      </p:cBhvr>
                                      <p:to>
                                        <p:strVal val="visible"/>
                                      </p:to>
                                    </p:set>
                                    <p:animEffect transition="in" filter="wipe(left)">
                                      <p:cBhvr>
                                        <p:cTn id="59" dur="500"/>
                                        <p:tgtEl>
                                          <p:spTgt spid="460813">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iterate type="wd">
                                    <p:tmPct val="10000"/>
                                  </p:iterate>
                                  <p:childTnLst>
                                    <p:set>
                                      <p:cBhvr>
                                        <p:cTn id="63" dur="1" fill="hold">
                                          <p:stCondLst>
                                            <p:cond delay="0"/>
                                          </p:stCondLst>
                                        </p:cTn>
                                        <p:tgtEl>
                                          <p:spTgt spid="460813">
                                            <p:txEl>
                                              <p:pRg st="7" end="7"/>
                                            </p:txEl>
                                          </p:spTgt>
                                        </p:tgtEl>
                                        <p:attrNameLst>
                                          <p:attrName>style.visibility</p:attrName>
                                        </p:attrNameLst>
                                      </p:cBhvr>
                                      <p:to>
                                        <p:strVal val="visible"/>
                                      </p:to>
                                    </p:set>
                                    <p:animEffect transition="in" filter="wipe(left)">
                                      <p:cBhvr>
                                        <p:cTn id="64" dur="500"/>
                                        <p:tgtEl>
                                          <p:spTgt spid="460813">
                                            <p:txEl>
                                              <p:pRg st="7" end="7"/>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35" presetClass="entr" presetSubtype="0"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fade">
                                      <p:cBhvr>
                                        <p:cTn id="69" dur="2000"/>
                                        <p:tgtEl>
                                          <p:spTgt spid="3"/>
                                        </p:tgtEl>
                                      </p:cBhvr>
                                    </p:animEffect>
                                    <p:anim calcmode="lin" valueType="num">
                                      <p:cBhvr>
                                        <p:cTn id="70" dur="2000" fill="hold"/>
                                        <p:tgtEl>
                                          <p:spTgt spid="3"/>
                                        </p:tgtEl>
                                        <p:attrNameLst>
                                          <p:attrName>style.rotation</p:attrName>
                                        </p:attrNameLst>
                                      </p:cBhvr>
                                      <p:tavLst>
                                        <p:tav tm="0">
                                          <p:val>
                                            <p:fltVal val="720"/>
                                          </p:val>
                                        </p:tav>
                                        <p:tav tm="100000">
                                          <p:val>
                                            <p:fltVal val="0"/>
                                          </p:val>
                                        </p:tav>
                                      </p:tavLst>
                                    </p:anim>
                                    <p:anim calcmode="lin" valueType="num">
                                      <p:cBhvr>
                                        <p:cTn id="71" dur="2000" fill="hold"/>
                                        <p:tgtEl>
                                          <p:spTgt spid="3"/>
                                        </p:tgtEl>
                                        <p:attrNameLst>
                                          <p:attrName>ppt_h</p:attrName>
                                        </p:attrNameLst>
                                      </p:cBhvr>
                                      <p:tavLst>
                                        <p:tav tm="0">
                                          <p:val>
                                            <p:fltVal val="0"/>
                                          </p:val>
                                        </p:tav>
                                        <p:tav tm="100000">
                                          <p:val>
                                            <p:strVal val="#ppt_h"/>
                                          </p:val>
                                        </p:tav>
                                      </p:tavLst>
                                    </p:anim>
                                    <p:anim calcmode="lin" valueType="num">
                                      <p:cBhvr>
                                        <p:cTn id="72" dur="2000" fill="hold"/>
                                        <p:tgtEl>
                                          <p:spTgt spid="3"/>
                                        </p:tgtEl>
                                        <p:attrNameLst>
                                          <p:attrName>ppt_w</p:attrName>
                                        </p:attrNameLst>
                                      </p:cBhvr>
                                      <p:tavLst>
                                        <p:tav tm="0">
                                          <p:val>
                                            <p:fltVal val="0"/>
                                          </p:val>
                                        </p:tav>
                                        <p:tav tm="100000">
                                          <p:val>
                                            <p:strVal val="#ppt_w"/>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iterate type="wd">
                                    <p:tmPct val="10000"/>
                                  </p:iterate>
                                  <p:childTnLst>
                                    <p:set>
                                      <p:cBhvr>
                                        <p:cTn id="76" dur="1" fill="hold">
                                          <p:stCondLst>
                                            <p:cond delay="0"/>
                                          </p:stCondLst>
                                        </p:cTn>
                                        <p:tgtEl>
                                          <p:spTgt spid="460813">
                                            <p:txEl>
                                              <p:pRg st="8" end="8"/>
                                            </p:txEl>
                                          </p:spTgt>
                                        </p:tgtEl>
                                        <p:attrNameLst>
                                          <p:attrName>style.visibility</p:attrName>
                                        </p:attrNameLst>
                                      </p:cBhvr>
                                      <p:to>
                                        <p:strVal val="visible"/>
                                      </p:to>
                                    </p:set>
                                    <p:animEffect transition="in" filter="wipe(left)">
                                      <p:cBhvr>
                                        <p:cTn id="77" dur="500"/>
                                        <p:tgtEl>
                                          <p:spTgt spid="460813">
                                            <p:txEl>
                                              <p:pRg st="8" end="8"/>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iterate type="wd">
                                    <p:tmPct val="10000"/>
                                  </p:iterate>
                                  <p:childTnLst>
                                    <p:set>
                                      <p:cBhvr>
                                        <p:cTn id="81" dur="1" fill="hold">
                                          <p:stCondLst>
                                            <p:cond delay="0"/>
                                          </p:stCondLst>
                                        </p:cTn>
                                        <p:tgtEl>
                                          <p:spTgt spid="460813">
                                            <p:txEl>
                                              <p:pRg st="9" end="9"/>
                                            </p:txEl>
                                          </p:spTgt>
                                        </p:tgtEl>
                                        <p:attrNameLst>
                                          <p:attrName>style.visibility</p:attrName>
                                        </p:attrNameLst>
                                      </p:cBhvr>
                                      <p:to>
                                        <p:strVal val="visible"/>
                                      </p:to>
                                    </p:set>
                                    <p:animEffect transition="in" filter="wipe(left)">
                                      <p:cBhvr>
                                        <p:cTn id="82" dur="500"/>
                                        <p:tgtEl>
                                          <p:spTgt spid="460813">
                                            <p:txEl>
                                              <p:pRg st="9" end="9"/>
                                            </p:txEl>
                                          </p:spTgt>
                                        </p:tgtEl>
                                      </p:cBhvr>
                                    </p:animEffect>
                                  </p:childTnLst>
                                </p:cTn>
                              </p:par>
                              <p:par>
                                <p:cTn id="83" presetID="22" presetClass="entr" presetSubtype="8" fill="hold" nodeType="withEffect">
                                  <p:stCondLst>
                                    <p:cond delay="0"/>
                                  </p:stCondLst>
                                  <p:iterate type="wd">
                                    <p:tmPct val="10000"/>
                                  </p:iterate>
                                  <p:childTnLst>
                                    <p:set>
                                      <p:cBhvr>
                                        <p:cTn id="84" dur="1" fill="hold">
                                          <p:stCondLst>
                                            <p:cond delay="0"/>
                                          </p:stCondLst>
                                        </p:cTn>
                                        <p:tgtEl>
                                          <p:spTgt spid="460818"/>
                                        </p:tgtEl>
                                        <p:attrNameLst>
                                          <p:attrName>style.visibility</p:attrName>
                                        </p:attrNameLst>
                                      </p:cBhvr>
                                      <p:to>
                                        <p:strVal val="visible"/>
                                      </p:to>
                                    </p:set>
                                    <p:animEffect transition="in" filter="wipe(left)">
                                      <p:cBhvr>
                                        <p:cTn id="85" dur="500"/>
                                        <p:tgtEl>
                                          <p:spTgt spid="460818"/>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iterate type="wd">
                                    <p:tmPct val="10000"/>
                                  </p:iterate>
                                  <p:childTnLst>
                                    <p:set>
                                      <p:cBhvr>
                                        <p:cTn id="89" dur="1" fill="hold">
                                          <p:stCondLst>
                                            <p:cond delay="0"/>
                                          </p:stCondLst>
                                        </p:cTn>
                                        <p:tgtEl>
                                          <p:spTgt spid="460821"/>
                                        </p:tgtEl>
                                        <p:attrNameLst>
                                          <p:attrName>style.visibility</p:attrName>
                                        </p:attrNameLst>
                                      </p:cBhvr>
                                      <p:to>
                                        <p:strVal val="visible"/>
                                      </p:to>
                                    </p:set>
                                    <p:animEffect transition="in" filter="wipe(left)">
                                      <p:cBhvr>
                                        <p:cTn id="90" dur="500"/>
                                        <p:tgtEl>
                                          <p:spTgt spid="460821"/>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iterate type="wd">
                                    <p:tmPct val="10000"/>
                                  </p:iterate>
                                  <p:childTnLst>
                                    <p:set>
                                      <p:cBhvr>
                                        <p:cTn id="94" dur="1" fill="hold">
                                          <p:stCondLst>
                                            <p:cond delay="0"/>
                                          </p:stCondLst>
                                        </p:cTn>
                                        <p:tgtEl>
                                          <p:spTgt spid="460822"/>
                                        </p:tgtEl>
                                        <p:attrNameLst>
                                          <p:attrName>style.visibility</p:attrName>
                                        </p:attrNameLst>
                                      </p:cBhvr>
                                      <p:to>
                                        <p:strVal val="visible"/>
                                      </p:to>
                                    </p:set>
                                    <p:animEffect transition="in" filter="wipe(left)">
                                      <p:cBhvr>
                                        <p:cTn id="95" dur="500"/>
                                        <p:tgtEl>
                                          <p:spTgt spid="460822"/>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nodeType="clickEffect">
                                  <p:stCondLst>
                                    <p:cond delay="0"/>
                                  </p:stCondLst>
                                  <p:iterate type="wd">
                                    <p:tmPct val="10000"/>
                                  </p:iterate>
                                  <p:childTnLst>
                                    <p:set>
                                      <p:cBhvr>
                                        <p:cTn id="99" dur="1" fill="hold">
                                          <p:stCondLst>
                                            <p:cond delay="0"/>
                                          </p:stCondLst>
                                        </p:cTn>
                                        <p:tgtEl>
                                          <p:spTgt spid="460823"/>
                                        </p:tgtEl>
                                        <p:attrNameLst>
                                          <p:attrName>style.visibility</p:attrName>
                                        </p:attrNameLst>
                                      </p:cBhvr>
                                      <p:to>
                                        <p:strVal val="visible"/>
                                      </p:to>
                                    </p:set>
                                    <p:animEffect transition="in" filter="wipe(left)">
                                      <p:cBhvr>
                                        <p:cTn id="100" dur="500"/>
                                        <p:tgtEl>
                                          <p:spTgt spid="460823"/>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iterate type="wd">
                                    <p:tmPct val="10000"/>
                                  </p:iterate>
                                  <p:childTnLst>
                                    <p:set>
                                      <p:cBhvr>
                                        <p:cTn id="104" dur="1" fill="hold">
                                          <p:stCondLst>
                                            <p:cond delay="0"/>
                                          </p:stCondLst>
                                        </p:cTn>
                                        <p:tgtEl>
                                          <p:spTgt spid="460824"/>
                                        </p:tgtEl>
                                        <p:attrNameLst>
                                          <p:attrName>style.visibility</p:attrName>
                                        </p:attrNameLst>
                                      </p:cBhvr>
                                      <p:to>
                                        <p:strVal val="visible"/>
                                      </p:to>
                                    </p:set>
                                    <p:animEffect transition="in" filter="wipe(left)">
                                      <p:cBhvr>
                                        <p:cTn id="105" dur="500"/>
                                        <p:tgtEl>
                                          <p:spTgt spid="460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1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p>
            <a:r>
              <a:rPr lang="en-US" smtClean="0"/>
              <a:t>Thursday, July 5, 2018</a:t>
            </a:r>
            <a:endParaRPr lang="en-US"/>
          </a:p>
        </p:txBody>
      </p:sp>
      <p:sp>
        <p:nvSpPr>
          <p:cNvPr id="10" name="Footer Placeholder 4"/>
          <p:cNvSpPr>
            <a:spLocks noGrp="1"/>
          </p:cNvSpPr>
          <p:nvPr>
            <p:ph type="ftr" sz="quarter" idx="11"/>
          </p:nvPr>
        </p:nvSpPr>
        <p:spPr/>
        <p:txBody>
          <a:bodyPr/>
          <a:lstStyle/>
          <a:p>
            <a:r>
              <a:rPr lang="de-DE" smtClean="0"/>
              <a:t>PHYS 1444-001, Summer 2018               Dr. Jaehoon Yu</a:t>
            </a:r>
            <a:endParaRPr lang="en-US"/>
          </a:p>
        </p:txBody>
      </p:sp>
      <p:sp>
        <p:nvSpPr>
          <p:cNvPr id="11" name="Slide Number Placeholder 5"/>
          <p:cNvSpPr>
            <a:spLocks noGrp="1"/>
          </p:cNvSpPr>
          <p:nvPr>
            <p:ph type="sldNum" sz="quarter" idx="12"/>
          </p:nvPr>
        </p:nvSpPr>
        <p:spPr/>
        <p:txBody>
          <a:bodyPr/>
          <a:lstStyle/>
          <a:p>
            <a:fld id="{45264407-EC3A-9B4F-A43A-31437387C4FF}" type="slidenum">
              <a:rPr lang="en-US"/>
              <a:pPr/>
              <a:t>9</a:t>
            </a:fld>
            <a:endParaRPr lang="en-US"/>
          </a:p>
        </p:txBody>
      </p:sp>
      <p:sp>
        <p:nvSpPr>
          <p:cNvPr id="391170" name="Rectangle 2"/>
          <p:cNvSpPr>
            <a:spLocks noGrp="1" noChangeArrowheads="1"/>
          </p:cNvSpPr>
          <p:nvPr>
            <p:ph type="title"/>
          </p:nvPr>
        </p:nvSpPr>
        <p:spPr>
          <a:xfrm>
            <a:off x="0" y="76200"/>
            <a:ext cx="9144000" cy="609600"/>
          </a:xfrm>
        </p:spPr>
        <p:txBody>
          <a:bodyPr/>
          <a:lstStyle/>
          <a:p>
            <a:r>
              <a:rPr lang="en-US" dirty="0" err="1"/>
              <a:t>Ampére’s</a:t>
            </a:r>
            <a:r>
              <a:rPr lang="en-US" dirty="0"/>
              <a:t> Law</a:t>
            </a:r>
          </a:p>
        </p:txBody>
      </p:sp>
      <p:graphicFrame>
        <p:nvGraphicFramePr>
          <p:cNvPr id="391171"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382515"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91172"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382516"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91173"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382517"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91174" name="Rectangle 6"/>
          <p:cNvSpPr>
            <a:spLocks noGrp="1" noChangeArrowheads="1"/>
          </p:cNvSpPr>
          <p:nvPr>
            <p:ph type="body" idx="1"/>
          </p:nvPr>
        </p:nvSpPr>
        <p:spPr>
          <a:xfrm>
            <a:off x="381000" y="685800"/>
            <a:ext cx="8382000" cy="5486400"/>
          </a:xfrm>
        </p:spPr>
        <p:txBody>
          <a:bodyPr/>
          <a:lstStyle/>
          <a:p>
            <a:r>
              <a:rPr lang="en-US" dirty="0"/>
              <a:t>What is the relationship between</a:t>
            </a:r>
            <a:r>
              <a:rPr lang="en-US" dirty="0" smtClean="0"/>
              <a:t> the magnetic </a:t>
            </a:r>
            <a:r>
              <a:rPr lang="en-US" dirty="0"/>
              <a:t>field strength and the current?</a:t>
            </a:r>
          </a:p>
          <a:p>
            <a:pPr lvl="1"/>
            <a:r>
              <a:rPr lang="en-US" dirty="0"/>
              <a:t>Does this work in all cases?</a:t>
            </a:r>
          </a:p>
          <a:p>
            <a:pPr lvl="2"/>
            <a:r>
              <a:rPr lang="en-US" dirty="0"/>
              <a:t>Nope!  </a:t>
            </a:r>
          </a:p>
          <a:p>
            <a:pPr lvl="2"/>
            <a:r>
              <a:rPr lang="en-US" dirty="0"/>
              <a:t>OK, then when?</a:t>
            </a:r>
          </a:p>
          <a:p>
            <a:pPr lvl="2"/>
            <a:r>
              <a:rPr lang="en-US" dirty="0"/>
              <a:t>Only valid for a long straight wire</a:t>
            </a:r>
          </a:p>
          <a:p>
            <a:r>
              <a:rPr lang="en-US" dirty="0"/>
              <a:t>Then what would be the more generalized relationship between the current and the magnetic field for any </a:t>
            </a:r>
            <a:r>
              <a:rPr lang="en-US" dirty="0" smtClean="0"/>
              <a:t>shapes </a:t>
            </a:r>
            <a:r>
              <a:rPr lang="en-US" dirty="0"/>
              <a:t>of the wire?</a:t>
            </a:r>
          </a:p>
          <a:p>
            <a:pPr lvl="1"/>
            <a:r>
              <a:rPr lang="en-US" dirty="0"/>
              <a:t>French scientist André Marie </a:t>
            </a:r>
            <a:r>
              <a:rPr lang="en-US" dirty="0" err="1"/>
              <a:t>Ampére</a:t>
            </a:r>
            <a:r>
              <a:rPr lang="en-US" dirty="0"/>
              <a:t> proposed such a relationship soon after </a:t>
            </a:r>
            <a:r>
              <a:rPr lang="en-US" dirty="0" err="1"/>
              <a:t>Oersted’s</a:t>
            </a:r>
            <a:r>
              <a:rPr lang="en-US" dirty="0"/>
              <a:t> discovery</a:t>
            </a:r>
          </a:p>
        </p:txBody>
      </p:sp>
      <p:graphicFrame>
        <p:nvGraphicFramePr>
          <p:cNvPr id="391175"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382518"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91176" name="Object 8"/>
          <p:cNvGraphicFramePr>
            <a:graphicFrameLocks noChangeAspect="1"/>
          </p:cNvGraphicFramePr>
          <p:nvPr/>
        </p:nvGraphicFramePr>
        <p:xfrm>
          <a:off x="4967288" y="1254125"/>
          <a:ext cx="1052512" cy="727075"/>
        </p:xfrm>
        <a:graphic>
          <a:graphicData uri="http://schemas.openxmlformats.org/presentationml/2006/ole">
            <mc:AlternateContent xmlns:mc="http://schemas.openxmlformats.org/markup-compatibility/2006">
              <mc:Choice xmlns:v="urn:schemas-microsoft-com:vml" Requires="v">
                <p:oleObj spid="_x0000_s382519" name="Equation" r:id="rId8" imgW="533160" imgH="368280" progId="Equation.DSMT4">
                  <p:embed/>
                </p:oleObj>
              </mc:Choice>
              <mc:Fallback>
                <p:oleObj name="Equation" r:id="rId8" imgW="533160" imgH="3682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67288" y="1254125"/>
                        <a:ext cx="1052512" cy="727075"/>
                      </a:xfrm>
                      <a:prstGeom prst="rect">
                        <a:avLst/>
                      </a:prstGeom>
                      <a:solidFill>
                        <a:srgbClr val="99FFCC"/>
                      </a:solidFill>
                      <a:ln w="28575">
                        <a:solidFill>
                          <a:srgbClr val="CC0000"/>
                        </a:solidFill>
                        <a:miter lim="800000"/>
                        <a:headEnd/>
                        <a:tailEnd/>
                      </a:ln>
                    </p:spPr>
                  </p:pic>
                </p:oleObj>
              </mc:Fallback>
            </mc:AlternateContent>
          </a:graphicData>
        </a:graphic>
      </p:graphicFrame>
    </p:spTree>
    <p:extLst>
      <p:ext uri="{BB962C8B-B14F-4D97-AF65-F5344CB8AC3E}">
        <p14:creationId xmlns:p14="http://schemas.microsoft.com/office/powerpoint/2010/main" val="68243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91174">
                                            <p:txEl>
                                              <p:pRg st="0" end="0"/>
                                            </p:txEl>
                                          </p:spTgt>
                                        </p:tgtEl>
                                        <p:attrNameLst>
                                          <p:attrName>style.visibility</p:attrName>
                                        </p:attrNameLst>
                                      </p:cBhvr>
                                      <p:to>
                                        <p:strVal val="visible"/>
                                      </p:to>
                                    </p:set>
                                    <p:animEffect transition="in" filter="wipe(left)">
                                      <p:cBhvr>
                                        <p:cTn id="7" dur="500"/>
                                        <p:tgtEl>
                                          <p:spTgt spid="3911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iterate type="wd">
                                    <p:tmPct val="10000"/>
                                  </p:iterate>
                                  <p:childTnLst>
                                    <p:set>
                                      <p:cBhvr>
                                        <p:cTn id="11" dur="1" fill="hold">
                                          <p:stCondLst>
                                            <p:cond delay="0"/>
                                          </p:stCondLst>
                                        </p:cTn>
                                        <p:tgtEl>
                                          <p:spTgt spid="391176"/>
                                        </p:tgtEl>
                                        <p:attrNameLst>
                                          <p:attrName>style.visibility</p:attrName>
                                        </p:attrNameLst>
                                      </p:cBhvr>
                                      <p:to>
                                        <p:strVal val="visible"/>
                                      </p:to>
                                    </p:set>
                                    <p:animEffect transition="in" filter="wipe(left)">
                                      <p:cBhvr>
                                        <p:cTn id="12" dur="500"/>
                                        <p:tgtEl>
                                          <p:spTgt spid="39117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91174">
                                            <p:txEl>
                                              <p:pRg st="1" end="1"/>
                                            </p:txEl>
                                          </p:spTgt>
                                        </p:tgtEl>
                                        <p:attrNameLst>
                                          <p:attrName>style.visibility</p:attrName>
                                        </p:attrNameLst>
                                      </p:cBhvr>
                                      <p:to>
                                        <p:strVal val="visible"/>
                                      </p:to>
                                    </p:set>
                                    <p:animEffect transition="in" filter="wipe(left)">
                                      <p:cBhvr>
                                        <p:cTn id="17" dur="500"/>
                                        <p:tgtEl>
                                          <p:spTgt spid="39117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91174">
                                            <p:txEl>
                                              <p:pRg st="2" end="2"/>
                                            </p:txEl>
                                          </p:spTgt>
                                        </p:tgtEl>
                                        <p:attrNameLst>
                                          <p:attrName>style.visibility</p:attrName>
                                        </p:attrNameLst>
                                      </p:cBhvr>
                                      <p:to>
                                        <p:strVal val="visible"/>
                                      </p:to>
                                    </p:set>
                                    <p:animEffect transition="in" filter="wipe(left)">
                                      <p:cBhvr>
                                        <p:cTn id="22" dur="500"/>
                                        <p:tgtEl>
                                          <p:spTgt spid="39117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91174">
                                            <p:txEl>
                                              <p:pRg st="3" end="3"/>
                                            </p:txEl>
                                          </p:spTgt>
                                        </p:tgtEl>
                                        <p:attrNameLst>
                                          <p:attrName>style.visibility</p:attrName>
                                        </p:attrNameLst>
                                      </p:cBhvr>
                                      <p:to>
                                        <p:strVal val="visible"/>
                                      </p:to>
                                    </p:set>
                                    <p:animEffect transition="in" filter="wipe(left)">
                                      <p:cBhvr>
                                        <p:cTn id="27" dur="500"/>
                                        <p:tgtEl>
                                          <p:spTgt spid="39117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91174">
                                            <p:txEl>
                                              <p:pRg st="4" end="4"/>
                                            </p:txEl>
                                          </p:spTgt>
                                        </p:tgtEl>
                                        <p:attrNameLst>
                                          <p:attrName>style.visibility</p:attrName>
                                        </p:attrNameLst>
                                      </p:cBhvr>
                                      <p:to>
                                        <p:strVal val="visible"/>
                                      </p:to>
                                    </p:set>
                                    <p:animEffect transition="in" filter="wipe(left)">
                                      <p:cBhvr>
                                        <p:cTn id="32" dur="500"/>
                                        <p:tgtEl>
                                          <p:spTgt spid="39117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391174">
                                            <p:txEl>
                                              <p:pRg st="5" end="5"/>
                                            </p:txEl>
                                          </p:spTgt>
                                        </p:tgtEl>
                                        <p:attrNameLst>
                                          <p:attrName>style.visibility</p:attrName>
                                        </p:attrNameLst>
                                      </p:cBhvr>
                                      <p:to>
                                        <p:strVal val="visible"/>
                                      </p:to>
                                    </p:set>
                                    <p:animEffect transition="in" filter="wipe(left)">
                                      <p:cBhvr>
                                        <p:cTn id="37" dur="500"/>
                                        <p:tgtEl>
                                          <p:spTgt spid="39117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391174">
                                            <p:txEl>
                                              <p:pRg st="6" end="6"/>
                                            </p:txEl>
                                          </p:spTgt>
                                        </p:tgtEl>
                                        <p:attrNameLst>
                                          <p:attrName>style.visibility</p:attrName>
                                        </p:attrNameLst>
                                      </p:cBhvr>
                                      <p:to>
                                        <p:strVal val="visible"/>
                                      </p:to>
                                    </p:set>
                                    <p:animEffect transition="in" filter="wipe(left)">
                                      <p:cBhvr>
                                        <p:cTn id="42" dur="500"/>
                                        <p:tgtEl>
                                          <p:spTgt spid="39117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4"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ate Placeholder 3"/>
          <p:cNvSpPr>
            <a:spLocks noGrp="1"/>
          </p:cNvSpPr>
          <p:nvPr>
            <p:ph type="dt" sz="half" idx="10"/>
          </p:nvPr>
        </p:nvSpPr>
        <p:spPr/>
        <p:txBody>
          <a:bodyPr/>
          <a:lstStyle/>
          <a:p>
            <a:r>
              <a:rPr lang="en-US" smtClean="0"/>
              <a:t>Thursday, July 5, 2018</a:t>
            </a:r>
            <a:endParaRPr lang="en-US"/>
          </a:p>
        </p:txBody>
      </p:sp>
      <p:sp>
        <p:nvSpPr>
          <p:cNvPr id="28" name="Footer Placeholder 4"/>
          <p:cNvSpPr>
            <a:spLocks noGrp="1"/>
          </p:cNvSpPr>
          <p:nvPr>
            <p:ph type="ftr" sz="quarter" idx="11"/>
          </p:nvPr>
        </p:nvSpPr>
        <p:spPr/>
        <p:txBody>
          <a:bodyPr/>
          <a:lstStyle/>
          <a:p>
            <a:r>
              <a:rPr lang="de-DE" smtClean="0"/>
              <a:t>PHYS 1444-001, Summer 2018               Dr. Jaehoon Yu</a:t>
            </a:r>
            <a:endParaRPr lang="en-US"/>
          </a:p>
        </p:txBody>
      </p:sp>
      <p:sp>
        <p:nvSpPr>
          <p:cNvPr id="29" name="Slide Number Placeholder 5"/>
          <p:cNvSpPr>
            <a:spLocks noGrp="1"/>
          </p:cNvSpPr>
          <p:nvPr>
            <p:ph type="sldNum" sz="quarter" idx="12"/>
          </p:nvPr>
        </p:nvSpPr>
        <p:spPr/>
        <p:txBody>
          <a:bodyPr/>
          <a:lstStyle/>
          <a:p>
            <a:fld id="{02B09E53-FF70-6647-B67F-FB4FB4546783}" type="slidenum">
              <a:rPr lang="en-US"/>
              <a:pPr/>
              <a:t>90</a:t>
            </a:fld>
            <a:endParaRPr lang="en-US"/>
          </a:p>
        </p:txBody>
      </p:sp>
      <p:grpSp>
        <p:nvGrpSpPr>
          <p:cNvPr id="2" name="Group 2"/>
          <p:cNvGrpSpPr>
            <a:grpSpLocks/>
          </p:cNvGrpSpPr>
          <p:nvPr/>
        </p:nvGrpSpPr>
        <p:grpSpPr bwMode="auto">
          <a:xfrm>
            <a:off x="4038600" y="838200"/>
            <a:ext cx="7239000" cy="5562600"/>
            <a:chOff x="0" y="0"/>
            <a:chExt cx="3312" cy="2484"/>
          </a:xfrm>
        </p:grpSpPr>
        <p:pic>
          <p:nvPicPr>
            <p:cNvPr id="461827" name="Picture 3" descr="FG31_002"/>
            <p:cNvPicPr>
              <a:picLocks noChangeAspect="1" noChangeArrowheads="1"/>
            </p:cNvPicPr>
            <p:nvPr/>
          </p:nvPicPr>
          <p:blipFill>
            <a:blip r:embed="rId3"/>
            <a:srcRect/>
            <a:stretch>
              <a:fillRect/>
            </a:stretch>
          </p:blipFill>
          <p:spPr bwMode="auto">
            <a:xfrm>
              <a:off x="0" y="0"/>
              <a:ext cx="3312" cy="2484"/>
            </a:xfrm>
            <a:prstGeom prst="rect">
              <a:avLst/>
            </a:prstGeom>
            <a:noFill/>
          </p:spPr>
        </p:pic>
        <p:sp>
          <p:nvSpPr>
            <p:cNvPr id="461828" name="Rectangle 4"/>
            <p:cNvSpPr>
              <a:spLocks noChangeArrowheads="1"/>
            </p:cNvSpPr>
            <p:nvPr/>
          </p:nvSpPr>
          <p:spPr bwMode="auto">
            <a:xfrm>
              <a:off x="576" y="768"/>
              <a:ext cx="2112" cy="1680"/>
            </a:xfrm>
            <a:prstGeom prst="rect">
              <a:avLst/>
            </a:prstGeom>
            <a:solidFill>
              <a:schemeClr val="bg1"/>
            </a:solidFill>
            <a:ln w="9525">
              <a:noFill/>
              <a:miter lim="800000"/>
              <a:headEnd/>
              <a:tailEnd/>
            </a:ln>
            <a:effectLst/>
          </p:spPr>
          <p:txBody>
            <a:bodyPr wrap="none" anchor="ctr">
              <a:prstTxWarp prst="textNoShape">
                <a:avLst/>
              </a:prstTxWarp>
              <a:spAutoFit/>
            </a:bodyPr>
            <a:lstStyle/>
            <a:p>
              <a:endParaRPr lang="en-US"/>
            </a:p>
          </p:txBody>
        </p:sp>
      </p:grpSp>
      <p:grpSp>
        <p:nvGrpSpPr>
          <p:cNvPr id="3" name="Group 5"/>
          <p:cNvGrpSpPr>
            <a:grpSpLocks/>
          </p:cNvGrpSpPr>
          <p:nvPr/>
        </p:nvGrpSpPr>
        <p:grpSpPr bwMode="auto">
          <a:xfrm>
            <a:off x="5257800" y="3200400"/>
            <a:ext cx="4572000" cy="3505200"/>
            <a:chOff x="2448" y="1824"/>
            <a:chExt cx="3312" cy="2496"/>
          </a:xfrm>
        </p:grpSpPr>
        <p:pic>
          <p:nvPicPr>
            <p:cNvPr id="461830" name="Picture 6" descr="FG31_002"/>
            <p:cNvPicPr>
              <a:picLocks noChangeAspect="1" noChangeArrowheads="1"/>
            </p:cNvPicPr>
            <p:nvPr/>
          </p:nvPicPr>
          <p:blipFill>
            <a:blip r:embed="rId3"/>
            <a:srcRect/>
            <a:stretch>
              <a:fillRect/>
            </a:stretch>
          </p:blipFill>
          <p:spPr bwMode="auto">
            <a:xfrm>
              <a:off x="2448" y="1836"/>
              <a:ext cx="3312" cy="2484"/>
            </a:xfrm>
            <a:prstGeom prst="rect">
              <a:avLst/>
            </a:prstGeom>
            <a:noFill/>
          </p:spPr>
        </p:pic>
        <p:sp>
          <p:nvSpPr>
            <p:cNvPr id="461831" name="Rectangle 7"/>
            <p:cNvSpPr>
              <a:spLocks noChangeArrowheads="1"/>
            </p:cNvSpPr>
            <p:nvPr/>
          </p:nvSpPr>
          <p:spPr bwMode="auto">
            <a:xfrm>
              <a:off x="3408" y="1824"/>
              <a:ext cx="1296" cy="960"/>
            </a:xfrm>
            <a:prstGeom prst="rect">
              <a:avLst/>
            </a:prstGeom>
            <a:solidFill>
              <a:schemeClr val="bg1"/>
            </a:solidFill>
            <a:ln w="9525">
              <a:noFill/>
              <a:miter lim="800000"/>
              <a:headEnd/>
              <a:tailEnd/>
            </a:ln>
            <a:effectLst/>
          </p:spPr>
          <p:txBody>
            <a:bodyPr wrap="none" anchor="ctr">
              <a:prstTxWarp prst="textNoShape">
                <a:avLst/>
              </a:prstTxWarp>
              <a:spAutoFit/>
            </a:bodyPr>
            <a:lstStyle/>
            <a:p>
              <a:endParaRPr lang="en-US"/>
            </a:p>
          </p:txBody>
        </p:sp>
        <p:sp>
          <p:nvSpPr>
            <p:cNvPr id="461832" name="Rectangle 8"/>
            <p:cNvSpPr>
              <a:spLocks noChangeArrowheads="1"/>
            </p:cNvSpPr>
            <p:nvPr/>
          </p:nvSpPr>
          <p:spPr bwMode="auto">
            <a:xfrm>
              <a:off x="3936" y="4128"/>
              <a:ext cx="240" cy="192"/>
            </a:xfrm>
            <a:prstGeom prst="rect">
              <a:avLst/>
            </a:prstGeom>
            <a:solidFill>
              <a:schemeClr val="bg1"/>
            </a:solidFill>
            <a:ln w="9525">
              <a:noFill/>
              <a:miter lim="800000"/>
              <a:headEnd/>
              <a:tailEnd/>
            </a:ln>
            <a:effectLst/>
          </p:spPr>
          <p:txBody>
            <a:bodyPr wrap="none" anchor="ctr">
              <a:prstTxWarp prst="textNoShape">
                <a:avLst/>
              </a:prstTxWarp>
              <a:spAutoFit/>
            </a:bodyPr>
            <a:lstStyle/>
            <a:p>
              <a:endParaRPr lang="en-US"/>
            </a:p>
          </p:txBody>
        </p:sp>
      </p:grpSp>
      <p:sp>
        <p:nvSpPr>
          <p:cNvPr id="461833" name="Rectangle 9"/>
          <p:cNvSpPr>
            <a:spLocks noGrp="1" noChangeArrowheads="1"/>
          </p:cNvSpPr>
          <p:nvPr>
            <p:ph type="title"/>
          </p:nvPr>
        </p:nvSpPr>
        <p:spPr>
          <a:xfrm>
            <a:off x="381000" y="76200"/>
            <a:ext cx="8534400" cy="609600"/>
          </a:xfrm>
        </p:spPr>
        <p:txBody>
          <a:bodyPr/>
          <a:lstStyle/>
          <a:p>
            <a:r>
              <a:rPr lang="en-US"/>
              <a:t>AC Circuit w/ Inductance only</a:t>
            </a:r>
          </a:p>
        </p:txBody>
      </p:sp>
      <p:graphicFrame>
        <p:nvGraphicFramePr>
          <p:cNvPr id="461834" name="Object 10"/>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71602"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1835" name="Object 11"/>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71603"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1836" name="Object 12"/>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71604"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1837" name="Rectangle 13"/>
          <p:cNvSpPr>
            <a:spLocks noGrp="1" noChangeArrowheads="1"/>
          </p:cNvSpPr>
          <p:nvPr>
            <p:ph type="body" idx="1"/>
          </p:nvPr>
        </p:nvSpPr>
        <p:spPr>
          <a:xfrm>
            <a:off x="228600" y="609600"/>
            <a:ext cx="8229600" cy="5715000"/>
          </a:xfrm>
        </p:spPr>
        <p:txBody>
          <a:bodyPr/>
          <a:lstStyle/>
          <a:p>
            <a:pPr>
              <a:lnSpc>
                <a:spcPct val="80000"/>
              </a:lnSpc>
            </a:pPr>
            <a:r>
              <a:rPr lang="en-US" sz="2400" dirty="0"/>
              <a:t>From Kirchhoff’s loop rule, we obtain</a:t>
            </a:r>
          </a:p>
          <a:p>
            <a:pPr lvl="1">
              <a:lnSpc>
                <a:spcPct val="80000"/>
              </a:lnSpc>
            </a:pPr>
            <a:endParaRPr lang="en-US" sz="2000" dirty="0"/>
          </a:p>
          <a:p>
            <a:pPr lvl="1">
              <a:lnSpc>
                <a:spcPct val="80000"/>
              </a:lnSpc>
            </a:pPr>
            <a:endParaRPr lang="en-US" sz="2000" dirty="0"/>
          </a:p>
          <a:p>
            <a:pPr>
              <a:lnSpc>
                <a:spcPct val="80000"/>
              </a:lnSpc>
            </a:pPr>
            <a:r>
              <a:rPr lang="en-US" sz="2400" dirty="0"/>
              <a:t>Thus</a:t>
            </a:r>
          </a:p>
          <a:p>
            <a:pPr>
              <a:lnSpc>
                <a:spcPct val="80000"/>
              </a:lnSpc>
            </a:pPr>
            <a:endParaRPr lang="en-US" sz="2400" dirty="0"/>
          </a:p>
          <a:p>
            <a:pPr lvl="1">
              <a:lnSpc>
                <a:spcPct val="80000"/>
              </a:lnSpc>
            </a:pPr>
            <a:endParaRPr lang="en-US" sz="2000" dirty="0"/>
          </a:p>
          <a:p>
            <a:pPr lvl="1">
              <a:lnSpc>
                <a:spcPct val="80000"/>
              </a:lnSpc>
            </a:pPr>
            <a:r>
              <a:rPr lang="en-US" sz="2000" dirty="0"/>
              <a:t>Using the identity </a:t>
            </a:r>
          </a:p>
          <a:p>
            <a:pPr>
              <a:lnSpc>
                <a:spcPct val="80000"/>
              </a:lnSpc>
            </a:pPr>
            <a:r>
              <a:rPr lang="en-US" sz="2400" dirty="0"/>
              <a:t> </a:t>
            </a:r>
          </a:p>
          <a:p>
            <a:pPr lvl="1">
              <a:lnSpc>
                <a:spcPct val="80000"/>
              </a:lnSpc>
            </a:pPr>
            <a:r>
              <a:rPr lang="en-US" sz="2000" dirty="0"/>
              <a:t>where </a:t>
            </a:r>
          </a:p>
          <a:p>
            <a:pPr>
              <a:lnSpc>
                <a:spcPct val="80000"/>
              </a:lnSpc>
            </a:pPr>
            <a:r>
              <a:rPr lang="en-US" sz="2400" dirty="0"/>
              <a:t>What does this mean?</a:t>
            </a:r>
          </a:p>
          <a:p>
            <a:pPr lvl="1">
              <a:lnSpc>
                <a:spcPct val="80000"/>
              </a:lnSpc>
            </a:pPr>
            <a:r>
              <a:rPr lang="en-US" sz="2000" dirty="0"/>
              <a:t>Current and voltage are “out of phase by</a:t>
            </a:r>
            <a:r>
              <a:rPr lang="en-US" sz="2000" dirty="0" smtClean="0"/>
              <a:t> </a:t>
            </a:r>
            <a:r>
              <a:rPr lang="en-US" sz="2000" dirty="0" smtClean="0">
                <a:latin typeface="Symbol" charset="2"/>
              </a:rPr>
              <a:t>π</a:t>
            </a:r>
            <a:r>
              <a:rPr lang="en-US" sz="2000" dirty="0" smtClean="0"/>
              <a:t>/</a:t>
            </a:r>
            <a:r>
              <a:rPr lang="en-US" sz="2000" dirty="0"/>
              <a:t>2 or 90</a:t>
            </a:r>
            <a:r>
              <a:rPr lang="en-US" sz="2000" baseline="30000" dirty="0"/>
              <a:t>o</a:t>
            </a:r>
            <a:r>
              <a:rPr lang="en-US" sz="2000" dirty="0" smtClean="0"/>
              <a:t>”. In </a:t>
            </a:r>
            <a:r>
              <a:rPr lang="en-US" sz="2000" dirty="0"/>
              <a:t>other words the current reaches its peak ¼ cycle after the voltage</a:t>
            </a:r>
          </a:p>
          <a:p>
            <a:pPr>
              <a:lnSpc>
                <a:spcPct val="80000"/>
              </a:lnSpc>
            </a:pPr>
            <a:r>
              <a:rPr lang="en-US" sz="2400" dirty="0"/>
              <a:t>What happens to the energy?</a:t>
            </a:r>
          </a:p>
          <a:p>
            <a:pPr lvl="1">
              <a:lnSpc>
                <a:spcPct val="80000"/>
              </a:lnSpc>
            </a:pPr>
            <a:r>
              <a:rPr lang="en-US" sz="2000" dirty="0"/>
              <a:t>No energy is dissipated </a:t>
            </a:r>
          </a:p>
          <a:p>
            <a:pPr lvl="1">
              <a:lnSpc>
                <a:spcPct val="80000"/>
              </a:lnSpc>
            </a:pPr>
            <a:r>
              <a:rPr lang="en-US" sz="2000" dirty="0"/>
              <a:t>The average power is 0 at all times</a:t>
            </a:r>
          </a:p>
          <a:p>
            <a:pPr lvl="1">
              <a:lnSpc>
                <a:spcPct val="80000"/>
              </a:lnSpc>
            </a:pPr>
            <a:r>
              <a:rPr lang="en-US" sz="2000" dirty="0"/>
              <a:t>The energy is stored temporarily in the magnetic field</a:t>
            </a:r>
          </a:p>
          <a:p>
            <a:pPr lvl="1">
              <a:lnSpc>
                <a:spcPct val="80000"/>
              </a:lnSpc>
            </a:pPr>
            <a:r>
              <a:rPr lang="en-US" sz="2000" dirty="0"/>
              <a:t>Then released back to the source</a:t>
            </a:r>
          </a:p>
        </p:txBody>
      </p:sp>
      <p:graphicFrame>
        <p:nvGraphicFramePr>
          <p:cNvPr id="461838" name="Object 14"/>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71605"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1839" name="Object 15"/>
          <p:cNvGraphicFramePr>
            <a:graphicFrameLocks noChangeAspect="1"/>
          </p:cNvGraphicFramePr>
          <p:nvPr/>
        </p:nvGraphicFramePr>
        <p:xfrm>
          <a:off x="1387475" y="914400"/>
          <a:ext cx="1812925" cy="890588"/>
        </p:xfrm>
        <a:graphic>
          <a:graphicData uri="http://schemas.openxmlformats.org/presentationml/2006/ole">
            <mc:AlternateContent xmlns:mc="http://schemas.openxmlformats.org/markup-compatibility/2006">
              <mc:Choice xmlns:v="urn:schemas-microsoft-com:vml" Requires="v">
                <p:oleObj spid="_x0000_s471606" name="Equation" r:id="rId9" imgW="749160" imgH="368280" progId="Equation.DSMT4">
                  <p:embed/>
                </p:oleObj>
              </mc:Choice>
              <mc:Fallback>
                <p:oleObj name="Equation" r:id="rId9" imgW="749160" imgH="3682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87475" y="914400"/>
                        <a:ext cx="1812925" cy="8905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1840" name="Object 16"/>
          <p:cNvGraphicFramePr>
            <a:graphicFrameLocks noChangeAspect="1"/>
          </p:cNvGraphicFramePr>
          <p:nvPr/>
        </p:nvGraphicFramePr>
        <p:xfrm>
          <a:off x="1101725" y="2074863"/>
          <a:ext cx="574675" cy="374650"/>
        </p:xfrm>
        <a:graphic>
          <a:graphicData uri="http://schemas.openxmlformats.org/presentationml/2006/ole">
            <mc:AlternateContent xmlns:mc="http://schemas.openxmlformats.org/markup-compatibility/2006">
              <mc:Choice xmlns:v="urn:schemas-microsoft-com:vml" Requires="v">
                <p:oleObj spid="_x0000_s471607" name="Equation" r:id="rId11" imgW="253800" imgH="164880" progId="Equation.DSMT4">
                  <p:embed/>
                </p:oleObj>
              </mc:Choice>
              <mc:Fallback>
                <p:oleObj name="Equation" r:id="rId11" imgW="253800" imgH="1648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1725" y="2074863"/>
                        <a:ext cx="574675" cy="3746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1841" name="Object 17"/>
          <p:cNvGraphicFramePr>
            <a:graphicFrameLocks noChangeAspect="1"/>
          </p:cNvGraphicFramePr>
          <p:nvPr/>
        </p:nvGraphicFramePr>
        <p:xfrm>
          <a:off x="1676400" y="1868488"/>
          <a:ext cx="823913" cy="722312"/>
        </p:xfrm>
        <a:graphic>
          <a:graphicData uri="http://schemas.openxmlformats.org/presentationml/2006/ole">
            <mc:AlternateContent xmlns:mc="http://schemas.openxmlformats.org/markup-compatibility/2006">
              <mc:Choice xmlns:v="urn:schemas-microsoft-com:vml" Requires="v">
                <p:oleObj spid="_x0000_s471608" name="Equation" r:id="rId13" imgW="419040" imgH="368280" progId="Equation.DSMT4">
                  <p:embed/>
                </p:oleObj>
              </mc:Choice>
              <mc:Fallback>
                <p:oleObj name="Equation" r:id="rId13" imgW="419040" imgH="3682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76400" y="1868488"/>
                        <a:ext cx="823913" cy="72231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1842" name="Object 18"/>
          <p:cNvGraphicFramePr>
            <a:graphicFrameLocks noChangeAspect="1"/>
          </p:cNvGraphicFramePr>
          <p:nvPr/>
        </p:nvGraphicFramePr>
        <p:xfrm>
          <a:off x="2743200" y="2614613"/>
          <a:ext cx="782638" cy="290512"/>
        </p:xfrm>
        <a:graphic>
          <a:graphicData uri="http://schemas.openxmlformats.org/presentationml/2006/ole">
            <mc:AlternateContent xmlns:mc="http://schemas.openxmlformats.org/markup-compatibility/2006">
              <mc:Choice xmlns:v="urn:schemas-microsoft-com:vml" Requires="v">
                <p:oleObj spid="_x0000_s471609" name="Equation" r:id="rId15" imgW="444240" imgH="164880" progId="Equation.DSMT4">
                  <p:embed/>
                </p:oleObj>
              </mc:Choice>
              <mc:Fallback>
                <p:oleObj name="Equation" r:id="rId15" imgW="444240" imgH="16488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43200" y="2614613"/>
                        <a:ext cx="782638" cy="29051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1843" name="Object 19"/>
          <p:cNvGraphicFramePr>
            <a:graphicFrameLocks noChangeAspect="1"/>
          </p:cNvGraphicFramePr>
          <p:nvPr/>
        </p:nvGraphicFramePr>
        <p:xfrm>
          <a:off x="1003300" y="2971800"/>
          <a:ext cx="520700" cy="339725"/>
        </p:xfrm>
        <a:graphic>
          <a:graphicData uri="http://schemas.openxmlformats.org/presentationml/2006/ole">
            <mc:AlternateContent xmlns:mc="http://schemas.openxmlformats.org/markup-compatibility/2006">
              <mc:Choice xmlns:v="urn:schemas-microsoft-com:vml" Requires="v">
                <p:oleObj spid="_x0000_s471610" name="Equation" r:id="rId17" imgW="253800" imgH="164880" progId="Equation.DSMT4">
                  <p:embed/>
                </p:oleObj>
              </mc:Choice>
              <mc:Fallback>
                <p:oleObj name="Equation" r:id="rId17" imgW="253800" imgH="16488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03300" y="2971800"/>
                        <a:ext cx="520700" cy="3397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1844" name="Object 20"/>
          <p:cNvGraphicFramePr>
            <a:graphicFrameLocks noChangeAspect="1"/>
          </p:cNvGraphicFramePr>
          <p:nvPr/>
        </p:nvGraphicFramePr>
        <p:xfrm>
          <a:off x="1858963" y="3290888"/>
          <a:ext cx="655637" cy="366712"/>
        </p:xfrm>
        <a:graphic>
          <a:graphicData uri="http://schemas.openxmlformats.org/presentationml/2006/ole">
            <mc:AlternateContent xmlns:mc="http://schemas.openxmlformats.org/markup-compatibility/2006">
              <mc:Choice xmlns:v="urn:schemas-microsoft-com:vml" Requires="v">
                <p:oleObj spid="_x0000_s471611" name="Equation" r:id="rId19" imgW="291960" imgH="203040" progId="Equation.DSMT4">
                  <p:embed/>
                </p:oleObj>
              </mc:Choice>
              <mc:Fallback>
                <p:oleObj name="Equation" r:id="rId19" imgW="291960" imgH="20304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58963" y="3290888"/>
                        <a:ext cx="655637" cy="36671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1845" name="Object 21"/>
          <p:cNvGraphicFramePr>
            <a:graphicFrameLocks noChangeAspect="1"/>
          </p:cNvGraphicFramePr>
          <p:nvPr/>
        </p:nvGraphicFramePr>
        <p:xfrm>
          <a:off x="2438400" y="1828800"/>
          <a:ext cx="1919288" cy="773113"/>
        </p:xfrm>
        <a:graphic>
          <a:graphicData uri="http://schemas.openxmlformats.org/presentationml/2006/ole">
            <mc:AlternateContent xmlns:mc="http://schemas.openxmlformats.org/markup-compatibility/2006">
              <mc:Choice xmlns:v="urn:schemas-microsoft-com:vml" Requires="v">
                <p:oleObj spid="_x0000_s471612" name="Equation" r:id="rId21" imgW="977760" imgH="393480" progId="Equation.DSMT4">
                  <p:embed/>
                </p:oleObj>
              </mc:Choice>
              <mc:Fallback>
                <p:oleObj name="Equation" r:id="rId21" imgW="977760" imgH="39348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438400" y="1828800"/>
                        <a:ext cx="1919288" cy="7731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1846" name="Object 22"/>
          <p:cNvGraphicFramePr>
            <a:graphicFrameLocks noChangeAspect="1"/>
          </p:cNvGraphicFramePr>
          <p:nvPr/>
        </p:nvGraphicFramePr>
        <p:xfrm>
          <a:off x="4344988" y="2057400"/>
          <a:ext cx="1446212" cy="398463"/>
        </p:xfrm>
        <a:graphic>
          <a:graphicData uri="http://schemas.openxmlformats.org/presentationml/2006/ole">
            <mc:AlternateContent xmlns:mc="http://schemas.openxmlformats.org/markup-compatibility/2006">
              <mc:Choice xmlns:v="urn:schemas-microsoft-com:vml" Requires="v">
                <p:oleObj spid="_x0000_s471613" name="Equation" r:id="rId23" imgW="736560" imgH="203040" progId="Equation.DSMT4">
                  <p:embed/>
                </p:oleObj>
              </mc:Choice>
              <mc:Fallback>
                <p:oleObj name="Equation" r:id="rId23" imgW="736560" imgH="20304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344988" y="2057400"/>
                        <a:ext cx="1446212" cy="3984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1847" name="Object 23"/>
          <p:cNvGraphicFramePr>
            <a:graphicFrameLocks noChangeAspect="1"/>
          </p:cNvGraphicFramePr>
          <p:nvPr/>
        </p:nvGraphicFramePr>
        <p:xfrm>
          <a:off x="3482975" y="2514600"/>
          <a:ext cx="1317625" cy="490538"/>
        </p:xfrm>
        <a:graphic>
          <a:graphicData uri="http://schemas.openxmlformats.org/presentationml/2006/ole">
            <mc:AlternateContent xmlns:mc="http://schemas.openxmlformats.org/markup-compatibility/2006">
              <mc:Choice xmlns:v="urn:schemas-microsoft-com:vml" Requires="v">
                <p:oleObj spid="_x0000_s471614" name="Equation" r:id="rId25" imgW="749160" imgH="279360" progId="Equation.DSMT4">
                  <p:embed/>
                </p:oleObj>
              </mc:Choice>
              <mc:Fallback>
                <p:oleObj name="Equation" r:id="rId25" imgW="749160" imgH="27936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482975" y="2514600"/>
                        <a:ext cx="1317625" cy="4905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1848" name="Object 24"/>
          <p:cNvGraphicFramePr>
            <a:graphicFrameLocks noChangeAspect="1"/>
          </p:cNvGraphicFramePr>
          <p:nvPr/>
        </p:nvGraphicFramePr>
        <p:xfrm>
          <a:off x="1454150" y="2854325"/>
          <a:ext cx="2584450" cy="574675"/>
        </p:xfrm>
        <a:graphic>
          <a:graphicData uri="http://schemas.openxmlformats.org/presentationml/2006/ole">
            <mc:AlternateContent xmlns:mc="http://schemas.openxmlformats.org/markup-compatibility/2006">
              <mc:Choice xmlns:v="urn:schemas-microsoft-com:vml" Requires="v">
                <p:oleObj spid="_x0000_s471615" name="Equation" r:id="rId27" imgW="1257120" imgH="279360" progId="Equation.DSMT4">
                  <p:embed/>
                </p:oleObj>
              </mc:Choice>
              <mc:Fallback>
                <p:oleObj name="Equation" r:id="rId27" imgW="1257120" imgH="279360" progId="Equation.DSMT4">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454150" y="2854325"/>
                        <a:ext cx="2584450" cy="5746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1849" name="Object 25"/>
          <p:cNvGraphicFramePr>
            <a:graphicFrameLocks noChangeAspect="1"/>
          </p:cNvGraphicFramePr>
          <p:nvPr/>
        </p:nvGraphicFramePr>
        <p:xfrm>
          <a:off x="4011613" y="2854325"/>
          <a:ext cx="2008187" cy="574675"/>
        </p:xfrm>
        <a:graphic>
          <a:graphicData uri="http://schemas.openxmlformats.org/presentationml/2006/ole">
            <mc:AlternateContent xmlns:mc="http://schemas.openxmlformats.org/markup-compatibility/2006">
              <mc:Choice xmlns:v="urn:schemas-microsoft-com:vml" Requires="v">
                <p:oleObj spid="_x0000_s471616" name="Equation" r:id="rId29" imgW="977760" imgH="279360" progId="Equation.DSMT4">
                  <p:embed/>
                </p:oleObj>
              </mc:Choice>
              <mc:Fallback>
                <p:oleObj name="Equation" r:id="rId29" imgW="977760" imgH="279360" progId="Equation.DSMT4">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011613" y="2854325"/>
                        <a:ext cx="2008187" cy="5746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1850" name="Object 26"/>
          <p:cNvGraphicFramePr>
            <a:graphicFrameLocks noChangeAspect="1"/>
          </p:cNvGraphicFramePr>
          <p:nvPr/>
        </p:nvGraphicFramePr>
        <p:xfrm>
          <a:off x="2432050" y="3276600"/>
          <a:ext cx="768350" cy="366713"/>
        </p:xfrm>
        <a:graphic>
          <a:graphicData uri="http://schemas.openxmlformats.org/presentationml/2006/ole">
            <mc:AlternateContent xmlns:mc="http://schemas.openxmlformats.org/markup-compatibility/2006">
              <mc:Choice xmlns:v="urn:schemas-microsoft-com:vml" Requires="v">
                <p:oleObj spid="_x0000_s471617" name="Equation" r:id="rId31" imgW="342720" imgH="203040" progId="Equation.DSMT4">
                  <p:embed/>
                </p:oleObj>
              </mc:Choice>
              <mc:Fallback>
                <p:oleObj name="Equation" r:id="rId31" imgW="342720" imgH="203040" progId="Equation.DSMT4">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432050" y="3276600"/>
                        <a:ext cx="768350" cy="3667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6572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iterate type="wd">
                                    <p:tmPct val="10000"/>
                                  </p:iterate>
                                  <p:childTnLst>
                                    <p:set>
                                      <p:cBhvr>
                                        <p:cTn id="14" dur="1" fill="hold">
                                          <p:stCondLst>
                                            <p:cond delay="0"/>
                                          </p:stCondLst>
                                        </p:cTn>
                                        <p:tgtEl>
                                          <p:spTgt spid="461837">
                                            <p:txEl>
                                              <p:pRg st="0" end="0"/>
                                            </p:txEl>
                                          </p:spTgt>
                                        </p:tgtEl>
                                        <p:attrNameLst>
                                          <p:attrName>style.visibility</p:attrName>
                                        </p:attrNameLst>
                                      </p:cBhvr>
                                      <p:to>
                                        <p:strVal val="visible"/>
                                      </p:to>
                                    </p:set>
                                    <p:animEffect transition="in" filter="wipe(left)">
                                      <p:cBhvr>
                                        <p:cTn id="15" dur="500"/>
                                        <p:tgtEl>
                                          <p:spTgt spid="46183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iterate type="wd">
                                    <p:tmPct val="10000"/>
                                  </p:iterate>
                                  <p:childTnLst>
                                    <p:set>
                                      <p:cBhvr>
                                        <p:cTn id="19" dur="1" fill="hold">
                                          <p:stCondLst>
                                            <p:cond delay="0"/>
                                          </p:stCondLst>
                                        </p:cTn>
                                        <p:tgtEl>
                                          <p:spTgt spid="461839"/>
                                        </p:tgtEl>
                                        <p:attrNameLst>
                                          <p:attrName>style.visibility</p:attrName>
                                        </p:attrNameLst>
                                      </p:cBhvr>
                                      <p:to>
                                        <p:strVal val="visible"/>
                                      </p:to>
                                    </p:set>
                                    <p:animEffect transition="in" filter="wipe(left)">
                                      <p:cBhvr>
                                        <p:cTn id="20" dur="500"/>
                                        <p:tgtEl>
                                          <p:spTgt spid="46183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type="wd">
                                    <p:tmPct val="10000"/>
                                  </p:iterate>
                                  <p:childTnLst>
                                    <p:set>
                                      <p:cBhvr>
                                        <p:cTn id="24" dur="1" fill="hold">
                                          <p:stCondLst>
                                            <p:cond delay="0"/>
                                          </p:stCondLst>
                                        </p:cTn>
                                        <p:tgtEl>
                                          <p:spTgt spid="461837">
                                            <p:txEl>
                                              <p:pRg st="3" end="3"/>
                                            </p:txEl>
                                          </p:spTgt>
                                        </p:tgtEl>
                                        <p:attrNameLst>
                                          <p:attrName>style.visibility</p:attrName>
                                        </p:attrNameLst>
                                      </p:cBhvr>
                                      <p:to>
                                        <p:strVal val="visible"/>
                                      </p:to>
                                    </p:set>
                                    <p:animEffect transition="in" filter="wipe(left)">
                                      <p:cBhvr>
                                        <p:cTn id="25" dur="500"/>
                                        <p:tgtEl>
                                          <p:spTgt spid="46183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iterate type="wd">
                                    <p:tmPct val="10000"/>
                                  </p:iterate>
                                  <p:childTnLst>
                                    <p:set>
                                      <p:cBhvr>
                                        <p:cTn id="29" dur="1" fill="hold">
                                          <p:stCondLst>
                                            <p:cond delay="0"/>
                                          </p:stCondLst>
                                        </p:cTn>
                                        <p:tgtEl>
                                          <p:spTgt spid="461840"/>
                                        </p:tgtEl>
                                        <p:attrNameLst>
                                          <p:attrName>style.visibility</p:attrName>
                                        </p:attrNameLst>
                                      </p:cBhvr>
                                      <p:to>
                                        <p:strVal val="visible"/>
                                      </p:to>
                                    </p:set>
                                    <p:animEffect transition="in" filter="wipe(left)">
                                      <p:cBhvr>
                                        <p:cTn id="30" dur="500"/>
                                        <p:tgtEl>
                                          <p:spTgt spid="46184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iterate type="wd">
                                    <p:tmPct val="10000"/>
                                  </p:iterate>
                                  <p:childTnLst>
                                    <p:set>
                                      <p:cBhvr>
                                        <p:cTn id="34" dur="1" fill="hold">
                                          <p:stCondLst>
                                            <p:cond delay="0"/>
                                          </p:stCondLst>
                                        </p:cTn>
                                        <p:tgtEl>
                                          <p:spTgt spid="461841"/>
                                        </p:tgtEl>
                                        <p:attrNameLst>
                                          <p:attrName>style.visibility</p:attrName>
                                        </p:attrNameLst>
                                      </p:cBhvr>
                                      <p:to>
                                        <p:strVal val="visible"/>
                                      </p:to>
                                    </p:set>
                                    <p:animEffect transition="in" filter="wipe(left)">
                                      <p:cBhvr>
                                        <p:cTn id="35" dur="500"/>
                                        <p:tgtEl>
                                          <p:spTgt spid="4618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iterate type="wd">
                                    <p:tmPct val="10000"/>
                                  </p:iterate>
                                  <p:childTnLst>
                                    <p:set>
                                      <p:cBhvr>
                                        <p:cTn id="39" dur="1" fill="hold">
                                          <p:stCondLst>
                                            <p:cond delay="0"/>
                                          </p:stCondLst>
                                        </p:cTn>
                                        <p:tgtEl>
                                          <p:spTgt spid="461845"/>
                                        </p:tgtEl>
                                        <p:attrNameLst>
                                          <p:attrName>style.visibility</p:attrName>
                                        </p:attrNameLst>
                                      </p:cBhvr>
                                      <p:to>
                                        <p:strVal val="visible"/>
                                      </p:to>
                                    </p:set>
                                    <p:animEffect transition="in" filter="wipe(left)">
                                      <p:cBhvr>
                                        <p:cTn id="40" dur="500"/>
                                        <p:tgtEl>
                                          <p:spTgt spid="46184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iterate type="wd">
                                    <p:tmPct val="10000"/>
                                  </p:iterate>
                                  <p:childTnLst>
                                    <p:set>
                                      <p:cBhvr>
                                        <p:cTn id="44" dur="1" fill="hold">
                                          <p:stCondLst>
                                            <p:cond delay="0"/>
                                          </p:stCondLst>
                                        </p:cTn>
                                        <p:tgtEl>
                                          <p:spTgt spid="461846"/>
                                        </p:tgtEl>
                                        <p:attrNameLst>
                                          <p:attrName>style.visibility</p:attrName>
                                        </p:attrNameLst>
                                      </p:cBhvr>
                                      <p:to>
                                        <p:strVal val="visible"/>
                                      </p:to>
                                    </p:set>
                                    <p:animEffect transition="in" filter="wipe(left)">
                                      <p:cBhvr>
                                        <p:cTn id="45" dur="500"/>
                                        <p:tgtEl>
                                          <p:spTgt spid="46184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iterate type="wd">
                                    <p:tmPct val="10000"/>
                                  </p:iterate>
                                  <p:childTnLst>
                                    <p:set>
                                      <p:cBhvr>
                                        <p:cTn id="49" dur="1" fill="hold">
                                          <p:stCondLst>
                                            <p:cond delay="0"/>
                                          </p:stCondLst>
                                        </p:cTn>
                                        <p:tgtEl>
                                          <p:spTgt spid="461837">
                                            <p:txEl>
                                              <p:pRg st="6" end="6"/>
                                            </p:txEl>
                                          </p:spTgt>
                                        </p:tgtEl>
                                        <p:attrNameLst>
                                          <p:attrName>style.visibility</p:attrName>
                                        </p:attrNameLst>
                                      </p:cBhvr>
                                      <p:to>
                                        <p:strVal val="visible"/>
                                      </p:to>
                                    </p:set>
                                    <p:animEffect transition="in" filter="wipe(left)">
                                      <p:cBhvr>
                                        <p:cTn id="50" dur="500"/>
                                        <p:tgtEl>
                                          <p:spTgt spid="461837">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iterate type="wd">
                                    <p:tmPct val="10000"/>
                                  </p:iterate>
                                  <p:childTnLst>
                                    <p:set>
                                      <p:cBhvr>
                                        <p:cTn id="54" dur="1" fill="hold">
                                          <p:stCondLst>
                                            <p:cond delay="0"/>
                                          </p:stCondLst>
                                        </p:cTn>
                                        <p:tgtEl>
                                          <p:spTgt spid="461842"/>
                                        </p:tgtEl>
                                        <p:attrNameLst>
                                          <p:attrName>style.visibility</p:attrName>
                                        </p:attrNameLst>
                                      </p:cBhvr>
                                      <p:to>
                                        <p:strVal val="visible"/>
                                      </p:to>
                                    </p:set>
                                    <p:animEffect transition="in" filter="wipe(left)">
                                      <p:cBhvr>
                                        <p:cTn id="55" dur="500"/>
                                        <p:tgtEl>
                                          <p:spTgt spid="46184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iterate type="wd">
                                    <p:tmPct val="10000"/>
                                  </p:iterate>
                                  <p:childTnLst>
                                    <p:set>
                                      <p:cBhvr>
                                        <p:cTn id="59" dur="1" fill="hold">
                                          <p:stCondLst>
                                            <p:cond delay="0"/>
                                          </p:stCondLst>
                                        </p:cTn>
                                        <p:tgtEl>
                                          <p:spTgt spid="461847"/>
                                        </p:tgtEl>
                                        <p:attrNameLst>
                                          <p:attrName>style.visibility</p:attrName>
                                        </p:attrNameLst>
                                      </p:cBhvr>
                                      <p:to>
                                        <p:strVal val="visible"/>
                                      </p:to>
                                    </p:set>
                                    <p:animEffect transition="in" filter="wipe(left)">
                                      <p:cBhvr>
                                        <p:cTn id="60" dur="500"/>
                                        <p:tgtEl>
                                          <p:spTgt spid="46184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iterate type="wd">
                                    <p:tmPct val="10000"/>
                                  </p:iterate>
                                  <p:childTnLst>
                                    <p:set>
                                      <p:cBhvr>
                                        <p:cTn id="64" dur="1" fill="hold">
                                          <p:stCondLst>
                                            <p:cond delay="0"/>
                                          </p:stCondLst>
                                        </p:cTn>
                                        <p:tgtEl>
                                          <p:spTgt spid="461837">
                                            <p:txEl>
                                              <p:pRg st="7" end="7"/>
                                            </p:txEl>
                                          </p:spTgt>
                                        </p:tgtEl>
                                        <p:attrNameLst>
                                          <p:attrName>style.visibility</p:attrName>
                                        </p:attrNameLst>
                                      </p:cBhvr>
                                      <p:to>
                                        <p:strVal val="visible"/>
                                      </p:to>
                                    </p:set>
                                    <p:animEffect transition="in" filter="wipe(left)">
                                      <p:cBhvr>
                                        <p:cTn id="65" dur="500"/>
                                        <p:tgtEl>
                                          <p:spTgt spid="461837">
                                            <p:txEl>
                                              <p:pRg st="7" end="7"/>
                                            </p:txEl>
                                          </p:spTgt>
                                        </p:tgtEl>
                                      </p:cBhvr>
                                    </p:animEffect>
                                  </p:childTnLst>
                                </p:cTn>
                              </p:par>
                              <p:par>
                                <p:cTn id="66" presetID="22" presetClass="entr" presetSubtype="8" fill="hold" nodeType="withEffect">
                                  <p:stCondLst>
                                    <p:cond delay="0"/>
                                  </p:stCondLst>
                                  <p:iterate type="wd">
                                    <p:tmPct val="10000"/>
                                  </p:iterate>
                                  <p:childTnLst>
                                    <p:set>
                                      <p:cBhvr>
                                        <p:cTn id="67" dur="1" fill="hold">
                                          <p:stCondLst>
                                            <p:cond delay="0"/>
                                          </p:stCondLst>
                                        </p:cTn>
                                        <p:tgtEl>
                                          <p:spTgt spid="461843"/>
                                        </p:tgtEl>
                                        <p:attrNameLst>
                                          <p:attrName>style.visibility</p:attrName>
                                        </p:attrNameLst>
                                      </p:cBhvr>
                                      <p:to>
                                        <p:strVal val="visible"/>
                                      </p:to>
                                    </p:set>
                                    <p:animEffect transition="in" filter="wipe(left)">
                                      <p:cBhvr>
                                        <p:cTn id="68" dur="500"/>
                                        <p:tgtEl>
                                          <p:spTgt spid="461843"/>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iterate type="wd">
                                    <p:tmPct val="10000"/>
                                  </p:iterate>
                                  <p:childTnLst>
                                    <p:set>
                                      <p:cBhvr>
                                        <p:cTn id="72" dur="1" fill="hold">
                                          <p:stCondLst>
                                            <p:cond delay="0"/>
                                          </p:stCondLst>
                                        </p:cTn>
                                        <p:tgtEl>
                                          <p:spTgt spid="461848"/>
                                        </p:tgtEl>
                                        <p:attrNameLst>
                                          <p:attrName>style.visibility</p:attrName>
                                        </p:attrNameLst>
                                      </p:cBhvr>
                                      <p:to>
                                        <p:strVal val="visible"/>
                                      </p:to>
                                    </p:set>
                                    <p:animEffect transition="in" filter="wipe(left)">
                                      <p:cBhvr>
                                        <p:cTn id="73" dur="500"/>
                                        <p:tgtEl>
                                          <p:spTgt spid="46184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iterate type="wd">
                                    <p:tmPct val="10000"/>
                                  </p:iterate>
                                  <p:childTnLst>
                                    <p:set>
                                      <p:cBhvr>
                                        <p:cTn id="77" dur="1" fill="hold">
                                          <p:stCondLst>
                                            <p:cond delay="0"/>
                                          </p:stCondLst>
                                        </p:cTn>
                                        <p:tgtEl>
                                          <p:spTgt spid="461849"/>
                                        </p:tgtEl>
                                        <p:attrNameLst>
                                          <p:attrName>style.visibility</p:attrName>
                                        </p:attrNameLst>
                                      </p:cBhvr>
                                      <p:to>
                                        <p:strVal val="visible"/>
                                      </p:to>
                                    </p:set>
                                    <p:animEffect transition="in" filter="wipe(left)">
                                      <p:cBhvr>
                                        <p:cTn id="78" dur="500"/>
                                        <p:tgtEl>
                                          <p:spTgt spid="461849"/>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iterate type="wd">
                                    <p:tmPct val="10000"/>
                                  </p:iterate>
                                  <p:childTnLst>
                                    <p:set>
                                      <p:cBhvr>
                                        <p:cTn id="82" dur="1" fill="hold">
                                          <p:stCondLst>
                                            <p:cond delay="0"/>
                                          </p:stCondLst>
                                        </p:cTn>
                                        <p:tgtEl>
                                          <p:spTgt spid="461837">
                                            <p:txEl>
                                              <p:pRg st="8" end="8"/>
                                            </p:txEl>
                                          </p:spTgt>
                                        </p:tgtEl>
                                        <p:attrNameLst>
                                          <p:attrName>style.visibility</p:attrName>
                                        </p:attrNameLst>
                                      </p:cBhvr>
                                      <p:to>
                                        <p:strVal val="visible"/>
                                      </p:to>
                                    </p:set>
                                    <p:animEffect transition="in" filter="wipe(left)">
                                      <p:cBhvr>
                                        <p:cTn id="83" dur="500"/>
                                        <p:tgtEl>
                                          <p:spTgt spid="461837">
                                            <p:txEl>
                                              <p:pRg st="8" end="8"/>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iterate type="wd">
                                    <p:tmPct val="10000"/>
                                  </p:iterate>
                                  <p:childTnLst>
                                    <p:set>
                                      <p:cBhvr>
                                        <p:cTn id="87" dur="1" fill="hold">
                                          <p:stCondLst>
                                            <p:cond delay="0"/>
                                          </p:stCondLst>
                                        </p:cTn>
                                        <p:tgtEl>
                                          <p:spTgt spid="461844"/>
                                        </p:tgtEl>
                                        <p:attrNameLst>
                                          <p:attrName>style.visibility</p:attrName>
                                        </p:attrNameLst>
                                      </p:cBhvr>
                                      <p:to>
                                        <p:strVal val="visible"/>
                                      </p:to>
                                    </p:set>
                                    <p:animEffect transition="in" filter="wipe(left)">
                                      <p:cBhvr>
                                        <p:cTn id="88" dur="500"/>
                                        <p:tgtEl>
                                          <p:spTgt spid="461844"/>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iterate type="wd">
                                    <p:tmPct val="10000"/>
                                  </p:iterate>
                                  <p:childTnLst>
                                    <p:set>
                                      <p:cBhvr>
                                        <p:cTn id="92" dur="1" fill="hold">
                                          <p:stCondLst>
                                            <p:cond delay="0"/>
                                          </p:stCondLst>
                                        </p:cTn>
                                        <p:tgtEl>
                                          <p:spTgt spid="461850"/>
                                        </p:tgtEl>
                                        <p:attrNameLst>
                                          <p:attrName>style.visibility</p:attrName>
                                        </p:attrNameLst>
                                      </p:cBhvr>
                                      <p:to>
                                        <p:strVal val="visible"/>
                                      </p:to>
                                    </p:set>
                                    <p:animEffect transition="in" filter="wipe(left)">
                                      <p:cBhvr>
                                        <p:cTn id="93" dur="500"/>
                                        <p:tgtEl>
                                          <p:spTgt spid="461850"/>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iterate type="wd">
                                    <p:tmPct val="10000"/>
                                  </p:iterate>
                                  <p:childTnLst>
                                    <p:set>
                                      <p:cBhvr>
                                        <p:cTn id="97" dur="1" fill="hold">
                                          <p:stCondLst>
                                            <p:cond delay="0"/>
                                          </p:stCondLst>
                                        </p:cTn>
                                        <p:tgtEl>
                                          <p:spTgt spid="461837">
                                            <p:txEl>
                                              <p:pRg st="9" end="9"/>
                                            </p:txEl>
                                          </p:spTgt>
                                        </p:tgtEl>
                                        <p:attrNameLst>
                                          <p:attrName>style.visibility</p:attrName>
                                        </p:attrNameLst>
                                      </p:cBhvr>
                                      <p:to>
                                        <p:strVal val="visible"/>
                                      </p:to>
                                    </p:set>
                                    <p:animEffect transition="in" filter="wipe(left)">
                                      <p:cBhvr>
                                        <p:cTn id="98" dur="500"/>
                                        <p:tgtEl>
                                          <p:spTgt spid="461837">
                                            <p:txEl>
                                              <p:pRg st="9" end="9"/>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5" presetClass="entr" presetSubtype="10" fill="hold" nodeType="clickEffect">
                                  <p:stCondLst>
                                    <p:cond delay="0"/>
                                  </p:stCondLst>
                                  <p:childTnLst>
                                    <p:set>
                                      <p:cBhvr>
                                        <p:cTn id="102" dur="1" fill="hold">
                                          <p:stCondLst>
                                            <p:cond delay="0"/>
                                          </p:stCondLst>
                                        </p:cTn>
                                        <p:tgtEl>
                                          <p:spTgt spid="3"/>
                                        </p:tgtEl>
                                        <p:attrNameLst>
                                          <p:attrName>style.visibility</p:attrName>
                                        </p:attrNameLst>
                                      </p:cBhvr>
                                      <p:to>
                                        <p:strVal val="visible"/>
                                      </p:to>
                                    </p:set>
                                    <p:animEffect transition="in" filter="checkerboard(across)">
                                      <p:cBhvr>
                                        <p:cTn id="103" dur="500"/>
                                        <p:tgtEl>
                                          <p:spTgt spid="3"/>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iterate type="wd">
                                    <p:tmPct val="10000"/>
                                  </p:iterate>
                                  <p:childTnLst>
                                    <p:set>
                                      <p:cBhvr>
                                        <p:cTn id="107" dur="1" fill="hold">
                                          <p:stCondLst>
                                            <p:cond delay="0"/>
                                          </p:stCondLst>
                                        </p:cTn>
                                        <p:tgtEl>
                                          <p:spTgt spid="461837">
                                            <p:txEl>
                                              <p:pRg st="10" end="10"/>
                                            </p:txEl>
                                          </p:spTgt>
                                        </p:tgtEl>
                                        <p:attrNameLst>
                                          <p:attrName>style.visibility</p:attrName>
                                        </p:attrNameLst>
                                      </p:cBhvr>
                                      <p:to>
                                        <p:strVal val="visible"/>
                                      </p:to>
                                    </p:set>
                                    <p:animEffect transition="in" filter="wipe(left)">
                                      <p:cBhvr>
                                        <p:cTn id="108" dur="500"/>
                                        <p:tgtEl>
                                          <p:spTgt spid="461837">
                                            <p:txEl>
                                              <p:pRg st="10" end="10"/>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iterate type="wd">
                                    <p:tmPct val="10000"/>
                                  </p:iterate>
                                  <p:childTnLst>
                                    <p:set>
                                      <p:cBhvr>
                                        <p:cTn id="112" dur="1" fill="hold">
                                          <p:stCondLst>
                                            <p:cond delay="0"/>
                                          </p:stCondLst>
                                        </p:cTn>
                                        <p:tgtEl>
                                          <p:spTgt spid="461837">
                                            <p:txEl>
                                              <p:pRg st="11" end="11"/>
                                            </p:txEl>
                                          </p:spTgt>
                                        </p:tgtEl>
                                        <p:attrNameLst>
                                          <p:attrName>style.visibility</p:attrName>
                                        </p:attrNameLst>
                                      </p:cBhvr>
                                      <p:to>
                                        <p:strVal val="visible"/>
                                      </p:to>
                                    </p:set>
                                    <p:animEffect transition="in" filter="wipe(left)">
                                      <p:cBhvr>
                                        <p:cTn id="113" dur="500"/>
                                        <p:tgtEl>
                                          <p:spTgt spid="461837">
                                            <p:txEl>
                                              <p:pRg st="11" end="11"/>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iterate type="wd">
                                    <p:tmPct val="10000"/>
                                  </p:iterate>
                                  <p:childTnLst>
                                    <p:set>
                                      <p:cBhvr>
                                        <p:cTn id="117" dur="1" fill="hold">
                                          <p:stCondLst>
                                            <p:cond delay="0"/>
                                          </p:stCondLst>
                                        </p:cTn>
                                        <p:tgtEl>
                                          <p:spTgt spid="461837">
                                            <p:txEl>
                                              <p:pRg st="12" end="12"/>
                                            </p:txEl>
                                          </p:spTgt>
                                        </p:tgtEl>
                                        <p:attrNameLst>
                                          <p:attrName>style.visibility</p:attrName>
                                        </p:attrNameLst>
                                      </p:cBhvr>
                                      <p:to>
                                        <p:strVal val="visible"/>
                                      </p:to>
                                    </p:set>
                                    <p:animEffect transition="in" filter="wipe(left)">
                                      <p:cBhvr>
                                        <p:cTn id="118" dur="500"/>
                                        <p:tgtEl>
                                          <p:spTgt spid="461837">
                                            <p:txEl>
                                              <p:pRg st="12" end="12"/>
                                            </p:txEl>
                                          </p:spTgt>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grpId="0" nodeType="clickEffect">
                                  <p:stCondLst>
                                    <p:cond delay="0"/>
                                  </p:stCondLst>
                                  <p:iterate type="wd">
                                    <p:tmPct val="10000"/>
                                  </p:iterate>
                                  <p:childTnLst>
                                    <p:set>
                                      <p:cBhvr>
                                        <p:cTn id="122" dur="1" fill="hold">
                                          <p:stCondLst>
                                            <p:cond delay="0"/>
                                          </p:stCondLst>
                                        </p:cTn>
                                        <p:tgtEl>
                                          <p:spTgt spid="461837">
                                            <p:txEl>
                                              <p:pRg st="13" end="13"/>
                                            </p:txEl>
                                          </p:spTgt>
                                        </p:tgtEl>
                                        <p:attrNameLst>
                                          <p:attrName>style.visibility</p:attrName>
                                        </p:attrNameLst>
                                      </p:cBhvr>
                                      <p:to>
                                        <p:strVal val="visible"/>
                                      </p:to>
                                    </p:set>
                                    <p:animEffect transition="in" filter="wipe(left)">
                                      <p:cBhvr>
                                        <p:cTn id="123" dur="500"/>
                                        <p:tgtEl>
                                          <p:spTgt spid="461837">
                                            <p:txEl>
                                              <p:pRg st="13" end="13"/>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iterate type="wd">
                                    <p:tmPct val="10000"/>
                                  </p:iterate>
                                  <p:childTnLst>
                                    <p:set>
                                      <p:cBhvr>
                                        <p:cTn id="127" dur="1" fill="hold">
                                          <p:stCondLst>
                                            <p:cond delay="0"/>
                                          </p:stCondLst>
                                        </p:cTn>
                                        <p:tgtEl>
                                          <p:spTgt spid="461837">
                                            <p:txEl>
                                              <p:pRg st="14" end="14"/>
                                            </p:txEl>
                                          </p:spTgt>
                                        </p:tgtEl>
                                        <p:attrNameLst>
                                          <p:attrName>style.visibility</p:attrName>
                                        </p:attrNameLst>
                                      </p:cBhvr>
                                      <p:to>
                                        <p:strVal val="visible"/>
                                      </p:to>
                                    </p:set>
                                    <p:animEffect transition="in" filter="wipe(left)">
                                      <p:cBhvr>
                                        <p:cTn id="128" dur="500"/>
                                        <p:tgtEl>
                                          <p:spTgt spid="461837">
                                            <p:txEl>
                                              <p:pRg st="14" end="14"/>
                                            </p:txEl>
                                          </p:spTgt>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grpId="0" nodeType="clickEffect">
                                  <p:stCondLst>
                                    <p:cond delay="0"/>
                                  </p:stCondLst>
                                  <p:iterate type="wd">
                                    <p:tmPct val="10000"/>
                                  </p:iterate>
                                  <p:childTnLst>
                                    <p:set>
                                      <p:cBhvr>
                                        <p:cTn id="132" dur="1" fill="hold">
                                          <p:stCondLst>
                                            <p:cond delay="0"/>
                                          </p:stCondLst>
                                        </p:cTn>
                                        <p:tgtEl>
                                          <p:spTgt spid="461837">
                                            <p:txEl>
                                              <p:pRg st="15" end="15"/>
                                            </p:txEl>
                                          </p:spTgt>
                                        </p:tgtEl>
                                        <p:attrNameLst>
                                          <p:attrName>style.visibility</p:attrName>
                                        </p:attrNameLst>
                                      </p:cBhvr>
                                      <p:to>
                                        <p:strVal val="visible"/>
                                      </p:to>
                                    </p:set>
                                    <p:animEffect transition="in" filter="wipe(left)">
                                      <p:cBhvr>
                                        <p:cTn id="133" dur="500"/>
                                        <p:tgtEl>
                                          <p:spTgt spid="461837">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37"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e Placeholder 3"/>
          <p:cNvSpPr>
            <a:spLocks noGrp="1"/>
          </p:cNvSpPr>
          <p:nvPr>
            <p:ph type="dt" sz="half" idx="10"/>
          </p:nvPr>
        </p:nvSpPr>
        <p:spPr/>
        <p:txBody>
          <a:bodyPr/>
          <a:lstStyle/>
          <a:p>
            <a:r>
              <a:rPr lang="en-US" smtClean="0"/>
              <a:t>Thursday, July 5, 2018</a:t>
            </a:r>
            <a:endParaRPr lang="en-US"/>
          </a:p>
        </p:txBody>
      </p:sp>
      <p:sp>
        <p:nvSpPr>
          <p:cNvPr id="20" name="Footer Placeholder 4"/>
          <p:cNvSpPr>
            <a:spLocks noGrp="1"/>
          </p:cNvSpPr>
          <p:nvPr>
            <p:ph type="ftr" sz="quarter" idx="11"/>
          </p:nvPr>
        </p:nvSpPr>
        <p:spPr/>
        <p:txBody>
          <a:bodyPr/>
          <a:lstStyle/>
          <a:p>
            <a:r>
              <a:rPr lang="de-DE" smtClean="0"/>
              <a:t>PHYS 1444-001, Summer 2018               Dr. Jaehoon Yu</a:t>
            </a:r>
            <a:endParaRPr lang="en-US"/>
          </a:p>
        </p:txBody>
      </p:sp>
      <p:sp>
        <p:nvSpPr>
          <p:cNvPr id="21" name="Slide Number Placeholder 5"/>
          <p:cNvSpPr>
            <a:spLocks noGrp="1"/>
          </p:cNvSpPr>
          <p:nvPr>
            <p:ph type="sldNum" sz="quarter" idx="12"/>
          </p:nvPr>
        </p:nvSpPr>
        <p:spPr/>
        <p:txBody>
          <a:bodyPr/>
          <a:lstStyle/>
          <a:p>
            <a:fld id="{EFE20C8B-991F-F24D-9D2A-EEB331E7B01E}" type="slidenum">
              <a:rPr lang="en-US"/>
              <a:pPr/>
              <a:t>91</a:t>
            </a:fld>
            <a:endParaRPr lang="en-US"/>
          </a:p>
        </p:txBody>
      </p:sp>
      <p:sp>
        <p:nvSpPr>
          <p:cNvPr id="462850" name="Rectangle 2"/>
          <p:cNvSpPr>
            <a:spLocks noGrp="1" noChangeArrowheads="1"/>
          </p:cNvSpPr>
          <p:nvPr>
            <p:ph type="title"/>
          </p:nvPr>
        </p:nvSpPr>
        <p:spPr>
          <a:xfrm>
            <a:off x="381000" y="152400"/>
            <a:ext cx="8534400" cy="609600"/>
          </a:xfrm>
        </p:spPr>
        <p:txBody>
          <a:bodyPr/>
          <a:lstStyle/>
          <a:p>
            <a:r>
              <a:rPr lang="en-US"/>
              <a:t>AC Circuit w/ Inductance only</a:t>
            </a:r>
          </a:p>
        </p:txBody>
      </p:sp>
      <p:graphicFrame>
        <p:nvGraphicFramePr>
          <p:cNvPr id="462851" name="Object 3"/>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72416"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2852" name="Object 4"/>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72417" name="Equation" r:id="rId5" imgW="914400" imgH="190080" progId="Equation.DSMT4">
                  <p:embed/>
                </p:oleObj>
              </mc:Choice>
              <mc:Fallback>
                <p:oleObj name="Equation" r:id="rId5"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2853"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72418"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2854" name="Rectangle 6"/>
          <p:cNvSpPr>
            <a:spLocks noGrp="1" noChangeArrowheads="1"/>
          </p:cNvSpPr>
          <p:nvPr>
            <p:ph type="body" idx="1"/>
          </p:nvPr>
        </p:nvSpPr>
        <p:spPr>
          <a:xfrm>
            <a:off x="304800" y="762000"/>
            <a:ext cx="8458200" cy="5638800"/>
          </a:xfrm>
        </p:spPr>
        <p:txBody>
          <a:bodyPr/>
          <a:lstStyle/>
          <a:p>
            <a:pPr>
              <a:lnSpc>
                <a:spcPct val="90000"/>
              </a:lnSpc>
            </a:pPr>
            <a:r>
              <a:rPr lang="en-US" sz="2800" dirty="0"/>
              <a:t>How are the resistor and inductor different in terms of energy?</a:t>
            </a:r>
          </a:p>
          <a:p>
            <a:pPr lvl="1">
              <a:lnSpc>
                <a:spcPct val="90000"/>
              </a:lnSpc>
            </a:pPr>
            <a:r>
              <a:rPr lang="en-US" sz="2400" dirty="0"/>
              <a:t>Inductor</a:t>
            </a:r>
          </a:p>
          <a:p>
            <a:pPr lvl="1">
              <a:lnSpc>
                <a:spcPct val="90000"/>
              </a:lnSpc>
            </a:pPr>
            <a:endParaRPr lang="en-US" sz="2400" dirty="0"/>
          </a:p>
          <a:p>
            <a:pPr lvl="1">
              <a:lnSpc>
                <a:spcPct val="90000"/>
              </a:lnSpc>
            </a:pPr>
            <a:r>
              <a:rPr lang="en-US" sz="2400" dirty="0"/>
              <a:t>Resistor</a:t>
            </a:r>
          </a:p>
          <a:p>
            <a:pPr lvl="1">
              <a:lnSpc>
                <a:spcPct val="90000"/>
              </a:lnSpc>
            </a:pPr>
            <a:endParaRPr lang="en-US" sz="2400" dirty="0"/>
          </a:p>
          <a:p>
            <a:pPr>
              <a:lnSpc>
                <a:spcPct val="90000"/>
              </a:lnSpc>
            </a:pPr>
            <a:r>
              <a:rPr lang="en-US" sz="2800" dirty="0"/>
              <a:t>How are they the same?</a:t>
            </a:r>
          </a:p>
          <a:p>
            <a:pPr lvl="1">
              <a:lnSpc>
                <a:spcPct val="90000"/>
              </a:lnSpc>
            </a:pPr>
            <a:r>
              <a:rPr lang="en-US" sz="2400" dirty="0"/>
              <a:t>They both impede the flow of charge</a:t>
            </a:r>
          </a:p>
          <a:p>
            <a:pPr lvl="1">
              <a:lnSpc>
                <a:spcPct val="90000"/>
              </a:lnSpc>
            </a:pPr>
            <a:r>
              <a:rPr lang="en-US" sz="2400" dirty="0"/>
              <a:t>For a resistance R, the peak voltage and current are related to </a:t>
            </a:r>
          </a:p>
          <a:p>
            <a:pPr lvl="1">
              <a:lnSpc>
                <a:spcPct val="90000"/>
              </a:lnSpc>
            </a:pPr>
            <a:r>
              <a:rPr lang="en-US" sz="2400" dirty="0"/>
              <a:t>Similarly, for an inductor we</a:t>
            </a:r>
            <a:r>
              <a:rPr lang="en-US" sz="2400" dirty="0" smtClean="0"/>
              <a:t> may </a:t>
            </a:r>
            <a:r>
              <a:rPr lang="en-US" sz="2400" dirty="0"/>
              <a:t>write</a:t>
            </a:r>
          </a:p>
          <a:p>
            <a:pPr lvl="2">
              <a:lnSpc>
                <a:spcPct val="90000"/>
              </a:lnSpc>
            </a:pPr>
            <a:r>
              <a:rPr lang="en-US" sz="2000" dirty="0"/>
              <a:t>Where X</a:t>
            </a:r>
            <a:r>
              <a:rPr lang="en-US" sz="2000" baseline="-25000" dirty="0"/>
              <a:t>L</a:t>
            </a:r>
            <a:r>
              <a:rPr lang="en-US" sz="2000" dirty="0"/>
              <a:t> is the </a:t>
            </a:r>
            <a:r>
              <a:rPr lang="en-US" sz="2000" u="sng" dirty="0">
                <a:solidFill>
                  <a:srgbClr val="CC0000"/>
                </a:solidFill>
              </a:rPr>
              <a:t>inductive reactance</a:t>
            </a:r>
            <a:r>
              <a:rPr lang="en-US" sz="2000" dirty="0"/>
              <a:t> of the inductor</a:t>
            </a:r>
          </a:p>
          <a:p>
            <a:pPr lvl="2">
              <a:lnSpc>
                <a:spcPct val="90000"/>
              </a:lnSpc>
            </a:pPr>
            <a:r>
              <a:rPr lang="en-US" sz="2000" dirty="0"/>
              <a:t>What do you think is the </a:t>
            </a:r>
            <a:r>
              <a:rPr lang="en-US" sz="2000" u="sng" dirty="0">
                <a:solidFill>
                  <a:srgbClr val="CC0000"/>
                </a:solidFill>
              </a:rPr>
              <a:t>unit of the reactance</a:t>
            </a:r>
            <a:r>
              <a:rPr lang="en-US" sz="2000" dirty="0"/>
              <a:t>? </a:t>
            </a:r>
          </a:p>
          <a:p>
            <a:pPr lvl="2">
              <a:lnSpc>
                <a:spcPct val="90000"/>
              </a:lnSpc>
            </a:pPr>
            <a:r>
              <a:rPr lang="en-US" sz="2000" dirty="0"/>
              <a:t>The relationship                    is not valid at a particular instance. Why not?</a:t>
            </a:r>
          </a:p>
          <a:p>
            <a:pPr lvl="3">
              <a:lnSpc>
                <a:spcPct val="90000"/>
              </a:lnSpc>
            </a:pPr>
            <a:r>
              <a:rPr lang="en-US" sz="1800" dirty="0"/>
              <a:t>Since V</a:t>
            </a:r>
            <a:r>
              <a:rPr lang="en-US" sz="1800" baseline="-25000" dirty="0"/>
              <a:t>0</a:t>
            </a:r>
            <a:r>
              <a:rPr lang="en-US" sz="1800" dirty="0"/>
              <a:t> and </a:t>
            </a:r>
            <a:r>
              <a:rPr lang="en-US" sz="1800" dirty="0">
                <a:latin typeface="Symbol" charset="2"/>
              </a:rPr>
              <a:t>I</a:t>
            </a:r>
            <a:r>
              <a:rPr lang="en-US" sz="1800" baseline="-25000" dirty="0"/>
              <a:t>0</a:t>
            </a:r>
            <a:r>
              <a:rPr lang="en-US" sz="1800" dirty="0"/>
              <a:t> do not occur at the same time</a:t>
            </a:r>
          </a:p>
        </p:txBody>
      </p:sp>
      <p:graphicFrame>
        <p:nvGraphicFramePr>
          <p:cNvPr id="462855" name="Object 7"/>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72419"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2856" name="Text Box 8"/>
          <p:cNvSpPr txBox="1">
            <a:spLocks noChangeArrowheads="1"/>
          </p:cNvSpPr>
          <p:nvPr/>
        </p:nvSpPr>
        <p:spPr bwMode="auto">
          <a:xfrm>
            <a:off x="2362200" y="1600200"/>
            <a:ext cx="6416675" cy="822325"/>
          </a:xfrm>
          <a:prstGeom prst="rect">
            <a:avLst/>
          </a:prstGeom>
          <a:noFill/>
          <a:ln w="9525">
            <a:noFill/>
            <a:miter lim="800000"/>
            <a:headEnd/>
            <a:tailEnd/>
          </a:ln>
          <a:effectLst/>
        </p:spPr>
        <p:txBody>
          <a:bodyPr>
            <a:prstTxWarp prst="textNoShape">
              <a:avLst/>
            </a:prstTxWarp>
            <a:spAutoFit/>
          </a:bodyPr>
          <a:lstStyle/>
          <a:p>
            <a:r>
              <a:rPr lang="en-US">
                <a:solidFill>
                  <a:srgbClr val="CC0000"/>
                </a:solidFill>
                <a:latin typeface="Arial Narrow" charset="0"/>
              </a:rPr>
              <a:t>Stores the energy temporarily in the magnetic field and then releases it back to the emf source </a:t>
            </a:r>
          </a:p>
        </p:txBody>
      </p:sp>
      <p:sp>
        <p:nvSpPr>
          <p:cNvPr id="462857" name="Text Box 9"/>
          <p:cNvSpPr txBox="1">
            <a:spLocks noChangeArrowheads="1"/>
          </p:cNvSpPr>
          <p:nvPr/>
        </p:nvSpPr>
        <p:spPr bwMode="auto">
          <a:xfrm>
            <a:off x="2362200" y="2438400"/>
            <a:ext cx="6416675" cy="830997"/>
          </a:xfrm>
          <a:prstGeom prst="rect">
            <a:avLst/>
          </a:prstGeom>
          <a:noFill/>
          <a:ln w="9525">
            <a:noFill/>
            <a:miter lim="800000"/>
            <a:headEnd/>
            <a:tailEnd/>
          </a:ln>
          <a:effectLst/>
        </p:spPr>
        <p:txBody>
          <a:bodyPr>
            <a:prstTxWarp prst="textNoShape">
              <a:avLst/>
            </a:prstTxWarp>
            <a:spAutoFit/>
          </a:bodyPr>
          <a:lstStyle/>
          <a:p>
            <a:r>
              <a:rPr lang="en-US" dirty="0">
                <a:solidFill>
                  <a:srgbClr val="CC0000"/>
                </a:solidFill>
                <a:latin typeface="Arial Narrow" charset="0"/>
              </a:rPr>
              <a:t>Does not store energy but transforms it to thermal energy,</a:t>
            </a:r>
            <a:r>
              <a:rPr lang="en-US" dirty="0" smtClean="0">
                <a:solidFill>
                  <a:srgbClr val="CC0000"/>
                </a:solidFill>
                <a:latin typeface="Arial Narrow" charset="0"/>
              </a:rPr>
              <a:t> losing it to </a:t>
            </a:r>
            <a:r>
              <a:rPr lang="en-US" dirty="0">
                <a:solidFill>
                  <a:srgbClr val="CC0000"/>
                </a:solidFill>
                <a:latin typeface="Arial Narrow" charset="0"/>
              </a:rPr>
              <a:t>the environment</a:t>
            </a:r>
          </a:p>
        </p:txBody>
      </p:sp>
      <p:sp>
        <p:nvSpPr>
          <p:cNvPr id="462858" name="Text Box 10"/>
          <p:cNvSpPr txBox="1">
            <a:spLocks noChangeArrowheads="1"/>
          </p:cNvSpPr>
          <p:nvPr/>
        </p:nvSpPr>
        <p:spPr bwMode="auto">
          <a:xfrm>
            <a:off x="5867400" y="5181600"/>
            <a:ext cx="379413" cy="396875"/>
          </a:xfrm>
          <a:prstGeom prst="rect">
            <a:avLst/>
          </a:prstGeom>
          <a:noFill/>
          <a:ln w="9525">
            <a:noFill/>
            <a:miter lim="800000"/>
            <a:headEnd/>
            <a:tailEnd/>
          </a:ln>
          <a:effectLst/>
        </p:spPr>
        <p:txBody>
          <a:bodyPr wrap="none">
            <a:prstTxWarp prst="textNoShape">
              <a:avLst/>
            </a:prstTxWarp>
            <a:spAutoFit/>
          </a:bodyPr>
          <a:lstStyle/>
          <a:p>
            <a:r>
              <a:rPr lang="en-US" sz="2000" dirty="0" err="1" smtClean="0">
                <a:solidFill>
                  <a:srgbClr val="003300"/>
                </a:solidFill>
                <a:latin typeface="Symbol" charset="2"/>
              </a:rPr>
              <a:t>Ω</a:t>
            </a:r>
            <a:endParaRPr lang="en-US" sz="2000" dirty="0">
              <a:solidFill>
                <a:srgbClr val="003300"/>
              </a:solidFill>
              <a:latin typeface="Symbol" charset="2"/>
            </a:endParaRPr>
          </a:p>
        </p:txBody>
      </p:sp>
      <p:graphicFrame>
        <p:nvGraphicFramePr>
          <p:cNvPr id="462859" name="Object 11"/>
          <p:cNvGraphicFramePr>
            <a:graphicFrameLocks noChangeAspect="1"/>
          </p:cNvGraphicFramePr>
          <p:nvPr/>
        </p:nvGraphicFramePr>
        <p:xfrm>
          <a:off x="8077200" y="4110038"/>
          <a:ext cx="477837" cy="385762"/>
        </p:xfrm>
        <a:graphic>
          <a:graphicData uri="http://schemas.openxmlformats.org/presentationml/2006/ole">
            <mc:AlternateContent xmlns:mc="http://schemas.openxmlformats.org/markup-compatibility/2006">
              <mc:Choice xmlns:v="urn:schemas-microsoft-com:vml" Requires="v">
                <p:oleObj spid="_x0000_s472420" name="Equation" r:id="rId8" imgW="291960" imgH="203040" progId="Equation.DSMT4">
                  <p:embed/>
                </p:oleObj>
              </mc:Choice>
              <mc:Fallback>
                <p:oleObj name="Equation" r:id="rId8" imgW="291960" imgH="2030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77200" y="4110038"/>
                        <a:ext cx="477837" cy="3857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2860" name="Object 12"/>
          <p:cNvGraphicFramePr>
            <a:graphicFrameLocks noChangeAspect="1"/>
          </p:cNvGraphicFramePr>
          <p:nvPr/>
        </p:nvGraphicFramePr>
        <p:xfrm>
          <a:off x="6477000" y="4930775"/>
          <a:ext cx="990600" cy="290513"/>
        </p:xfrm>
        <a:graphic>
          <a:graphicData uri="http://schemas.openxmlformats.org/presentationml/2006/ole">
            <mc:AlternateContent xmlns:mc="http://schemas.openxmlformats.org/markup-compatibility/2006">
              <mc:Choice xmlns:v="urn:schemas-microsoft-com:vml" Requires="v">
                <p:oleObj spid="_x0000_s472421" name="Equation" r:id="rId10" imgW="558720" imgH="203040" progId="Equation.DSMT4">
                  <p:embed/>
                </p:oleObj>
              </mc:Choice>
              <mc:Fallback>
                <p:oleObj name="Equation" r:id="rId10" imgW="558720" imgH="20304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4930775"/>
                        <a:ext cx="990600" cy="290513"/>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462861" name="Object 13"/>
          <p:cNvGraphicFramePr>
            <a:graphicFrameLocks noChangeAspect="1"/>
          </p:cNvGraphicFramePr>
          <p:nvPr/>
        </p:nvGraphicFramePr>
        <p:xfrm>
          <a:off x="3124200" y="5575300"/>
          <a:ext cx="990600" cy="368300"/>
        </p:xfrm>
        <a:graphic>
          <a:graphicData uri="http://schemas.openxmlformats.org/presentationml/2006/ole">
            <mc:AlternateContent xmlns:mc="http://schemas.openxmlformats.org/markup-compatibility/2006">
              <mc:Choice xmlns:v="urn:schemas-microsoft-com:vml" Requires="v">
                <p:oleObj spid="_x0000_s472422" name="Equation" r:id="rId12" imgW="596880" imgH="203040" progId="Equation.DSMT4">
                  <p:embed/>
                </p:oleObj>
              </mc:Choice>
              <mc:Fallback>
                <p:oleObj name="Equation" r:id="rId12" imgW="596880" imgH="20304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24200" y="5575300"/>
                        <a:ext cx="990600" cy="3683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2862" name="Object 14"/>
          <p:cNvGraphicFramePr>
            <a:graphicFrameLocks noChangeAspect="1"/>
          </p:cNvGraphicFramePr>
          <p:nvPr/>
        </p:nvGraphicFramePr>
        <p:xfrm>
          <a:off x="8520112" y="4110038"/>
          <a:ext cx="415925" cy="385762"/>
        </p:xfrm>
        <a:graphic>
          <a:graphicData uri="http://schemas.openxmlformats.org/presentationml/2006/ole">
            <mc:AlternateContent xmlns:mc="http://schemas.openxmlformats.org/markup-compatibility/2006">
              <mc:Choice xmlns:v="urn:schemas-microsoft-com:vml" Requires="v">
                <p:oleObj spid="_x0000_s472423" name="Equation" r:id="rId14" imgW="253800" imgH="203040" progId="Equation.DSMT4">
                  <p:embed/>
                </p:oleObj>
              </mc:Choice>
              <mc:Fallback>
                <p:oleObj name="Equation" r:id="rId14" imgW="253800" imgH="20304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20112" y="4110038"/>
                        <a:ext cx="415925" cy="3857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2863" name="Object 15"/>
          <p:cNvGraphicFramePr>
            <a:graphicFrameLocks noChangeAspect="1"/>
          </p:cNvGraphicFramePr>
          <p:nvPr/>
        </p:nvGraphicFramePr>
        <p:xfrm>
          <a:off x="5715000" y="4495800"/>
          <a:ext cx="1066800" cy="366713"/>
        </p:xfrm>
        <a:graphic>
          <a:graphicData uri="http://schemas.openxmlformats.org/presentationml/2006/ole">
            <mc:AlternateContent xmlns:mc="http://schemas.openxmlformats.org/markup-compatibility/2006">
              <mc:Choice xmlns:v="urn:schemas-microsoft-com:vml" Requires="v">
                <p:oleObj spid="_x0000_s472424" name="Equation" r:id="rId16" imgW="596880" imgH="203040" progId="Equation.DSMT4">
                  <p:embed/>
                </p:oleObj>
              </mc:Choice>
              <mc:Fallback>
                <p:oleObj name="Equation" r:id="rId16" imgW="596880" imgH="20304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15000" y="4495800"/>
                        <a:ext cx="1066800" cy="366713"/>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462864" name="Object 16"/>
          <p:cNvGraphicFramePr>
            <a:graphicFrameLocks noChangeAspect="1"/>
          </p:cNvGraphicFramePr>
          <p:nvPr/>
        </p:nvGraphicFramePr>
        <p:xfrm>
          <a:off x="5791200" y="6234113"/>
          <a:ext cx="1408113" cy="366712"/>
        </p:xfrm>
        <a:graphic>
          <a:graphicData uri="http://schemas.openxmlformats.org/presentationml/2006/ole">
            <mc:AlternateContent xmlns:mc="http://schemas.openxmlformats.org/markup-compatibility/2006">
              <mc:Choice xmlns:v="urn:schemas-microsoft-com:vml" Requires="v">
                <p:oleObj spid="_x0000_s472425" name="Equation" r:id="rId18" imgW="787320" imgH="203040" progId="Equation.DSMT4">
                  <p:embed/>
                </p:oleObj>
              </mc:Choice>
              <mc:Fallback>
                <p:oleObj name="Equation" r:id="rId18" imgW="787320" imgH="20304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791200" y="6234113"/>
                        <a:ext cx="1408113" cy="366712"/>
                      </a:xfrm>
                      <a:prstGeom prst="rect">
                        <a:avLst/>
                      </a:prstGeom>
                      <a:solidFill>
                        <a:srgbClr val="99FFCC"/>
                      </a:solidFill>
                      <a:ln w="28575">
                        <a:solidFill>
                          <a:srgbClr val="CC0000"/>
                        </a:solidFill>
                        <a:miter lim="800000"/>
                        <a:headEnd/>
                        <a:tailEnd/>
                      </a:ln>
                    </p:spPr>
                  </p:pic>
                </p:oleObj>
              </mc:Fallback>
            </mc:AlternateContent>
          </a:graphicData>
        </a:graphic>
      </p:graphicFrame>
      <p:sp>
        <p:nvSpPr>
          <p:cNvPr id="462865" name="Text Box 17"/>
          <p:cNvSpPr txBox="1">
            <a:spLocks noChangeArrowheads="1"/>
          </p:cNvSpPr>
          <p:nvPr/>
        </p:nvSpPr>
        <p:spPr bwMode="auto">
          <a:xfrm>
            <a:off x="7323138" y="6203950"/>
            <a:ext cx="906462" cy="425450"/>
          </a:xfrm>
          <a:prstGeom prst="rect">
            <a:avLst/>
          </a:prstGeom>
          <a:solidFill>
            <a:srgbClr val="FFFF66"/>
          </a:solidFill>
          <a:ln w="28575">
            <a:solidFill>
              <a:srgbClr val="CC0000"/>
            </a:solidFill>
            <a:miter lim="800000"/>
            <a:headEnd/>
            <a:tailEnd/>
          </a:ln>
          <a:effectLst/>
        </p:spPr>
        <p:txBody>
          <a:bodyPr wrap="none">
            <a:prstTxWarp prst="textNoShape">
              <a:avLst/>
            </a:prstTxWarp>
            <a:spAutoFit/>
          </a:bodyPr>
          <a:lstStyle/>
          <a:p>
            <a:r>
              <a:rPr lang="en-US" sz="2000">
                <a:solidFill>
                  <a:srgbClr val="CC0000"/>
                </a:solidFill>
                <a:latin typeface="Arial Narrow" charset="0"/>
              </a:rPr>
              <a:t>is valid!</a:t>
            </a:r>
          </a:p>
        </p:txBody>
      </p:sp>
      <p:sp>
        <p:nvSpPr>
          <p:cNvPr id="462866" name="Text Box 18"/>
          <p:cNvSpPr txBox="1">
            <a:spLocks noChangeArrowheads="1"/>
          </p:cNvSpPr>
          <p:nvPr/>
        </p:nvSpPr>
        <p:spPr bwMode="auto">
          <a:xfrm>
            <a:off x="7620000" y="4892675"/>
            <a:ext cx="1219200" cy="338554"/>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sz="1600" b="1" dirty="0">
                <a:solidFill>
                  <a:srgbClr val="CC0000"/>
                </a:solidFill>
                <a:latin typeface="Arial Narrow" charset="0"/>
              </a:rPr>
              <a:t>0 when</a:t>
            </a:r>
            <a:r>
              <a:rPr lang="en-US" sz="1600" b="1" dirty="0" smtClean="0">
                <a:solidFill>
                  <a:srgbClr val="CC0000"/>
                </a:solidFill>
                <a:latin typeface="Arial Narrow" charset="0"/>
              </a:rPr>
              <a:t> </a:t>
            </a:r>
            <a:r>
              <a:rPr lang="en-US" sz="1600" b="1" dirty="0" err="1" smtClean="0">
                <a:solidFill>
                  <a:srgbClr val="CC0000"/>
                </a:solidFill>
                <a:latin typeface="Symbol" charset="2"/>
              </a:rPr>
              <a:t>ω</a:t>
            </a:r>
            <a:r>
              <a:rPr lang="en-US" sz="1600" b="1" dirty="0" smtClean="0">
                <a:solidFill>
                  <a:srgbClr val="CC0000"/>
                </a:solidFill>
                <a:latin typeface="Arial Narrow" charset="0"/>
              </a:rPr>
              <a:t>=</a:t>
            </a:r>
            <a:r>
              <a:rPr lang="en-US" sz="1600" b="1" dirty="0">
                <a:solidFill>
                  <a:srgbClr val="CC0000"/>
                </a:solidFill>
                <a:latin typeface="Arial Narrow" charset="0"/>
              </a:rPr>
              <a:t>0.</a:t>
            </a:r>
          </a:p>
        </p:txBody>
      </p:sp>
    </p:spTree>
    <p:extLst>
      <p:ext uri="{BB962C8B-B14F-4D97-AF65-F5344CB8AC3E}">
        <p14:creationId xmlns:p14="http://schemas.microsoft.com/office/powerpoint/2010/main" val="180635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62854">
                                            <p:txEl>
                                              <p:pRg st="0" end="0"/>
                                            </p:txEl>
                                          </p:spTgt>
                                        </p:tgtEl>
                                        <p:attrNameLst>
                                          <p:attrName>style.visibility</p:attrName>
                                        </p:attrNameLst>
                                      </p:cBhvr>
                                      <p:to>
                                        <p:strVal val="visible"/>
                                      </p:to>
                                    </p:set>
                                    <p:animEffect transition="in" filter="wipe(left)">
                                      <p:cBhvr>
                                        <p:cTn id="7" dur="500"/>
                                        <p:tgtEl>
                                          <p:spTgt spid="4628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62854">
                                            <p:txEl>
                                              <p:pRg st="1" end="1"/>
                                            </p:txEl>
                                          </p:spTgt>
                                        </p:tgtEl>
                                        <p:attrNameLst>
                                          <p:attrName>style.visibility</p:attrName>
                                        </p:attrNameLst>
                                      </p:cBhvr>
                                      <p:to>
                                        <p:strVal val="visible"/>
                                      </p:to>
                                    </p:set>
                                    <p:animEffect transition="in" filter="wipe(left)">
                                      <p:cBhvr>
                                        <p:cTn id="12" dur="500"/>
                                        <p:tgtEl>
                                          <p:spTgt spid="4628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62854">
                                            <p:txEl>
                                              <p:pRg st="3" end="3"/>
                                            </p:txEl>
                                          </p:spTgt>
                                        </p:tgtEl>
                                        <p:attrNameLst>
                                          <p:attrName>style.visibility</p:attrName>
                                        </p:attrNameLst>
                                      </p:cBhvr>
                                      <p:to>
                                        <p:strVal val="visible"/>
                                      </p:to>
                                    </p:set>
                                    <p:animEffect transition="in" filter="wipe(left)">
                                      <p:cBhvr>
                                        <p:cTn id="17" dur="500"/>
                                        <p:tgtEl>
                                          <p:spTgt spid="46285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grpId="0" nodeType="clickEffect">
                                  <p:stCondLst>
                                    <p:cond delay="0"/>
                                  </p:stCondLst>
                                  <p:iterate type="lt">
                                    <p:tmPct val="10000"/>
                                  </p:iterate>
                                  <p:childTnLst>
                                    <p:set>
                                      <p:cBhvr>
                                        <p:cTn id="21" dur="1" fill="hold">
                                          <p:stCondLst>
                                            <p:cond delay="0"/>
                                          </p:stCondLst>
                                        </p:cTn>
                                        <p:tgtEl>
                                          <p:spTgt spid="462856"/>
                                        </p:tgtEl>
                                        <p:attrNameLst>
                                          <p:attrName>style.visibility</p:attrName>
                                        </p:attrNameLst>
                                      </p:cBhvr>
                                      <p:to>
                                        <p:strVal val="visible"/>
                                      </p:to>
                                    </p:set>
                                    <p:anim calcmode="lin" valueType="num">
                                      <p:cBhvr>
                                        <p:cTn id="22" dur="500" fill="hold"/>
                                        <p:tgtEl>
                                          <p:spTgt spid="462856"/>
                                        </p:tgtEl>
                                        <p:attrNameLst>
                                          <p:attrName>ppt_w</p:attrName>
                                        </p:attrNameLst>
                                      </p:cBhvr>
                                      <p:tavLst>
                                        <p:tav tm="0">
                                          <p:val>
                                            <p:fltVal val="0"/>
                                          </p:val>
                                        </p:tav>
                                        <p:tav tm="100000">
                                          <p:val>
                                            <p:strVal val="#ppt_w"/>
                                          </p:val>
                                        </p:tav>
                                      </p:tavLst>
                                    </p:anim>
                                    <p:anim calcmode="lin" valueType="num">
                                      <p:cBhvr>
                                        <p:cTn id="23" dur="500" fill="hold"/>
                                        <p:tgtEl>
                                          <p:spTgt spid="462856"/>
                                        </p:tgtEl>
                                        <p:attrNameLst>
                                          <p:attrName>ppt_h</p:attrName>
                                        </p:attrNameLst>
                                      </p:cBhvr>
                                      <p:tavLst>
                                        <p:tav tm="0">
                                          <p:val>
                                            <p:fltVal val="0"/>
                                          </p:val>
                                        </p:tav>
                                        <p:tav tm="100000">
                                          <p:val>
                                            <p:strVal val="#ppt_h"/>
                                          </p:val>
                                        </p:tav>
                                      </p:tavLst>
                                    </p:anim>
                                    <p:anim calcmode="lin" valueType="num">
                                      <p:cBhvr>
                                        <p:cTn id="24" dur="500" fill="hold"/>
                                        <p:tgtEl>
                                          <p:spTgt spid="462856"/>
                                        </p:tgtEl>
                                        <p:attrNameLst>
                                          <p:attrName>style.rotation</p:attrName>
                                        </p:attrNameLst>
                                      </p:cBhvr>
                                      <p:tavLst>
                                        <p:tav tm="0">
                                          <p:val>
                                            <p:fltVal val="360"/>
                                          </p:val>
                                        </p:tav>
                                        <p:tav tm="100000">
                                          <p:val>
                                            <p:fltVal val="0"/>
                                          </p:val>
                                        </p:tav>
                                      </p:tavLst>
                                    </p:anim>
                                    <p:animEffect transition="in" filter="fade">
                                      <p:cBhvr>
                                        <p:cTn id="25" dur="500"/>
                                        <p:tgtEl>
                                          <p:spTgt spid="462856"/>
                                        </p:tgtEl>
                                      </p:cBhvr>
                                    </p:animEffect>
                                  </p:childTnLst>
                                </p:cTn>
                              </p:par>
                            </p:childTnLst>
                          </p:cTn>
                        </p:par>
                      </p:childTnLst>
                    </p:cTn>
                  </p:par>
                  <p:par>
                    <p:cTn id="26" fill="hold">
                      <p:stCondLst>
                        <p:cond delay="indefinite"/>
                      </p:stCondLst>
                      <p:childTnLst>
                        <p:par>
                          <p:cTn id="27" fill="hold">
                            <p:stCondLst>
                              <p:cond delay="0"/>
                            </p:stCondLst>
                            <p:childTnLst>
                              <p:par>
                                <p:cTn id="28" presetID="49" presetClass="entr" presetSubtype="0" decel="100000" fill="hold" grpId="0" nodeType="clickEffect">
                                  <p:stCondLst>
                                    <p:cond delay="0"/>
                                  </p:stCondLst>
                                  <p:iterate type="lt">
                                    <p:tmPct val="10000"/>
                                  </p:iterate>
                                  <p:childTnLst>
                                    <p:set>
                                      <p:cBhvr>
                                        <p:cTn id="29" dur="1" fill="hold">
                                          <p:stCondLst>
                                            <p:cond delay="0"/>
                                          </p:stCondLst>
                                        </p:cTn>
                                        <p:tgtEl>
                                          <p:spTgt spid="462857"/>
                                        </p:tgtEl>
                                        <p:attrNameLst>
                                          <p:attrName>style.visibility</p:attrName>
                                        </p:attrNameLst>
                                      </p:cBhvr>
                                      <p:to>
                                        <p:strVal val="visible"/>
                                      </p:to>
                                    </p:set>
                                    <p:anim calcmode="lin" valueType="num">
                                      <p:cBhvr>
                                        <p:cTn id="30" dur="500" fill="hold"/>
                                        <p:tgtEl>
                                          <p:spTgt spid="462857"/>
                                        </p:tgtEl>
                                        <p:attrNameLst>
                                          <p:attrName>ppt_w</p:attrName>
                                        </p:attrNameLst>
                                      </p:cBhvr>
                                      <p:tavLst>
                                        <p:tav tm="0">
                                          <p:val>
                                            <p:fltVal val="0"/>
                                          </p:val>
                                        </p:tav>
                                        <p:tav tm="100000">
                                          <p:val>
                                            <p:strVal val="#ppt_w"/>
                                          </p:val>
                                        </p:tav>
                                      </p:tavLst>
                                    </p:anim>
                                    <p:anim calcmode="lin" valueType="num">
                                      <p:cBhvr>
                                        <p:cTn id="31" dur="500" fill="hold"/>
                                        <p:tgtEl>
                                          <p:spTgt spid="462857"/>
                                        </p:tgtEl>
                                        <p:attrNameLst>
                                          <p:attrName>ppt_h</p:attrName>
                                        </p:attrNameLst>
                                      </p:cBhvr>
                                      <p:tavLst>
                                        <p:tav tm="0">
                                          <p:val>
                                            <p:fltVal val="0"/>
                                          </p:val>
                                        </p:tav>
                                        <p:tav tm="100000">
                                          <p:val>
                                            <p:strVal val="#ppt_h"/>
                                          </p:val>
                                        </p:tav>
                                      </p:tavLst>
                                    </p:anim>
                                    <p:anim calcmode="lin" valueType="num">
                                      <p:cBhvr>
                                        <p:cTn id="32" dur="500" fill="hold"/>
                                        <p:tgtEl>
                                          <p:spTgt spid="462857"/>
                                        </p:tgtEl>
                                        <p:attrNameLst>
                                          <p:attrName>style.rotation</p:attrName>
                                        </p:attrNameLst>
                                      </p:cBhvr>
                                      <p:tavLst>
                                        <p:tav tm="0">
                                          <p:val>
                                            <p:fltVal val="360"/>
                                          </p:val>
                                        </p:tav>
                                        <p:tav tm="100000">
                                          <p:val>
                                            <p:fltVal val="0"/>
                                          </p:val>
                                        </p:tav>
                                      </p:tavLst>
                                    </p:anim>
                                    <p:animEffect transition="in" filter="fade">
                                      <p:cBhvr>
                                        <p:cTn id="33" dur="500"/>
                                        <p:tgtEl>
                                          <p:spTgt spid="46285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iterate type="wd">
                                    <p:tmPct val="10000"/>
                                  </p:iterate>
                                  <p:childTnLst>
                                    <p:set>
                                      <p:cBhvr>
                                        <p:cTn id="37" dur="1" fill="hold">
                                          <p:stCondLst>
                                            <p:cond delay="0"/>
                                          </p:stCondLst>
                                        </p:cTn>
                                        <p:tgtEl>
                                          <p:spTgt spid="462854">
                                            <p:txEl>
                                              <p:pRg st="5" end="5"/>
                                            </p:txEl>
                                          </p:spTgt>
                                        </p:tgtEl>
                                        <p:attrNameLst>
                                          <p:attrName>style.visibility</p:attrName>
                                        </p:attrNameLst>
                                      </p:cBhvr>
                                      <p:to>
                                        <p:strVal val="visible"/>
                                      </p:to>
                                    </p:set>
                                    <p:animEffect transition="in" filter="wipe(left)">
                                      <p:cBhvr>
                                        <p:cTn id="38" dur="500"/>
                                        <p:tgtEl>
                                          <p:spTgt spid="462854">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iterate type="wd">
                                    <p:tmPct val="10000"/>
                                  </p:iterate>
                                  <p:childTnLst>
                                    <p:set>
                                      <p:cBhvr>
                                        <p:cTn id="42" dur="1" fill="hold">
                                          <p:stCondLst>
                                            <p:cond delay="0"/>
                                          </p:stCondLst>
                                        </p:cTn>
                                        <p:tgtEl>
                                          <p:spTgt spid="462854">
                                            <p:txEl>
                                              <p:pRg st="6" end="6"/>
                                            </p:txEl>
                                          </p:spTgt>
                                        </p:tgtEl>
                                        <p:attrNameLst>
                                          <p:attrName>style.visibility</p:attrName>
                                        </p:attrNameLst>
                                      </p:cBhvr>
                                      <p:to>
                                        <p:strVal val="visible"/>
                                      </p:to>
                                    </p:set>
                                    <p:animEffect transition="in" filter="wipe(left)">
                                      <p:cBhvr>
                                        <p:cTn id="43" dur="500"/>
                                        <p:tgtEl>
                                          <p:spTgt spid="462854">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iterate type="wd">
                                    <p:tmPct val="10000"/>
                                  </p:iterate>
                                  <p:childTnLst>
                                    <p:set>
                                      <p:cBhvr>
                                        <p:cTn id="47" dur="1" fill="hold">
                                          <p:stCondLst>
                                            <p:cond delay="0"/>
                                          </p:stCondLst>
                                        </p:cTn>
                                        <p:tgtEl>
                                          <p:spTgt spid="462854">
                                            <p:txEl>
                                              <p:pRg st="7" end="7"/>
                                            </p:txEl>
                                          </p:spTgt>
                                        </p:tgtEl>
                                        <p:attrNameLst>
                                          <p:attrName>style.visibility</p:attrName>
                                        </p:attrNameLst>
                                      </p:cBhvr>
                                      <p:to>
                                        <p:strVal val="visible"/>
                                      </p:to>
                                    </p:set>
                                    <p:animEffect transition="in" filter="wipe(left)">
                                      <p:cBhvr>
                                        <p:cTn id="48" dur="500"/>
                                        <p:tgtEl>
                                          <p:spTgt spid="462854">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iterate type="wd">
                                    <p:tmPct val="10000"/>
                                  </p:iterate>
                                  <p:childTnLst>
                                    <p:set>
                                      <p:cBhvr>
                                        <p:cTn id="52" dur="1" fill="hold">
                                          <p:stCondLst>
                                            <p:cond delay="0"/>
                                          </p:stCondLst>
                                        </p:cTn>
                                        <p:tgtEl>
                                          <p:spTgt spid="462859"/>
                                        </p:tgtEl>
                                        <p:attrNameLst>
                                          <p:attrName>style.visibility</p:attrName>
                                        </p:attrNameLst>
                                      </p:cBhvr>
                                      <p:to>
                                        <p:strVal val="visible"/>
                                      </p:to>
                                    </p:set>
                                    <p:animEffect transition="in" filter="wipe(left)">
                                      <p:cBhvr>
                                        <p:cTn id="53" dur="500"/>
                                        <p:tgtEl>
                                          <p:spTgt spid="46285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iterate type="wd">
                                    <p:tmPct val="10000"/>
                                  </p:iterate>
                                  <p:childTnLst>
                                    <p:set>
                                      <p:cBhvr>
                                        <p:cTn id="57" dur="1" fill="hold">
                                          <p:stCondLst>
                                            <p:cond delay="0"/>
                                          </p:stCondLst>
                                        </p:cTn>
                                        <p:tgtEl>
                                          <p:spTgt spid="462862"/>
                                        </p:tgtEl>
                                        <p:attrNameLst>
                                          <p:attrName>style.visibility</p:attrName>
                                        </p:attrNameLst>
                                      </p:cBhvr>
                                      <p:to>
                                        <p:strVal val="visible"/>
                                      </p:to>
                                    </p:set>
                                    <p:animEffect transition="in" filter="wipe(left)">
                                      <p:cBhvr>
                                        <p:cTn id="58" dur="500"/>
                                        <p:tgtEl>
                                          <p:spTgt spid="46286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iterate type="wd">
                                    <p:tmPct val="10000"/>
                                  </p:iterate>
                                  <p:childTnLst>
                                    <p:set>
                                      <p:cBhvr>
                                        <p:cTn id="62" dur="1" fill="hold">
                                          <p:stCondLst>
                                            <p:cond delay="0"/>
                                          </p:stCondLst>
                                        </p:cTn>
                                        <p:tgtEl>
                                          <p:spTgt spid="462854">
                                            <p:txEl>
                                              <p:pRg st="8" end="8"/>
                                            </p:txEl>
                                          </p:spTgt>
                                        </p:tgtEl>
                                        <p:attrNameLst>
                                          <p:attrName>style.visibility</p:attrName>
                                        </p:attrNameLst>
                                      </p:cBhvr>
                                      <p:to>
                                        <p:strVal val="visible"/>
                                      </p:to>
                                    </p:set>
                                    <p:animEffect transition="in" filter="wipe(left)">
                                      <p:cBhvr>
                                        <p:cTn id="63" dur="500"/>
                                        <p:tgtEl>
                                          <p:spTgt spid="462854">
                                            <p:txEl>
                                              <p:pRg st="8" end="8"/>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iterate type="wd">
                                    <p:tmPct val="10000"/>
                                  </p:iterate>
                                  <p:childTnLst>
                                    <p:set>
                                      <p:cBhvr>
                                        <p:cTn id="67" dur="1" fill="hold">
                                          <p:stCondLst>
                                            <p:cond delay="0"/>
                                          </p:stCondLst>
                                        </p:cTn>
                                        <p:tgtEl>
                                          <p:spTgt spid="462863"/>
                                        </p:tgtEl>
                                        <p:attrNameLst>
                                          <p:attrName>style.visibility</p:attrName>
                                        </p:attrNameLst>
                                      </p:cBhvr>
                                      <p:to>
                                        <p:strVal val="visible"/>
                                      </p:to>
                                    </p:set>
                                    <p:animEffect transition="in" filter="wipe(left)">
                                      <p:cBhvr>
                                        <p:cTn id="68" dur="500"/>
                                        <p:tgtEl>
                                          <p:spTgt spid="462863"/>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iterate type="wd">
                                    <p:tmPct val="10000"/>
                                  </p:iterate>
                                  <p:childTnLst>
                                    <p:set>
                                      <p:cBhvr>
                                        <p:cTn id="72" dur="1" fill="hold">
                                          <p:stCondLst>
                                            <p:cond delay="0"/>
                                          </p:stCondLst>
                                        </p:cTn>
                                        <p:tgtEl>
                                          <p:spTgt spid="462854">
                                            <p:txEl>
                                              <p:pRg st="9" end="9"/>
                                            </p:txEl>
                                          </p:spTgt>
                                        </p:tgtEl>
                                        <p:attrNameLst>
                                          <p:attrName>style.visibility</p:attrName>
                                        </p:attrNameLst>
                                      </p:cBhvr>
                                      <p:to>
                                        <p:strVal val="visible"/>
                                      </p:to>
                                    </p:set>
                                    <p:animEffect transition="in" filter="wipe(left)">
                                      <p:cBhvr>
                                        <p:cTn id="73" dur="500"/>
                                        <p:tgtEl>
                                          <p:spTgt spid="462854">
                                            <p:txEl>
                                              <p:pRg st="9" end="9"/>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iterate type="wd">
                                    <p:tmPct val="10000"/>
                                  </p:iterate>
                                  <p:childTnLst>
                                    <p:set>
                                      <p:cBhvr>
                                        <p:cTn id="77" dur="1" fill="hold">
                                          <p:stCondLst>
                                            <p:cond delay="0"/>
                                          </p:stCondLst>
                                        </p:cTn>
                                        <p:tgtEl>
                                          <p:spTgt spid="462860"/>
                                        </p:tgtEl>
                                        <p:attrNameLst>
                                          <p:attrName>style.visibility</p:attrName>
                                        </p:attrNameLst>
                                      </p:cBhvr>
                                      <p:to>
                                        <p:strVal val="visible"/>
                                      </p:to>
                                    </p:set>
                                    <p:animEffect transition="in" filter="wipe(left)">
                                      <p:cBhvr>
                                        <p:cTn id="78" dur="500"/>
                                        <p:tgtEl>
                                          <p:spTgt spid="462860"/>
                                        </p:tgtEl>
                                      </p:cBhvr>
                                    </p:animEffect>
                                  </p:childTnLst>
                                </p:cTn>
                              </p:par>
                            </p:childTnLst>
                          </p:cTn>
                        </p:par>
                      </p:childTnLst>
                    </p:cTn>
                  </p:par>
                  <p:par>
                    <p:cTn id="79" fill="hold">
                      <p:stCondLst>
                        <p:cond delay="indefinite"/>
                      </p:stCondLst>
                      <p:childTnLst>
                        <p:par>
                          <p:cTn id="80" fill="hold">
                            <p:stCondLst>
                              <p:cond delay="0"/>
                            </p:stCondLst>
                            <p:childTnLst>
                              <p:par>
                                <p:cTn id="81" presetID="49" presetClass="entr" presetSubtype="0" decel="100000" fill="hold" grpId="0" nodeType="clickEffect">
                                  <p:stCondLst>
                                    <p:cond delay="0"/>
                                  </p:stCondLst>
                                  <p:iterate type="lt">
                                    <p:tmPct val="10000"/>
                                  </p:iterate>
                                  <p:childTnLst>
                                    <p:set>
                                      <p:cBhvr>
                                        <p:cTn id="82" dur="1" fill="hold">
                                          <p:stCondLst>
                                            <p:cond delay="0"/>
                                          </p:stCondLst>
                                        </p:cTn>
                                        <p:tgtEl>
                                          <p:spTgt spid="462866"/>
                                        </p:tgtEl>
                                        <p:attrNameLst>
                                          <p:attrName>style.visibility</p:attrName>
                                        </p:attrNameLst>
                                      </p:cBhvr>
                                      <p:to>
                                        <p:strVal val="visible"/>
                                      </p:to>
                                    </p:set>
                                    <p:anim calcmode="lin" valueType="num">
                                      <p:cBhvr>
                                        <p:cTn id="83" dur="500" fill="hold"/>
                                        <p:tgtEl>
                                          <p:spTgt spid="462866"/>
                                        </p:tgtEl>
                                        <p:attrNameLst>
                                          <p:attrName>ppt_w</p:attrName>
                                        </p:attrNameLst>
                                      </p:cBhvr>
                                      <p:tavLst>
                                        <p:tav tm="0">
                                          <p:val>
                                            <p:fltVal val="0"/>
                                          </p:val>
                                        </p:tav>
                                        <p:tav tm="100000">
                                          <p:val>
                                            <p:strVal val="#ppt_w"/>
                                          </p:val>
                                        </p:tav>
                                      </p:tavLst>
                                    </p:anim>
                                    <p:anim calcmode="lin" valueType="num">
                                      <p:cBhvr>
                                        <p:cTn id="84" dur="500" fill="hold"/>
                                        <p:tgtEl>
                                          <p:spTgt spid="462866"/>
                                        </p:tgtEl>
                                        <p:attrNameLst>
                                          <p:attrName>ppt_h</p:attrName>
                                        </p:attrNameLst>
                                      </p:cBhvr>
                                      <p:tavLst>
                                        <p:tav tm="0">
                                          <p:val>
                                            <p:fltVal val="0"/>
                                          </p:val>
                                        </p:tav>
                                        <p:tav tm="100000">
                                          <p:val>
                                            <p:strVal val="#ppt_h"/>
                                          </p:val>
                                        </p:tav>
                                      </p:tavLst>
                                    </p:anim>
                                    <p:anim calcmode="lin" valueType="num">
                                      <p:cBhvr>
                                        <p:cTn id="85" dur="500" fill="hold"/>
                                        <p:tgtEl>
                                          <p:spTgt spid="462866"/>
                                        </p:tgtEl>
                                        <p:attrNameLst>
                                          <p:attrName>style.rotation</p:attrName>
                                        </p:attrNameLst>
                                      </p:cBhvr>
                                      <p:tavLst>
                                        <p:tav tm="0">
                                          <p:val>
                                            <p:fltVal val="360"/>
                                          </p:val>
                                        </p:tav>
                                        <p:tav tm="100000">
                                          <p:val>
                                            <p:fltVal val="0"/>
                                          </p:val>
                                        </p:tav>
                                      </p:tavLst>
                                    </p:anim>
                                    <p:animEffect transition="in" filter="fade">
                                      <p:cBhvr>
                                        <p:cTn id="86" dur="500"/>
                                        <p:tgtEl>
                                          <p:spTgt spid="462866"/>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iterate type="wd">
                                    <p:tmPct val="10000"/>
                                  </p:iterate>
                                  <p:childTnLst>
                                    <p:set>
                                      <p:cBhvr>
                                        <p:cTn id="90" dur="1" fill="hold">
                                          <p:stCondLst>
                                            <p:cond delay="0"/>
                                          </p:stCondLst>
                                        </p:cTn>
                                        <p:tgtEl>
                                          <p:spTgt spid="462854">
                                            <p:txEl>
                                              <p:pRg st="10" end="10"/>
                                            </p:txEl>
                                          </p:spTgt>
                                        </p:tgtEl>
                                        <p:attrNameLst>
                                          <p:attrName>style.visibility</p:attrName>
                                        </p:attrNameLst>
                                      </p:cBhvr>
                                      <p:to>
                                        <p:strVal val="visible"/>
                                      </p:to>
                                    </p:set>
                                    <p:animEffect transition="in" filter="wipe(left)">
                                      <p:cBhvr>
                                        <p:cTn id="91" dur="500"/>
                                        <p:tgtEl>
                                          <p:spTgt spid="462854">
                                            <p:txEl>
                                              <p:pRg st="10" end="10"/>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35" presetClass="entr" presetSubtype="0" fill="hold" grpId="0" nodeType="clickEffect">
                                  <p:stCondLst>
                                    <p:cond delay="0"/>
                                  </p:stCondLst>
                                  <p:childTnLst>
                                    <p:set>
                                      <p:cBhvr>
                                        <p:cTn id="95" dur="1" fill="hold">
                                          <p:stCondLst>
                                            <p:cond delay="0"/>
                                          </p:stCondLst>
                                        </p:cTn>
                                        <p:tgtEl>
                                          <p:spTgt spid="462858"/>
                                        </p:tgtEl>
                                        <p:attrNameLst>
                                          <p:attrName>style.visibility</p:attrName>
                                        </p:attrNameLst>
                                      </p:cBhvr>
                                      <p:to>
                                        <p:strVal val="visible"/>
                                      </p:to>
                                    </p:set>
                                    <p:animEffect transition="in" filter="fade">
                                      <p:cBhvr>
                                        <p:cTn id="96" dur="2000"/>
                                        <p:tgtEl>
                                          <p:spTgt spid="462858"/>
                                        </p:tgtEl>
                                      </p:cBhvr>
                                    </p:animEffect>
                                    <p:anim calcmode="lin" valueType="num">
                                      <p:cBhvr>
                                        <p:cTn id="97" dur="2000" fill="hold"/>
                                        <p:tgtEl>
                                          <p:spTgt spid="462858"/>
                                        </p:tgtEl>
                                        <p:attrNameLst>
                                          <p:attrName>style.rotation</p:attrName>
                                        </p:attrNameLst>
                                      </p:cBhvr>
                                      <p:tavLst>
                                        <p:tav tm="0">
                                          <p:val>
                                            <p:fltVal val="720"/>
                                          </p:val>
                                        </p:tav>
                                        <p:tav tm="100000">
                                          <p:val>
                                            <p:fltVal val="0"/>
                                          </p:val>
                                        </p:tav>
                                      </p:tavLst>
                                    </p:anim>
                                    <p:anim calcmode="lin" valueType="num">
                                      <p:cBhvr>
                                        <p:cTn id="98" dur="2000" fill="hold"/>
                                        <p:tgtEl>
                                          <p:spTgt spid="462858"/>
                                        </p:tgtEl>
                                        <p:attrNameLst>
                                          <p:attrName>ppt_h</p:attrName>
                                        </p:attrNameLst>
                                      </p:cBhvr>
                                      <p:tavLst>
                                        <p:tav tm="0">
                                          <p:val>
                                            <p:fltVal val="0"/>
                                          </p:val>
                                        </p:tav>
                                        <p:tav tm="100000">
                                          <p:val>
                                            <p:strVal val="#ppt_h"/>
                                          </p:val>
                                        </p:tav>
                                      </p:tavLst>
                                    </p:anim>
                                    <p:anim calcmode="lin" valueType="num">
                                      <p:cBhvr>
                                        <p:cTn id="99" dur="2000" fill="hold"/>
                                        <p:tgtEl>
                                          <p:spTgt spid="462858"/>
                                        </p:tgtEl>
                                        <p:attrNameLst>
                                          <p:attrName>ppt_w</p:attrName>
                                        </p:attrNameLst>
                                      </p:cBhvr>
                                      <p:tavLst>
                                        <p:tav tm="0">
                                          <p:val>
                                            <p:fltVal val="0"/>
                                          </p:val>
                                        </p:tav>
                                        <p:tav tm="100000">
                                          <p:val>
                                            <p:strVal val="#ppt_w"/>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iterate type="wd">
                                    <p:tmPct val="10000"/>
                                  </p:iterate>
                                  <p:childTnLst>
                                    <p:set>
                                      <p:cBhvr>
                                        <p:cTn id="103" dur="1" fill="hold">
                                          <p:stCondLst>
                                            <p:cond delay="0"/>
                                          </p:stCondLst>
                                        </p:cTn>
                                        <p:tgtEl>
                                          <p:spTgt spid="462854">
                                            <p:txEl>
                                              <p:pRg st="11" end="11"/>
                                            </p:txEl>
                                          </p:spTgt>
                                        </p:tgtEl>
                                        <p:attrNameLst>
                                          <p:attrName>style.visibility</p:attrName>
                                        </p:attrNameLst>
                                      </p:cBhvr>
                                      <p:to>
                                        <p:strVal val="visible"/>
                                      </p:to>
                                    </p:set>
                                    <p:animEffect transition="in" filter="wipe(left)">
                                      <p:cBhvr>
                                        <p:cTn id="104" dur="500"/>
                                        <p:tgtEl>
                                          <p:spTgt spid="462854">
                                            <p:txEl>
                                              <p:pRg st="11" end="11"/>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nodeType="clickEffect">
                                  <p:stCondLst>
                                    <p:cond delay="0"/>
                                  </p:stCondLst>
                                  <p:iterate type="wd">
                                    <p:tmPct val="10000"/>
                                  </p:iterate>
                                  <p:childTnLst>
                                    <p:set>
                                      <p:cBhvr>
                                        <p:cTn id="108" dur="1" fill="hold">
                                          <p:stCondLst>
                                            <p:cond delay="0"/>
                                          </p:stCondLst>
                                        </p:cTn>
                                        <p:tgtEl>
                                          <p:spTgt spid="462861"/>
                                        </p:tgtEl>
                                        <p:attrNameLst>
                                          <p:attrName>style.visibility</p:attrName>
                                        </p:attrNameLst>
                                      </p:cBhvr>
                                      <p:to>
                                        <p:strVal val="visible"/>
                                      </p:to>
                                    </p:set>
                                    <p:animEffect transition="in" filter="wipe(left)">
                                      <p:cBhvr>
                                        <p:cTn id="109" dur="500"/>
                                        <p:tgtEl>
                                          <p:spTgt spid="462861"/>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iterate type="wd">
                                    <p:tmPct val="10000"/>
                                  </p:iterate>
                                  <p:childTnLst>
                                    <p:set>
                                      <p:cBhvr>
                                        <p:cTn id="113" dur="1" fill="hold">
                                          <p:stCondLst>
                                            <p:cond delay="0"/>
                                          </p:stCondLst>
                                        </p:cTn>
                                        <p:tgtEl>
                                          <p:spTgt spid="462854">
                                            <p:txEl>
                                              <p:pRg st="12" end="12"/>
                                            </p:txEl>
                                          </p:spTgt>
                                        </p:tgtEl>
                                        <p:attrNameLst>
                                          <p:attrName>style.visibility</p:attrName>
                                        </p:attrNameLst>
                                      </p:cBhvr>
                                      <p:to>
                                        <p:strVal val="visible"/>
                                      </p:to>
                                    </p:set>
                                    <p:animEffect transition="in" filter="wipe(left)">
                                      <p:cBhvr>
                                        <p:cTn id="114" dur="500"/>
                                        <p:tgtEl>
                                          <p:spTgt spid="462854">
                                            <p:txEl>
                                              <p:pRg st="12" end="12"/>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nodeType="clickEffect">
                                  <p:stCondLst>
                                    <p:cond delay="0"/>
                                  </p:stCondLst>
                                  <p:iterate type="wd">
                                    <p:tmPct val="10000"/>
                                  </p:iterate>
                                  <p:childTnLst>
                                    <p:set>
                                      <p:cBhvr>
                                        <p:cTn id="118" dur="1" fill="hold">
                                          <p:stCondLst>
                                            <p:cond delay="0"/>
                                          </p:stCondLst>
                                        </p:cTn>
                                        <p:tgtEl>
                                          <p:spTgt spid="462864"/>
                                        </p:tgtEl>
                                        <p:attrNameLst>
                                          <p:attrName>style.visibility</p:attrName>
                                        </p:attrNameLst>
                                      </p:cBhvr>
                                      <p:to>
                                        <p:strVal val="visible"/>
                                      </p:to>
                                    </p:set>
                                    <p:animEffect transition="in" filter="wipe(left)">
                                      <p:cBhvr>
                                        <p:cTn id="119" dur="500"/>
                                        <p:tgtEl>
                                          <p:spTgt spid="462864"/>
                                        </p:tgtEl>
                                      </p:cBhvr>
                                    </p:animEffect>
                                  </p:childTnLst>
                                </p:cTn>
                              </p:par>
                            </p:childTnLst>
                          </p:cTn>
                        </p:par>
                      </p:childTnLst>
                    </p:cTn>
                  </p:par>
                  <p:par>
                    <p:cTn id="120" fill="hold">
                      <p:stCondLst>
                        <p:cond delay="indefinite"/>
                      </p:stCondLst>
                      <p:childTnLst>
                        <p:par>
                          <p:cTn id="121" fill="hold">
                            <p:stCondLst>
                              <p:cond delay="0"/>
                            </p:stCondLst>
                            <p:childTnLst>
                              <p:par>
                                <p:cTn id="122" presetID="49" presetClass="entr" presetSubtype="0" decel="100000" fill="hold" grpId="0" nodeType="clickEffect">
                                  <p:stCondLst>
                                    <p:cond delay="0"/>
                                  </p:stCondLst>
                                  <p:iterate type="lt">
                                    <p:tmPct val="10000"/>
                                  </p:iterate>
                                  <p:childTnLst>
                                    <p:set>
                                      <p:cBhvr>
                                        <p:cTn id="123" dur="1" fill="hold">
                                          <p:stCondLst>
                                            <p:cond delay="0"/>
                                          </p:stCondLst>
                                        </p:cTn>
                                        <p:tgtEl>
                                          <p:spTgt spid="462865"/>
                                        </p:tgtEl>
                                        <p:attrNameLst>
                                          <p:attrName>style.visibility</p:attrName>
                                        </p:attrNameLst>
                                      </p:cBhvr>
                                      <p:to>
                                        <p:strVal val="visible"/>
                                      </p:to>
                                    </p:set>
                                    <p:anim calcmode="lin" valueType="num">
                                      <p:cBhvr>
                                        <p:cTn id="124" dur="500" fill="hold"/>
                                        <p:tgtEl>
                                          <p:spTgt spid="462865"/>
                                        </p:tgtEl>
                                        <p:attrNameLst>
                                          <p:attrName>ppt_w</p:attrName>
                                        </p:attrNameLst>
                                      </p:cBhvr>
                                      <p:tavLst>
                                        <p:tav tm="0">
                                          <p:val>
                                            <p:fltVal val="0"/>
                                          </p:val>
                                        </p:tav>
                                        <p:tav tm="100000">
                                          <p:val>
                                            <p:strVal val="#ppt_w"/>
                                          </p:val>
                                        </p:tav>
                                      </p:tavLst>
                                    </p:anim>
                                    <p:anim calcmode="lin" valueType="num">
                                      <p:cBhvr>
                                        <p:cTn id="125" dur="500" fill="hold"/>
                                        <p:tgtEl>
                                          <p:spTgt spid="462865"/>
                                        </p:tgtEl>
                                        <p:attrNameLst>
                                          <p:attrName>ppt_h</p:attrName>
                                        </p:attrNameLst>
                                      </p:cBhvr>
                                      <p:tavLst>
                                        <p:tav tm="0">
                                          <p:val>
                                            <p:fltVal val="0"/>
                                          </p:val>
                                        </p:tav>
                                        <p:tav tm="100000">
                                          <p:val>
                                            <p:strVal val="#ppt_h"/>
                                          </p:val>
                                        </p:tav>
                                      </p:tavLst>
                                    </p:anim>
                                    <p:anim calcmode="lin" valueType="num">
                                      <p:cBhvr>
                                        <p:cTn id="126" dur="500" fill="hold"/>
                                        <p:tgtEl>
                                          <p:spTgt spid="462865"/>
                                        </p:tgtEl>
                                        <p:attrNameLst>
                                          <p:attrName>style.rotation</p:attrName>
                                        </p:attrNameLst>
                                      </p:cBhvr>
                                      <p:tavLst>
                                        <p:tav tm="0">
                                          <p:val>
                                            <p:fltVal val="360"/>
                                          </p:val>
                                        </p:tav>
                                        <p:tav tm="100000">
                                          <p:val>
                                            <p:fltVal val="0"/>
                                          </p:val>
                                        </p:tav>
                                      </p:tavLst>
                                    </p:anim>
                                    <p:animEffect transition="in" filter="fade">
                                      <p:cBhvr>
                                        <p:cTn id="127" dur="500"/>
                                        <p:tgtEl>
                                          <p:spTgt spid="4628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54" grpId="0" build="p"/>
      <p:bldP spid="462856" grpId="0"/>
      <p:bldP spid="462857" grpId="0"/>
      <p:bldP spid="462858" grpId="0"/>
      <p:bldP spid="462865" grpId="0" animBg="1"/>
      <p:bldP spid="46286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ate Placeholder 3"/>
          <p:cNvSpPr>
            <a:spLocks noGrp="1"/>
          </p:cNvSpPr>
          <p:nvPr>
            <p:ph type="dt" sz="half" idx="10"/>
          </p:nvPr>
        </p:nvSpPr>
        <p:spPr/>
        <p:txBody>
          <a:bodyPr/>
          <a:lstStyle/>
          <a:p>
            <a:r>
              <a:rPr lang="en-US" smtClean="0"/>
              <a:t>Thursday, July 5, 2018</a:t>
            </a:r>
            <a:endParaRPr lang="en-US"/>
          </a:p>
        </p:txBody>
      </p:sp>
      <p:sp>
        <p:nvSpPr>
          <p:cNvPr id="25" name="Footer Placeholder 4"/>
          <p:cNvSpPr>
            <a:spLocks noGrp="1"/>
          </p:cNvSpPr>
          <p:nvPr>
            <p:ph type="ftr" sz="quarter" idx="11"/>
          </p:nvPr>
        </p:nvSpPr>
        <p:spPr/>
        <p:txBody>
          <a:bodyPr/>
          <a:lstStyle/>
          <a:p>
            <a:r>
              <a:rPr lang="de-DE" smtClean="0"/>
              <a:t>PHYS 1444-001, Summer 2018               Dr. Jaehoon Yu</a:t>
            </a:r>
            <a:endParaRPr lang="en-US"/>
          </a:p>
        </p:txBody>
      </p:sp>
      <p:sp>
        <p:nvSpPr>
          <p:cNvPr id="26" name="Slide Number Placeholder 5"/>
          <p:cNvSpPr>
            <a:spLocks noGrp="1"/>
          </p:cNvSpPr>
          <p:nvPr>
            <p:ph type="sldNum" sz="quarter" idx="12"/>
          </p:nvPr>
        </p:nvSpPr>
        <p:spPr/>
        <p:txBody>
          <a:bodyPr/>
          <a:lstStyle/>
          <a:p>
            <a:fld id="{DA11FA7B-619C-9E4A-B8EE-07D34C5E0254}" type="slidenum">
              <a:rPr lang="en-US"/>
              <a:pPr/>
              <a:t>92</a:t>
            </a:fld>
            <a:endParaRPr lang="en-US"/>
          </a:p>
        </p:txBody>
      </p:sp>
      <p:sp>
        <p:nvSpPr>
          <p:cNvPr id="463874" name="Rectangle 2"/>
          <p:cNvSpPr>
            <a:spLocks noGrp="1" noChangeArrowheads="1"/>
          </p:cNvSpPr>
          <p:nvPr>
            <p:ph type="title"/>
          </p:nvPr>
        </p:nvSpPr>
        <p:spPr>
          <a:xfrm>
            <a:off x="228600" y="-76200"/>
            <a:ext cx="8686800" cy="762000"/>
          </a:xfrm>
        </p:spPr>
        <p:txBody>
          <a:bodyPr/>
          <a:lstStyle/>
          <a:p>
            <a:r>
              <a:rPr lang="en-US" dirty="0"/>
              <a:t>Example </a:t>
            </a:r>
            <a:r>
              <a:rPr lang="en-US" dirty="0" smtClean="0"/>
              <a:t>30 </a:t>
            </a:r>
            <a:r>
              <a:rPr lang="en-US" dirty="0"/>
              <a:t>–</a:t>
            </a:r>
            <a:r>
              <a:rPr lang="en-US" dirty="0" smtClean="0"/>
              <a:t> 9 </a:t>
            </a:r>
            <a:endParaRPr lang="en-US" dirty="0"/>
          </a:p>
        </p:txBody>
      </p:sp>
      <p:sp>
        <p:nvSpPr>
          <p:cNvPr id="463875" name="Text Box 3"/>
          <p:cNvSpPr txBox="1">
            <a:spLocks noChangeArrowheads="1"/>
          </p:cNvSpPr>
          <p:nvPr/>
        </p:nvSpPr>
        <p:spPr bwMode="auto">
          <a:xfrm>
            <a:off x="381000" y="609600"/>
            <a:ext cx="8610600" cy="1384995"/>
          </a:xfrm>
          <a:prstGeom prst="rect">
            <a:avLst/>
          </a:prstGeom>
          <a:noFill/>
          <a:ln w="38100">
            <a:noFill/>
            <a:miter lim="800000"/>
            <a:headEnd/>
            <a:tailEnd/>
          </a:ln>
          <a:effectLst/>
        </p:spPr>
        <p:txBody>
          <a:bodyPr wrap="square">
            <a:prstTxWarp prst="textNoShape">
              <a:avLst/>
            </a:prstTxWarp>
            <a:spAutoFit/>
          </a:bodyPr>
          <a:lstStyle/>
          <a:p>
            <a:pPr>
              <a:spcBef>
                <a:spcPct val="20000"/>
              </a:spcBef>
            </a:pPr>
            <a:r>
              <a:rPr lang="en-US" sz="2800" b="1" dirty="0">
                <a:solidFill>
                  <a:schemeClr val="accent2"/>
                </a:solidFill>
                <a:latin typeface="Arial Narrow" charset="0"/>
              </a:rPr>
              <a:t>Reactance of a coil. </a:t>
            </a:r>
            <a:r>
              <a:rPr lang="en-US" sz="2800" dirty="0">
                <a:solidFill>
                  <a:schemeClr val="accent2"/>
                </a:solidFill>
                <a:latin typeface="Arial Narrow" charset="0"/>
              </a:rPr>
              <a:t>A coil has a resistance R=</a:t>
            </a:r>
            <a:r>
              <a:rPr lang="en-US" sz="2800" dirty="0" smtClean="0">
                <a:solidFill>
                  <a:schemeClr val="accent2"/>
                </a:solidFill>
                <a:latin typeface="Arial Narrow" charset="0"/>
              </a:rPr>
              <a:t>1.00</a:t>
            </a:r>
            <a:r>
              <a:rPr lang="en-US" sz="2800" dirty="0" smtClean="0">
                <a:solidFill>
                  <a:schemeClr val="accent2"/>
                </a:solidFill>
                <a:latin typeface="Symbol" charset="2"/>
              </a:rPr>
              <a:t>Ω</a:t>
            </a:r>
            <a:r>
              <a:rPr lang="en-US" sz="2800" dirty="0" smtClean="0">
                <a:solidFill>
                  <a:schemeClr val="accent2"/>
                </a:solidFill>
                <a:latin typeface="Arial Narrow" charset="0"/>
              </a:rPr>
              <a:t> </a:t>
            </a:r>
            <a:r>
              <a:rPr lang="en-US" sz="2800" dirty="0">
                <a:solidFill>
                  <a:schemeClr val="accent2"/>
                </a:solidFill>
                <a:latin typeface="Arial Narrow" charset="0"/>
              </a:rPr>
              <a:t>and an inductance of 0.300H.  Determine the current in the coil if (a) 120 V</a:t>
            </a:r>
            <a:r>
              <a:rPr lang="en-US" sz="2800" dirty="0" smtClean="0">
                <a:solidFill>
                  <a:schemeClr val="accent2"/>
                </a:solidFill>
                <a:latin typeface="Arial Narrow" charset="0"/>
              </a:rPr>
              <a:t> DC </a:t>
            </a:r>
            <a:r>
              <a:rPr lang="en-US" sz="2800" dirty="0">
                <a:solidFill>
                  <a:schemeClr val="accent2"/>
                </a:solidFill>
                <a:latin typeface="Arial Narrow" charset="0"/>
              </a:rPr>
              <a:t>is applied to it; (</a:t>
            </a:r>
            <a:r>
              <a:rPr lang="en-US" sz="2800" dirty="0" err="1">
                <a:solidFill>
                  <a:schemeClr val="accent2"/>
                </a:solidFill>
                <a:latin typeface="Arial Narrow" charset="0"/>
              </a:rPr>
              <a:t>b</a:t>
            </a:r>
            <a:r>
              <a:rPr lang="en-US" sz="2800" dirty="0">
                <a:solidFill>
                  <a:schemeClr val="accent2"/>
                </a:solidFill>
                <a:latin typeface="Arial Narrow" charset="0"/>
              </a:rPr>
              <a:t>) 120 V</a:t>
            </a:r>
            <a:r>
              <a:rPr lang="en-US" sz="2800" dirty="0" smtClean="0">
                <a:solidFill>
                  <a:schemeClr val="accent2"/>
                </a:solidFill>
                <a:latin typeface="Arial Narrow" charset="0"/>
              </a:rPr>
              <a:t> AC </a:t>
            </a:r>
            <a:r>
              <a:rPr lang="en-US" sz="2800" dirty="0">
                <a:solidFill>
                  <a:schemeClr val="accent2"/>
                </a:solidFill>
                <a:latin typeface="Arial Narrow" charset="0"/>
              </a:rPr>
              <a:t>(</a:t>
            </a:r>
            <a:r>
              <a:rPr lang="en-US" sz="2800" dirty="0" err="1">
                <a:solidFill>
                  <a:schemeClr val="accent2"/>
                </a:solidFill>
                <a:latin typeface="Arial Narrow" charset="0"/>
              </a:rPr>
              <a:t>rms</a:t>
            </a:r>
            <a:r>
              <a:rPr lang="en-US" sz="2800" dirty="0">
                <a:solidFill>
                  <a:schemeClr val="accent2"/>
                </a:solidFill>
                <a:latin typeface="Arial Narrow" charset="0"/>
              </a:rPr>
              <a:t>) at 60.0Hz is applied.</a:t>
            </a:r>
          </a:p>
        </p:txBody>
      </p:sp>
      <p:sp>
        <p:nvSpPr>
          <p:cNvPr id="463876" name="Text Box 4"/>
          <p:cNvSpPr txBox="1">
            <a:spLocks noChangeArrowheads="1"/>
          </p:cNvSpPr>
          <p:nvPr/>
        </p:nvSpPr>
        <p:spPr bwMode="auto">
          <a:xfrm>
            <a:off x="381000" y="2209800"/>
            <a:ext cx="3352800" cy="457200"/>
          </a:xfrm>
          <a:prstGeom prst="rect">
            <a:avLst/>
          </a:prstGeom>
          <a:noFill/>
          <a:ln w="9525">
            <a:noFill/>
            <a:miter lim="800000"/>
            <a:headEnd/>
            <a:tailEnd/>
          </a:ln>
          <a:effectLst/>
        </p:spPr>
        <p:txBody>
          <a:bodyPr>
            <a:prstTxWarp prst="textNoShape">
              <a:avLst/>
            </a:prstTxWarp>
            <a:spAutoFit/>
          </a:bodyPr>
          <a:lstStyle/>
          <a:p>
            <a:r>
              <a:rPr lang="en-US" dirty="0">
                <a:solidFill>
                  <a:srgbClr val="CC00CC"/>
                </a:solidFill>
                <a:latin typeface="Arial Narrow" charset="0"/>
              </a:rPr>
              <a:t>Is there a reactance for</a:t>
            </a:r>
            <a:r>
              <a:rPr lang="en-US" dirty="0" smtClean="0">
                <a:solidFill>
                  <a:srgbClr val="CC00CC"/>
                </a:solidFill>
                <a:latin typeface="Arial Narrow" charset="0"/>
              </a:rPr>
              <a:t> DC?  </a:t>
            </a:r>
            <a:endParaRPr lang="en-US" baseline="-25000" dirty="0">
              <a:solidFill>
                <a:srgbClr val="CC00CC"/>
              </a:solidFill>
              <a:latin typeface="Arial Narrow" charset="0"/>
            </a:endParaRPr>
          </a:p>
        </p:txBody>
      </p:sp>
      <p:sp>
        <p:nvSpPr>
          <p:cNvPr id="463877" name="Text Box 5"/>
          <p:cNvSpPr txBox="1">
            <a:spLocks noChangeArrowheads="1"/>
          </p:cNvSpPr>
          <p:nvPr/>
        </p:nvSpPr>
        <p:spPr bwMode="auto">
          <a:xfrm>
            <a:off x="457200" y="2743200"/>
            <a:ext cx="6400800" cy="457200"/>
          </a:xfrm>
          <a:prstGeom prst="rect">
            <a:avLst/>
          </a:prstGeom>
          <a:noFill/>
          <a:ln w="9525">
            <a:noFill/>
            <a:miter lim="800000"/>
            <a:headEnd/>
            <a:tailEnd/>
          </a:ln>
          <a:effectLst/>
        </p:spPr>
        <p:txBody>
          <a:bodyPr>
            <a:prstTxWarp prst="textNoShape">
              <a:avLst/>
            </a:prstTxWarp>
            <a:spAutoFit/>
          </a:bodyPr>
          <a:lstStyle/>
          <a:p>
            <a:r>
              <a:rPr lang="en-US" dirty="0">
                <a:solidFill>
                  <a:srgbClr val="CC00CC"/>
                </a:solidFill>
                <a:latin typeface="Arial Narrow" charset="0"/>
              </a:rPr>
              <a:t>So for</a:t>
            </a:r>
            <a:r>
              <a:rPr lang="en-US" dirty="0" smtClean="0">
                <a:solidFill>
                  <a:srgbClr val="CC00CC"/>
                </a:solidFill>
                <a:latin typeface="Arial Narrow" charset="0"/>
              </a:rPr>
              <a:t> DC </a:t>
            </a:r>
            <a:r>
              <a:rPr lang="en-US" dirty="0">
                <a:solidFill>
                  <a:srgbClr val="CC00CC"/>
                </a:solidFill>
                <a:latin typeface="Arial Narrow" charset="0"/>
              </a:rPr>
              <a:t>power, the current is from Kirchhoff’s rule</a:t>
            </a:r>
          </a:p>
        </p:txBody>
      </p:sp>
      <p:graphicFrame>
        <p:nvGraphicFramePr>
          <p:cNvPr id="463878" name="Object 6"/>
          <p:cNvGraphicFramePr>
            <a:graphicFrameLocks noChangeAspect="1"/>
          </p:cNvGraphicFramePr>
          <p:nvPr/>
        </p:nvGraphicFramePr>
        <p:xfrm>
          <a:off x="6637338" y="2798763"/>
          <a:ext cx="1516062" cy="401637"/>
        </p:xfrm>
        <a:graphic>
          <a:graphicData uri="http://schemas.openxmlformats.org/presentationml/2006/ole">
            <mc:AlternateContent xmlns:mc="http://schemas.openxmlformats.org/markup-compatibility/2006">
              <mc:Choice xmlns:v="urn:schemas-microsoft-com:vml" Requires="v">
                <p:oleObj spid="_x0000_s473580" name="Equation" r:id="rId3" imgW="622080" imgH="164880" progId="Equation.DSMT4">
                  <p:embed/>
                </p:oleObj>
              </mc:Choice>
              <mc:Fallback>
                <p:oleObj name="Equation" r:id="rId3" imgW="622080" imgH="1648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7338" y="2798763"/>
                        <a:ext cx="1516062" cy="40163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463879" name="Text Box 7"/>
          <p:cNvSpPr txBox="1">
            <a:spLocks noChangeArrowheads="1"/>
          </p:cNvSpPr>
          <p:nvPr/>
        </p:nvSpPr>
        <p:spPr bwMode="auto">
          <a:xfrm>
            <a:off x="457200" y="4114800"/>
            <a:ext cx="5791200" cy="457200"/>
          </a:xfrm>
          <a:prstGeom prst="rect">
            <a:avLst/>
          </a:prstGeom>
          <a:noFill/>
          <a:ln w="9525">
            <a:noFill/>
            <a:miter lim="800000"/>
            <a:headEnd/>
            <a:tailEnd/>
          </a:ln>
          <a:effectLst/>
        </p:spPr>
        <p:txBody>
          <a:bodyPr>
            <a:prstTxWarp prst="textNoShape">
              <a:avLst/>
            </a:prstTxWarp>
            <a:spAutoFit/>
          </a:bodyPr>
          <a:lstStyle/>
          <a:p>
            <a:r>
              <a:rPr lang="en-US" dirty="0">
                <a:solidFill>
                  <a:srgbClr val="CC00CC"/>
                </a:solidFill>
                <a:latin typeface="Arial Narrow" charset="0"/>
              </a:rPr>
              <a:t>For an</a:t>
            </a:r>
            <a:r>
              <a:rPr lang="en-US" dirty="0" smtClean="0">
                <a:solidFill>
                  <a:srgbClr val="CC00CC"/>
                </a:solidFill>
                <a:latin typeface="Arial Narrow" charset="0"/>
              </a:rPr>
              <a:t> AC </a:t>
            </a:r>
            <a:r>
              <a:rPr lang="en-US" dirty="0">
                <a:solidFill>
                  <a:srgbClr val="CC00CC"/>
                </a:solidFill>
                <a:latin typeface="Arial Narrow" charset="0"/>
              </a:rPr>
              <a:t>power with </a:t>
            </a:r>
            <a:r>
              <a:rPr lang="en-US" dirty="0" err="1" smtClean="0">
                <a:solidFill>
                  <a:srgbClr val="CC00CC"/>
                </a:solidFill>
                <a:latin typeface="Monotype Corsiva" charset="0"/>
              </a:rPr>
              <a:t>f</a:t>
            </a:r>
            <a:r>
              <a:rPr lang="en-US" dirty="0" smtClean="0">
                <a:solidFill>
                  <a:srgbClr val="CC00CC"/>
                </a:solidFill>
                <a:latin typeface="Monotype Corsiva" charset="0"/>
              </a:rPr>
              <a:t> </a:t>
            </a:r>
            <a:r>
              <a:rPr lang="en-US" dirty="0" smtClean="0">
                <a:solidFill>
                  <a:srgbClr val="CC00CC"/>
                </a:solidFill>
                <a:latin typeface="Arial Narrow" charset="0"/>
              </a:rPr>
              <a:t>=</a:t>
            </a:r>
            <a:r>
              <a:rPr lang="en-US" dirty="0">
                <a:solidFill>
                  <a:srgbClr val="CC00CC"/>
                </a:solidFill>
                <a:latin typeface="Arial Narrow" charset="0"/>
              </a:rPr>
              <a:t>60Hz, the reactance is </a:t>
            </a:r>
          </a:p>
        </p:txBody>
      </p:sp>
      <p:sp>
        <p:nvSpPr>
          <p:cNvPr id="463880" name="Text Box 8"/>
          <p:cNvSpPr txBox="1">
            <a:spLocks noChangeArrowheads="1"/>
          </p:cNvSpPr>
          <p:nvPr/>
        </p:nvSpPr>
        <p:spPr bwMode="auto">
          <a:xfrm>
            <a:off x="3657600" y="2209800"/>
            <a:ext cx="20574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Nope. Why not?</a:t>
            </a:r>
            <a:endParaRPr lang="en-US" baseline="-25000">
              <a:solidFill>
                <a:srgbClr val="CC00CC"/>
              </a:solidFill>
              <a:latin typeface="Arial Narrow" charset="0"/>
            </a:endParaRPr>
          </a:p>
        </p:txBody>
      </p:sp>
      <p:sp>
        <p:nvSpPr>
          <p:cNvPr id="463881" name="Text Box 9"/>
          <p:cNvSpPr txBox="1">
            <a:spLocks noChangeArrowheads="1"/>
          </p:cNvSpPr>
          <p:nvPr/>
        </p:nvSpPr>
        <p:spPr bwMode="auto">
          <a:xfrm>
            <a:off x="5638800" y="2209800"/>
            <a:ext cx="1447800" cy="457200"/>
          </a:xfrm>
          <a:prstGeom prst="rect">
            <a:avLst/>
          </a:prstGeom>
          <a:noFill/>
          <a:ln w="9525">
            <a:noFill/>
            <a:miter lim="800000"/>
            <a:headEnd/>
            <a:tailEnd/>
          </a:ln>
          <a:effectLst/>
        </p:spPr>
        <p:txBody>
          <a:bodyPr>
            <a:prstTxWarp prst="textNoShape">
              <a:avLst/>
            </a:prstTxWarp>
            <a:spAutoFit/>
          </a:bodyPr>
          <a:lstStyle/>
          <a:p>
            <a:r>
              <a:rPr lang="en-US" dirty="0">
                <a:solidFill>
                  <a:srgbClr val="CC00CC"/>
                </a:solidFill>
                <a:latin typeface="Arial Narrow" charset="0"/>
              </a:rPr>
              <a:t>Since</a:t>
            </a:r>
            <a:r>
              <a:rPr lang="en-US" dirty="0" smtClean="0">
                <a:solidFill>
                  <a:srgbClr val="CC00CC"/>
                </a:solidFill>
                <a:latin typeface="Arial Narrow" charset="0"/>
              </a:rPr>
              <a:t> </a:t>
            </a:r>
            <a:r>
              <a:rPr lang="en-US" dirty="0" err="1" smtClean="0">
                <a:solidFill>
                  <a:srgbClr val="CC00CC"/>
                </a:solidFill>
                <a:latin typeface="Symbol" charset="2"/>
              </a:rPr>
              <a:t>ω</a:t>
            </a:r>
            <a:r>
              <a:rPr lang="en-US" dirty="0" smtClean="0">
                <a:solidFill>
                  <a:srgbClr val="CC00CC"/>
                </a:solidFill>
                <a:latin typeface="Arial Narrow" charset="0"/>
              </a:rPr>
              <a:t>=</a:t>
            </a:r>
            <a:r>
              <a:rPr lang="en-US" dirty="0">
                <a:solidFill>
                  <a:srgbClr val="CC00CC"/>
                </a:solidFill>
                <a:latin typeface="Arial Narrow" charset="0"/>
              </a:rPr>
              <a:t>0, </a:t>
            </a:r>
            <a:endParaRPr lang="en-US" baseline="-25000" dirty="0">
              <a:solidFill>
                <a:srgbClr val="CC00CC"/>
              </a:solidFill>
              <a:latin typeface="Arial Narrow" charset="0"/>
            </a:endParaRPr>
          </a:p>
        </p:txBody>
      </p:sp>
      <p:graphicFrame>
        <p:nvGraphicFramePr>
          <p:cNvPr id="463882" name="Object 10"/>
          <p:cNvGraphicFramePr>
            <a:graphicFrameLocks noChangeAspect="1"/>
          </p:cNvGraphicFramePr>
          <p:nvPr/>
        </p:nvGraphicFramePr>
        <p:xfrm>
          <a:off x="7099300" y="2209800"/>
          <a:ext cx="825500" cy="479425"/>
        </p:xfrm>
        <a:graphic>
          <a:graphicData uri="http://schemas.openxmlformats.org/presentationml/2006/ole">
            <mc:AlternateContent xmlns:mc="http://schemas.openxmlformats.org/markup-compatibility/2006">
              <mc:Choice xmlns:v="urn:schemas-microsoft-com:vml" Requires="v">
                <p:oleObj spid="_x0000_s473581" name="Equation" r:id="rId5" imgW="342720" imgH="203040" progId="Equation.DSMT4">
                  <p:embed/>
                </p:oleObj>
              </mc:Choice>
              <mc:Fallback>
                <p:oleObj name="Equation" r:id="rId5" imgW="342720" imgH="2030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9300" y="2209800"/>
                        <a:ext cx="825500" cy="4794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3883" name="Object 11"/>
          <p:cNvGraphicFramePr>
            <a:graphicFrameLocks noChangeAspect="1"/>
          </p:cNvGraphicFramePr>
          <p:nvPr/>
        </p:nvGraphicFramePr>
        <p:xfrm>
          <a:off x="1143000" y="3429000"/>
          <a:ext cx="681038" cy="495300"/>
        </p:xfrm>
        <a:graphic>
          <a:graphicData uri="http://schemas.openxmlformats.org/presentationml/2006/ole">
            <mc:AlternateContent xmlns:mc="http://schemas.openxmlformats.org/markup-compatibility/2006">
              <mc:Choice xmlns:v="urn:schemas-microsoft-com:vml" Requires="v">
                <p:oleObj spid="_x0000_s473582" name="Equation" r:id="rId7" imgW="279360" imgH="203040" progId="Equation.DSMT4">
                  <p:embed/>
                </p:oleObj>
              </mc:Choice>
              <mc:Fallback>
                <p:oleObj name="Equation" r:id="rId7" imgW="279360" imgH="2030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3429000"/>
                        <a:ext cx="681038" cy="4953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3884" name="Object 12"/>
          <p:cNvGraphicFramePr>
            <a:graphicFrameLocks noChangeAspect="1"/>
          </p:cNvGraphicFramePr>
          <p:nvPr/>
        </p:nvGraphicFramePr>
        <p:xfrm>
          <a:off x="609600" y="4611688"/>
          <a:ext cx="825500" cy="479425"/>
        </p:xfrm>
        <a:graphic>
          <a:graphicData uri="http://schemas.openxmlformats.org/presentationml/2006/ole">
            <mc:AlternateContent xmlns:mc="http://schemas.openxmlformats.org/markup-compatibility/2006">
              <mc:Choice xmlns:v="urn:schemas-microsoft-com:vml" Requires="v">
                <p:oleObj spid="_x0000_s473583" name="Equation" r:id="rId9" imgW="342720" imgH="203040" progId="Equation.DSMT4">
                  <p:embed/>
                </p:oleObj>
              </mc:Choice>
              <mc:Fallback>
                <p:oleObj name="Equation" r:id="rId9" imgW="342720" imgH="20304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 y="4611688"/>
                        <a:ext cx="825500" cy="4794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3885" name="Object 13"/>
          <p:cNvGraphicFramePr>
            <a:graphicFrameLocks noChangeAspect="1"/>
          </p:cNvGraphicFramePr>
          <p:nvPr/>
        </p:nvGraphicFramePr>
        <p:xfrm>
          <a:off x="5029200" y="5365750"/>
          <a:ext cx="887413" cy="479425"/>
        </p:xfrm>
        <a:graphic>
          <a:graphicData uri="http://schemas.openxmlformats.org/presentationml/2006/ole">
            <mc:AlternateContent xmlns:mc="http://schemas.openxmlformats.org/markup-compatibility/2006">
              <mc:Choice xmlns:v="urn:schemas-microsoft-com:vml" Requires="v">
                <p:oleObj spid="_x0000_s473584" name="Equation" r:id="rId11" imgW="368280" imgH="203040" progId="Equation.DSMT4">
                  <p:embed/>
                </p:oleObj>
              </mc:Choice>
              <mc:Fallback>
                <p:oleObj name="Equation" r:id="rId11" imgW="368280" imgH="20304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29200" y="5365750"/>
                        <a:ext cx="887413" cy="4794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3886" name="Object 14"/>
          <p:cNvGraphicFramePr>
            <a:graphicFrameLocks noChangeAspect="1"/>
          </p:cNvGraphicFramePr>
          <p:nvPr/>
        </p:nvGraphicFramePr>
        <p:xfrm>
          <a:off x="1741488" y="3217863"/>
          <a:ext cx="773112" cy="896937"/>
        </p:xfrm>
        <a:graphic>
          <a:graphicData uri="http://schemas.openxmlformats.org/presentationml/2006/ole">
            <mc:AlternateContent xmlns:mc="http://schemas.openxmlformats.org/markup-compatibility/2006">
              <mc:Choice xmlns:v="urn:schemas-microsoft-com:vml" Requires="v">
                <p:oleObj spid="_x0000_s473585" name="Equation" r:id="rId13" imgW="317160" imgH="368280" progId="Equation.DSMT4">
                  <p:embed/>
                </p:oleObj>
              </mc:Choice>
              <mc:Fallback>
                <p:oleObj name="Equation" r:id="rId13" imgW="317160" imgH="3682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41488" y="3217863"/>
                        <a:ext cx="773112" cy="89693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3887" name="Object 15"/>
          <p:cNvGraphicFramePr>
            <a:graphicFrameLocks noChangeAspect="1"/>
          </p:cNvGraphicFramePr>
          <p:nvPr/>
        </p:nvGraphicFramePr>
        <p:xfrm>
          <a:off x="2454275" y="3200400"/>
          <a:ext cx="2041525" cy="896938"/>
        </p:xfrm>
        <a:graphic>
          <a:graphicData uri="http://schemas.openxmlformats.org/presentationml/2006/ole">
            <mc:AlternateContent xmlns:mc="http://schemas.openxmlformats.org/markup-compatibility/2006">
              <mc:Choice xmlns:v="urn:schemas-microsoft-com:vml" Requires="v">
                <p:oleObj spid="_x0000_s473586" name="Equation" r:id="rId15" imgW="838080" imgH="368280" progId="Equation.DSMT4">
                  <p:embed/>
                </p:oleObj>
              </mc:Choice>
              <mc:Fallback>
                <p:oleObj name="Equation" r:id="rId15" imgW="838080" imgH="36828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54275" y="3200400"/>
                        <a:ext cx="2041525" cy="8969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3888" name="Object 16"/>
          <p:cNvGraphicFramePr>
            <a:graphicFrameLocks noChangeAspect="1"/>
          </p:cNvGraphicFramePr>
          <p:nvPr/>
        </p:nvGraphicFramePr>
        <p:xfrm>
          <a:off x="1447800" y="4648200"/>
          <a:ext cx="825500" cy="390525"/>
        </p:xfrm>
        <a:graphic>
          <a:graphicData uri="http://schemas.openxmlformats.org/presentationml/2006/ole">
            <mc:AlternateContent xmlns:mc="http://schemas.openxmlformats.org/markup-compatibility/2006">
              <mc:Choice xmlns:v="urn:schemas-microsoft-com:vml" Requires="v">
                <p:oleObj spid="_x0000_s473587" name="Equation" r:id="rId17" imgW="342720" imgH="164880" progId="Equation.DSMT4">
                  <p:embed/>
                </p:oleObj>
              </mc:Choice>
              <mc:Fallback>
                <p:oleObj name="Equation" r:id="rId17" imgW="342720" imgH="16488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47800" y="4648200"/>
                        <a:ext cx="825500" cy="3905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3889" name="Object 17"/>
          <p:cNvGraphicFramePr>
            <a:graphicFrameLocks noChangeAspect="1"/>
          </p:cNvGraphicFramePr>
          <p:nvPr/>
        </p:nvGraphicFramePr>
        <p:xfrm>
          <a:off x="2286000" y="4648200"/>
          <a:ext cx="1131888" cy="449263"/>
        </p:xfrm>
        <a:graphic>
          <a:graphicData uri="http://schemas.openxmlformats.org/presentationml/2006/ole">
            <mc:AlternateContent xmlns:mc="http://schemas.openxmlformats.org/markup-compatibility/2006">
              <mc:Choice xmlns:v="urn:schemas-microsoft-com:vml" Requires="v">
                <p:oleObj spid="_x0000_s473588" name="Equation" r:id="rId19" imgW="469800" imgH="190440" progId="Equation.DSMT4">
                  <p:embed/>
                </p:oleObj>
              </mc:Choice>
              <mc:Fallback>
                <p:oleObj name="Equation" r:id="rId19" imgW="469800" imgH="19044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286000" y="4648200"/>
                        <a:ext cx="1131888" cy="4492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3890" name="Object 18"/>
          <p:cNvGraphicFramePr>
            <a:graphicFrameLocks noChangeAspect="1"/>
          </p:cNvGraphicFramePr>
          <p:nvPr/>
        </p:nvGraphicFramePr>
        <p:xfrm>
          <a:off x="3338513" y="4522788"/>
          <a:ext cx="4281487" cy="658812"/>
        </p:xfrm>
        <a:graphic>
          <a:graphicData uri="http://schemas.openxmlformats.org/presentationml/2006/ole">
            <mc:AlternateContent xmlns:mc="http://schemas.openxmlformats.org/markup-compatibility/2006">
              <mc:Choice xmlns:v="urn:schemas-microsoft-com:vml" Requires="v">
                <p:oleObj spid="_x0000_s473589" name="Equation" r:id="rId21" imgW="1777680" imgH="279360" progId="Equation.DSMT4">
                  <p:embed/>
                </p:oleObj>
              </mc:Choice>
              <mc:Fallback>
                <p:oleObj name="Equation" r:id="rId21" imgW="1777680" imgH="27936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338513" y="4522788"/>
                        <a:ext cx="4281487" cy="65881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3891" name="Object 19"/>
          <p:cNvGraphicFramePr>
            <a:graphicFrameLocks noChangeAspect="1"/>
          </p:cNvGraphicFramePr>
          <p:nvPr/>
        </p:nvGraphicFramePr>
        <p:xfrm>
          <a:off x="5880100" y="5137150"/>
          <a:ext cx="977900" cy="958850"/>
        </p:xfrm>
        <a:graphic>
          <a:graphicData uri="http://schemas.openxmlformats.org/presentationml/2006/ole">
            <mc:AlternateContent xmlns:mc="http://schemas.openxmlformats.org/markup-compatibility/2006">
              <mc:Choice xmlns:v="urn:schemas-microsoft-com:vml" Requires="v">
                <p:oleObj spid="_x0000_s473590" name="Equation" r:id="rId23" imgW="406080" imgH="406080" progId="Equation.DSMT4">
                  <p:embed/>
                </p:oleObj>
              </mc:Choice>
              <mc:Fallback>
                <p:oleObj name="Equation" r:id="rId23" imgW="406080" imgH="40608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880100" y="5137150"/>
                        <a:ext cx="977900" cy="9588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3892" name="Object 20"/>
          <p:cNvGraphicFramePr>
            <a:graphicFrameLocks noChangeAspect="1"/>
          </p:cNvGraphicFramePr>
          <p:nvPr/>
        </p:nvGraphicFramePr>
        <p:xfrm>
          <a:off x="6821488" y="5137150"/>
          <a:ext cx="2017712" cy="868363"/>
        </p:xfrm>
        <a:graphic>
          <a:graphicData uri="http://schemas.openxmlformats.org/presentationml/2006/ole">
            <mc:AlternateContent xmlns:mc="http://schemas.openxmlformats.org/markup-compatibility/2006">
              <mc:Choice xmlns:v="urn:schemas-microsoft-com:vml" Requires="v">
                <p:oleObj spid="_x0000_s473591" name="Equation" r:id="rId25" imgW="838080" imgH="368280" progId="Equation.DSMT4">
                  <p:embed/>
                </p:oleObj>
              </mc:Choice>
              <mc:Fallback>
                <p:oleObj name="Equation" r:id="rId25" imgW="838080" imgH="36828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821488" y="5137150"/>
                        <a:ext cx="2017712" cy="8683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463893" name="Text Box 21"/>
          <p:cNvSpPr txBox="1">
            <a:spLocks noChangeArrowheads="1"/>
          </p:cNvSpPr>
          <p:nvPr/>
        </p:nvSpPr>
        <p:spPr bwMode="auto">
          <a:xfrm>
            <a:off x="381000" y="5181600"/>
            <a:ext cx="4572000" cy="701675"/>
          </a:xfrm>
          <a:prstGeom prst="rect">
            <a:avLst/>
          </a:prstGeom>
          <a:noFill/>
          <a:ln w="9525">
            <a:noFill/>
            <a:miter lim="800000"/>
            <a:headEnd/>
            <a:tailEnd/>
          </a:ln>
          <a:effectLst/>
        </p:spPr>
        <p:txBody>
          <a:bodyPr>
            <a:prstTxWarp prst="textNoShape">
              <a:avLst/>
            </a:prstTxWarp>
            <a:spAutoFit/>
          </a:bodyPr>
          <a:lstStyle/>
          <a:p>
            <a:r>
              <a:rPr lang="en-US" sz="2000">
                <a:solidFill>
                  <a:srgbClr val="CC00CC"/>
                </a:solidFill>
                <a:latin typeface="Arial Narrow" charset="0"/>
              </a:rPr>
              <a:t>Since the resistance can be ignored compared to the reactance, the rms current is </a:t>
            </a:r>
          </a:p>
        </p:txBody>
      </p:sp>
      <p:graphicFrame>
        <p:nvGraphicFramePr>
          <p:cNvPr id="463894" name="Object 22"/>
          <p:cNvGraphicFramePr>
            <a:graphicFrameLocks noChangeAspect="1"/>
          </p:cNvGraphicFramePr>
          <p:nvPr/>
        </p:nvGraphicFramePr>
        <p:xfrm>
          <a:off x="7924800" y="2209800"/>
          <a:ext cx="827088" cy="388938"/>
        </p:xfrm>
        <a:graphic>
          <a:graphicData uri="http://schemas.openxmlformats.org/presentationml/2006/ole">
            <mc:AlternateContent xmlns:mc="http://schemas.openxmlformats.org/markup-compatibility/2006">
              <mc:Choice xmlns:v="urn:schemas-microsoft-com:vml" Requires="v">
                <p:oleObj spid="_x0000_s473592" name="Equation" r:id="rId27" imgW="342720" imgH="164880" progId="Equation.DSMT4">
                  <p:embed/>
                </p:oleObj>
              </mc:Choice>
              <mc:Fallback>
                <p:oleObj name="Equation" r:id="rId27" imgW="342720" imgH="164880" progId="Equation.DSMT4">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924800" y="2209800"/>
                        <a:ext cx="827088" cy="3889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3895" name="Object 23"/>
          <p:cNvGraphicFramePr>
            <a:graphicFrameLocks noChangeAspect="1"/>
          </p:cNvGraphicFramePr>
          <p:nvPr/>
        </p:nvGraphicFramePr>
        <p:xfrm>
          <a:off x="8716963" y="2209800"/>
          <a:ext cx="274637" cy="388938"/>
        </p:xfrm>
        <a:graphic>
          <a:graphicData uri="http://schemas.openxmlformats.org/presentationml/2006/ole">
            <mc:AlternateContent xmlns:mc="http://schemas.openxmlformats.org/markup-compatibility/2006">
              <mc:Choice xmlns:v="urn:schemas-microsoft-com:vml" Requires="v">
                <p:oleObj spid="_x0000_s473593" name="Equation" r:id="rId29" imgW="114120" imgH="164880" progId="Equation.DSMT4">
                  <p:embed/>
                </p:oleObj>
              </mc:Choice>
              <mc:Fallback>
                <p:oleObj name="Equation" r:id="rId29" imgW="114120" imgH="164880" progId="Equation.DSMT4">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716963" y="2209800"/>
                        <a:ext cx="274637" cy="3889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0097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63875"/>
                                        </p:tgtEl>
                                        <p:attrNameLst>
                                          <p:attrName>style.visibility</p:attrName>
                                        </p:attrNameLst>
                                      </p:cBhvr>
                                      <p:to>
                                        <p:strVal val="visible"/>
                                      </p:to>
                                    </p:set>
                                    <p:animEffect transition="in" filter="wipe(left)">
                                      <p:cBhvr>
                                        <p:cTn id="7" dur="500"/>
                                        <p:tgtEl>
                                          <p:spTgt spid="4638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63876"/>
                                        </p:tgtEl>
                                        <p:attrNameLst>
                                          <p:attrName>style.visibility</p:attrName>
                                        </p:attrNameLst>
                                      </p:cBhvr>
                                      <p:to>
                                        <p:strVal val="visible"/>
                                      </p:to>
                                    </p:set>
                                    <p:animEffect transition="in" filter="wipe(left)">
                                      <p:cBhvr>
                                        <p:cTn id="12" dur="500"/>
                                        <p:tgtEl>
                                          <p:spTgt spid="46387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63880"/>
                                        </p:tgtEl>
                                        <p:attrNameLst>
                                          <p:attrName>style.visibility</p:attrName>
                                        </p:attrNameLst>
                                      </p:cBhvr>
                                      <p:to>
                                        <p:strVal val="visible"/>
                                      </p:to>
                                    </p:set>
                                    <p:animEffect transition="in" filter="wipe(left)">
                                      <p:cBhvr>
                                        <p:cTn id="17" dur="500"/>
                                        <p:tgtEl>
                                          <p:spTgt spid="46388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63881"/>
                                        </p:tgtEl>
                                        <p:attrNameLst>
                                          <p:attrName>style.visibility</p:attrName>
                                        </p:attrNameLst>
                                      </p:cBhvr>
                                      <p:to>
                                        <p:strVal val="visible"/>
                                      </p:to>
                                    </p:set>
                                    <p:animEffect transition="in" filter="wipe(left)">
                                      <p:cBhvr>
                                        <p:cTn id="22" dur="500"/>
                                        <p:tgtEl>
                                          <p:spTgt spid="46388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iterate type="wd">
                                    <p:tmPct val="10000"/>
                                  </p:iterate>
                                  <p:childTnLst>
                                    <p:set>
                                      <p:cBhvr>
                                        <p:cTn id="26" dur="1" fill="hold">
                                          <p:stCondLst>
                                            <p:cond delay="0"/>
                                          </p:stCondLst>
                                        </p:cTn>
                                        <p:tgtEl>
                                          <p:spTgt spid="463882"/>
                                        </p:tgtEl>
                                        <p:attrNameLst>
                                          <p:attrName>style.visibility</p:attrName>
                                        </p:attrNameLst>
                                      </p:cBhvr>
                                      <p:to>
                                        <p:strVal val="visible"/>
                                      </p:to>
                                    </p:set>
                                    <p:animEffect transition="in" filter="wipe(left)">
                                      <p:cBhvr>
                                        <p:cTn id="27" dur="500"/>
                                        <p:tgtEl>
                                          <p:spTgt spid="46388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iterate type="wd">
                                    <p:tmPct val="10000"/>
                                  </p:iterate>
                                  <p:childTnLst>
                                    <p:set>
                                      <p:cBhvr>
                                        <p:cTn id="31" dur="1" fill="hold">
                                          <p:stCondLst>
                                            <p:cond delay="0"/>
                                          </p:stCondLst>
                                        </p:cTn>
                                        <p:tgtEl>
                                          <p:spTgt spid="463894"/>
                                        </p:tgtEl>
                                        <p:attrNameLst>
                                          <p:attrName>style.visibility</p:attrName>
                                        </p:attrNameLst>
                                      </p:cBhvr>
                                      <p:to>
                                        <p:strVal val="visible"/>
                                      </p:to>
                                    </p:set>
                                    <p:animEffect transition="in" filter="wipe(left)">
                                      <p:cBhvr>
                                        <p:cTn id="32" dur="500"/>
                                        <p:tgtEl>
                                          <p:spTgt spid="46389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iterate type="wd">
                                    <p:tmPct val="10000"/>
                                  </p:iterate>
                                  <p:childTnLst>
                                    <p:set>
                                      <p:cBhvr>
                                        <p:cTn id="36" dur="1" fill="hold">
                                          <p:stCondLst>
                                            <p:cond delay="0"/>
                                          </p:stCondLst>
                                        </p:cTn>
                                        <p:tgtEl>
                                          <p:spTgt spid="463895"/>
                                        </p:tgtEl>
                                        <p:attrNameLst>
                                          <p:attrName>style.visibility</p:attrName>
                                        </p:attrNameLst>
                                      </p:cBhvr>
                                      <p:to>
                                        <p:strVal val="visible"/>
                                      </p:to>
                                    </p:set>
                                    <p:animEffect transition="in" filter="wipe(left)">
                                      <p:cBhvr>
                                        <p:cTn id="37" dur="500"/>
                                        <p:tgtEl>
                                          <p:spTgt spid="46389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463877"/>
                                        </p:tgtEl>
                                        <p:attrNameLst>
                                          <p:attrName>style.visibility</p:attrName>
                                        </p:attrNameLst>
                                      </p:cBhvr>
                                      <p:to>
                                        <p:strVal val="visible"/>
                                      </p:to>
                                    </p:set>
                                    <p:animEffect transition="in" filter="wipe(left)">
                                      <p:cBhvr>
                                        <p:cTn id="42" dur="500"/>
                                        <p:tgtEl>
                                          <p:spTgt spid="46387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iterate type="wd">
                                    <p:tmPct val="10000"/>
                                  </p:iterate>
                                  <p:childTnLst>
                                    <p:set>
                                      <p:cBhvr>
                                        <p:cTn id="46" dur="1" fill="hold">
                                          <p:stCondLst>
                                            <p:cond delay="0"/>
                                          </p:stCondLst>
                                        </p:cTn>
                                        <p:tgtEl>
                                          <p:spTgt spid="463878"/>
                                        </p:tgtEl>
                                        <p:attrNameLst>
                                          <p:attrName>style.visibility</p:attrName>
                                        </p:attrNameLst>
                                      </p:cBhvr>
                                      <p:to>
                                        <p:strVal val="visible"/>
                                      </p:to>
                                    </p:set>
                                    <p:animEffect transition="in" filter="wipe(left)">
                                      <p:cBhvr>
                                        <p:cTn id="47" dur="500"/>
                                        <p:tgtEl>
                                          <p:spTgt spid="46387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iterate type="wd">
                                    <p:tmPct val="10000"/>
                                  </p:iterate>
                                  <p:childTnLst>
                                    <p:set>
                                      <p:cBhvr>
                                        <p:cTn id="51" dur="1" fill="hold">
                                          <p:stCondLst>
                                            <p:cond delay="0"/>
                                          </p:stCondLst>
                                        </p:cTn>
                                        <p:tgtEl>
                                          <p:spTgt spid="463883"/>
                                        </p:tgtEl>
                                        <p:attrNameLst>
                                          <p:attrName>style.visibility</p:attrName>
                                        </p:attrNameLst>
                                      </p:cBhvr>
                                      <p:to>
                                        <p:strVal val="visible"/>
                                      </p:to>
                                    </p:set>
                                    <p:animEffect transition="in" filter="wipe(left)">
                                      <p:cBhvr>
                                        <p:cTn id="52" dur="500"/>
                                        <p:tgtEl>
                                          <p:spTgt spid="46388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iterate type="wd">
                                    <p:tmPct val="10000"/>
                                  </p:iterate>
                                  <p:childTnLst>
                                    <p:set>
                                      <p:cBhvr>
                                        <p:cTn id="56" dur="1" fill="hold">
                                          <p:stCondLst>
                                            <p:cond delay="0"/>
                                          </p:stCondLst>
                                        </p:cTn>
                                        <p:tgtEl>
                                          <p:spTgt spid="463886"/>
                                        </p:tgtEl>
                                        <p:attrNameLst>
                                          <p:attrName>style.visibility</p:attrName>
                                        </p:attrNameLst>
                                      </p:cBhvr>
                                      <p:to>
                                        <p:strVal val="visible"/>
                                      </p:to>
                                    </p:set>
                                    <p:animEffect transition="in" filter="wipe(left)">
                                      <p:cBhvr>
                                        <p:cTn id="57" dur="500"/>
                                        <p:tgtEl>
                                          <p:spTgt spid="46388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iterate type="wd">
                                    <p:tmPct val="10000"/>
                                  </p:iterate>
                                  <p:childTnLst>
                                    <p:set>
                                      <p:cBhvr>
                                        <p:cTn id="61" dur="1" fill="hold">
                                          <p:stCondLst>
                                            <p:cond delay="0"/>
                                          </p:stCondLst>
                                        </p:cTn>
                                        <p:tgtEl>
                                          <p:spTgt spid="463887"/>
                                        </p:tgtEl>
                                        <p:attrNameLst>
                                          <p:attrName>style.visibility</p:attrName>
                                        </p:attrNameLst>
                                      </p:cBhvr>
                                      <p:to>
                                        <p:strVal val="visible"/>
                                      </p:to>
                                    </p:set>
                                    <p:animEffect transition="in" filter="wipe(left)">
                                      <p:cBhvr>
                                        <p:cTn id="62" dur="500"/>
                                        <p:tgtEl>
                                          <p:spTgt spid="46388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iterate type="wd">
                                    <p:tmPct val="10000"/>
                                  </p:iterate>
                                  <p:childTnLst>
                                    <p:set>
                                      <p:cBhvr>
                                        <p:cTn id="66" dur="1" fill="hold">
                                          <p:stCondLst>
                                            <p:cond delay="0"/>
                                          </p:stCondLst>
                                        </p:cTn>
                                        <p:tgtEl>
                                          <p:spTgt spid="463879"/>
                                        </p:tgtEl>
                                        <p:attrNameLst>
                                          <p:attrName>style.visibility</p:attrName>
                                        </p:attrNameLst>
                                      </p:cBhvr>
                                      <p:to>
                                        <p:strVal val="visible"/>
                                      </p:to>
                                    </p:set>
                                    <p:animEffect transition="in" filter="wipe(left)">
                                      <p:cBhvr>
                                        <p:cTn id="67" dur="500"/>
                                        <p:tgtEl>
                                          <p:spTgt spid="46387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iterate type="wd">
                                    <p:tmPct val="10000"/>
                                  </p:iterate>
                                  <p:childTnLst>
                                    <p:set>
                                      <p:cBhvr>
                                        <p:cTn id="71" dur="1" fill="hold">
                                          <p:stCondLst>
                                            <p:cond delay="0"/>
                                          </p:stCondLst>
                                        </p:cTn>
                                        <p:tgtEl>
                                          <p:spTgt spid="463884"/>
                                        </p:tgtEl>
                                        <p:attrNameLst>
                                          <p:attrName>style.visibility</p:attrName>
                                        </p:attrNameLst>
                                      </p:cBhvr>
                                      <p:to>
                                        <p:strVal val="visible"/>
                                      </p:to>
                                    </p:set>
                                    <p:animEffect transition="in" filter="wipe(left)">
                                      <p:cBhvr>
                                        <p:cTn id="72" dur="500"/>
                                        <p:tgtEl>
                                          <p:spTgt spid="46388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iterate type="wd">
                                    <p:tmPct val="10000"/>
                                  </p:iterate>
                                  <p:childTnLst>
                                    <p:set>
                                      <p:cBhvr>
                                        <p:cTn id="76" dur="1" fill="hold">
                                          <p:stCondLst>
                                            <p:cond delay="0"/>
                                          </p:stCondLst>
                                        </p:cTn>
                                        <p:tgtEl>
                                          <p:spTgt spid="463888"/>
                                        </p:tgtEl>
                                        <p:attrNameLst>
                                          <p:attrName>style.visibility</p:attrName>
                                        </p:attrNameLst>
                                      </p:cBhvr>
                                      <p:to>
                                        <p:strVal val="visible"/>
                                      </p:to>
                                    </p:set>
                                    <p:animEffect transition="in" filter="wipe(left)">
                                      <p:cBhvr>
                                        <p:cTn id="77" dur="500"/>
                                        <p:tgtEl>
                                          <p:spTgt spid="46388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iterate type="wd">
                                    <p:tmPct val="10000"/>
                                  </p:iterate>
                                  <p:childTnLst>
                                    <p:set>
                                      <p:cBhvr>
                                        <p:cTn id="81" dur="1" fill="hold">
                                          <p:stCondLst>
                                            <p:cond delay="0"/>
                                          </p:stCondLst>
                                        </p:cTn>
                                        <p:tgtEl>
                                          <p:spTgt spid="463889"/>
                                        </p:tgtEl>
                                        <p:attrNameLst>
                                          <p:attrName>style.visibility</p:attrName>
                                        </p:attrNameLst>
                                      </p:cBhvr>
                                      <p:to>
                                        <p:strVal val="visible"/>
                                      </p:to>
                                    </p:set>
                                    <p:animEffect transition="in" filter="wipe(left)">
                                      <p:cBhvr>
                                        <p:cTn id="82" dur="500"/>
                                        <p:tgtEl>
                                          <p:spTgt spid="463889"/>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iterate type="wd">
                                    <p:tmPct val="10000"/>
                                  </p:iterate>
                                  <p:childTnLst>
                                    <p:set>
                                      <p:cBhvr>
                                        <p:cTn id="86" dur="1" fill="hold">
                                          <p:stCondLst>
                                            <p:cond delay="0"/>
                                          </p:stCondLst>
                                        </p:cTn>
                                        <p:tgtEl>
                                          <p:spTgt spid="463890"/>
                                        </p:tgtEl>
                                        <p:attrNameLst>
                                          <p:attrName>style.visibility</p:attrName>
                                        </p:attrNameLst>
                                      </p:cBhvr>
                                      <p:to>
                                        <p:strVal val="visible"/>
                                      </p:to>
                                    </p:set>
                                    <p:animEffect transition="in" filter="wipe(left)">
                                      <p:cBhvr>
                                        <p:cTn id="87" dur="500"/>
                                        <p:tgtEl>
                                          <p:spTgt spid="46389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iterate type="wd">
                                    <p:tmPct val="10000"/>
                                  </p:iterate>
                                  <p:childTnLst>
                                    <p:set>
                                      <p:cBhvr>
                                        <p:cTn id="91" dur="1" fill="hold">
                                          <p:stCondLst>
                                            <p:cond delay="0"/>
                                          </p:stCondLst>
                                        </p:cTn>
                                        <p:tgtEl>
                                          <p:spTgt spid="463893"/>
                                        </p:tgtEl>
                                        <p:attrNameLst>
                                          <p:attrName>style.visibility</p:attrName>
                                        </p:attrNameLst>
                                      </p:cBhvr>
                                      <p:to>
                                        <p:strVal val="visible"/>
                                      </p:to>
                                    </p:set>
                                    <p:animEffect transition="in" filter="wipe(left)">
                                      <p:cBhvr>
                                        <p:cTn id="92" dur="500"/>
                                        <p:tgtEl>
                                          <p:spTgt spid="463893"/>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iterate type="wd">
                                    <p:tmPct val="10000"/>
                                  </p:iterate>
                                  <p:childTnLst>
                                    <p:set>
                                      <p:cBhvr>
                                        <p:cTn id="96" dur="1" fill="hold">
                                          <p:stCondLst>
                                            <p:cond delay="0"/>
                                          </p:stCondLst>
                                        </p:cTn>
                                        <p:tgtEl>
                                          <p:spTgt spid="463885"/>
                                        </p:tgtEl>
                                        <p:attrNameLst>
                                          <p:attrName>style.visibility</p:attrName>
                                        </p:attrNameLst>
                                      </p:cBhvr>
                                      <p:to>
                                        <p:strVal val="visible"/>
                                      </p:to>
                                    </p:set>
                                    <p:animEffect transition="in" filter="wipe(left)">
                                      <p:cBhvr>
                                        <p:cTn id="97" dur="500"/>
                                        <p:tgtEl>
                                          <p:spTgt spid="463885"/>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iterate type="wd">
                                    <p:tmPct val="10000"/>
                                  </p:iterate>
                                  <p:childTnLst>
                                    <p:set>
                                      <p:cBhvr>
                                        <p:cTn id="101" dur="1" fill="hold">
                                          <p:stCondLst>
                                            <p:cond delay="0"/>
                                          </p:stCondLst>
                                        </p:cTn>
                                        <p:tgtEl>
                                          <p:spTgt spid="463891"/>
                                        </p:tgtEl>
                                        <p:attrNameLst>
                                          <p:attrName>style.visibility</p:attrName>
                                        </p:attrNameLst>
                                      </p:cBhvr>
                                      <p:to>
                                        <p:strVal val="visible"/>
                                      </p:to>
                                    </p:set>
                                    <p:animEffect transition="in" filter="wipe(left)">
                                      <p:cBhvr>
                                        <p:cTn id="102" dur="500"/>
                                        <p:tgtEl>
                                          <p:spTgt spid="463891"/>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nodeType="clickEffect">
                                  <p:stCondLst>
                                    <p:cond delay="0"/>
                                  </p:stCondLst>
                                  <p:iterate type="wd">
                                    <p:tmPct val="10000"/>
                                  </p:iterate>
                                  <p:childTnLst>
                                    <p:set>
                                      <p:cBhvr>
                                        <p:cTn id="106" dur="1" fill="hold">
                                          <p:stCondLst>
                                            <p:cond delay="0"/>
                                          </p:stCondLst>
                                        </p:cTn>
                                        <p:tgtEl>
                                          <p:spTgt spid="463892"/>
                                        </p:tgtEl>
                                        <p:attrNameLst>
                                          <p:attrName>style.visibility</p:attrName>
                                        </p:attrNameLst>
                                      </p:cBhvr>
                                      <p:to>
                                        <p:strVal val="visible"/>
                                      </p:to>
                                    </p:set>
                                    <p:animEffect transition="in" filter="wipe(left)">
                                      <p:cBhvr>
                                        <p:cTn id="107" dur="500"/>
                                        <p:tgtEl>
                                          <p:spTgt spid="463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75" grpId="0"/>
      <p:bldP spid="463876" grpId="0"/>
      <p:bldP spid="463877" grpId="0"/>
      <p:bldP spid="463879" grpId="0"/>
      <p:bldP spid="463880" grpId="0"/>
      <p:bldP spid="463881" grpId="0"/>
      <p:bldP spid="46389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r>
              <a:rPr lang="en-US" smtClean="0"/>
              <a:t>Thursday, July 5, 2018</a:t>
            </a:r>
            <a:endParaRPr lang="en-US"/>
          </a:p>
        </p:txBody>
      </p:sp>
      <p:sp>
        <p:nvSpPr>
          <p:cNvPr id="12" name="Footer Placeholder 4"/>
          <p:cNvSpPr>
            <a:spLocks noGrp="1"/>
          </p:cNvSpPr>
          <p:nvPr>
            <p:ph type="ftr" sz="quarter" idx="11"/>
          </p:nvPr>
        </p:nvSpPr>
        <p:spPr/>
        <p:txBody>
          <a:bodyPr/>
          <a:lstStyle/>
          <a:p>
            <a:r>
              <a:rPr lang="de-DE" smtClean="0"/>
              <a:t>PHYS 1444-001, Summer 2018               Dr. Jaehoon Yu</a:t>
            </a:r>
            <a:endParaRPr lang="en-US"/>
          </a:p>
        </p:txBody>
      </p:sp>
      <p:sp>
        <p:nvSpPr>
          <p:cNvPr id="13" name="Slide Number Placeholder 5"/>
          <p:cNvSpPr>
            <a:spLocks noGrp="1"/>
          </p:cNvSpPr>
          <p:nvPr>
            <p:ph type="sldNum" sz="quarter" idx="12"/>
          </p:nvPr>
        </p:nvSpPr>
        <p:spPr/>
        <p:txBody>
          <a:bodyPr/>
          <a:lstStyle/>
          <a:p>
            <a:fld id="{AE66626F-115E-2C46-8CEC-F26EA3316D80}" type="slidenum">
              <a:rPr lang="en-US"/>
              <a:pPr/>
              <a:t>93</a:t>
            </a:fld>
            <a:endParaRPr lang="en-US"/>
          </a:p>
        </p:txBody>
      </p:sp>
      <p:grpSp>
        <p:nvGrpSpPr>
          <p:cNvPr id="2" name="Group 2"/>
          <p:cNvGrpSpPr>
            <a:grpSpLocks/>
          </p:cNvGrpSpPr>
          <p:nvPr/>
        </p:nvGrpSpPr>
        <p:grpSpPr bwMode="auto">
          <a:xfrm>
            <a:off x="5257800" y="1143000"/>
            <a:ext cx="5943600" cy="4572000"/>
            <a:chOff x="0" y="0"/>
            <a:chExt cx="3744" cy="2880"/>
          </a:xfrm>
        </p:grpSpPr>
        <p:pic>
          <p:nvPicPr>
            <p:cNvPr id="464899" name="Picture 3" descr="FG31_003"/>
            <p:cNvPicPr>
              <a:picLocks noChangeAspect="1" noChangeArrowheads="1"/>
            </p:cNvPicPr>
            <p:nvPr/>
          </p:nvPicPr>
          <p:blipFill>
            <a:blip r:embed="rId3"/>
            <a:srcRect/>
            <a:stretch>
              <a:fillRect/>
            </a:stretch>
          </p:blipFill>
          <p:spPr bwMode="auto">
            <a:xfrm>
              <a:off x="0" y="0"/>
              <a:ext cx="3744" cy="2808"/>
            </a:xfrm>
            <a:prstGeom prst="rect">
              <a:avLst/>
            </a:prstGeom>
            <a:noFill/>
          </p:spPr>
        </p:pic>
        <p:sp>
          <p:nvSpPr>
            <p:cNvPr id="464900" name="Rectangle 4"/>
            <p:cNvSpPr>
              <a:spLocks noChangeArrowheads="1"/>
            </p:cNvSpPr>
            <p:nvPr/>
          </p:nvSpPr>
          <p:spPr bwMode="auto">
            <a:xfrm>
              <a:off x="672" y="816"/>
              <a:ext cx="2304" cy="2064"/>
            </a:xfrm>
            <a:prstGeom prst="rect">
              <a:avLst/>
            </a:prstGeom>
            <a:solidFill>
              <a:schemeClr val="bg1"/>
            </a:solidFill>
            <a:ln w="9525">
              <a:noFill/>
              <a:miter lim="800000"/>
              <a:headEnd/>
              <a:tailEnd/>
            </a:ln>
            <a:effectLst/>
          </p:spPr>
          <p:txBody>
            <a:bodyPr wrap="none" anchor="ctr">
              <a:prstTxWarp prst="textNoShape">
                <a:avLst/>
              </a:prstTxWarp>
              <a:spAutoFit/>
            </a:bodyPr>
            <a:lstStyle/>
            <a:p>
              <a:endParaRPr lang="en-US"/>
            </a:p>
          </p:txBody>
        </p:sp>
      </p:grpSp>
      <p:sp>
        <p:nvSpPr>
          <p:cNvPr id="464901" name="Rectangle 5"/>
          <p:cNvSpPr>
            <a:spLocks noGrp="1" noChangeArrowheads="1"/>
          </p:cNvSpPr>
          <p:nvPr>
            <p:ph type="title"/>
          </p:nvPr>
        </p:nvSpPr>
        <p:spPr>
          <a:xfrm>
            <a:off x="381000" y="76200"/>
            <a:ext cx="8534400" cy="609600"/>
          </a:xfrm>
        </p:spPr>
        <p:txBody>
          <a:bodyPr/>
          <a:lstStyle/>
          <a:p>
            <a:r>
              <a:rPr lang="en-US"/>
              <a:t>AC Circuit w/ Capacitance only</a:t>
            </a:r>
          </a:p>
        </p:txBody>
      </p:sp>
      <p:graphicFrame>
        <p:nvGraphicFramePr>
          <p:cNvPr id="464902" name="Object 6"/>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74254"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4903" name="Object 7"/>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74255"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4904"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74256"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4905" name="Rectangle 9"/>
          <p:cNvSpPr>
            <a:spLocks noGrp="1" noChangeArrowheads="1"/>
          </p:cNvSpPr>
          <p:nvPr>
            <p:ph type="body" idx="1"/>
          </p:nvPr>
        </p:nvSpPr>
        <p:spPr>
          <a:xfrm>
            <a:off x="228600" y="609600"/>
            <a:ext cx="8686800" cy="5715000"/>
          </a:xfrm>
        </p:spPr>
        <p:txBody>
          <a:bodyPr/>
          <a:lstStyle/>
          <a:p>
            <a:pPr>
              <a:lnSpc>
                <a:spcPct val="90000"/>
              </a:lnSpc>
            </a:pPr>
            <a:r>
              <a:rPr lang="en-US" dirty="0"/>
              <a:t>What happens when a capacitor is connected to a</a:t>
            </a:r>
            <a:r>
              <a:rPr lang="en-US" dirty="0" smtClean="0"/>
              <a:t> DC </a:t>
            </a:r>
            <a:r>
              <a:rPr lang="en-US" dirty="0"/>
              <a:t>power source?</a:t>
            </a:r>
          </a:p>
          <a:p>
            <a:pPr lvl="1">
              <a:lnSpc>
                <a:spcPct val="90000"/>
              </a:lnSpc>
            </a:pPr>
            <a:r>
              <a:rPr lang="en-US" dirty="0"/>
              <a:t>The capacitor quickly charges up.</a:t>
            </a:r>
          </a:p>
          <a:p>
            <a:pPr lvl="1">
              <a:lnSpc>
                <a:spcPct val="90000"/>
              </a:lnSpc>
            </a:pPr>
            <a:r>
              <a:rPr lang="en-US" dirty="0"/>
              <a:t>There is no steady current flow in the circuit</a:t>
            </a:r>
          </a:p>
          <a:p>
            <a:pPr lvl="2">
              <a:lnSpc>
                <a:spcPct val="90000"/>
              </a:lnSpc>
            </a:pPr>
            <a:r>
              <a:rPr lang="en-US" dirty="0"/>
              <a:t>Since</a:t>
            </a:r>
            <a:r>
              <a:rPr lang="en-US" dirty="0" smtClean="0"/>
              <a:t> the </a:t>
            </a:r>
            <a:r>
              <a:rPr lang="en-US" dirty="0"/>
              <a:t>capacitor prevents the flow of</a:t>
            </a:r>
            <a:r>
              <a:rPr lang="en-US" dirty="0" smtClean="0"/>
              <a:t> the DC </a:t>
            </a:r>
            <a:r>
              <a:rPr lang="en-US" dirty="0"/>
              <a:t>current</a:t>
            </a:r>
          </a:p>
          <a:p>
            <a:pPr>
              <a:lnSpc>
                <a:spcPct val="90000"/>
              </a:lnSpc>
            </a:pPr>
            <a:r>
              <a:rPr lang="en-US" dirty="0"/>
              <a:t>What do you think will happen if it is connected to an</a:t>
            </a:r>
            <a:r>
              <a:rPr lang="en-US" dirty="0" smtClean="0"/>
              <a:t> AC </a:t>
            </a:r>
            <a:r>
              <a:rPr lang="en-US" dirty="0"/>
              <a:t>power source?</a:t>
            </a:r>
          </a:p>
          <a:p>
            <a:pPr lvl="1">
              <a:lnSpc>
                <a:spcPct val="90000"/>
              </a:lnSpc>
            </a:pPr>
            <a:r>
              <a:rPr lang="en-US" dirty="0"/>
              <a:t>The current flows continuously.  Why?</a:t>
            </a:r>
          </a:p>
          <a:p>
            <a:pPr lvl="1">
              <a:lnSpc>
                <a:spcPct val="90000"/>
              </a:lnSpc>
            </a:pPr>
            <a:r>
              <a:rPr lang="en-US" dirty="0"/>
              <a:t>When the</a:t>
            </a:r>
            <a:r>
              <a:rPr lang="en-US" dirty="0" smtClean="0"/>
              <a:t> AC </a:t>
            </a:r>
            <a:r>
              <a:rPr lang="en-US" dirty="0"/>
              <a:t>power turns on, charge begins to flow one direction, charging up the plates</a:t>
            </a:r>
          </a:p>
          <a:p>
            <a:pPr lvl="1">
              <a:lnSpc>
                <a:spcPct val="90000"/>
              </a:lnSpc>
            </a:pPr>
            <a:r>
              <a:rPr lang="en-US" dirty="0"/>
              <a:t>When the direction of the power reverses, the charge flows in the opposite direction</a:t>
            </a:r>
          </a:p>
        </p:txBody>
      </p:sp>
      <p:graphicFrame>
        <p:nvGraphicFramePr>
          <p:cNvPr id="464906" name="Object 10"/>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74257"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5908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64905">
                                            <p:txEl>
                                              <p:pRg st="0" end="0"/>
                                            </p:txEl>
                                          </p:spTgt>
                                        </p:tgtEl>
                                        <p:attrNameLst>
                                          <p:attrName>style.visibility</p:attrName>
                                        </p:attrNameLst>
                                      </p:cBhvr>
                                      <p:to>
                                        <p:strVal val="visible"/>
                                      </p:to>
                                    </p:set>
                                    <p:animEffect transition="in" filter="wipe(left)">
                                      <p:cBhvr>
                                        <p:cTn id="7" dur="500"/>
                                        <p:tgtEl>
                                          <p:spTgt spid="4649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64905">
                                            <p:txEl>
                                              <p:pRg st="1" end="1"/>
                                            </p:txEl>
                                          </p:spTgt>
                                        </p:tgtEl>
                                        <p:attrNameLst>
                                          <p:attrName>style.visibility</p:attrName>
                                        </p:attrNameLst>
                                      </p:cBhvr>
                                      <p:to>
                                        <p:strVal val="visible"/>
                                      </p:to>
                                    </p:set>
                                    <p:animEffect transition="in" filter="wipe(left)">
                                      <p:cBhvr>
                                        <p:cTn id="12" dur="500"/>
                                        <p:tgtEl>
                                          <p:spTgt spid="46490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64905">
                                            <p:txEl>
                                              <p:pRg st="2" end="2"/>
                                            </p:txEl>
                                          </p:spTgt>
                                        </p:tgtEl>
                                        <p:attrNameLst>
                                          <p:attrName>style.visibility</p:attrName>
                                        </p:attrNameLst>
                                      </p:cBhvr>
                                      <p:to>
                                        <p:strVal val="visible"/>
                                      </p:to>
                                    </p:set>
                                    <p:animEffect transition="in" filter="wipe(left)">
                                      <p:cBhvr>
                                        <p:cTn id="17" dur="500"/>
                                        <p:tgtEl>
                                          <p:spTgt spid="46490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64905">
                                            <p:txEl>
                                              <p:pRg st="3" end="3"/>
                                            </p:txEl>
                                          </p:spTgt>
                                        </p:tgtEl>
                                        <p:attrNameLst>
                                          <p:attrName>style.visibility</p:attrName>
                                        </p:attrNameLst>
                                      </p:cBhvr>
                                      <p:to>
                                        <p:strVal val="visible"/>
                                      </p:to>
                                    </p:set>
                                    <p:animEffect transition="in" filter="wipe(left)">
                                      <p:cBhvr>
                                        <p:cTn id="22" dur="500"/>
                                        <p:tgtEl>
                                          <p:spTgt spid="46490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64905">
                                            <p:txEl>
                                              <p:pRg st="4" end="4"/>
                                            </p:txEl>
                                          </p:spTgt>
                                        </p:tgtEl>
                                        <p:attrNameLst>
                                          <p:attrName>style.visibility</p:attrName>
                                        </p:attrNameLst>
                                      </p:cBhvr>
                                      <p:to>
                                        <p:strVal val="visible"/>
                                      </p:to>
                                    </p:set>
                                    <p:animEffect transition="in" filter="wipe(left)">
                                      <p:cBhvr>
                                        <p:cTn id="27" dur="500"/>
                                        <p:tgtEl>
                                          <p:spTgt spid="46490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5"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000"/>
                                        <p:tgtEl>
                                          <p:spTgt spid="2"/>
                                        </p:tgtEl>
                                      </p:cBhvr>
                                    </p:animEffect>
                                    <p:anim calcmode="lin" valueType="num">
                                      <p:cBhvr>
                                        <p:cTn id="33" dur="2000" fill="hold"/>
                                        <p:tgtEl>
                                          <p:spTgt spid="2"/>
                                        </p:tgtEl>
                                        <p:attrNameLst>
                                          <p:attrName>style.rotation</p:attrName>
                                        </p:attrNameLst>
                                      </p:cBhvr>
                                      <p:tavLst>
                                        <p:tav tm="0">
                                          <p:val>
                                            <p:fltVal val="720"/>
                                          </p:val>
                                        </p:tav>
                                        <p:tav tm="100000">
                                          <p:val>
                                            <p:fltVal val="0"/>
                                          </p:val>
                                        </p:tav>
                                      </p:tavLst>
                                    </p:anim>
                                    <p:anim calcmode="lin" valueType="num">
                                      <p:cBhvr>
                                        <p:cTn id="34" dur="2000" fill="hold"/>
                                        <p:tgtEl>
                                          <p:spTgt spid="2"/>
                                        </p:tgtEl>
                                        <p:attrNameLst>
                                          <p:attrName>ppt_h</p:attrName>
                                        </p:attrNameLst>
                                      </p:cBhvr>
                                      <p:tavLst>
                                        <p:tav tm="0">
                                          <p:val>
                                            <p:fltVal val="0"/>
                                          </p:val>
                                        </p:tav>
                                        <p:tav tm="100000">
                                          <p:val>
                                            <p:strVal val="#ppt_h"/>
                                          </p:val>
                                        </p:tav>
                                      </p:tavLst>
                                    </p:anim>
                                    <p:anim calcmode="lin" valueType="num">
                                      <p:cBhvr>
                                        <p:cTn id="35"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iterate type="wd">
                                    <p:tmPct val="10000"/>
                                  </p:iterate>
                                  <p:childTnLst>
                                    <p:set>
                                      <p:cBhvr>
                                        <p:cTn id="39" dur="1" fill="hold">
                                          <p:stCondLst>
                                            <p:cond delay="0"/>
                                          </p:stCondLst>
                                        </p:cTn>
                                        <p:tgtEl>
                                          <p:spTgt spid="464905">
                                            <p:txEl>
                                              <p:pRg st="5" end="5"/>
                                            </p:txEl>
                                          </p:spTgt>
                                        </p:tgtEl>
                                        <p:attrNameLst>
                                          <p:attrName>style.visibility</p:attrName>
                                        </p:attrNameLst>
                                      </p:cBhvr>
                                      <p:to>
                                        <p:strVal val="visible"/>
                                      </p:to>
                                    </p:set>
                                    <p:animEffect transition="in" filter="wipe(left)">
                                      <p:cBhvr>
                                        <p:cTn id="40" dur="500"/>
                                        <p:tgtEl>
                                          <p:spTgt spid="46490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iterate type="wd">
                                    <p:tmPct val="10000"/>
                                  </p:iterate>
                                  <p:childTnLst>
                                    <p:set>
                                      <p:cBhvr>
                                        <p:cTn id="44" dur="1" fill="hold">
                                          <p:stCondLst>
                                            <p:cond delay="0"/>
                                          </p:stCondLst>
                                        </p:cTn>
                                        <p:tgtEl>
                                          <p:spTgt spid="464905">
                                            <p:txEl>
                                              <p:pRg st="6" end="6"/>
                                            </p:txEl>
                                          </p:spTgt>
                                        </p:tgtEl>
                                        <p:attrNameLst>
                                          <p:attrName>style.visibility</p:attrName>
                                        </p:attrNameLst>
                                      </p:cBhvr>
                                      <p:to>
                                        <p:strVal val="visible"/>
                                      </p:to>
                                    </p:set>
                                    <p:animEffect transition="in" filter="wipe(left)">
                                      <p:cBhvr>
                                        <p:cTn id="45" dur="500"/>
                                        <p:tgtEl>
                                          <p:spTgt spid="464905">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iterate type="wd">
                                    <p:tmPct val="10000"/>
                                  </p:iterate>
                                  <p:childTnLst>
                                    <p:set>
                                      <p:cBhvr>
                                        <p:cTn id="49" dur="1" fill="hold">
                                          <p:stCondLst>
                                            <p:cond delay="0"/>
                                          </p:stCondLst>
                                        </p:cTn>
                                        <p:tgtEl>
                                          <p:spTgt spid="464905">
                                            <p:txEl>
                                              <p:pRg st="7" end="7"/>
                                            </p:txEl>
                                          </p:spTgt>
                                        </p:tgtEl>
                                        <p:attrNameLst>
                                          <p:attrName>style.visibility</p:attrName>
                                        </p:attrNameLst>
                                      </p:cBhvr>
                                      <p:to>
                                        <p:strVal val="visible"/>
                                      </p:to>
                                    </p:set>
                                    <p:animEffect transition="in" filter="wipe(left)">
                                      <p:cBhvr>
                                        <p:cTn id="50" dur="500"/>
                                        <p:tgtEl>
                                          <p:spTgt spid="4649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05"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Date Placeholder 3"/>
          <p:cNvSpPr>
            <a:spLocks noGrp="1"/>
          </p:cNvSpPr>
          <p:nvPr>
            <p:ph type="dt" sz="half" idx="10"/>
          </p:nvPr>
        </p:nvSpPr>
        <p:spPr/>
        <p:txBody>
          <a:bodyPr/>
          <a:lstStyle/>
          <a:p>
            <a:r>
              <a:rPr lang="en-US" smtClean="0"/>
              <a:t>Thursday, July 5, 2018</a:t>
            </a:r>
            <a:endParaRPr lang="en-US"/>
          </a:p>
        </p:txBody>
      </p:sp>
      <p:sp>
        <p:nvSpPr>
          <p:cNvPr id="31" name="Footer Placeholder 4"/>
          <p:cNvSpPr>
            <a:spLocks noGrp="1"/>
          </p:cNvSpPr>
          <p:nvPr>
            <p:ph type="ftr" sz="quarter" idx="11"/>
          </p:nvPr>
        </p:nvSpPr>
        <p:spPr/>
        <p:txBody>
          <a:bodyPr/>
          <a:lstStyle/>
          <a:p>
            <a:r>
              <a:rPr lang="de-DE" smtClean="0"/>
              <a:t>PHYS 1444-001, Summer 2018               Dr. Jaehoon Yu</a:t>
            </a:r>
            <a:endParaRPr lang="en-US"/>
          </a:p>
        </p:txBody>
      </p:sp>
      <p:sp>
        <p:nvSpPr>
          <p:cNvPr id="32" name="Slide Number Placeholder 5"/>
          <p:cNvSpPr>
            <a:spLocks noGrp="1"/>
          </p:cNvSpPr>
          <p:nvPr>
            <p:ph type="sldNum" sz="quarter" idx="12"/>
          </p:nvPr>
        </p:nvSpPr>
        <p:spPr/>
        <p:txBody>
          <a:bodyPr/>
          <a:lstStyle/>
          <a:p>
            <a:fld id="{7FD9F654-196A-EB40-8405-99760E9437E8}" type="slidenum">
              <a:rPr lang="en-US"/>
              <a:pPr/>
              <a:t>94</a:t>
            </a:fld>
            <a:endParaRPr lang="en-US"/>
          </a:p>
        </p:txBody>
      </p:sp>
      <p:grpSp>
        <p:nvGrpSpPr>
          <p:cNvPr id="2" name="Group 2"/>
          <p:cNvGrpSpPr>
            <a:grpSpLocks/>
          </p:cNvGrpSpPr>
          <p:nvPr/>
        </p:nvGrpSpPr>
        <p:grpSpPr bwMode="auto">
          <a:xfrm>
            <a:off x="5257800" y="762000"/>
            <a:ext cx="5943600" cy="4572000"/>
            <a:chOff x="0" y="0"/>
            <a:chExt cx="3744" cy="2880"/>
          </a:xfrm>
        </p:grpSpPr>
        <p:pic>
          <p:nvPicPr>
            <p:cNvPr id="465923" name="Picture 3" descr="FG31_003"/>
            <p:cNvPicPr>
              <a:picLocks noChangeAspect="1" noChangeArrowheads="1"/>
            </p:cNvPicPr>
            <p:nvPr/>
          </p:nvPicPr>
          <p:blipFill>
            <a:blip r:embed="rId3"/>
            <a:srcRect/>
            <a:stretch>
              <a:fillRect/>
            </a:stretch>
          </p:blipFill>
          <p:spPr bwMode="auto">
            <a:xfrm>
              <a:off x="0" y="0"/>
              <a:ext cx="3744" cy="2808"/>
            </a:xfrm>
            <a:prstGeom prst="rect">
              <a:avLst/>
            </a:prstGeom>
            <a:noFill/>
          </p:spPr>
        </p:pic>
        <p:sp>
          <p:nvSpPr>
            <p:cNvPr id="465924" name="Rectangle 4"/>
            <p:cNvSpPr>
              <a:spLocks noChangeArrowheads="1"/>
            </p:cNvSpPr>
            <p:nvPr/>
          </p:nvSpPr>
          <p:spPr bwMode="auto">
            <a:xfrm>
              <a:off x="672" y="816"/>
              <a:ext cx="2304" cy="2064"/>
            </a:xfrm>
            <a:prstGeom prst="rect">
              <a:avLst/>
            </a:prstGeom>
            <a:solidFill>
              <a:schemeClr val="bg1"/>
            </a:solidFill>
            <a:ln w="9525">
              <a:noFill/>
              <a:miter lim="800000"/>
              <a:headEnd/>
              <a:tailEnd/>
            </a:ln>
            <a:effectLst/>
          </p:spPr>
          <p:txBody>
            <a:bodyPr wrap="none" anchor="ctr">
              <a:prstTxWarp prst="textNoShape">
                <a:avLst/>
              </a:prstTxWarp>
              <a:spAutoFit/>
            </a:bodyPr>
            <a:lstStyle/>
            <a:p>
              <a:endParaRPr lang="en-US"/>
            </a:p>
          </p:txBody>
        </p:sp>
      </p:grpSp>
      <p:sp>
        <p:nvSpPr>
          <p:cNvPr id="465925" name="Rectangle 5"/>
          <p:cNvSpPr>
            <a:spLocks noGrp="1" noChangeArrowheads="1"/>
          </p:cNvSpPr>
          <p:nvPr>
            <p:ph type="title"/>
          </p:nvPr>
        </p:nvSpPr>
        <p:spPr>
          <a:xfrm>
            <a:off x="381000" y="76200"/>
            <a:ext cx="8534400" cy="609600"/>
          </a:xfrm>
        </p:spPr>
        <p:txBody>
          <a:bodyPr/>
          <a:lstStyle/>
          <a:p>
            <a:r>
              <a:rPr lang="en-US"/>
              <a:t>AC Circuit w/ Capacitance only</a:t>
            </a:r>
          </a:p>
        </p:txBody>
      </p:sp>
      <p:graphicFrame>
        <p:nvGraphicFramePr>
          <p:cNvPr id="465926" name="Object 6"/>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75943"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5927" name="Object 7"/>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75944"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5928"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75945"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5929" name="Rectangle 9"/>
          <p:cNvSpPr>
            <a:spLocks noGrp="1" noChangeArrowheads="1"/>
          </p:cNvSpPr>
          <p:nvPr>
            <p:ph type="body" idx="1"/>
          </p:nvPr>
        </p:nvSpPr>
        <p:spPr>
          <a:xfrm>
            <a:off x="609600" y="685800"/>
            <a:ext cx="8229600" cy="5715000"/>
          </a:xfrm>
        </p:spPr>
        <p:txBody>
          <a:bodyPr/>
          <a:lstStyle/>
          <a:p>
            <a:pPr>
              <a:lnSpc>
                <a:spcPct val="80000"/>
              </a:lnSpc>
            </a:pPr>
            <a:r>
              <a:rPr lang="en-US" sz="2400" dirty="0"/>
              <a:t>From Kirchhoff’s loop rule, we obtain</a:t>
            </a:r>
          </a:p>
          <a:p>
            <a:pPr lvl="1">
              <a:lnSpc>
                <a:spcPct val="80000"/>
              </a:lnSpc>
            </a:pPr>
            <a:endParaRPr lang="en-US" sz="2000" dirty="0"/>
          </a:p>
          <a:p>
            <a:pPr lvl="1">
              <a:lnSpc>
                <a:spcPct val="80000"/>
              </a:lnSpc>
            </a:pPr>
            <a:endParaRPr lang="en-US" sz="2000" dirty="0" smtClean="0"/>
          </a:p>
          <a:p>
            <a:pPr>
              <a:lnSpc>
                <a:spcPct val="80000"/>
              </a:lnSpc>
            </a:pPr>
            <a:r>
              <a:rPr lang="en-US" sz="2400" dirty="0" smtClean="0"/>
              <a:t>The current </a:t>
            </a:r>
            <a:r>
              <a:rPr lang="en-US" sz="2400" dirty="0"/>
              <a:t>at any instance is</a:t>
            </a:r>
          </a:p>
          <a:p>
            <a:pPr>
              <a:lnSpc>
                <a:spcPct val="80000"/>
              </a:lnSpc>
            </a:pPr>
            <a:endParaRPr lang="en-US" sz="2400" dirty="0"/>
          </a:p>
          <a:p>
            <a:pPr>
              <a:lnSpc>
                <a:spcPct val="80000"/>
              </a:lnSpc>
            </a:pPr>
            <a:r>
              <a:rPr lang="en-US" sz="2400" dirty="0" smtClean="0"/>
              <a:t>The </a:t>
            </a:r>
            <a:r>
              <a:rPr lang="en-US" sz="2400" dirty="0"/>
              <a:t>charge Q on the plate at any instance is</a:t>
            </a:r>
          </a:p>
          <a:p>
            <a:pPr>
              <a:lnSpc>
                <a:spcPct val="80000"/>
              </a:lnSpc>
            </a:pPr>
            <a:endParaRPr lang="en-US" sz="2400" dirty="0"/>
          </a:p>
          <a:p>
            <a:pPr>
              <a:lnSpc>
                <a:spcPct val="80000"/>
              </a:lnSpc>
            </a:pPr>
            <a:endParaRPr lang="en-US" sz="2400" dirty="0"/>
          </a:p>
          <a:p>
            <a:pPr>
              <a:lnSpc>
                <a:spcPct val="80000"/>
              </a:lnSpc>
            </a:pPr>
            <a:r>
              <a:rPr lang="en-US" sz="2400" dirty="0"/>
              <a:t>Thus the voltage across the capacitor is </a:t>
            </a:r>
          </a:p>
          <a:p>
            <a:pPr lvl="1">
              <a:lnSpc>
                <a:spcPct val="80000"/>
              </a:lnSpc>
            </a:pPr>
            <a:endParaRPr lang="en-US" sz="2000" dirty="0"/>
          </a:p>
          <a:p>
            <a:pPr lvl="1">
              <a:lnSpc>
                <a:spcPct val="80000"/>
              </a:lnSpc>
            </a:pPr>
            <a:endParaRPr lang="en-US" sz="2000" dirty="0"/>
          </a:p>
          <a:p>
            <a:pPr lvl="1">
              <a:lnSpc>
                <a:spcPct val="80000"/>
              </a:lnSpc>
            </a:pPr>
            <a:r>
              <a:rPr lang="en-US" sz="2000" dirty="0"/>
              <a:t>Using the identity </a:t>
            </a:r>
          </a:p>
          <a:p>
            <a:pPr>
              <a:lnSpc>
                <a:spcPct val="80000"/>
              </a:lnSpc>
              <a:buFontTx/>
              <a:buNone/>
            </a:pPr>
            <a:r>
              <a:rPr lang="en-US" sz="2400" dirty="0"/>
              <a:t> </a:t>
            </a:r>
          </a:p>
          <a:p>
            <a:pPr lvl="1">
              <a:lnSpc>
                <a:spcPct val="80000"/>
              </a:lnSpc>
            </a:pPr>
            <a:endParaRPr lang="en-US" sz="2000" dirty="0"/>
          </a:p>
          <a:p>
            <a:pPr lvl="1">
              <a:lnSpc>
                <a:spcPct val="80000"/>
              </a:lnSpc>
            </a:pPr>
            <a:r>
              <a:rPr lang="en-US" sz="2000" dirty="0"/>
              <a:t>Where</a:t>
            </a:r>
          </a:p>
          <a:p>
            <a:pPr lvl="1">
              <a:lnSpc>
                <a:spcPct val="80000"/>
              </a:lnSpc>
            </a:pPr>
            <a:r>
              <a:rPr lang="en-US" sz="2000" dirty="0"/>
              <a:t> </a:t>
            </a:r>
          </a:p>
          <a:p>
            <a:pPr lvl="1">
              <a:lnSpc>
                <a:spcPct val="80000"/>
              </a:lnSpc>
            </a:pPr>
            <a:endParaRPr lang="en-US" sz="2000" dirty="0"/>
          </a:p>
        </p:txBody>
      </p:sp>
      <p:graphicFrame>
        <p:nvGraphicFramePr>
          <p:cNvPr id="465930" name="Object 10"/>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75946"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5931" name="Object 11"/>
          <p:cNvGraphicFramePr>
            <a:graphicFrameLocks noChangeAspect="1"/>
          </p:cNvGraphicFramePr>
          <p:nvPr/>
        </p:nvGraphicFramePr>
        <p:xfrm>
          <a:off x="1295400" y="1147763"/>
          <a:ext cx="584200" cy="381000"/>
        </p:xfrm>
        <a:graphic>
          <a:graphicData uri="http://schemas.openxmlformats.org/presentationml/2006/ole">
            <mc:AlternateContent xmlns:mc="http://schemas.openxmlformats.org/markup-compatibility/2006">
              <mc:Choice xmlns:v="urn:schemas-microsoft-com:vml" Requires="v">
                <p:oleObj spid="_x0000_s475947" name="Equation" r:id="rId9" imgW="253800" imgH="164880" progId="Equation.DSMT4">
                  <p:embed/>
                </p:oleObj>
              </mc:Choice>
              <mc:Fallback>
                <p:oleObj name="Equation" r:id="rId9" imgW="253800" imgH="1648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5400" y="1147763"/>
                        <a:ext cx="584200" cy="3810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5932" name="Object 12"/>
          <p:cNvGraphicFramePr>
            <a:graphicFrameLocks noChangeAspect="1"/>
          </p:cNvGraphicFramePr>
          <p:nvPr/>
        </p:nvGraphicFramePr>
        <p:xfrm>
          <a:off x="3151188" y="4495800"/>
          <a:ext cx="782637" cy="290513"/>
        </p:xfrm>
        <a:graphic>
          <a:graphicData uri="http://schemas.openxmlformats.org/presentationml/2006/ole">
            <mc:AlternateContent xmlns:mc="http://schemas.openxmlformats.org/markup-compatibility/2006">
              <mc:Choice xmlns:v="urn:schemas-microsoft-com:vml" Requires="v">
                <p:oleObj spid="_x0000_s475948" name="Equation" r:id="rId11" imgW="444240" imgH="164880" progId="Equation.DSMT4">
                  <p:embed/>
                </p:oleObj>
              </mc:Choice>
              <mc:Fallback>
                <p:oleObj name="Equation" r:id="rId11" imgW="444240" imgH="1648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51188" y="4495800"/>
                        <a:ext cx="782637" cy="2905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5933" name="Object 13"/>
          <p:cNvGraphicFramePr>
            <a:graphicFrameLocks noChangeAspect="1"/>
          </p:cNvGraphicFramePr>
          <p:nvPr/>
        </p:nvGraphicFramePr>
        <p:xfrm>
          <a:off x="3989388" y="4419600"/>
          <a:ext cx="1497012" cy="490538"/>
        </p:xfrm>
        <a:graphic>
          <a:graphicData uri="http://schemas.openxmlformats.org/presentationml/2006/ole">
            <mc:AlternateContent xmlns:mc="http://schemas.openxmlformats.org/markup-compatibility/2006">
              <mc:Choice xmlns:v="urn:schemas-microsoft-com:vml" Requires="v">
                <p:oleObj spid="_x0000_s475949" name="Equation" r:id="rId13" imgW="850680" imgH="279360" progId="Equation.DSMT4">
                  <p:embed/>
                </p:oleObj>
              </mc:Choice>
              <mc:Fallback>
                <p:oleObj name="Equation" r:id="rId13" imgW="850680" imgH="27936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89388" y="4419600"/>
                        <a:ext cx="1497012" cy="4905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5934" name="Object 14"/>
          <p:cNvGraphicFramePr>
            <a:graphicFrameLocks noChangeAspect="1"/>
          </p:cNvGraphicFramePr>
          <p:nvPr/>
        </p:nvGraphicFramePr>
        <p:xfrm>
          <a:off x="4343400" y="1717675"/>
          <a:ext cx="571500" cy="382588"/>
        </p:xfrm>
        <a:graphic>
          <a:graphicData uri="http://schemas.openxmlformats.org/presentationml/2006/ole">
            <mc:AlternateContent xmlns:mc="http://schemas.openxmlformats.org/markup-compatibility/2006">
              <mc:Choice xmlns:v="urn:schemas-microsoft-com:vml" Requires="v">
                <p:oleObj spid="_x0000_s475950" name="Equation" r:id="rId15" imgW="228600" imgH="152280" progId="Equation.DSMT4">
                  <p:embed/>
                </p:oleObj>
              </mc:Choice>
              <mc:Fallback>
                <p:oleObj name="Equation" r:id="rId15" imgW="228600" imgH="15228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43400" y="1717675"/>
                        <a:ext cx="571500" cy="3825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5935" name="Object 15"/>
          <p:cNvGraphicFramePr>
            <a:graphicFrameLocks noChangeAspect="1"/>
          </p:cNvGraphicFramePr>
          <p:nvPr/>
        </p:nvGraphicFramePr>
        <p:xfrm>
          <a:off x="1143000" y="2895600"/>
          <a:ext cx="606425" cy="457200"/>
        </p:xfrm>
        <a:graphic>
          <a:graphicData uri="http://schemas.openxmlformats.org/presentationml/2006/ole">
            <mc:AlternateContent xmlns:mc="http://schemas.openxmlformats.org/markup-compatibility/2006">
              <mc:Choice xmlns:v="urn:schemas-microsoft-com:vml" Requires="v">
                <p:oleObj spid="_x0000_s475951" name="Equation" r:id="rId17" imgW="253800" imgH="190440" progId="Equation.DSMT4">
                  <p:embed/>
                </p:oleObj>
              </mc:Choice>
              <mc:Fallback>
                <p:oleObj name="Equation" r:id="rId17" imgW="253800" imgH="19044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43000" y="2895600"/>
                        <a:ext cx="606425" cy="4572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5936" name="Object 16"/>
          <p:cNvGraphicFramePr>
            <a:graphicFrameLocks noChangeAspect="1"/>
          </p:cNvGraphicFramePr>
          <p:nvPr/>
        </p:nvGraphicFramePr>
        <p:xfrm>
          <a:off x="1143000" y="3937000"/>
          <a:ext cx="508000" cy="331788"/>
        </p:xfrm>
        <a:graphic>
          <a:graphicData uri="http://schemas.openxmlformats.org/presentationml/2006/ole">
            <mc:AlternateContent xmlns:mc="http://schemas.openxmlformats.org/markup-compatibility/2006">
              <mc:Choice xmlns:v="urn:schemas-microsoft-com:vml" Requires="v">
                <p:oleObj spid="_x0000_s475952" name="Equation" r:id="rId19" imgW="253800" imgH="164880" progId="Equation.DSMT4">
                  <p:embed/>
                </p:oleObj>
              </mc:Choice>
              <mc:Fallback>
                <p:oleObj name="Equation" r:id="rId19" imgW="253800" imgH="16488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43000" y="3937000"/>
                        <a:ext cx="508000" cy="3317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5937" name="Object 17"/>
          <p:cNvGraphicFramePr>
            <a:graphicFrameLocks noChangeAspect="1"/>
          </p:cNvGraphicFramePr>
          <p:nvPr/>
        </p:nvGraphicFramePr>
        <p:xfrm>
          <a:off x="1373188" y="4937125"/>
          <a:ext cx="531812" cy="346075"/>
        </p:xfrm>
        <a:graphic>
          <a:graphicData uri="http://schemas.openxmlformats.org/presentationml/2006/ole">
            <mc:AlternateContent xmlns:mc="http://schemas.openxmlformats.org/markup-compatibility/2006">
              <mc:Choice xmlns:v="urn:schemas-microsoft-com:vml" Requires="v">
                <p:oleObj spid="_x0000_s475953" name="Equation" r:id="rId21" imgW="253800" imgH="164880" progId="Equation.DSMT4">
                  <p:embed/>
                </p:oleObj>
              </mc:Choice>
              <mc:Fallback>
                <p:oleObj name="Equation" r:id="rId21" imgW="253800" imgH="16488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373188" y="4937125"/>
                        <a:ext cx="531812" cy="3460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5938" name="Object 18"/>
          <p:cNvGraphicFramePr>
            <a:graphicFrameLocks noChangeAspect="1"/>
          </p:cNvGraphicFramePr>
          <p:nvPr/>
        </p:nvGraphicFramePr>
        <p:xfrm>
          <a:off x="1981200" y="5659438"/>
          <a:ext cx="611188" cy="427037"/>
        </p:xfrm>
        <a:graphic>
          <a:graphicData uri="http://schemas.openxmlformats.org/presentationml/2006/ole">
            <mc:AlternateContent xmlns:mc="http://schemas.openxmlformats.org/markup-compatibility/2006">
              <mc:Choice xmlns:v="urn:schemas-microsoft-com:vml" Requires="v">
                <p:oleObj spid="_x0000_s475954" name="Equation" r:id="rId23" imgW="291960" imgH="203040" progId="Equation.DSMT4">
                  <p:embed/>
                </p:oleObj>
              </mc:Choice>
              <mc:Fallback>
                <p:oleObj name="Equation" r:id="rId23" imgW="291960" imgH="20304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981200" y="5659438"/>
                        <a:ext cx="611188" cy="42703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5939" name="Object 19"/>
          <p:cNvGraphicFramePr>
            <a:graphicFrameLocks noChangeAspect="1"/>
          </p:cNvGraphicFramePr>
          <p:nvPr/>
        </p:nvGraphicFramePr>
        <p:xfrm>
          <a:off x="4800600" y="1447800"/>
          <a:ext cx="889000" cy="923925"/>
        </p:xfrm>
        <a:graphic>
          <a:graphicData uri="http://schemas.openxmlformats.org/presentationml/2006/ole">
            <mc:AlternateContent xmlns:mc="http://schemas.openxmlformats.org/markup-compatibility/2006">
              <mc:Choice xmlns:v="urn:schemas-microsoft-com:vml" Requires="v">
                <p:oleObj spid="_x0000_s475955" name="Equation" r:id="rId25" imgW="355320" imgH="368280" progId="Equation.DSMT4">
                  <p:embed/>
                </p:oleObj>
              </mc:Choice>
              <mc:Fallback>
                <p:oleObj name="Equation" r:id="rId25" imgW="355320" imgH="36828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800600" y="1447800"/>
                        <a:ext cx="889000" cy="9239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5940" name="Object 20"/>
          <p:cNvGraphicFramePr>
            <a:graphicFrameLocks noChangeAspect="1"/>
          </p:cNvGraphicFramePr>
          <p:nvPr/>
        </p:nvGraphicFramePr>
        <p:xfrm>
          <a:off x="5600700" y="1676400"/>
          <a:ext cx="1333500" cy="509588"/>
        </p:xfrm>
        <a:graphic>
          <a:graphicData uri="http://schemas.openxmlformats.org/presentationml/2006/ole">
            <mc:AlternateContent xmlns:mc="http://schemas.openxmlformats.org/markup-compatibility/2006">
              <mc:Choice xmlns:v="urn:schemas-microsoft-com:vml" Requires="v">
                <p:oleObj spid="_x0000_s475956" name="Equation" r:id="rId27" imgW="533160" imgH="203040" progId="Equation.DSMT4">
                  <p:embed/>
                </p:oleObj>
              </mc:Choice>
              <mc:Fallback>
                <p:oleObj name="Equation" r:id="rId27" imgW="533160" imgH="203040" progId="Equation.DSMT4">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600700" y="1676400"/>
                        <a:ext cx="1333500" cy="5095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5941" name="Object 21"/>
          <p:cNvGraphicFramePr>
            <a:graphicFrameLocks noChangeAspect="1"/>
          </p:cNvGraphicFramePr>
          <p:nvPr/>
        </p:nvGraphicFramePr>
        <p:xfrm>
          <a:off x="1652588" y="2681288"/>
          <a:ext cx="1365250" cy="855662"/>
        </p:xfrm>
        <a:graphic>
          <a:graphicData uri="http://schemas.openxmlformats.org/presentationml/2006/ole">
            <mc:AlternateContent xmlns:mc="http://schemas.openxmlformats.org/markup-compatibility/2006">
              <mc:Choice xmlns:v="urn:schemas-microsoft-com:vml" Requires="v">
                <p:oleObj spid="_x0000_s475957" name="Equation" r:id="rId29" imgW="571320" imgH="355320" progId="Equation.DSMT4">
                  <p:embed/>
                </p:oleObj>
              </mc:Choice>
              <mc:Fallback>
                <p:oleObj name="Equation" r:id="rId29" imgW="571320" imgH="355320" progId="Equation.DSMT4">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652588" y="2681288"/>
                        <a:ext cx="1365250" cy="8556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5942" name="Object 22"/>
          <p:cNvGraphicFramePr>
            <a:graphicFrameLocks noChangeAspect="1"/>
          </p:cNvGraphicFramePr>
          <p:nvPr/>
        </p:nvGraphicFramePr>
        <p:xfrm>
          <a:off x="2971800" y="2711450"/>
          <a:ext cx="2273300" cy="793750"/>
        </p:xfrm>
        <a:graphic>
          <a:graphicData uri="http://schemas.openxmlformats.org/presentationml/2006/ole">
            <mc:AlternateContent xmlns:mc="http://schemas.openxmlformats.org/markup-compatibility/2006">
              <mc:Choice xmlns:v="urn:schemas-microsoft-com:vml" Requires="v">
                <p:oleObj spid="_x0000_s475958" name="Equation" r:id="rId31" imgW="952200" imgH="330120" progId="Equation.DSMT4">
                  <p:embed/>
                </p:oleObj>
              </mc:Choice>
              <mc:Fallback>
                <p:oleObj name="Equation" r:id="rId31" imgW="952200" imgH="330120" progId="Equation.DSMT4">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971800" y="2711450"/>
                        <a:ext cx="2273300" cy="79375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5943" name="Object 23"/>
          <p:cNvGraphicFramePr>
            <a:graphicFrameLocks noChangeAspect="1"/>
          </p:cNvGraphicFramePr>
          <p:nvPr/>
        </p:nvGraphicFramePr>
        <p:xfrm>
          <a:off x="5175250" y="2667000"/>
          <a:ext cx="1606550" cy="884238"/>
        </p:xfrm>
        <a:graphic>
          <a:graphicData uri="http://schemas.openxmlformats.org/presentationml/2006/ole">
            <mc:AlternateContent xmlns:mc="http://schemas.openxmlformats.org/markup-compatibility/2006">
              <mc:Choice xmlns:v="urn:schemas-microsoft-com:vml" Requires="v">
                <p:oleObj spid="_x0000_s475959" name="Equation" r:id="rId33" imgW="672840" imgH="368280" progId="Equation.DSMT4">
                  <p:embed/>
                </p:oleObj>
              </mc:Choice>
              <mc:Fallback>
                <p:oleObj name="Equation" r:id="rId33" imgW="672840" imgH="368280" progId="Equation.DSMT4">
                  <p:embed/>
                  <p:pic>
                    <p:nvPicPr>
                      <p:cNvPr id="0" name=""/>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5175250" y="2667000"/>
                        <a:ext cx="1606550" cy="8842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5944" name="Object 24"/>
          <p:cNvGraphicFramePr>
            <a:graphicFrameLocks noChangeAspect="1"/>
          </p:cNvGraphicFramePr>
          <p:nvPr/>
        </p:nvGraphicFramePr>
        <p:xfrm>
          <a:off x="1600200" y="3733800"/>
          <a:ext cx="558800" cy="739775"/>
        </p:xfrm>
        <a:graphic>
          <a:graphicData uri="http://schemas.openxmlformats.org/presentationml/2006/ole">
            <mc:AlternateContent xmlns:mc="http://schemas.openxmlformats.org/markup-compatibility/2006">
              <mc:Choice xmlns:v="urn:schemas-microsoft-com:vml" Requires="v">
                <p:oleObj spid="_x0000_s475960" name="Equation" r:id="rId35" imgW="279360" imgH="368280" progId="Equation.DSMT4">
                  <p:embed/>
                </p:oleObj>
              </mc:Choice>
              <mc:Fallback>
                <p:oleObj name="Equation" r:id="rId35" imgW="279360" imgH="368280" progId="Equation.DSMT4">
                  <p:embed/>
                  <p:pic>
                    <p:nvPicPr>
                      <p:cNvPr id="0" name=""/>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600200" y="3733800"/>
                        <a:ext cx="558800" cy="7397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5945" name="Object 25"/>
          <p:cNvGraphicFramePr>
            <a:graphicFrameLocks noChangeAspect="1"/>
          </p:cNvGraphicFramePr>
          <p:nvPr/>
        </p:nvGraphicFramePr>
        <p:xfrm>
          <a:off x="2133600" y="3733800"/>
          <a:ext cx="1752600" cy="739775"/>
        </p:xfrm>
        <a:graphic>
          <a:graphicData uri="http://schemas.openxmlformats.org/presentationml/2006/ole">
            <mc:AlternateContent xmlns:mc="http://schemas.openxmlformats.org/markup-compatibility/2006">
              <mc:Choice xmlns:v="urn:schemas-microsoft-com:vml" Requires="v">
                <p:oleObj spid="_x0000_s475961" name="Equation" r:id="rId37" imgW="876240" imgH="368280" progId="Equation.DSMT4">
                  <p:embed/>
                </p:oleObj>
              </mc:Choice>
              <mc:Fallback>
                <p:oleObj name="Equation" r:id="rId37" imgW="876240" imgH="368280" progId="Equation.DSMT4">
                  <p:embed/>
                  <p:pic>
                    <p:nvPicPr>
                      <p:cNvPr id="0" name=""/>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133600" y="3733800"/>
                        <a:ext cx="1752600" cy="7397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5946" name="Object 26"/>
          <p:cNvGraphicFramePr>
            <a:graphicFrameLocks noChangeAspect="1"/>
          </p:cNvGraphicFramePr>
          <p:nvPr/>
        </p:nvGraphicFramePr>
        <p:xfrm>
          <a:off x="1828800" y="4724400"/>
          <a:ext cx="2762250" cy="771525"/>
        </p:xfrm>
        <a:graphic>
          <a:graphicData uri="http://schemas.openxmlformats.org/presentationml/2006/ole">
            <mc:AlternateContent xmlns:mc="http://schemas.openxmlformats.org/markup-compatibility/2006">
              <mc:Choice xmlns:v="urn:schemas-microsoft-com:vml" Requires="v">
                <p:oleObj spid="_x0000_s475962" name="Equation" r:id="rId39" imgW="1320480" imgH="368280" progId="Equation.DSMT4">
                  <p:embed/>
                </p:oleObj>
              </mc:Choice>
              <mc:Fallback>
                <p:oleObj name="Equation" r:id="rId39" imgW="1320480" imgH="368280" progId="Equation.DSMT4">
                  <p:embed/>
                  <p:pic>
                    <p:nvPicPr>
                      <p:cNvPr id="0" name=""/>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828800" y="4724400"/>
                        <a:ext cx="2762250" cy="7715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5947" name="Object 27"/>
          <p:cNvGraphicFramePr>
            <a:graphicFrameLocks noChangeAspect="1"/>
          </p:cNvGraphicFramePr>
          <p:nvPr/>
        </p:nvGraphicFramePr>
        <p:xfrm>
          <a:off x="4572000" y="4876800"/>
          <a:ext cx="2044700" cy="585788"/>
        </p:xfrm>
        <a:graphic>
          <a:graphicData uri="http://schemas.openxmlformats.org/presentationml/2006/ole">
            <mc:AlternateContent xmlns:mc="http://schemas.openxmlformats.org/markup-compatibility/2006">
              <mc:Choice xmlns:v="urn:schemas-microsoft-com:vml" Requires="v">
                <p:oleObj spid="_x0000_s475963" name="Equation" r:id="rId41" imgW="977760" imgH="279360" progId="Equation.DSMT4">
                  <p:embed/>
                </p:oleObj>
              </mc:Choice>
              <mc:Fallback>
                <p:oleObj name="Equation" r:id="rId41" imgW="977760" imgH="279360" progId="Equation.DSMT4">
                  <p:embed/>
                  <p:pic>
                    <p:nvPicPr>
                      <p:cNvPr id="0" name=""/>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4572000" y="4876800"/>
                        <a:ext cx="2044700" cy="5857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5948" name="Object 28"/>
          <p:cNvGraphicFramePr>
            <a:graphicFrameLocks noChangeAspect="1"/>
          </p:cNvGraphicFramePr>
          <p:nvPr/>
        </p:nvGraphicFramePr>
        <p:xfrm>
          <a:off x="2540000" y="5486400"/>
          <a:ext cx="584200" cy="774700"/>
        </p:xfrm>
        <a:graphic>
          <a:graphicData uri="http://schemas.openxmlformats.org/presentationml/2006/ole">
            <mc:AlternateContent xmlns:mc="http://schemas.openxmlformats.org/markup-compatibility/2006">
              <mc:Choice xmlns:v="urn:schemas-microsoft-com:vml" Requires="v">
                <p:oleObj spid="_x0000_s475964" name="Equation" r:id="rId43" imgW="279360" imgH="368280" progId="Equation.DSMT4">
                  <p:embed/>
                </p:oleObj>
              </mc:Choice>
              <mc:Fallback>
                <p:oleObj name="Equation" r:id="rId43" imgW="279360" imgH="368280" progId="Equation.DSMT4">
                  <p:embed/>
                  <p:pic>
                    <p:nvPicPr>
                      <p:cNvPr id="0" name=""/>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540000" y="5486400"/>
                        <a:ext cx="584200" cy="7747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5949" name="Object 29"/>
          <p:cNvGraphicFramePr>
            <a:graphicFrameLocks noChangeAspect="1"/>
          </p:cNvGraphicFramePr>
          <p:nvPr/>
        </p:nvGraphicFramePr>
        <p:xfrm>
          <a:off x="1828800" y="914400"/>
          <a:ext cx="409575" cy="847725"/>
        </p:xfrm>
        <a:graphic>
          <a:graphicData uri="http://schemas.openxmlformats.org/presentationml/2006/ole">
            <mc:AlternateContent xmlns:mc="http://schemas.openxmlformats.org/markup-compatibility/2006">
              <mc:Choice xmlns:v="urn:schemas-microsoft-com:vml" Requires="v">
                <p:oleObj spid="_x0000_s475965" name="Equation" r:id="rId45" imgW="177480" imgH="368280" progId="Equation.DSMT4">
                  <p:embed/>
                </p:oleObj>
              </mc:Choice>
              <mc:Fallback>
                <p:oleObj name="Equation" r:id="rId45" imgW="177480" imgH="368280" progId="Equation.DSMT4">
                  <p:embed/>
                  <p:pic>
                    <p:nvPicPr>
                      <p:cNvPr id="0" name=""/>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828800" y="914400"/>
                        <a:ext cx="409575" cy="8477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79485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iterate type="wd">
                                    <p:tmPct val="10000"/>
                                  </p:iterate>
                                  <p:childTnLst>
                                    <p:set>
                                      <p:cBhvr>
                                        <p:cTn id="14" dur="1" fill="hold">
                                          <p:stCondLst>
                                            <p:cond delay="0"/>
                                          </p:stCondLst>
                                        </p:cTn>
                                        <p:tgtEl>
                                          <p:spTgt spid="465929">
                                            <p:txEl>
                                              <p:pRg st="0" end="0"/>
                                            </p:txEl>
                                          </p:spTgt>
                                        </p:tgtEl>
                                        <p:attrNameLst>
                                          <p:attrName>style.visibility</p:attrName>
                                        </p:attrNameLst>
                                      </p:cBhvr>
                                      <p:to>
                                        <p:strVal val="visible"/>
                                      </p:to>
                                    </p:set>
                                    <p:animEffect transition="in" filter="wipe(left)">
                                      <p:cBhvr>
                                        <p:cTn id="15" dur="500"/>
                                        <p:tgtEl>
                                          <p:spTgt spid="46592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iterate type="wd">
                                    <p:tmPct val="10000"/>
                                  </p:iterate>
                                  <p:childTnLst>
                                    <p:set>
                                      <p:cBhvr>
                                        <p:cTn id="19" dur="1" fill="hold">
                                          <p:stCondLst>
                                            <p:cond delay="0"/>
                                          </p:stCondLst>
                                        </p:cTn>
                                        <p:tgtEl>
                                          <p:spTgt spid="465931"/>
                                        </p:tgtEl>
                                        <p:attrNameLst>
                                          <p:attrName>style.visibility</p:attrName>
                                        </p:attrNameLst>
                                      </p:cBhvr>
                                      <p:to>
                                        <p:strVal val="visible"/>
                                      </p:to>
                                    </p:set>
                                    <p:animEffect transition="in" filter="wipe(left)">
                                      <p:cBhvr>
                                        <p:cTn id="20" dur="500"/>
                                        <p:tgtEl>
                                          <p:spTgt spid="46593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iterate type="wd">
                                    <p:tmPct val="10000"/>
                                  </p:iterate>
                                  <p:childTnLst>
                                    <p:set>
                                      <p:cBhvr>
                                        <p:cTn id="24" dur="1" fill="hold">
                                          <p:stCondLst>
                                            <p:cond delay="0"/>
                                          </p:stCondLst>
                                        </p:cTn>
                                        <p:tgtEl>
                                          <p:spTgt spid="465949"/>
                                        </p:tgtEl>
                                        <p:attrNameLst>
                                          <p:attrName>style.visibility</p:attrName>
                                        </p:attrNameLst>
                                      </p:cBhvr>
                                      <p:to>
                                        <p:strVal val="visible"/>
                                      </p:to>
                                    </p:set>
                                    <p:animEffect transition="in" filter="wipe(left)">
                                      <p:cBhvr>
                                        <p:cTn id="25" dur="500"/>
                                        <p:tgtEl>
                                          <p:spTgt spid="46594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iterate type="wd">
                                    <p:tmPct val="10000"/>
                                  </p:iterate>
                                  <p:childTnLst>
                                    <p:set>
                                      <p:cBhvr>
                                        <p:cTn id="29" dur="1" fill="hold">
                                          <p:stCondLst>
                                            <p:cond delay="0"/>
                                          </p:stCondLst>
                                        </p:cTn>
                                        <p:tgtEl>
                                          <p:spTgt spid="465929">
                                            <p:txEl>
                                              <p:pRg st="3" end="3"/>
                                            </p:txEl>
                                          </p:spTgt>
                                        </p:tgtEl>
                                        <p:attrNameLst>
                                          <p:attrName>style.visibility</p:attrName>
                                        </p:attrNameLst>
                                      </p:cBhvr>
                                      <p:to>
                                        <p:strVal val="visible"/>
                                      </p:to>
                                    </p:set>
                                    <p:animEffect transition="in" filter="wipe(left)">
                                      <p:cBhvr>
                                        <p:cTn id="30" dur="500"/>
                                        <p:tgtEl>
                                          <p:spTgt spid="46592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iterate type="wd">
                                    <p:tmPct val="10000"/>
                                  </p:iterate>
                                  <p:childTnLst>
                                    <p:set>
                                      <p:cBhvr>
                                        <p:cTn id="34" dur="1" fill="hold">
                                          <p:stCondLst>
                                            <p:cond delay="0"/>
                                          </p:stCondLst>
                                        </p:cTn>
                                        <p:tgtEl>
                                          <p:spTgt spid="465934"/>
                                        </p:tgtEl>
                                        <p:attrNameLst>
                                          <p:attrName>style.visibility</p:attrName>
                                        </p:attrNameLst>
                                      </p:cBhvr>
                                      <p:to>
                                        <p:strVal val="visible"/>
                                      </p:to>
                                    </p:set>
                                    <p:animEffect transition="in" filter="wipe(left)">
                                      <p:cBhvr>
                                        <p:cTn id="35" dur="500"/>
                                        <p:tgtEl>
                                          <p:spTgt spid="46593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iterate type="wd">
                                    <p:tmPct val="10000"/>
                                  </p:iterate>
                                  <p:childTnLst>
                                    <p:set>
                                      <p:cBhvr>
                                        <p:cTn id="39" dur="1" fill="hold">
                                          <p:stCondLst>
                                            <p:cond delay="0"/>
                                          </p:stCondLst>
                                        </p:cTn>
                                        <p:tgtEl>
                                          <p:spTgt spid="465939"/>
                                        </p:tgtEl>
                                        <p:attrNameLst>
                                          <p:attrName>style.visibility</p:attrName>
                                        </p:attrNameLst>
                                      </p:cBhvr>
                                      <p:to>
                                        <p:strVal val="visible"/>
                                      </p:to>
                                    </p:set>
                                    <p:animEffect transition="in" filter="wipe(left)">
                                      <p:cBhvr>
                                        <p:cTn id="40" dur="500"/>
                                        <p:tgtEl>
                                          <p:spTgt spid="46593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iterate type="wd">
                                    <p:tmPct val="10000"/>
                                  </p:iterate>
                                  <p:childTnLst>
                                    <p:set>
                                      <p:cBhvr>
                                        <p:cTn id="44" dur="1" fill="hold">
                                          <p:stCondLst>
                                            <p:cond delay="0"/>
                                          </p:stCondLst>
                                        </p:cTn>
                                        <p:tgtEl>
                                          <p:spTgt spid="465940"/>
                                        </p:tgtEl>
                                        <p:attrNameLst>
                                          <p:attrName>style.visibility</p:attrName>
                                        </p:attrNameLst>
                                      </p:cBhvr>
                                      <p:to>
                                        <p:strVal val="visible"/>
                                      </p:to>
                                    </p:set>
                                    <p:animEffect transition="in" filter="wipe(left)">
                                      <p:cBhvr>
                                        <p:cTn id="45" dur="500"/>
                                        <p:tgtEl>
                                          <p:spTgt spid="46594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iterate type="wd">
                                    <p:tmPct val="10000"/>
                                  </p:iterate>
                                  <p:childTnLst>
                                    <p:set>
                                      <p:cBhvr>
                                        <p:cTn id="49" dur="1" fill="hold">
                                          <p:stCondLst>
                                            <p:cond delay="0"/>
                                          </p:stCondLst>
                                        </p:cTn>
                                        <p:tgtEl>
                                          <p:spTgt spid="465929">
                                            <p:txEl>
                                              <p:pRg st="5" end="5"/>
                                            </p:txEl>
                                          </p:spTgt>
                                        </p:tgtEl>
                                        <p:attrNameLst>
                                          <p:attrName>style.visibility</p:attrName>
                                        </p:attrNameLst>
                                      </p:cBhvr>
                                      <p:to>
                                        <p:strVal val="visible"/>
                                      </p:to>
                                    </p:set>
                                    <p:animEffect transition="in" filter="wipe(left)">
                                      <p:cBhvr>
                                        <p:cTn id="50" dur="500"/>
                                        <p:tgtEl>
                                          <p:spTgt spid="465929">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iterate type="wd">
                                    <p:tmPct val="10000"/>
                                  </p:iterate>
                                  <p:childTnLst>
                                    <p:set>
                                      <p:cBhvr>
                                        <p:cTn id="54" dur="1" fill="hold">
                                          <p:stCondLst>
                                            <p:cond delay="0"/>
                                          </p:stCondLst>
                                        </p:cTn>
                                        <p:tgtEl>
                                          <p:spTgt spid="465935"/>
                                        </p:tgtEl>
                                        <p:attrNameLst>
                                          <p:attrName>style.visibility</p:attrName>
                                        </p:attrNameLst>
                                      </p:cBhvr>
                                      <p:to>
                                        <p:strVal val="visible"/>
                                      </p:to>
                                    </p:set>
                                    <p:animEffect transition="in" filter="wipe(left)">
                                      <p:cBhvr>
                                        <p:cTn id="55" dur="500"/>
                                        <p:tgtEl>
                                          <p:spTgt spid="46593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iterate type="wd">
                                    <p:tmPct val="10000"/>
                                  </p:iterate>
                                  <p:childTnLst>
                                    <p:set>
                                      <p:cBhvr>
                                        <p:cTn id="59" dur="1" fill="hold">
                                          <p:stCondLst>
                                            <p:cond delay="0"/>
                                          </p:stCondLst>
                                        </p:cTn>
                                        <p:tgtEl>
                                          <p:spTgt spid="465941"/>
                                        </p:tgtEl>
                                        <p:attrNameLst>
                                          <p:attrName>style.visibility</p:attrName>
                                        </p:attrNameLst>
                                      </p:cBhvr>
                                      <p:to>
                                        <p:strVal val="visible"/>
                                      </p:to>
                                    </p:set>
                                    <p:animEffect transition="in" filter="wipe(left)">
                                      <p:cBhvr>
                                        <p:cTn id="60" dur="500"/>
                                        <p:tgtEl>
                                          <p:spTgt spid="46594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iterate type="wd">
                                    <p:tmPct val="10000"/>
                                  </p:iterate>
                                  <p:childTnLst>
                                    <p:set>
                                      <p:cBhvr>
                                        <p:cTn id="64" dur="1" fill="hold">
                                          <p:stCondLst>
                                            <p:cond delay="0"/>
                                          </p:stCondLst>
                                        </p:cTn>
                                        <p:tgtEl>
                                          <p:spTgt spid="465942"/>
                                        </p:tgtEl>
                                        <p:attrNameLst>
                                          <p:attrName>style.visibility</p:attrName>
                                        </p:attrNameLst>
                                      </p:cBhvr>
                                      <p:to>
                                        <p:strVal val="visible"/>
                                      </p:to>
                                    </p:set>
                                    <p:animEffect transition="in" filter="wipe(left)">
                                      <p:cBhvr>
                                        <p:cTn id="65" dur="500"/>
                                        <p:tgtEl>
                                          <p:spTgt spid="465942"/>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iterate type="wd">
                                    <p:tmPct val="10000"/>
                                  </p:iterate>
                                  <p:childTnLst>
                                    <p:set>
                                      <p:cBhvr>
                                        <p:cTn id="69" dur="1" fill="hold">
                                          <p:stCondLst>
                                            <p:cond delay="0"/>
                                          </p:stCondLst>
                                        </p:cTn>
                                        <p:tgtEl>
                                          <p:spTgt spid="465943"/>
                                        </p:tgtEl>
                                        <p:attrNameLst>
                                          <p:attrName>style.visibility</p:attrName>
                                        </p:attrNameLst>
                                      </p:cBhvr>
                                      <p:to>
                                        <p:strVal val="visible"/>
                                      </p:to>
                                    </p:set>
                                    <p:animEffect transition="in" filter="wipe(left)">
                                      <p:cBhvr>
                                        <p:cTn id="70" dur="500"/>
                                        <p:tgtEl>
                                          <p:spTgt spid="465943"/>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iterate type="wd">
                                    <p:tmPct val="10000"/>
                                  </p:iterate>
                                  <p:childTnLst>
                                    <p:set>
                                      <p:cBhvr>
                                        <p:cTn id="74" dur="1" fill="hold">
                                          <p:stCondLst>
                                            <p:cond delay="0"/>
                                          </p:stCondLst>
                                        </p:cTn>
                                        <p:tgtEl>
                                          <p:spTgt spid="465929">
                                            <p:txEl>
                                              <p:pRg st="8" end="8"/>
                                            </p:txEl>
                                          </p:spTgt>
                                        </p:tgtEl>
                                        <p:attrNameLst>
                                          <p:attrName>style.visibility</p:attrName>
                                        </p:attrNameLst>
                                      </p:cBhvr>
                                      <p:to>
                                        <p:strVal val="visible"/>
                                      </p:to>
                                    </p:set>
                                    <p:animEffect transition="in" filter="wipe(left)">
                                      <p:cBhvr>
                                        <p:cTn id="75" dur="500"/>
                                        <p:tgtEl>
                                          <p:spTgt spid="465929">
                                            <p:txEl>
                                              <p:pRg st="8" end="8"/>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iterate type="wd">
                                    <p:tmPct val="10000"/>
                                  </p:iterate>
                                  <p:childTnLst>
                                    <p:set>
                                      <p:cBhvr>
                                        <p:cTn id="79" dur="1" fill="hold">
                                          <p:stCondLst>
                                            <p:cond delay="0"/>
                                          </p:stCondLst>
                                        </p:cTn>
                                        <p:tgtEl>
                                          <p:spTgt spid="465936"/>
                                        </p:tgtEl>
                                        <p:attrNameLst>
                                          <p:attrName>style.visibility</p:attrName>
                                        </p:attrNameLst>
                                      </p:cBhvr>
                                      <p:to>
                                        <p:strVal val="visible"/>
                                      </p:to>
                                    </p:set>
                                    <p:animEffect transition="in" filter="wipe(left)">
                                      <p:cBhvr>
                                        <p:cTn id="80" dur="500"/>
                                        <p:tgtEl>
                                          <p:spTgt spid="46593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iterate type="wd">
                                    <p:tmPct val="10000"/>
                                  </p:iterate>
                                  <p:childTnLst>
                                    <p:set>
                                      <p:cBhvr>
                                        <p:cTn id="84" dur="1" fill="hold">
                                          <p:stCondLst>
                                            <p:cond delay="0"/>
                                          </p:stCondLst>
                                        </p:cTn>
                                        <p:tgtEl>
                                          <p:spTgt spid="465944"/>
                                        </p:tgtEl>
                                        <p:attrNameLst>
                                          <p:attrName>style.visibility</p:attrName>
                                        </p:attrNameLst>
                                      </p:cBhvr>
                                      <p:to>
                                        <p:strVal val="visible"/>
                                      </p:to>
                                    </p:set>
                                    <p:animEffect transition="in" filter="wipe(left)">
                                      <p:cBhvr>
                                        <p:cTn id="85" dur="500"/>
                                        <p:tgtEl>
                                          <p:spTgt spid="465944"/>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iterate type="wd">
                                    <p:tmPct val="10000"/>
                                  </p:iterate>
                                  <p:childTnLst>
                                    <p:set>
                                      <p:cBhvr>
                                        <p:cTn id="89" dur="1" fill="hold">
                                          <p:stCondLst>
                                            <p:cond delay="0"/>
                                          </p:stCondLst>
                                        </p:cTn>
                                        <p:tgtEl>
                                          <p:spTgt spid="465945"/>
                                        </p:tgtEl>
                                        <p:attrNameLst>
                                          <p:attrName>style.visibility</p:attrName>
                                        </p:attrNameLst>
                                      </p:cBhvr>
                                      <p:to>
                                        <p:strVal val="visible"/>
                                      </p:to>
                                    </p:set>
                                    <p:animEffect transition="in" filter="wipe(left)">
                                      <p:cBhvr>
                                        <p:cTn id="90" dur="500"/>
                                        <p:tgtEl>
                                          <p:spTgt spid="465945"/>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iterate type="wd">
                                    <p:tmPct val="10000"/>
                                  </p:iterate>
                                  <p:childTnLst>
                                    <p:set>
                                      <p:cBhvr>
                                        <p:cTn id="94" dur="1" fill="hold">
                                          <p:stCondLst>
                                            <p:cond delay="0"/>
                                          </p:stCondLst>
                                        </p:cTn>
                                        <p:tgtEl>
                                          <p:spTgt spid="465929">
                                            <p:txEl>
                                              <p:pRg st="11" end="11"/>
                                            </p:txEl>
                                          </p:spTgt>
                                        </p:tgtEl>
                                        <p:attrNameLst>
                                          <p:attrName>style.visibility</p:attrName>
                                        </p:attrNameLst>
                                      </p:cBhvr>
                                      <p:to>
                                        <p:strVal val="visible"/>
                                      </p:to>
                                    </p:set>
                                    <p:animEffect transition="in" filter="wipe(left)">
                                      <p:cBhvr>
                                        <p:cTn id="95" dur="500"/>
                                        <p:tgtEl>
                                          <p:spTgt spid="465929">
                                            <p:txEl>
                                              <p:pRg st="11" end="11"/>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nodeType="clickEffect">
                                  <p:stCondLst>
                                    <p:cond delay="0"/>
                                  </p:stCondLst>
                                  <p:iterate type="wd">
                                    <p:tmPct val="10000"/>
                                  </p:iterate>
                                  <p:childTnLst>
                                    <p:set>
                                      <p:cBhvr>
                                        <p:cTn id="99" dur="1" fill="hold">
                                          <p:stCondLst>
                                            <p:cond delay="0"/>
                                          </p:stCondLst>
                                        </p:cTn>
                                        <p:tgtEl>
                                          <p:spTgt spid="465932"/>
                                        </p:tgtEl>
                                        <p:attrNameLst>
                                          <p:attrName>style.visibility</p:attrName>
                                        </p:attrNameLst>
                                      </p:cBhvr>
                                      <p:to>
                                        <p:strVal val="visible"/>
                                      </p:to>
                                    </p:set>
                                    <p:animEffect transition="in" filter="wipe(left)">
                                      <p:cBhvr>
                                        <p:cTn id="100" dur="500"/>
                                        <p:tgtEl>
                                          <p:spTgt spid="465932"/>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iterate type="wd">
                                    <p:tmPct val="10000"/>
                                  </p:iterate>
                                  <p:childTnLst>
                                    <p:set>
                                      <p:cBhvr>
                                        <p:cTn id="104" dur="1" fill="hold">
                                          <p:stCondLst>
                                            <p:cond delay="0"/>
                                          </p:stCondLst>
                                        </p:cTn>
                                        <p:tgtEl>
                                          <p:spTgt spid="465933"/>
                                        </p:tgtEl>
                                        <p:attrNameLst>
                                          <p:attrName>style.visibility</p:attrName>
                                        </p:attrNameLst>
                                      </p:cBhvr>
                                      <p:to>
                                        <p:strVal val="visible"/>
                                      </p:to>
                                    </p:set>
                                    <p:animEffect transition="in" filter="wipe(left)">
                                      <p:cBhvr>
                                        <p:cTn id="105" dur="500"/>
                                        <p:tgtEl>
                                          <p:spTgt spid="465933"/>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nodeType="clickEffect">
                                  <p:stCondLst>
                                    <p:cond delay="0"/>
                                  </p:stCondLst>
                                  <p:iterate type="wd">
                                    <p:tmPct val="10000"/>
                                  </p:iterate>
                                  <p:childTnLst>
                                    <p:set>
                                      <p:cBhvr>
                                        <p:cTn id="109" dur="1" fill="hold">
                                          <p:stCondLst>
                                            <p:cond delay="0"/>
                                          </p:stCondLst>
                                        </p:cTn>
                                        <p:tgtEl>
                                          <p:spTgt spid="465937"/>
                                        </p:tgtEl>
                                        <p:attrNameLst>
                                          <p:attrName>style.visibility</p:attrName>
                                        </p:attrNameLst>
                                      </p:cBhvr>
                                      <p:to>
                                        <p:strVal val="visible"/>
                                      </p:to>
                                    </p:set>
                                    <p:animEffect transition="in" filter="wipe(left)">
                                      <p:cBhvr>
                                        <p:cTn id="110" dur="500"/>
                                        <p:tgtEl>
                                          <p:spTgt spid="465937"/>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iterate type="wd">
                                    <p:tmPct val="10000"/>
                                  </p:iterate>
                                  <p:childTnLst>
                                    <p:set>
                                      <p:cBhvr>
                                        <p:cTn id="114" dur="1" fill="hold">
                                          <p:stCondLst>
                                            <p:cond delay="0"/>
                                          </p:stCondLst>
                                        </p:cTn>
                                        <p:tgtEl>
                                          <p:spTgt spid="465946"/>
                                        </p:tgtEl>
                                        <p:attrNameLst>
                                          <p:attrName>style.visibility</p:attrName>
                                        </p:attrNameLst>
                                      </p:cBhvr>
                                      <p:to>
                                        <p:strVal val="visible"/>
                                      </p:to>
                                    </p:set>
                                    <p:animEffect transition="in" filter="wipe(left)">
                                      <p:cBhvr>
                                        <p:cTn id="115" dur="500"/>
                                        <p:tgtEl>
                                          <p:spTgt spid="465946"/>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nodeType="clickEffect">
                                  <p:stCondLst>
                                    <p:cond delay="0"/>
                                  </p:stCondLst>
                                  <p:iterate type="wd">
                                    <p:tmPct val="10000"/>
                                  </p:iterate>
                                  <p:childTnLst>
                                    <p:set>
                                      <p:cBhvr>
                                        <p:cTn id="119" dur="1" fill="hold">
                                          <p:stCondLst>
                                            <p:cond delay="0"/>
                                          </p:stCondLst>
                                        </p:cTn>
                                        <p:tgtEl>
                                          <p:spTgt spid="465947"/>
                                        </p:tgtEl>
                                        <p:attrNameLst>
                                          <p:attrName>style.visibility</p:attrName>
                                        </p:attrNameLst>
                                      </p:cBhvr>
                                      <p:to>
                                        <p:strVal val="visible"/>
                                      </p:to>
                                    </p:set>
                                    <p:animEffect transition="in" filter="wipe(left)">
                                      <p:cBhvr>
                                        <p:cTn id="120" dur="500"/>
                                        <p:tgtEl>
                                          <p:spTgt spid="465947"/>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iterate type="wd">
                                    <p:tmPct val="10000"/>
                                  </p:iterate>
                                  <p:childTnLst>
                                    <p:set>
                                      <p:cBhvr>
                                        <p:cTn id="124" dur="1" fill="hold">
                                          <p:stCondLst>
                                            <p:cond delay="0"/>
                                          </p:stCondLst>
                                        </p:cTn>
                                        <p:tgtEl>
                                          <p:spTgt spid="465929">
                                            <p:txEl>
                                              <p:pRg st="14" end="14"/>
                                            </p:txEl>
                                          </p:spTgt>
                                        </p:tgtEl>
                                        <p:attrNameLst>
                                          <p:attrName>style.visibility</p:attrName>
                                        </p:attrNameLst>
                                      </p:cBhvr>
                                      <p:to>
                                        <p:strVal val="visible"/>
                                      </p:to>
                                    </p:set>
                                    <p:animEffect transition="in" filter="wipe(left)">
                                      <p:cBhvr>
                                        <p:cTn id="125" dur="500"/>
                                        <p:tgtEl>
                                          <p:spTgt spid="465929">
                                            <p:txEl>
                                              <p:pRg st="14" end="14"/>
                                            </p:txEl>
                                          </p:spTgt>
                                        </p:tgtEl>
                                      </p:cBhvr>
                                    </p:animEffect>
                                  </p:childTnLst>
                                </p:cTn>
                              </p:par>
                              <p:par>
                                <p:cTn id="126" presetID="22" presetClass="entr" presetSubtype="8" fill="hold" grpId="0" nodeType="withEffect">
                                  <p:stCondLst>
                                    <p:cond delay="0"/>
                                  </p:stCondLst>
                                  <p:iterate type="wd">
                                    <p:tmPct val="10000"/>
                                  </p:iterate>
                                  <p:childTnLst>
                                    <p:set>
                                      <p:cBhvr>
                                        <p:cTn id="127" dur="1" fill="hold">
                                          <p:stCondLst>
                                            <p:cond delay="0"/>
                                          </p:stCondLst>
                                        </p:cTn>
                                        <p:tgtEl>
                                          <p:spTgt spid="465929">
                                            <p:txEl>
                                              <p:pRg st="15" end="15"/>
                                            </p:txEl>
                                          </p:spTgt>
                                        </p:tgtEl>
                                        <p:attrNameLst>
                                          <p:attrName>style.visibility</p:attrName>
                                        </p:attrNameLst>
                                      </p:cBhvr>
                                      <p:to>
                                        <p:strVal val="visible"/>
                                      </p:to>
                                    </p:set>
                                    <p:animEffect transition="in" filter="wipe(left)">
                                      <p:cBhvr>
                                        <p:cTn id="128" dur="500"/>
                                        <p:tgtEl>
                                          <p:spTgt spid="465929">
                                            <p:txEl>
                                              <p:pRg st="15" end="15"/>
                                            </p:txEl>
                                          </p:spTgt>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nodeType="clickEffect">
                                  <p:stCondLst>
                                    <p:cond delay="0"/>
                                  </p:stCondLst>
                                  <p:iterate type="wd">
                                    <p:tmPct val="10000"/>
                                  </p:iterate>
                                  <p:childTnLst>
                                    <p:set>
                                      <p:cBhvr>
                                        <p:cTn id="132" dur="1" fill="hold">
                                          <p:stCondLst>
                                            <p:cond delay="0"/>
                                          </p:stCondLst>
                                        </p:cTn>
                                        <p:tgtEl>
                                          <p:spTgt spid="465938"/>
                                        </p:tgtEl>
                                        <p:attrNameLst>
                                          <p:attrName>style.visibility</p:attrName>
                                        </p:attrNameLst>
                                      </p:cBhvr>
                                      <p:to>
                                        <p:strVal val="visible"/>
                                      </p:to>
                                    </p:set>
                                    <p:animEffect transition="in" filter="wipe(left)">
                                      <p:cBhvr>
                                        <p:cTn id="133" dur="500"/>
                                        <p:tgtEl>
                                          <p:spTgt spid="465938"/>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nodeType="clickEffect">
                                  <p:stCondLst>
                                    <p:cond delay="0"/>
                                  </p:stCondLst>
                                  <p:iterate type="wd">
                                    <p:tmPct val="10000"/>
                                  </p:iterate>
                                  <p:childTnLst>
                                    <p:set>
                                      <p:cBhvr>
                                        <p:cTn id="137" dur="1" fill="hold">
                                          <p:stCondLst>
                                            <p:cond delay="0"/>
                                          </p:stCondLst>
                                        </p:cTn>
                                        <p:tgtEl>
                                          <p:spTgt spid="465948"/>
                                        </p:tgtEl>
                                        <p:attrNameLst>
                                          <p:attrName>style.visibility</p:attrName>
                                        </p:attrNameLst>
                                      </p:cBhvr>
                                      <p:to>
                                        <p:strVal val="visible"/>
                                      </p:to>
                                    </p:set>
                                    <p:animEffect transition="in" filter="wipe(left)">
                                      <p:cBhvr>
                                        <p:cTn id="138" dur="500"/>
                                        <p:tgtEl>
                                          <p:spTgt spid="465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929"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e Placeholder 3"/>
          <p:cNvSpPr>
            <a:spLocks noGrp="1"/>
          </p:cNvSpPr>
          <p:nvPr>
            <p:ph type="dt" sz="half" idx="10"/>
          </p:nvPr>
        </p:nvSpPr>
        <p:spPr/>
        <p:txBody>
          <a:bodyPr/>
          <a:lstStyle/>
          <a:p>
            <a:r>
              <a:rPr lang="en-US" smtClean="0"/>
              <a:t>Thursday, July 5, 2018</a:t>
            </a:r>
            <a:endParaRPr lang="en-US"/>
          </a:p>
        </p:txBody>
      </p:sp>
      <p:sp>
        <p:nvSpPr>
          <p:cNvPr id="19" name="Footer Placeholder 4"/>
          <p:cNvSpPr>
            <a:spLocks noGrp="1"/>
          </p:cNvSpPr>
          <p:nvPr>
            <p:ph type="ftr" sz="quarter" idx="11"/>
          </p:nvPr>
        </p:nvSpPr>
        <p:spPr/>
        <p:txBody>
          <a:bodyPr/>
          <a:lstStyle/>
          <a:p>
            <a:r>
              <a:rPr lang="de-DE" smtClean="0"/>
              <a:t>PHYS 1444-001, Summer 2018               Dr. Jaehoon Yu</a:t>
            </a:r>
            <a:endParaRPr lang="en-US"/>
          </a:p>
        </p:txBody>
      </p:sp>
      <p:sp>
        <p:nvSpPr>
          <p:cNvPr id="20" name="Slide Number Placeholder 5"/>
          <p:cNvSpPr>
            <a:spLocks noGrp="1"/>
          </p:cNvSpPr>
          <p:nvPr>
            <p:ph type="sldNum" sz="quarter" idx="12"/>
          </p:nvPr>
        </p:nvSpPr>
        <p:spPr/>
        <p:txBody>
          <a:bodyPr/>
          <a:lstStyle/>
          <a:p>
            <a:fld id="{029C7A4B-CDC3-E349-8ABE-D4C387525411}" type="slidenum">
              <a:rPr lang="en-US"/>
              <a:pPr/>
              <a:t>95</a:t>
            </a:fld>
            <a:endParaRPr lang="en-US"/>
          </a:p>
        </p:txBody>
      </p:sp>
      <p:grpSp>
        <p:nvGrpSpPr>
          <p:cNvPr id="2" name="Group 2"/>
          <p:cNvGrpSpPr>
            <a:grpSpLocks/>
          </p:cNvGrpSpPr>
          <p:nvPr/>
        </p:nvGrpSpPr>
        <p:grpSpPr bwMode="auto">
          <a:xfrm>
            <a:off x="5791200" y="1371600"/>
            <a:ext cx="3733800" cy="2971800"/>
            <a:chOff x="768" y="672"/>
            <a:chExt cx="3360" cy="2544"/>
          </a:xfrm>
        </p:grpSpPr>
        <p:pic>
          <p:nvPicPr>
            <p:cNvPr id="466947" name="Picture 3" descr="FG31_003"/>
            <p:cNvPicPr>
              <a:picLocks noChangeAspect="1" noChangeArrowheads="1"/>
            </p:cNvPicPr>
            <p:nvPr/>
          </p:nvPicPr>
          <p:blipFill>
            <a:blip r:embed="rId3"/>
            <a:srcRect/>
            <a:stretch>
              <a:fillRect/>
            </a:stretch>
          </p:blipFill>
          <p:spPr bwMode="auto">
            <a:xfrm>
              <a:off x="768" y="672"/>
              <a:ext cx="3360" cy="2520"/>
            </a:xfrm>
            <a:prstGeom prst="rect">
              <a:avLst/>
            </a:prstGeom>
            <a:noFill/>
          </p:spPr>
        </p:pic>
        <p:sp>
          <p:nvSpPr>
            <p:cNvPr id="466948" name="Rectangle 4"/>
            <p:cNvSpPr>
              <a:spLocks noChangeArrowheads="1"/>
            </p:cNvSpPr>
            <p:nvPr/>
          </p:nvSpPr>
          <p:spPr bwMode="auto">
            <a:xfrm>
              <a:off x="1824" y="672"/>
              <a:ext cx="1104" cy="960"/>
            </a:xfrm>
            <a:prstGeom prst="rect">
              <a:avLst/>
            </a:prstGeom>
            <a:solidFill>
              <a:schemeClr val="bg1"/>
            </a:solidFill>
            <a:ln w="9525">
              <a:noFill/>
              <a:miter lim="800000"/>
              <a:headEnd/>
              <a:tailEnd/>
            </a:ln>
            <a:effectLst/>
          </p:spPr>
          <p:txBody>
            <a:bodyPr anchor="ctr">
              <a:prstTxWarp prst="textNoShape">
                <a:avLst/>
              </a:prstTxWarp>
              <a:spAutoFit/>
            </a:bodyPr>
            <a:lstStyle/>
            <a:p>
              <a:endParaRPr lang="en-US"/>
            </a:p>
          </p:txBody>
        </p:sp>
        <p:sp>
          <p:nvSpPr>
            <p:cNvPr id="466949" name="Rectangle 5"/>
            <p:cNvSpPr>
              <a:spLocks noChangeArrowheads="1"/>
            </p:cNvSpPr>
            <p:nvPr/>
          </p:nvSpPr>
          <p:spPr bwMode="auto">
            <a:xfrm>
              <a:off x="2256" y="3024"/>
              <a:ext cx="192" cy="192"/>
            </a:xfrm>
            <a:prstGeom prst="rect">
              <a:avLst/>
            </a:prstGeom>
            <a:solidFill>
              <a:schemeClr val="bg1"/>
            </a:solidFill>
            <a:ln w="9525">
              <a:noFill/>
              <a:miter lim="800000"/>
              <a:headEnd/>
              <a:tailEnd/>
            </a:ln>
            <a:effectLst/>
          </p:spPr>
          <p:txBody>
            <a:bodyPr wrap="none" anchor="ctr">
              <a:prstTxWarp prst="textNoShape">
                <a:avLst/>
              </a:prstTxWarp>
              <a:spAutoFit/>
            </a:bodyPr>
            <a:lstStyle/>
            <a:p>
              <a:endParaRPr lang="en-US"/>
            </a:p>
          </p:txBody>
        </p:sp>
      </p:grpSp>
      <p:sp>
        <p:nvSpPr>
          <p:cNvPr id="466950" name="Rectangle 6"/>
          <p:cNvSpPr>
            <a:spLocks noGrp="1" noChangeArrowheads="1"/>
          </p:cNvSpPr>
          <p:nvPr>
            <p:ph type="title"/>
          </p:nvPr>
        </p:nvSpPr>
        <p:spPr>
          <a:xfrm>
            <a:off x="381000" y="152400"/>
            <a:ext cx="8534400" cy="609600"/>
          </a:xfrm>
        </p:spPr>
        <p:txBody>
          <a:bodyPr/>
          <a:lstStyle/>
          <a:p>
            <a:r>
              <a:rPr lang="en-US"/>
              <a:t>AC Circuit w/ Capacitance only</a:t>
            </a:r>
          </a:p>
        </p:txBody>
      </p:sp>
      <p:graphicFrame>
        <p:nvGraphicFramePr>
          <p:cNvPr id="466951" name="Object 7"/>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76477"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6952" name="Object 8"/>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76478"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6953" name="Object 9"/>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76479"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6954" name="Rectangle 10"/>
          <p:cNvSpPr>
            <a:spLocks noGrp="1" noChangeArrowheads="1"/>
          </p:cNvSpPr>
          <p:nvPr>
            <p:ph type="body" idx="1"/>
          </p:nvPr>
        </p:nvSpPr>
        <p:spPr>
          <a:xfrm>
            <a:off x="381000" y="838200"/>
            <a:ext cx="8382000" cy="5486400"/>
          </a:xfrm>
        </p:spPr>
        <p:txBody>
          <a:bodyPr/>
          <a:lstStyle/>
          <a:p>
            <a:pPr>
              <a:lnSpc>
                <a:spcPct val="90000"/>
              </a:lnSpc>
            </a:pPr>
            <a:r>
              <a:rPr lang="en-US" sz="2800" dirty="0"/>
              <a:t>So the voltage is </a:t>
            </a:r>
          </a:p>
          <a:p>
            <a:pPr>
              <a:lnSpc>
                <a:spcPct val="90000"/>
              </a:lnSpc>
            </a:pPr>
            <a:r>
              <a:rPr lang="en-US" sz="2800" dirty="0"/>
              <a:t>What does this mean?</a:t>
            </a:r>
          </a:p>
          <a:p>
            <a:pPr lvl="1">
              <a:lnSpc>
                <a:spcPct val="90000"/>
              </a:lnSpc>
            </a:pPr>
            <a:r>
              <a:rPr lang="en-US" sz="2400" dirty="0"/>
              <a:t>Current and voltage are “out of phase by</a:t>
            </a:r>
            <a:r>
              <a:rPr lang="en-US" sz="2400" dirty="0" smtClean="0"/>
              <a:t> </a:t>
            </a:r>
            <a:r>
              <a:rPr lang="en-US" sz="2400" dirty="0" smtClean="0">
                <a:latin typeface="Symbol" charset="2"/>
              </a:rPr>
              <a:t>π</a:t>
            </a:r>
            <a:r>
              <a:rPr lang="en-US" sz="2400" dirty="0" smtClean="0"/>
              <a:t>/</a:t>
            </a:r>
            <a:r>
              <a:rPr lang="en-US" sz="2400" dirty="0"/>
              <a:t>2 or 90</a:t>
            </a:r>
            <a:r>
              <a:rPr lang="en-US" sz="2400" baseline="30000" dirty="0"/>
              <a:t>o</a:t>
            </a:r>
            <a:r>
              <a:rPr lang="en-US" sz="2400" dirty="0"/>
              <a:t>” but in this case, the voltage reaches its peak ¼ cycle after the current</a:t>
            </a:r>
          </a:p>
          <a:p>
            <a:pPr>
              <a:lnSpc>
                <a:spcPct val="90000"/>
              </a:lnSpc>
            </a:pPr>
            <a:r>
              <a:rPr lang="en-US" sz="2800" dirty="0"/>
              <a:t>What happens to the energy?</a:t>
            </a:r>
          </a:p>
          <a:p>
            <a:pPr lvl="1">
              <a:lnSpc>
                <a:spcPct val="90000"/>
              </a:lnSpc>
            </a:pPr>
            <a:r>
              <a:rPr lang="en-US" sz="2400" dirty="0"/>
              <a:t>No energy is dissipated </a:t>
            </a:r>
          </a:p>
          <a:p>
            <a:pPr lvl="1">
              <a:lnSpc>
                <a:spcPct val="90000"/>
              </a:lnSpc>
            </a:pPr>
            <a:r>
              <a:rPr lang="en-US" sz="2400" dirty="0"/>
              <a:t>The average power is 0 at all times</a:t>
            </a:r>
          </a:p>
          <a:p>
            <a:pPr lvl="1">
              <a:lnSpc>
                <a:spcPct val="90000"/>
              </a:lnSpc>
            </a:pPr>
            <a:r>
              <a:rPr lang="en-US" sz="2400" dirty="0"/>
              <a:t>The energy is stored temporarily in the electric field</a:t>
            </a:r>
          </a:p>
          <a:p>
            <a:pPr lvl="1">
              <a:lnSpc>
                <a:spcPct val="90000"/>
              </a:lnSpc>
            </a:pPr>
            <a:r>
              <a:rPr lang="en-US" sz="2400" dirty="0"/>
              <a:t>Then released back to the source</a:t>
            </a:r>
          </a:p>
          <a:p>
            <a:pPr>
              <a:lnSpc>
                <a:spcPct val="90000"/>
              </a:lnSpc>
            </a:pPr>
            <a:r>
              <a:rPr lang="en-US" sz="2800" dirty="0"/>
              <a:t>Applied voltage and the current in the capacitor can be written as</a:t>
            </a:r>
          </a:p>
          <a:p>
            <a:pPr lvl="1">
              <a:lnSpc>
                <a:spcPct val="90000"/>
              </a:lnSpc>
            </a:pPr>
            <a:r>
              <a:rPr lang="en-US" sz="2400" dirty="0"/>
              <a:t>Where the </a:t>
            </a:r>
            <a:r>
              <a:rPr lang="en-US" sz="2400" dirty="0" smtClean="0"/>
              <a:t>capacitive </a:t>
            </a:r>
            <a:r>
              <a:rPr lang="en-US" sz="2400" dirty="0"/>
              <a:t>reactance X</a:t>
            </a:r>
            <a:r>
              <a:rPr lang="en-US" sz="2400" baseline="-25000" dirty="0"/>
              <a:t>C </a:t>
            </a:r>
            <a:r>
              <a:rPr lang="en-US" sz="2400" dirty="0"/>
              <a:t>is defined as</a:t>
            </a:r>
          </a:p>
          <a:p>
            <a:pPr lvl="1">
              <a:lnSpc>
                <a:spcPct val="90000"/>
              </a:lnSpc>
            </a:pPr>
            <a:r>
              <a:rPr lang="en-US" sz="2400" dirty="0"/>
              <a:t>Again, this relationship is only valid for </a:t>
            </a:r>
            <a:r>
              <a:rPr lang="en-US" sz="2400" dirty="0" err="1"/>
              <a:t>rms</a:t>
            </a:r>
            <a:r>
              <a:rPr lang="en-US" sz="2400" dirty="0"/>
              <a:t> quantities</a:t>
            </a:r>
          </a:p>
        </p:txBody>
      </p:sp>
      <p:graphicFrame>
        <p:nvGraphicFramePr>
          <p:cNvPr id="466955" name="Object 11"/>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76480"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6956" name="Object 12"/>
          <p:cNvGraphicFramePr>
            <a:graphicFrameLocks noChangeAspect="1"/>
          </p:cNvGraphicFramePr>
          <p:nvPr/>
        </p:nvGraphicFramePr>
        <p:xfrm>
          <a:off x="3048000" y="896938"/>
          <a:ext cx="609600" cy="398462"/>
        </p:xfrm>
        <a:graphic>
          <a:graphicData uri="http://schemas.openxmlformats.org/presentationml/2006/ole">
            <mc:AlternateContent xmlns:mc="http://schemas.openxmlformats.org/markup-compatibility/2006">
              <mc:Choice xmlns:v="urn:schemas-microsoft-com:vml" Requires="v">
                <p:oleObj spid="_x0000_s476481" name="Equation" r:id="rId9" imgW="253800" imgH="164880" progId="Equation.DSMT4">
                  <p:embed/>
                </p:oleObj>
              </mc:Choice>
              <mc:Fallback>
                <p:oleObj name="Equation" r:id="rId9" imgW="253800" imgH="1648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0" y="896938"/>
                        <a:ext cx="609600" cy="3984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6957" name="Object 13"/>
          <p:cNvGraphicFramePr>
            <a:graphicFrameLocks noChangeAspect="1"/>
          </p:cNvGraphicFramePr>
          <p:nvPr/>
        </p:nvGraphicFramePr>
        <p:xfrm>
          <a:off x="2338388" y="5029200"/>
          <a:ext cx="1395412" cy="469900"/>
        </p:xfrm>
        <a:graphic>
          <a:graphicData uri="http://schemas.openxmlformats.org/presentationml/2006/ole">
            <mc:AlternateContent xmlns:mc="http://schemas.openxmlformats.org/markup-compatibility/2006">
              <mc:Choice xmlns:v="urn:schemas-microsoft-com:vml" Requires="v">
                <p:oleObj spid="_x0000_s476482" name="Equation" r:id="rId11" imgW="609480" imgH="203040" progId="Equation.DSMT4">
                  <p:embed/>
                </p:oleObj>
              </mc:Choice>
              <mc:Fallback>
                <p:oleObj name="Equation" r:id="rId11" imgW="609480" imgH="20304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38388" y="5029200"/>
                        <a:ext cx="1395412" cy="469900"/>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466958" name="Object 14"/>
          <p:cNvGraphicFramePr>
            <a:graphicFrameLocks noChangeAspect="1"/>
          </p:cNvGraphicFramePr>
          <p:nvPr/>
        </p:nvGraphicFramePr>
        <p:xfrm>
          <a:off x="7010400" y="5280025"/>
          <a:ext cx="1090613" cy="663575"/>
        </p:xfrm>
        <a:graphic>
          <a:graphicData uri="http://schemas.openxmlformats.org/presentationml/2006/ole">
            <mc:AlternateContent xmlns:mc="http://schemas.openxmlformats.org/markup-compatibility/2006">
              <mc:Choice xmlns:v="urn:schemas-microsoft-com:vml" Requires="v">
                <p:oleObj spid="_x0000_s476483" name="Equation" r:id="rId13" imgW="609480" imgH="368280" progId="Equation.DSMT4">
                  <p:embed/>
                </p:oleObj>
              </mc:Choice>
              <mc:Fallback>
                <p:oleObj name="Equation" r:id="rId13" imgW="609480" imgH="3682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10400" y="5280025"/>
                        <a:ext cx="1090613" cy="663575"/>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466959" name="Object 15"/>
          <p:cNvGraphicFramePr>
            <a:graphicFrameLocks noChangeAspect="1"/>
          </p:cNvGraphicFramePr>
          <p:nvPr/>
        </p:nvGraphicFramePr>
        <p:xfrm>
          <a:off x="6019800" y="6248400"/>
          <a:ext cx="1831975" cy="469900"/>
        </p:xfrm>
        <a:graphic>
          <a:graphicData uri="http://schemas.openxmlformats.org/presentationml/2006/ole">
            <mc:AlternateContent xmlns:mc="http://schemas.openxmlformats.org/markup-compatibility/2006">
              <mc:Choice xmlns:v="urn:schemas-microsoft-com:vml" Requires="v">
                <p:oleObj spid="_x0000_s476484" name="Equation" r:id="rId15" imgW="799920" imgH="203040" progId="Equation.DSMT4">
                  <p:embed/>
                </p:oleObj>
              </mc:Choice>
              <mc:Fallback>
                <p:oleObj name="Equation" r:id="rId15" imgW="799920" imgH="20304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19800" y="6248400"/>
                        <a:ext cx="1831975" cy="469900"/>
                      </a:xfrm>
                      <a:prstGeom prst="rect">
                        <a:avLst/>
                      </a:prstGeom>
                      <a:solidFill>
                        <a:srgbClr val="99FFCC"/>
                      </a:solidFill>
                      <a:ln w="28575">
                        <a:solidFill>
                          <a:srgbClr val="CC0000"/>
                        </a:solidFill>
                        <a:miter lim="800000"/>
                        <a:headEnd/>
                        <a:tailEnd/>
                      </a:ln>
                    </p:spPr>
                  </p:pic>
                </p:oleObj>
              </mc:Fallback>
            </mc:AlternateContent>
          </a:graphicData>
        </a:graphic>
      </p:graphicFrame>
      <p:sp>
        <p:nvSpPr>
          <p:cNvPr id="466960" name="Text Box 16"/>
          <p:cNvSpPr txBox="1">
            <a:spLocks noChangeArrowheads="1"/>
          </p:cNvSpPr>
          <p:nvPr/>
        </p:nvSpPr>
        <p:spPr bwMode="auto">
          <a:xfrm>
            <a:off x="8229600" y="5181600"/>
            <a:ext cx="838200" cy="854075"/>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sz="1600" b="1" dirty="0">
                <a:solidFill>
                  <a:srgbClr val="CC0000"/>
                </a:solidFill>
                <a:latin typeface="Arial Narrow" charset="0"/>
              </a:rPr>
              <a:t>Infinite when</a:t>
            </a:r>
            <a:r>
              <a:rPr lang="en-US" sz="1600" b="1" dirty="0" smtClean="0">
                <a:solidFill>
                  <a:srgbClr val="CC0000"/>
                </a:solidFill>
                <a:latin typeface="Arial Narrow" charset="0"/>
              </a:rPr>
              <a:t> </a:t>
            </a:r>
            <a:r>
              <a:rPr lang="en-US" sz="1600" b="1" dirty="0" err="1" smtClean="0">
                <a:solidFill>
                  <a:srgbClr val="CC0000"/>
                </a:solidFill>
                <a:latin typeface="Symbol" charset="2"/>
              </a:rPr>
              <a:t>ω</a:t>
            </a:r>
            <a:r>
              <a:rPr lang="en-US" sz="1600" b="1" dirty="0" smtClean="0">
                <a:solidFill>
                  <a:srgbClr val="CC0000"/>
                </a:solidFill>
                <a:latin typeface="Arial Narrow" charset="0"/>
              </a:rPr>
              <a:t>=</a:t>
            </a:r>
            <a:r>
              <a:rPr lang="en-US" sz="1600" b="1" dirty="0">
                <a:solidFill>
                  <a:srgbClr val="CC0000"/>
                </a:solidFill>
                <a:latin typeface="Arial Narrow" charset="0"/>
              </a:rPr>
              <a:t>0.</a:t>
            </a:r>
          </a:p>
        </p:txBody>
      </p:sp>
      <p:graphicFrame>
        <p:nvGraphicFramePr>
          <p:cNvPr id="466961" name="Object 17"/>
          <p:cNvGraphicFramePr>
            <a:graphicFrameLocks noChangeAspect="1"/>
          </p:cNvGraphicFramePr>
          <p:nvPr/>
        </p:nvGraphicFramePr>
        <p:xfrm>
          <a:off x="3597275" y="762000"/>
          <a:ext cx="2346325" cy="673100"/>
        </p:xfrm>
        <a:graphic>
          <a:graphicData uri="http://schemas.openxmlformats.org/presentationml/2006/ole">
            <mc:AlternateContent xmlns:mc="http://schemas.openxmlformats.org/markup-compatibility/2006">
              <mc:Choice xmlns:v="urn:schemas-microsoft-com:vml" Requires="v">
                <p:oleObj spid="_x0000_s476485" name="Equation" r:id="rId17" imgW="977760" imgH="279360" progId="Equation.DSMT4">
                  <p:embed/>
                </p:oleObj>
              </mc:Choice>
              <mc:Fallback>
                <p:oleObj name="Equation" r:id="rId17" imgW="977760" imgH="27936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597275" y="762000"/>
                        <a:ext cx="2346325" cy="6731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0926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66954">
                                            <p:txEl>
                                              <p:pRg st="0" end="0"/>
                                            </p:txEl>
                                          </p:spTgt>
                                        </p:tgtEl>
                                        <p:attrNameLst>
                                          <p:attrName>style.visibility</p:attrName>
                                        </p:attrNameLst>
                                      </p:cBhvr>
                                      <p:to>
                                        <p:strVal val="visible"/>
                                      </p:to>
                                    </p:set>
                                    <p:animEffect transition="in" filter="wipe(left)">
                                      <p:cBhvr>
                                        <p:cTn id="7" dur="500"/>
                                        <p:tgtEl>
                                          <p:spTgt spid="4669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iterate type="wd">
                                    <p:tmPct val="10000"/>
                                  </p:iterate>
                                  <p:childTnLst>
                                    <p:set>
                                      <p:cBhvr>
                                        <p:cTn id="11" dur="1" fill="hold">
                                          <p:stCondLst>
                                            <p:cond delay="0"/>
                                          </p:stCondLst>
                                        </p:cTn>
                                        <p:tgtEl>
                                          <p:spTgt spid="466956"/>
                                        </p:tgtEl>
                                        <p:attrNameLst>
                                          <p:attrName>style.visibility</p:attrName>
                                        </p:attrNameLst>
                                      </p:cBhvr>
                                      <p:to>
                                        <p:strVal val="visible"/>
                                      </p:to>
                                    </p:set>
                                    <p:animEffect transition="in" filter="wipe(left)">
                                      <p:cBhvr>
                                        <p:cTn id="12" dur="500"/>
                                        <p:tgtEl>
                                          <p:spTgt spid="46695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iterate type="wd">
                                    <p:tmPct val="10000"/>
                                  </p:iterate>
                                  <p:childTnLst>
                                    <p:set>
                                      <p:cBhvr>
                                        <p:cTn id="16" dur="1" fill="hold">
                                          <p:stCondLst>
                                            <p:cond delay="0"/>
                                          </p:stCondLst>
                                        </p:cTn>
                                        <p:tgtEl>
                                          <p:spTgt spid="466961"/>
                                        </p:tgtEl>
                                        <p:attrNameLst>
                                          <p:attrName>style.visibility</p:attrName>
                                        </p:attrNameLst>
                                      </p:cBhvr>
                                      <p:to>
                                        <p:strVal val="visible"/>
                                      </p:to>
                                    </p:set>
                                    <p:animEffect transition="in" filter="wipe(left)">
                                      <p:cBhvr>
                                        <p:cTn id="17" dur="500"/>
                                        <p:tgtEl>
                                          <p:spTgt spid="466961"/>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 calcmode="lin" valueType="num">
                                      <p:cBhvr>
                                        <p:cTn id="24" dur="500" fill="hold"/>
                                        <p:tgtEl>
                                          <p:spTgt spid="2"/>
                                        </p:tgtEl>
                                        <p:attrNameLst>
                                          <p:attrName>style.rotation</p:attrName>
                                        </p:attrNameLst>
                                      </p:cBhvr>
                                      <p:tavLst>
                                        <p:tav tm="0">
                                          <p:val>
                                            <p:fltVal val="360"/>
                                          </p:val>
                                        </p:tav>
                                        <p:tav tm="100000">
                                          <p:val>
                                            <p:fltVal val="0"/>
                                          </p:val>
                                        </p:tav>
                                      </p:tavLst>
                                    </p:anim>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iterate type="wd">
                                    <p:tmPct val="10000"/>
                                  </p:iterate>
                                  <p:childTnLst>
                                    <p:set>
                                      <p:cBhvr>
                                        <p:cTn id="29" dur="1" fill="hold">
                                          <p:stCondLst>
                                            <p:cond delay="0"/>
                                          </p:stCondLst>
                                        </p:cTn>
                                        <p:tgtEl>
                                          <p:spTgt spid="466954">
                                            <p:txEl>
                                              <p:pRg st="1" end="1"/>
                                            </p:txEl>
                                          </p:spTgt>
                                        </p:tgtEl>
                                        <p:attrNameLst>
                                          <p:attrName>style.visibility</p:attrName>
                                        </p:attrNameLst>
                                      </p:cBhvr>
                                      <p:to>
                                        <p:strVal val="visible"/>
                                      </p:to>
                                    </p:set>
                                    <p:animEffect transition="in" filter="wipe(left)">
                                      <p:cBhvr>
                                        <p:cTn id="30" dur="500"/>
                                        <p:tgtEl>
                                          <p:spTgt spid="46695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iterate type="wd">
                                    <p:tmPct val="10000"/>
                                  </p:iterate>
                                  <p:childTnLst>
                                    <p:set>
                                      <p:cBhvr>
                                        <p:cTn id="34" dur="1" fill="hold">
                                          <p:stCondLst>
                                            <p:cond delay="0"/>
                                          </p:stCondLst>
                                        </p:cTn>
                                        <p:tgtEl>
                                          <p:spTgt spid="466954">
                                            <p:txEl>
                                              <p:pRg st="2" end="2"/>
                                            </p:txEl>
                                          </p:spTgt>
                                        </p:tgtEl>
                                        <p:attrNameLst>
                                          <p:attrName>style.visibility</p:attrName>
                                        </p:attrNameLst>
                                      </p:cBhvr>
                                      <p:to>
                                        <p:strVal val="visible"/>
                                      </p:to>
                                    </p:set>
                                    <p:animEffect transition="in" filter="wipe(left)">
                                      <p:cBhvr>
                                        <p:cTn id="35" dur="500"/>
                                        <p:tgtEl>
                                          <p:spTgt spid="466954">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iterate type="wd">
                                    <p:tmPct val="10000"/>
                                  </p:iterate>
                                  <p:childTnLst>
                                    <p:set>
                                      <p:cBhvr>
                                        <p:cTn id="39" dur="1" fill="hold">
                                          <p:stCondLst>
                                            <p:cond delay="0"/>
                                          </p:stCondLst>
                                        </p:cTn>
                                        <p:tgtEl>
                                          <p:spTgt spid="466954">
                                            <p:txEl>
                                              <p:pRg st="3" end="3"/>
                                            </p:txEl>
                                          </p:spTgt>
                                        </p:tgtEl>
                                        <p:attrNameLst>
                                          <p:attrName>style.visibility</p:attrName>
                                        </p:attrNameLst>
                                      </p:cBhvr>
                                      <p:to>
                                        <p:strVal val="visible"/>
                                      </p:to>
                                    </p:set>
                                    <p:animEffect transition="in" filter="wipe(left)">
                                      <p:cBhvr>
                                        <p:cTn id="40" dur="500"/>
                                        <p:tgtEl>
                                          <p:spTgt spid="466954">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iterate type="wd">
                                    <p:tmPct val="10000"/>
                                  </p:iterate>
                                  <p:childTnLst>
                                    <p:set>
                                      <p:cBhvr>
                                        <p:cTn id="44" dur="1" fill="hold">
                                          <p:stCondLst>
                                            <p:cond delay="0"/>
                                          </p:stCondLst>
                                        </p:cTn>
                                        <p:tgtEl>
                                          <p:spTgt spid="466954">
                                            <p:txEl>
                                              <p:pRg st="4" end="4"/>
                                            </p:txEl>
                                          </p:spTgt>
                                        </p:tgtEl>
                                        <p:attrNameLst>
                                          <p:attrName>style.visibility</p:attrName>
                                        </p:attrNameLst>
                                      </p:cBhvr>
                                      <p:to>
                                        <p:strVal val="visible"/>
                                      </p:to>
                                    </p:set>
                                    <p:animEffect transition="in" filter="wipe(left)">
                                      <p:cBhvr>
                                        <p:cTn id="45" dur="500"/>
                                        <p:tgtEl>
                                          <p:spTgt spid="466954">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iterate type="wd">
                                    <p:tmPct val="10000"/>
                                  </p:iterate>
                                  <p:childTnLst>
                                    <p:set>
                                      <p:cBhvr>
                                        <p:cTn id="49" dur="1" fill="hold">
                                          <p:stCondLst>
                                            <p:cond delay="0"/>
                                          </p:stCondLst>
                                        </p:cTn>
                                        <p:tgtEl>
                                          <p:spTgt spid="466954">
                                            <p:txEl>
                                              <p:pRg st="5" end="5"/>
                                            </p:txEl>
                                          </p:spTgt>
                                        </p:tgtEl>
                                        <p:attrNameLst>
                                          <p:attrName>style.visibility</p:attrName>
                                        </p:attrNameLst>
                                      </p:cBhvr>
                                      <p:to>
                                        <p:strVal val="visible"/>
                                      </p:to>
                                    </p:set>
                                    <p:animEffect transition="in" filter="wipe(left)">
                                      <p:cBhvr>
                                        <p:cTn id="50" dur="500"/>
                                        <p:tgtEl>
                                          <p:spTgt spid="466954">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iterate type="wd">
                                    <p:tmPct val="10000"/>
                                  </p:iterate>
                                  <p:childTnLst>
                                    <p:set>
                                      <p:cBhvr>
                                        <p:cTn id="54" dur="1" fill="hold">
                                          <p:stCondLst>
                                            <p:cond delay="0"/>
                                          </p:stCondLst>
                                        </p:cTn>
                                        <p:tgtEl>
                                          <p:spTgt spid="466954">
                                            <p:txEl>
                                              <p:pRg st="6" end="6"/>
                                            </p:txEl>
                                          </p:spTgt>
                                        </p:tgtEl>
                                        <p:attrNameLst>
                                          <p:attrName>style.visibility</p:attrName>
                                        </p:attrNameLst>
                                      </p:cBhvr>
                                      <p:to>
                                        <p:strVal val="visible"/>
                                      </p:to>
                                    </p:set>
                                    <p:animEffect transition="in" filter="wipe(left)">
                                      <p:cBhvr>
                                        <p:cTn id="55" dur="500"/>
                                        <p:tgtEl>
                                          <p:spTgt spid="466954">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iterate type="wd">
                                    <p:tmPct val="10000"/>
                                  </p:iterate>
                                  <p:childTnLst>
                                    <p:set>
                                      <p:cBhvr>
                                        <p:cTn id="59" dur="1" fill="hold">
                                          <p:stCondLst>
                                            <p:cond delay="0"/>
                                          </p:stCondLst>
                                        </p:cTn>
                                        <p:tgtEl>
                                          <p:spTgt spid="466954">
                                            <p:txEl>
                                              <p:pRg st="7" end="7"/>
                                            </p:txEl>
                                          </p:spTgt>
                                        </p:tgtEl>
                                        <p:attrNameLst>
                                          <p:attrName>style.visibility</p:attrName>
                                        </p:attrNameLst>
                                      </p:cBhvr>
                                      <p:to>
                                        <p:strVal val="visible"/>
                                      </p:to>
                                    </p:set>
                                    <p:animEffect transition="in" filter="wipe(left)">
                                      <p:cBhvr>
                                        <p:cTn id="60" dur="500"/>
                                        <p:tgtEl>
                                          <p:spTgt spid="466954">
                                            <p:txEl>
                                              <p:pRg st="7" end="7"/>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iterate type="wd">
                                    <p:tmPct val="10000"/>
                                  </p:iterate>
                                  <p:childTnLst>
                                    <p:set>
                                      <p:cBhvr>
                                        <p:cTn id="64" dur="1" fill="hold">
                                          <p:stCondLst>
                                            <p:cond delay="0"/>
                                          </p:stCondLst>
                                        </p:cTn>
                                        <p:tgtEl>
                                          <p:spTgt spid="466954">
                                            <p:txEl>
                                              <p:pRg st="8" end="8"/>
                                            </p:txEl>
                                          </p:spTgt>
                                        </p:tgtEl>
                                        <p:attrNameLst>
                                          <p:attrName>style.visibility</p:attrName>
                                        </p:attrNameLst>
                                      </p:cBhvr>
                                      <p:to>
                                        <p:strVal val="visible"/>
                                      </p:to>
                                    </p:set>
                                    <p:animEffect transition="in" filter="wipe(left)">
                                      <p:cBhvr>
                                        <p:cTn id="65" dur="500"/>
                                        <p:tgtEl>
                                          <p:spTgt spid="466954">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iterate type="wd">
                                    <p:tmPct val="10000"/>
                                  </p:iterate>
                                  <p:childTnLst>
                                    <p:set>
                                      <p:cBhvr>
                                        <p:cTn id="69" dur="1" fill="hold">
                                          <p:stCondLst>
                                            <p:cond delay="0"/>
                                          </p:stCondLst>
                                        </p:cTn>
                                        <p:tgtEl>
                                          <p:spTgt spid="466957"/>
                                        </p:tgtEl>
                                        <p:attrNameLst>
                                          <p:attrName>style.visibility</p:attrName>
                                        </p:attrNameLst>
                                      </p:cBhvr>
                                      <p:to>
                                        <p:strVal val="visible"/>
                                      </p:to>
                                    </p:set>
                                    <p:animEffect transition="in" filter="wipe(left)">
                                      <p:cBhvr>
                                        <p:cTn id="70" dur="500"/>
                                        <p:tgtEl>
                                          <p:spTgt spid="46695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iterate type="wd">
                                    <p:tmPct val="10000"/>
                                  </p:iterate>
                                  <p:childTnLst>
                                    <p:set>
                                      <p:cBhvr>
                                        <p:cTn id="74" dur="1" fill="hold">
                                          <p:stCondLst>
                                            <p:cond delay="0"/>
                                          </p:stCondLst>
                                        </p:cTn>
                                        <p:tgtEl>
                                          <p:spTgt spid="466954">
                                            <p:txEl>
                                              <p:pRg st="9" end="9"/>
                                            </p:txEl>
                                          </p:spTgt>
                                        </p:tgtEl>
                                        <p:attrNameLst>
                                          <p:attrName>style.visibility</p:attrName>
                                        </p:attrNameLst>
                                      </p:cBhvr>
                                      <p:to>
                                        <p:strVal val="visible"/>
                                      </p:to>
                                    </p:set>
                                    <p:animEffect transition="in" filter="wipe(left)">
                                      <p:cBhvr>
                                        <p:cTn id="75" dur="500"/>
                                        <p:tgtEl>
                                          <p:spTgt spid="466954">
                                            <p:txEl>
                                              <p:pRg st="9" end="9"/>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iterate type="wd">
                                    <p:tmPct val="10000"/>
                                  </p:iterate>
                                  <p:childTnLst>
                                    <p:set>
                                      <p:cBhvr>
                                        <p:cTn id="79" dur="1" fill="hold">
                                          <p:stCondLst>
                                            <p:cond delay="0"/>
                                          </p:stCondLst>
                                        </p:cTn>
                                        <p:tgtEl>
                                          <p:spTgt spid="466958"/>
                                        </p:tgtEl>
                                        <p:attrNameLst>
                                          <p:attrName>style.visibility</p:attrName>
                                        </p:attrNameLst>
                                      </p:cBhvr>
                                      <p:to>
                                        <p:strVal val="visible"/>
                                      </p:to>
                                    </p:set>
                                    <p:animEffect transition="in" filter="wipe(left)">
                                      <p:cBhvr>
                                        <p:cTn id="80" dur="500"/>
                                        <p:tgtEl>
                                          <p:spTgt spid="466958"/>
                                        </p:tgtEl>
                                      </p:cBhvr>
                                    </p:animEffect>
                                  </p:childTnLst>
                                </p:cTn>
                              </p:par>
                            </p:childTnLst>
                          </p:cTn>
                        </p:par>
                      </p:childTnLst>
                    </p:cTn>
                  </p:par>
                  <p:par>
                    <p:cTn id="81" fill="hold">
                      <p:stCondLst>
                        <p:cond delay="indefinite"/>
                      </p:stCondLst>
                      <p:childTnLst>
                        <p:par>
                          <p:cTn id="82" fill="hold">
                            <p:stCondLst>
                              <p:cond delay="0"/>
                            </p:stCondLst>
                            <p:childTnLst>
                              <p:par>
                                <p:cTn id="83" presetID="49" presetClass="entr" presetSubtype="0" decel="100000" fill="hold" grpId="0" nodeType="clickEffect">
                                  <p:stCondLst>
                                    <p:cond delay="0"/>
                                  </p:stCondLst>
                                  <p:iterate type="lt">
                                    <p:tmPct val="10000"/>
                                  </p:iterate>
                                  <p:childTnLst>
                                    <p:set>
                                      <p:cBhvr>
                                        <p:cTn id="84" dur="1" fill="hold">
                                          <p:stCondLst>
                                            <p:cond delay="0"/>
                                          </p:stCondLst>
                                        </p:cTn>
                                        <p:tgtEl>
                                          <p:spTgt spid="466960"/>
                                        </p:tgtEl>
                                        <p:attrNameLst>
                                          <p:attrName>style.visibility</p:attrName>
                                        </p:attrNameLst>
                                      </p:cBhvr>
                                      <p:to>
                                        <p:strVal val="visible"/>
                                      </p:to>
                                    </p:set>
                                    <p:anim calcmode="lin" valueType="num">
                                      <p:cBhvr>
                                        <p:cTn id="85" dur="500" fill="hold"/>
                                        <p:tgtEl>
                                          <p:spTgt spid="466960"/>
                                        </p:tgtEl>
                                        <p:attrNameLst>
                                          <p:attrName>ppt_w</p:attrName>
                                        </p:attrNameLst>
                                      </p:cBhvr>
                                      <p:tavLst>
                                        <p:tav tm="0">
                                          <p:val>
                                            <p:fltVal val="0"/>
                                          </p:val>
                                        </p:tav>
                                        <p:tav tm="100000">
                                          <p:val>
                                            <p:strVal val="#ppt_w"/>
                                          </p:val>
                                        </p:tav>
                                      </p:tavLst>
                                    </p:anim>
                                    <p:anim calcmode="lin" valueType="num">
                                      <p:cBhvr>
                                        <p:cTn id="86" dur="500" fill="hold"/>
                                        <p:tgtEl>
                                          <p:spTgt spid="466960"/>
                                        </p:tgtEl>
                                        <p:attrNameLst>
                                          <p:attrName>ppt_h</p:attrName>
                                        </p:attrNameLst>
                                      </p:cBhvr>
                                      <p:tavLst>
                                        <p:tav tm="0">
                                          <p:val>
                                            <p:fltVal val="0"/>
                                          </p:val>
                                        </p:tav>
                                        <p:tav tm="100000">
                                          <p:val>
                                            <p:strVal val="#ppt_h"/>
                                          </p:val>
                                        </p:tav>
                                      </p:tavLst>
                                    </p:anim>
                                    <p:anim calcmode="lin" valueType="num">
                                      <p:cBhvr>
                                        <p:cTn id="87" dur="500" fill="hold"/>
                                        <p:tgtEl>
                                          <p:spTgt spid="466960"/>
                                        </p:tgtEl>
                                        <p:attrNameLst>
                                          <p:attrName>style.rotation</p:attrName>
                                        </p:attrNameLst>
                                      </p:cBhvr>
                                      <p:tavLst>
                                        <p:tav tm="0">
                                          <p:val>
                                            <p:fltVal val="360"/>
                                          </p:val>
                                        </p:tav>
                                        <p:tav tm="100000">
                                          <p:val>
                                            <p:fltVal val="0"/>
                                          </p:val>
                                        </p:tav>
                                      </p:tavLst>
                                    </p:anim>
                                    <p:animEffect transition="in" filter="fade">
                                      <p:cBhvr>
                                        <p:cTn id="88" dur="500"/>
                                        <p:tgtEl>
                                          <p:spTgt spid="466960"/>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iterate type="wd">
                                    <p:tmPct val="10000"/>
                                  </p:iterate>
                                  <p:childTnLst>
                                    <p:set>
                                      <p:cBhvr>
                                        <p:cTn id="92" dur="1" fill="hold">
                                          <p:stCondLst>
                                            <p:cond delay="0"/>
                                          </p:stCondLst>
                                        </p:cTn>
                                        <p:tgtEl>
                                          <p:spTgt spid="466954">
                                            <p:txEl>
                                              <p:pRg st="10" end="10"/>
                                            </p:txEl>
                                          </p:spTgt>
                                        </p:tgtEl>
                                        <p:attrNameLst>
                                          <p:attrName>style.visibility</p:attrName>
                                        </p:attrNameLst>
                                      </p:cBhvr>
                                      <p:to>
                                        <p:strVal val="visible"/>
                                      </p:to>
                                    </p:set>
                                    <p:animEffect transition="in" filter="wipe(left)">
                                      <p:cBhvr>
                                        <p:cTn id="93" dur="500"/>
                                        <p:tgtEl>
                                          <p:spTgt spid="466954">
                                            <p:txEl>
                                              <p:pRg st="10" end="10"/>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iterate type="wd">
                                    <p:tmPct val="10000"/>
                                  </p:iterate>
                                  <p:childTnLst>
                                    <p:set>
                                      <p:cBhvr>
                                        <p:cTn id="97" dur="1" fill="hold">
                                          <p:stCondLst>
                                            <p:cond delay="0"/>
                                          </p:stCondLst>
                                        </p:cTn>
                                        <p:tgtEl>
                                          <p:spTgt spid="466959"/>
                                        </p:tgtEl>
                                        <p:attrNameLst>
                                          <p:attrName>style.visibility</p:attrName>
                                        </p:attrNameLst>
                                      </p:cBhvr>
                                      <p:to>
                                        <p:strVal val="visible"/>
                                      </p:to>
                                    </p:set>
                                    <p:animEffect transition="in" filter="wipe(left)">
                                      <p:cBhvr>
                                        <p:cTn id="98" dur="500"/>
                                        <p:tgtEl>
                                          <p:spTgt spid="4669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954" grpId="0" build="p"/>
      <p:bldP spid="46696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ate Placeholder 3"/>
          <p:cNvSpPr>
            <a:spLocks noGrp="1"/>
          </p:cNvSpPr>
          <p:nvPr>
            <p:ph type="dt" sz="half" idx="10"/>
          </p:nvPr>
        </p:nvSpPr>
        <p:spPr/>
        <p:txBody>
          <a:bodyPr/>
          <a:lstStyle/>
          <a:p>
            <a:r>
              <a:rPr lang="en-US" smtClean="0"/>
              <a:t>Thursday, July 5, 2018</a:t>
            </a:r>
            <a:endParaRPr lang="en-US"/>
          </a:p>
        </p:txBody>
      </p:sp>
      <p:sp>
        <p:nvSpPr>
          <p:cNvPr id="25" name="Footer Placeholder 4"/>
          <p:cNvSpPr>
            <a:spLocks noGrp="1"/>
          </p:cNvSpPr>
          <p:nvPr>
            <p:ph type="ftr" sz="quarter" idx="11"/>
          </p:nvPr>
        </p:nvSpPr>
        <p:spPr/>
        <p:txBody>
          <a:bodyPr/>
          <a:lstStyle/>
          <a:p>
            <a:r>
              <a:rPr lang="de-DE" smtClean="0"/>
              <a:t>PHYS 1444-001, Summer 2018               Dr. Jaehoon Yu</a:t>
            </a:r>
            <a:endParaRPr lang="en-US"/>
          </a:p>
        </p:txBody>
      </p:sp>
      <p:sp>
        <p:nvSpPr>
          <p:cNvPr id="26" name="Slide Number Placeholder 5"/>
          <p:cNvSpPr>
            <a:spLocks noGrp="1"/>
          </p:cNvSpPr>
          <p:nvPr>
            <p:ph type="sldNum" sz="quarter" idx="12"/>
          </p:nvPr>
        </p:nvSpPr>
        <p:spPr/>
        <p:txBody>
          <a:bodyPr/>
          <a:lstStyle/>
          <a:p>
            <a:fld id="{E7E691E0-81C6-F149-8CE2-EDB1A9CE8892}" type="slidenum">
              <a:rPr lang="en-US"/>
              <a:pPr/>
              <a:t>96</a:t>
            </a:fld>
            <a:endParaRPr lang="en-US"/>
          </a:p>
        </p:txBody>
      </p:sp>
      <p:grpSp>
        <p:nvGrpSpPr>
          <p:cNvPr id="2" name="Group 2"/>
          <p:cNvGrpSpPr>
            <a:grpSpLocks/>
          </p:cNvGrpSpPr>
          <p:nvPr/>
        </p:nvGrpSpPr>
        <p:grpSpPr bwMode="auto">
          <a:xfrm>
            <a:off x="5334000" y="685800"/>
            <a:ext cx="5943600" cy="4572000"/>
            <a:chOff x="0" y="0"/>
            <a:chExt cx="3744" cy="2880"/>
          </a:xfrm>
        </p:grpSpPr>
        <p:pic>
          <p:nvPicPr>
            <p:cNvPr id="467971" name="Picture 3" descr="FG31_003"/>
            <p:cNvPicPr>
              <a:picLocks noChangeAspect="1" noChangeArrowheads="1"/>
            </p:cNvPicPr>
            <p:nvPr/>
          </p:nvPicPr>
          <p:blipFill>
            <a:blip r:embed="rId3"/>
            <a:srcRect/>
            <a:stretch>
              <a:fillRect/>
            </a:stretch>
          </p:blipFill>
          <p:spPr bwMode="auto">
            <a:xfrm>
              <a:off x="0" y="0"/>
              <a:ext cx="3744" cy="2808"/>
            </a:xfrm>
            <a:prstGeom prst="rect">
              <a:avLst/>
            </a:prstGeom>
            <a:noFill/>
          </p:spPr>
        </p:pic>
        <p:sp>
          <p:nvSpPr>
            <p:cNvPr id="467972" name="Rectangle 4"/>
            <p:cNvSpPr>
              <a:spLocks noChangeArrowheads="1"/>
            </p:cNvSpPr>
            <p:nvPr/>
          </p:nvSpPr>
          <p:spPr bwMode="auto">
            <a:xfrm>
              <a:off x="672" y="816"/>
              <a:ext cx="2304" cy="2064"/>
            </a:xfrm>
            <a:prstGeom prst="rect">
              <a:avLst/>
            </a:prstGeom>
            <a:solidFill>
              <a:schemeClr val="bg1"/>
            </a:solidFill>
            <a:ln w="9525">
              <a:noFill/>
              <a:miter lim="800000"/>
              <a:headEnd/>
              <a:tailEnd/>
            </a:ln>
            <a:effectLst/>
          </p:spPr>
          <p:txBody>
            <a:bodyPr wrap="none" anchor="ctr">
              <a:prstTxWarp prst="textNoShape">
                <a:avLst/>
              </a:prstTxWarp>
              <a:spAutoFit/>
            </a:bodyPr>
            <a:lstStyle/>
            <a:p>
              <a:endParaRPr lang="en-US"/>
            </a:p>
          </p:txBody>
        </p:sp>
      </p:grpSp>
      <p:sp>
        <p:nvSpPr>
          <p:cNvPr id="467973" name="Rectangle 5"/>
          <p:cNvSpPr>
            <a:spLocks noGrp="1" noChangeArrowheads="1"/>
          </p:cNvSpPr>
          <p:nvPr>
            <p:ph type="title"/>
          </p:nvPr>
        </p:nvSpPr>
        <p:spPr>
          <a:xfrm>
            <a:off x="228600" y="-76200"/>
            <a:ext cx="8686800" cy="762000"/>
          </a:xfrm>
        </p:spPr>
        <p:txBody>
          <a:bodyPr/>
          <a:lstStyle/>
          <a:p>
            <a:r>
              <a:rPr lang="en-US" dirty="0"/>
              <a:t>Example </a:t>
            </a:r>
            <a:r>
              <a:rPr lang="en-US" dirty="0" smtClean="0"/>
              <a:t>30 </a:t>
            </a:r>
            <a:r>
              <a:rPr lang="en-US" dirty="0"/>
              <a:t>–</a:t>
            </a:r>
            <a:r>
              <a:rPr lang="en-US" dirty="0" smtClean="0"/>
              <a:t> 10</a:t>
            </a:r>
            <a:endParaRPr lang="en-US" dirty="0"/>
          </a:p>
        </p:txBody>
      </p:sp>
      <p:sp>
        <p:nvSpPr>
          <p:cNvPr id="467974" name="Text Box 6"/>
          <p:cNvSpPr txBox="1">
            <a:spLocks noChangeArrowheads="1"/>
          </p:cNvSpPr>
          <p:nvPr/>
        </p:nvSpPr>
        <p:spPr bwMode="auto">
          <a:xfrm>
            <a:off x="381000" y="733425"/>
            <a:ext cx="6858000" cy="1200328"/>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b="1" dirty="0">
                <a:solidFill>
                  <a:schemeClr val="accent2"/>
                </a:solidFill>
                <a:latin typeface="Arial Narrow" charset="0"/>
              </a:rPr>
              <a:t>Capacitor reactance. </a:t>
            </a:r>
            <a:r>
              <a:rPr lang="en-US" dirty="0">
                <a:solidFill>
                  <a:schemeClr val="accent2"/>
                </a:solidFill>
                <a:latin typeface="Arial Narrow" charset="0"/>
              </a:rPr>
              <a:t>What are the peak and </a:t>
            </a:r>
            <a:r>
              <a:rPr lang="en-US" dirty="0" err="1">
                <a:solidFill>
                  <a:schemeClr val="accent2"/>
                </a:solidFill>
                <a:latin typeface="Arial Narrow" charset="0"/>
              </a:rPr>
              <a:t>rms</a:t>
            </a:r>
            <a:r>
              <a:rPr lang="en-US" dirty="0">
                <a:solidFill>
                  <a:schemeClr val="accent2"/>
                </a:solidFill>
                <a:latin typeface="Arial Narrow" charset="0"/>
              </a:rPr>
              <a:t> current in the circuit in the figure if C=</a:t>
            </a:r>
            <a:r>
              <a:rPr lang="en-US" dirty="0" smtClean="0">
                <a:solidFill>
                  <a:schemeClr val="accent2"/>
                </a:solidFill>
                <a:latin typeface="Arial Narrow" charset="0"/>
              </a:rPr>
              <a:t>1.0</a:t>
            </a:r>
            <a:r>
              <a:rPr lang="en-US" dirty="0" smtClean="0">
                <a:solidFill>
                  <a:schemeClr val="accent2"/>
                </a:solidFill>
                <a:latin typeface="Symbol" charset="2"/>
              </a:rPr>
              <a:t>μ</a:t>
            </a:r>
            <a:r>
              <a:rPr lang="en-US" dirty="0" smtClean="0">
                <a:solidFill>
                  <a:schemeClr val="accent2"/>
                </a:solidFill>
                <a:latin typeface="Arial Narrow" charset="0"/>
              </a:rPr>
              <a:t>F </a:t>
            </a:r>
            <a:r>
              <a:rPr lang="en-US" dirty="0">
                <a:solidFill>
                  <a:schemeClr val="accent2"/>
                </a:solidFill>
                <a:latin typeface="Arial Narrow" charset="0"/>
              </a:rPr>
              <a:t>and </a:t>
            </a:r>
            <a:r>
              <a:rPr lang="en-US" dirty="0" err="1">
                <a:solidFill>
                  <a:schemeClr val="accent2"/>
                </a:solidFill>
                <a:latin typeface="Arial Narrow" charset="0"/>
              </a:rPr>
              <a:t>V</a:t>
            </a:r>
            <a:r>
              <a:rPr lang="en-US" baseline="-25000" dirty="0" err="1">
                <a:solidFill>
                  <a:schemeClr val="accent2"/>
                </a:solidFill>
                <a:latin typeface="Arial Narrow" charset="0"/>
              </a:rPr>
              <a:t>rms</a:t>
            </a:r>
            <a:r>
              <a:rPr lang="en-US" dirty="0">
                <a:solidFill>
                  <a:schemeClr val="accent2"/>
                </a:solidFill>
                <a:latin typeface="Arial Narrow" charset="0"/>
              </a:rPr>
              <a:t>=120V?  Calculate for (a) </a:t>
            </a:r>
            <a:r>
              <a:rPr lang="en-US" dirty="0" err="1">
                <a:solidFill>
                  <a:schemeClr val="accent2"/>
                </a:solidFill>
                <a:latin typeface="Monotype Corsiva" charset="0"/>
              </a:rPr>
              <a:t>f</a:t>
            </a:r>
            <a:r>
              <a:rPr lang="en-US" dirty="0">
                <a:solidFill>
                  <a:schemeClr val="accent2"/>
                </a:solidFill>
                <a:latin typeface="Arial Narrow" charset="0"/>
              </a:rPr>
              <a:t>=60Hz, and then for (</a:t>
            </a:r>
            <a:r>
              <a:rPr lang="en-US" dirty="0" err="1">
                <a:solidFill>
                  <a:schemeClr val="accent2"/>
                </a:solidFill>
                <a:latin typeface="Arial Narrow" charset="0"/>
              </a:rPr>
              <a:t>b</a:t>
            </a:r>
            <a:r>
              <a:rPr lang="en-US" dirty="0">
                <a:solidFill>
                  <a:schemeClr val="accent2"/>
                </a:solidFill>
                <a:latin typeface="Arial Narrow" charset="0"/>
              </a:rPr>
              <a:t>) </a:t>
            </a:r>
            <a:r>
              <a:rPr lang="en-US" dirty="0" err="1">
                <a:solidFill>
                  <a:schemeClr val="accent2"/>
                </a:solidFill>
                <a:latin typeface="Monotype Corsiva" charset="0"/>
              </a:rPr>
              <a:t>f</a:t>
            </a:r>
            <a:r>
              <a:rPr lang="en-US" dirty="0">
                <a:solidFill>
                  <a:schemeClr val="accent2"/>
                </a:solidFill>
                <a:latin typeface="Arial Narrow" charset="0"/>
              </a:rPr>
              <a:t>=6.0x10</a:t>
            </a:r>
            <a:r>
              <a:rPr lang="en-US" baseline="30000" dirty="0">
                <a:solidFill>
                  <a:schemeClr val="accent2"/>
                </a:solidFill>
                <a:latin typeface="Arial Narrow" charset="0"/>
              </a:rPr>
              <a:t>5</a:t>
            </a:r>
            <a:r>
              <a:rPr lang="en-US" dirty="0">
                <a:solidFill>
                  <a:schemeClr val="accent2"/>
                </a:solidFill>
                <a:latin typeface="Arial Narrow" charset="0"/>
              </a:rPr>
              <a:t>Hz.</a:t>
            </a:r>
          </a:p>
        </p:txBody>
      </p:sp>
      <p:sp>
        <p:nvSpPr>
          <p:cNvPr id="467975" name="Text Box 7"/>
          <p:cNvSpPr txBox="1">
            <a:spLocks noChangeArrowheads="1"/>
          </p:cNvSpPr>
          <p:nvPr/>
        </p:nvSpPr>
        <p:spPr bwMode="auto">
          <a:xfrm>
            <a:off x="457200" y="1981200"/>
            <a:ext cx="24384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The peak voltage is</a:t>
            </a:r>
          </a:p>
        </p:txBody>
      </p:sp>
      <p:sp>
        <p:nvSpPr>
          <p:cNvPr id="467976" name="Text Box 8"/>
          <p:cNvSpPr txBox="1">
            <a:spLocks noChangeArrowheads="1"/>
          </p:cNvSpPr>
          <p:nvPr/>
        </p:nvSpPr>
        <p:spPr bwMode="auto">
          <a:xfrm>
            <a:off x="381000" y="2514600"/>
            <a:ext cx="35814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The capacitance reactance is</a:t>
            </a:r>
          </a:p>
        </p:txBody>
      </p:sp>
      <p:sp>
        <p:nvSpPr>
          <p:cNvPr id="467977" name="Text Box 9"/>
          <p:cNvSpPr txBox="1">
            <a:spLocks noChangeArrowheads="1"/>
          </p:cNvSpPr>
          <p:nvPr/>
        </p:nvSpPr>
        <p:spPr bwMode="auto">
          <a:xfrm>
            <a:off x="457200" y="3810000"/>
            <a:ext cx="28956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Thus the peak current is</a:t>
            </a:r>
          </a:p>
        </p:txBody>
      </p:sp>
      <p:sp>
        <p:nvSpPr>
          <p:cNvPr id="467978" name="Text Box 10"/>
          <p:cNvSpPr txBox="1">
            <a:spLocks noChangeArrowheads="1"/>
          </p:cNvSpPr>
          <p:nvPr/>
        </p:nvSpPr>
        <p:spPr bwMode="auto">
          <a:xfrm>
            <a:off x="533400" y="4953000"/>
            <a:ext cx="22860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The rms current is </a:t>
            </a:r>
          </a:p>
        </p:txBody>
      </p:sp>
      <p:graphicFrame>
        <p:nvGraphicFramePr>
          <p:cNvPr id="467979" name="Object 11"/>
          <p:cNvGraphicFramePr>
            <a:graphicFrameLocks noChangeAspect="1"/>
          </p:cNvGraphicFramePr>
          <p:nvPr/>
        </p:nvGraphicFramePr>
        <p:xfrm>
          <a:off x="2895600" y="1981200"/>
          <a:ext cx="623888" cy="433388"/>
        </p:xfrm>
        <a:graphic>
          <a:graphicData uri="http://schemas.openxmlformats.org/presentationml/2006/ole">
            <mc:AlternateContent xmlns:mc="http://schemas.openxmlformats.org/markup-compatibility/2006">
              <mc:Choice xmlns:v="urn:schemas-microsoft-com:vml" Requires="v">
                <p:oleObj spid="_x0000_s477641" name="Equation" r:id="rId4" imgW="291960" imgH="203040" progId="Equation.DSMT4">
                  <p:embed/>
                </p:oleObj>
              </mc:Choice>
              <mc:Fallback>
                <p:oleObj name="Equation" r:id="rId4" imgW="291960" imgH="2030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1981200"/>
                        <a:ext cx="623888" cy="4333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7980" name="Object 12"/>
          <p:cNvGraphicFramePr>
            <a:graphicFrameLocks noChangeAspect="1"/>
          </p:cNvGraphicFramePr>
          <p:nvPr/>
        </p:nvGraphicFramePr>
        <p:xfrm>
          <a:off x="914400" y="3071813"/>
          <a:ext cx="760413" cy="433387"/>
        </p:xfrm>
        <a:graphic>
          <a:graphicData uri="http://schemas.openxmlformats.org/presentationml/2006/ole">
            <mc:AlternateContent xmlns:mc="http://schemas.openxmlformats.org/markup-compatibility/2006">
              <mc:Choice xmlns:v="urn:schemas-microsoft-com:vml" Requires="v">
                <p:oleObj spid="_x0000_s477642" name="Equation" r:id="rId6" imgW="355320" imgH="203040" progId="Equation.DSMT4">
                  <p:embed/>
                </p:oleObj>
              </mc:Choice>
              <mc:Fallback>
                <p:oleObj name="Equation" r:id="rId6" imgW="355320" imgH="2030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3071813"/>
                        <a:ext cx="760413" cy="43338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7981" name="Object 13"/>
          <p:cNvGraphicFramePr>
            <a:graphicFrameLocks noChangeAspect="1"/>
          </p:cNvGraphicFramePr>
          <p:nvPr/>
        </p:nvGraphicFramePr>
        <p:xfrm>
          <a:off x="2984500" y="4445000"/>
          <a:ext cx="596900" cy="431800"/>
        </p:xfrm>
        <a:graphic>
          <a:graphicData uri="http://schemas.openxmlformats.org/presentationml/2006/ole">
            <mc:AlternateContent xmlns:mc="http://schemas.openxmlformats.org/markup-compatibility/2006">
              <mc:Choice xmlns:v="urn:schemas-microsoft-com:vml" Requires="v">
                <p:oleObj spid="_x0000_s477643" name="Equation" r:id="rId8" imgW="279360" imgH="203040" progId="Equation.DSMT4">
                  <p:embed/>
                </p:oleObj>
              </mc:Choice>
              <mc:Fallback>
                <p:oleObj name="Equation" r:id="rId8" imgW="279360" imgH="2030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4500" y="4445000"/>
                        <a:ext cx="596900" cy="4318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7982" name="Object 14"/>
          <p:cNvGraphicFramePr>
            <a:graphicFrameLocks noChangeAspect="1"/>
          </p:cNvGraphicFramePr>
          <p:nvPr/>
        </p:nvGraphicFramePr>
        <p:xfrm>
          <a:off x="2895600" y="5446713"/>
          <a:ext cx="787400" cy="431800"/>
        </p:xfrm>
        <a:graphic>
          <a:graphicData uri="http://schemas.openxmlformats.org/presentationml/2006/ole">
            <mc:AlternateContent xmlns:mc="http://schemas.openxmlformats.org/markup-compatibility/2006">
              <mc:Choice xmlns:v="urn:schemas-microsoft-com:vml" Requires="v">
                <p:oleObj spid="_x0000_s477644" name="Equation" r:id="rId10" imgW="368280" imgH="203040" progId="Equation.DSMT4">
                  <p:embed/>
                </p:oleObj>
              </mc:Choice>
              <mc:Fallback>
                <p:oleObj name="Equation" r:id="rId10" imgW="368280" imgH="20304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95600" y="5446713"/>
                        <a:ext cx="787400" cy="431800"/>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7983" name="Object 15"/>
          <p:cNvGraphicFramePr>
            <a:graphicFrameLocks noChangeAspect="1"/>
          </p:cNvGraphicFramePr>
          <p:nvPr/>
        </p:nvGraphicFramePr>
        <p:xfrm>
          <a:off x="3505200" y="1951038"/>
          <a:ext cx="1168400" cy="487362"/>
        </p:xfrm>
        <a:graphic>
          <a:graphicData uri="http://schemas.openxmlformats.org/presentationml/2006/ole">
            <mc:AlternateContent xmlns:mc="http://schemas.openxmlformats.org/markup-compatibility/2006">
              <mc:Choice xmlns:v="urn:schemas-microsoft-com:vml" Requires="v">
                <p:oleObj spid="_x0000_s477645" name="Equation" r:id="rId12" imgW="545760" imgH="228600" progId="Equation.DSMT4">
                  <p:embed/>
                </p:oleObj>
              </mc:Choice>
              <mc:Fallback>
                <p:oleObj name="Equation" r:id="rId12" imgW="545760" imgH="2286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05200" y="1951038"/>
                        <a:ext cx="1168400" cy="4873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7984" name="Object 16"/>
          <p:cNvGraphicFramePr>
            <a:graphicFrameLocks noChangeAspect="1"/>
          </p:cNvGraphicFramePr>
          <p:nvPr/>
        </p:nvGraphicFramePr>
        <p:xfrm>
          <a:off x="4659313" y="1981200"/>
          <a:ext cx="2198687" cy="433388"/>
        </p:xfrm>
        <a:graphic>
          <a:graphicData uri="http://schemas.openxmlformats.org/presentationml/2006/ole">
            <mc:AlternateContent xmlns:mc="http://schemas.openxmlformats.org/markup-compatibility/2006">
              <mc:Choice xmlns:v="urn:schemas-microsoft-com:vml" Requires="v">
                <p:oleObj spid="_x0000_s477646" name="Equation" r:id="rId14" imgW="1028520" imgH="203040" progId="Equation.DSMT4">
                  <p:embed/>
                </p:oleObj>
              </mc:Choice>
              <mc:Fallback>
                <p:oleObj name="Equation" r:id="rId14" imgW="1028520" imgH="20304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59313" y="1981200"/>
                        <a:ext cx="2198687" cy="4333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7985" name="Object 17"/>
          <p:cNvGraphicFramePr>
            <a:graphicFrameLocks noChangeAspect="1"/>
          </p:cNvGraphicFramePr>
          <p:nvPr/>
        </p:nvGraphicFramePr>
        <p:xfrm>
          <a:off x="1600200" y="2871788"/>
          <a:ext cx="841375" cy="785812"/>
        </p:xfrm>
        <a:graphic>
          <a:graphicData uri="http://schemas.openxmlformats.org/presentationml/2006/ole">
            <mc:AlternateContent xmlns:mc="http://schemas.openxmlformats.org/markup-compatibility/2006">
              <mc:Choice xmlns:v="urn:schemas-microsoft-com:vml" Requires="v">
                <p:oleObj spid="_x0000_s477647" name="Equation" r:id="rId16" imgW="393480" imgH="368280" progId="Equation.DSMT4">
                  <p:embed/>
                </p:oleObj>
              </mc:Choice>
              <mc:Fallback>
                <p:oleObj name="Equation" r:id="rId16" imgW="393480" imgH="36828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00200" y="2871788"/>
                        <a:ext cx="841375" cy="78581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7986" name="Object 18"/>
          <p:cNvGraphicFramePr>
            <a:graphicFrameLocks noChangeAspect="1"/>
          </p:cNvGraphicFramePr>
          <p:nvPr/>
        </p:nvGraphicFramePr>
        <p:xfrm>
          <a:off x="2419350" y="2895600"/>
          <a:ext cx="1085850" cy="865188"/>
        </p:xfrm>
        <a:graphic>
          <a:graphicData uri="http://schemas.openxmlformats.org/presentationml/2006/ole">
            <mc:AlternateContent xmlns:mc="http://schemas.openxmlformats.org/markup-compatibility/2006">
              <mc:Choice xmlns:v="urn:schemas-microsoft-com:vml" Requires="v">
                <p:oleObj spid="_x0000_s477648" name="Equation" r:id="rId18" imgW="507960" imgH="406080" progId="Equation.DSMT4">
                  <p:embed/>
                </p:oleObj>
              </mc:Choice>
              <mc:Fallback>
                <p:oleObj name="Equation" r:id="rId18" imgW="507960" imgH="40608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19350" y="2895600"/>
                        <a:ext cx="1085850" cy="8651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7987" name="Object 19"/>
          <p:cNvGraphicFramePr>
            <a:graphicFrameLocks noChangeAspect="1"/>
          </p:cNvGraphicFramePr>
          <p:nvPr/>
        </p:nvGraphicFramePr>
        <p:xfrm>
          <a:off x="3465513" y="2895600"/>
          <a:ext cx="4154487" cy="1001713"/>
        </p:xfrm>
        <a:graphic>
          <a:graphicData uri="http://schemas.openxmlformats.org/presentationml/2006/ole">
            <mc:AlternateContent xmlns:mc="http://schemas.openxmlformats.org/markup-compatibility/2006">
              <mc:Choice xmlns:v="urn:schemas-microsoft-com:vml" Requires="v">
                <p:oleObj spid="_x0000_s477649" name="Equation" r:id="rId20" imgW="1942920" imgH="469800" progId="Equation.DSMT4">
                  <p:embed/>
                </p:oleObj>
              </mc:Choice>
              <mc:Fallback>
                <p:oleObj name="Equation" r:id="rId20" imgW="1942920" imgH="46980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465513" y="2895600"/>
                        <a:ext cx="4154487" cy="100171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7988" name="Object 20"/>
          <p:cNvGraphicFramePr>
            <a:graphicFrameLocks noChangeAspect="1"/>
          </p:cNvGraphicFramePr>
          <p:nvPr/>
        </p:nvGraphicFramePr>
        <p:xfrm>
          <a:off x="3529013" y="4240213"/>
          <a:ext cx="814387" cy="865187"/>
        </p:xfrm>
        <a:graphic>
          <a:graphicData uri="http://schemas.openxmlformats.org/presentationml/2006/ole">
            <mc:AlternateContent xmlns:mc="http://schemas.openxmlformats.org/markup-compatibility/2006">
              <mc:Choice xmlns:v="urn:schemas-microsoft-com:vml" Requires="v">
                <p:oleObj spid="_x0000_s477650" name="Equation" r:id="rId22" imgW="380880" imgH="406080" progId="Equation.DSMT4">
                  <p:embed/>
                </p:oleObj>
              </mc:Choice>
              <mc:Fallback>
                <p:oleObj name="Equation" r:id="rId22" imgW="380880" imgH="40608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529013" y="4240213"/>
                        <a:ext cx="814387" cy="86518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7989" name="Object 21"/>
          <p:cNvGraphicFramePr>
            <a:graphicFrameLocks noChangeAspect="1"/>
          </p:cNvGraphicFramePr>
          <p:nvPr/>
        </p:nvGraphicFramePr>
        <p:xfrm>
          <a:off x="4270375" y="4244975"/>
          <a:ext cx="1901825" cy="784225"/>
        </p:xfrm>
        <a:graphic>
          <a:graphicData uri="http://schemas.openxmlformats.org/presentationml/2006/ole">
            <mc:AlternateContent xmlns:mc="http://schemas.openxmlformats.org/markup-compatibility/2006">
              <mc:Choice xmlns:v="urn:schemas-microsoft-com:vml" Requires="v">
                <p:oleObj spid="_x0000_s477651" name="Equation" r:id="rId24" imgW="888840" imgH="368280" progId="Equation.DSMT4">
                  <p:embed/>
                </p:oleObj>
              </mc:Choice>
              <mc:Fallback>
                <p:oleObj name="Equation" r:id="rId24" imgW="888840" imgH="36828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270375" y="4244975"/>
                        <a:ext cx="1901825" cy="7842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7990" name="Object 22"/>
          <p:cNvGraphicFramePr>
            <a:graphicFrameLocks noChangeAspect="1"/>
          </p:cNvGraphicFramePr>
          <p:nvPr/>
        </p:nvGraphicFramePr>
        <p:xfrm>
          <a:off x="3657600" y="5230813"/>
          <a:ext cx="868363" cy="865187"/>
        </p:xfrm>
        <a:graphic>
          <a:graphicData uri="http://schemas.openxmlformats.org/presentationml/2006/ole">
            <mc:AlternateContent xmlns:mc="http://schemas.openxmlformats.org/markup-compatibility/2006">
              <mc:Choice xmlns:v="urn:schemas-microsoft-com:vml" Requires="v">
                <p:oleObj spid="_x0000_s477652" name="Equation" r:id="rId26" imgW="406080" imgH="406080" progId="Equation.DSMT4">
                  <p:embed/>
                </p:oleObj>
              </mc:Choice>
              <mc:Fallback>
                <p:oleObj name="Equation" r:id="rId26" imgW="406080" imgH="40608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657600" y="5230813"/>
                        <a:ext cx="868363" cy="865187"/>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67991" name="Object 23"/>
          <p:cNvGraphicFramePr>
            <a:graphicFrameLocks noChangeAspect="1"/>
          </p:cNvGraphicFramePr>
          <p:nvPr/>
        </p:nvGraphicFramePr>
        <p:xfrm>
          <a:off x="4473575" y="5235575"/>
          <a:ext cx="1927225" cy="784225"/>
        </p:xfrm>
        <a:graphic>
          <a:graphicData uri="http://schemas.openxmlformats.org/presentationml/2006/ole">
            <mc:AlternateContent xmlns:mc="http://schemas.openxmlformats.org/markup-compatibility/2006">
              <mc:Choice xmlns:v="urn:schemas-microsoft-com:vml" Requires="v">
                <p:oleObj spid="_x0000_s477653" name="Equation" r:id="rId28" imgW="901440" imgH="368280" progId="Equation.DSMT4">
                  <p:embed/>
                </p:oleObj>
              </mc:Choice>
              <mc:Fallback>
                <p:oleObj name="Equation" r:id="rId28" imgW="901440" imgH="368280" progId="Equation.DSMT4">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473575" y="5235575"/>
                        <a:ext cx="1927225" cy="78422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8647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67974"/>
                                        </p:tgtEl>
                                        <p:attrNameLst>
                                          <p:attrName>style.visibility</p:attrName>
                                        </p:attrNameLst>
                                      </p:cBhvr>
                                      <p:to>
                                        <p:strVal val="visible"/>
                                      </p:to>
                                    </p:set>
                                    <p:animEffect transition="in" filter="wipe(left)">
                                      <p:cBhvr>
                                        <p:cTn id="7" dur="500"/>
                                        <p:tgtEl>
                                          <p:spTgt spid="467974"/>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360"/>
                                          </p:val>
                                        </p:tav>
                                        <p:tav tm="100000">
                                          <p:val>
                                            <p:fltVal val="0"/>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wd">
                                    <p:tmPct val="10000"/>
                                  </p:iterate>
                                  <p:childTnLst>
                                    <p:set>
                                      <p:cBhvr>
                                        <p:cTn id="19" dur="1" fill="hold">
                                          <p:stCondLst>
                                            <p:cond delay="0"/>
                                          </p:stCondLst>
                                        </p:cTn>
                                        <p:tgtEl>
                                          <p:spTgt spid="467975"/>
                                        </p:tgtEl>
                                        <p:attrNameLst>
                                          <p:attrName>style.visibility</p:attrName>
                                        </p:attrNameLst>
                                      </p:cBhvr>
                                      <p:to>
                                        <p:strVal val="visible"/>
                                      </p:to>
                                    </p:set>
                                    <p:animEffect transition="in" filter="wipe(left)">
                                      <p:cBhvr>
                                        <p:cTn id="20" dur="500"/>
                                        <p:tgtEl>
                                          <p:spTgt spid="46797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67979"/>
                                        </p:tgtEl>
                                        <p:attrNameLst>
                                          <p:attrName>style.visibility</p:attrName>
                                        </p:attrNameLst>
                                      </p:cBhvr>
                                      <p:to>
                                        <p:strVal val="visible"/>
                                      </p:to>
                                    </p:set>
                                    <p:animEffect transition="in" filter="wipe(left)">
                                      <p:cBhvr>
                                        <p:cTn id="25" dur="500"/>
                                        <p:tgtEl>
                                          <p:spTgt spid="46797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67983"/>
                                        </p:tgtEl>
                                        <p:attrNameLst>
                                          <p:attrName>style.visibility</p:attrName>
                                        </p:attrNameLst>
                                      </p:cBhvr>
                                      <p:to>
                                        <p:strVal val="visible"/>
                                      </p:to>
                                    </p:set>
                                    <p:animEffect transition="in" filter="wipe(left)">
                                      <p:cBhvr>
                                        <p:cTn id="30" dur="500"/>
                                        <p:tgtEl>
                                          <p:spTgt spid="46798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67984"/>
                                        </p:tgtEl>
                                        <p:attrNameLst>
                                          <p:attrName>style.visibility</p:attrName>
                                        </p:attrNameLst>
                                      </p:cBhvr>
                                      <p:to>
                                        <p:strVal val="visible"/>
                                      </p:to>
                                    </p:set>
                                    <p:animEffect transition="in" filter="wipe(left)">
                                      <p:cBhvr>
                                        <p:cTn id="35" dur="500"/>
                                        <p:tgtEl>
                                          <p:spTgt spid="46798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iterate type="wd">
                                    <p:tmPct val="10000"/>
                                  </p:iterate>
                                  <p:childTnLst>
                                    <p:set>
                                      <p:cBhvr>
                                        <p:cTn id="39" dur="1" fill="hold">
                                          <p:stCondLst>
                                            <p:cond delay="0"/>
                                          </p:stCondLst>
                                        </p:cTn>
                                        <p:tgtEl>
                                          <p:spTgt spid="467976"/>
                                        </p:tgtEl>
                                        <p:attrNameLst>
                                          <p:attrName>style.visibility</p:attrName>
                                        </p:attrNameLst>
                                      </p:cBhvr>
                                      <p:to>
                                        <p:strVal val="visible"/>
                                      </p:to>
                                    </p:set>
                                    <p:animEffect transition="in" filter="wipe(left)">
                                      <p:cBhvr>
                                        <p:cTn id="40" dur="500"/>
                                        <p:tgtEl>
                                          <p:spTgt spid="46797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467980"/>
                                        </p:tgtEl>
                                        <p:attrNameLst>
                                          <p:attrName>style.visibility</p:attrName>
                                        </p:attrNameLst>
                                      </p:cBhvr>
                                      <p:to>
                                        <p:strVal val="visible"/>
                                      </p:to>
                                    </p:set>
                                    <p:animEffect transition="in" filter="wipe(left)">
                                      <p:cBhvr>
                                        <p:cTn id="45" dur="500"/>
                                        <p:tgtEl>
                                          <p:spTgt spid="46798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467985"/>
                                        </p:tgtEl>
                                        <p:attrNameLst>
                                          <p:attrName>style.visibility</p:attrName>
                                        </p:attrNameLst>
                                      </p:cBhvr>
                                      <p:to>
                                        <p:strVal val="visible"/>
                                      </p:to>
                                    </p:set>
                                    <p:animEffect transition="in" filter="wipe(left)">
                                      <p:cBhvr>
                                        <p:cTn id="50" dur="500"/>
                                        <p:tgtEl>
                                          <p:spTgt spid="46798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467986"/>
                                        </p:tgtEl>
                                        <p:attrNameLst>
                                          <p:attrName>style.visibility</p:attrName>
                                        </p:attrNameLst>
                                      </p:cBhvr>
                                      <p:to>
                                        <p:strVal val="visible"/>
                                      </p:to>
                                    </p:set>
                                    <p:animEffect transition="in" filter="wipe(left)">
                                      <p:cBhvr>
                                        <p:cTn id="55" dur="500"/>
                                        <p:tgtEl>
                                          <p:spTgt spid="46798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467987"/>
                                        </p:tgtEl>
                                        <p:attrNameLst>
                                          <p:attrName>style.visibility</p:attrName>
                                        </p:attrNameLst>
                                      </p:cBhvr>
                                      <p:to>
                                        <p:strVal val="visible"/>
                                      </p:to>
                                    </p:set>
                                    <p:animEffect transition="in" filter="wipe(left)">
                                      <p:cBhvr>
                                        <p:cTn id="60" dur="500"/>
                                        <p:tgtEl>
                                          <p:spTgt spid="46798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iterate type="wd">
                                    <p:tmPct val="10000"/>
                                  </p:iterate>
                                  <p:childTnLst>
                                    <p:set>
                                      <p:cBhvr>
                                        <p:cTn id="64" dur="1" fill="hold">
                                          <p:stCondLst>
                                            <p:cond delay="0"/>
                                          </p:stCondLst>
                                        </p:cTn>
                                        <p:tgtEl>
                                          <p:spTgt spid="467977"/>
                                        </p:tgtEl>
                                        <p:attrNameLst>
                                          <p:attrName>style.visibility</p:attrName>
                                        </p:attrNameLst>
                                      </p:cBhvr>
                                      <p:to>
                                        <p:strVal val="visible"/>
                                      </p:to>
                                    </p:set>
                                    <p:animEffect transition="in" filter="wipe(left)">
                                      <p:cBhvr>
                                        <p:cTn id="65" dur="500"/>
                                        <p:tgtEl>
                                          <p:spTgt spid="46797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467981"/>
                                        </p:tgtEl>
                                        <p:attrNameLst>
                                          <p:attrName>style.visibility</p:attrName>
                                        </p:attrNameLst>
                                      </p:cBhvr>
                                      <p:to>
                                        <p:strVal val="visible"/>
                                      </p:to>
                                    </p:set>
                                    <p:animEffect transition="in" filter="wipe(left)">
                                      <p:cBhvr>
                                        <p:cTn id="70" dur="500"/>
                                        <p:tgtEl>
                                          <p:spTgt spid="46798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467988"/>
                                        </p:tgtEl>
                                        <p:attrNameLst>
                                          <p:attrName>style.visibility</p:attrName>
                                        </p:attrNameLst>
                                      </p:cBhvr>
                                      <p:to>
                                        <p:strVal val="visible"/>
                                      </p:to>
                                    </p:set>
                                    <p:animEffect transition="in" filter="wipe(left)">
                                      <p:cBhvr>
                                        <p:cTn id="75" dur="500"/>
                                        <p:tgtEl>
                                          <p:spTgt spid="467988"/>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467989"/>
                                        </p:tgtEl>
                                        <p:attrNameLst>
                                          <p:attrName>style.visibility</p:attrName>
                                        </p:attrNameLst>
                                      </p:cBhvr>
                                      <p:to>
                                        <p:strVal val="visible"/>
                                      </p:to>
                                    </p:set>
                                    <p:animEffect transition="in" filter="wipe(left)">
                                      <p:cBhvr>
                                        <p:cTn id="80" dur="500"/>
                                        <p:tgtEl>
                                          <p:spTgt spid="46798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iterate type="wd">
                                    <p:tmPct val="10000"/>
                                  </p:iterate>
                                  <p:childTnLst>
                                    <p:set>
                                      <p:cBhvr>
                                        <p:cTn id="84" dur="1" fill="hold">
                                          <p:stCondLst>
                                            <p:cond delay="0"/>
                                          </p:stCondLst>
                                        </p:cTn>
                                        <p:tgtEl>
                                          <p:spTgt spid="467978"/>
                                        </p:tgtEl>
                                        <p:attrNameLst>
                                          <p:attrName>style.visibility</p:attrName>
                                        </p:attrNameLst>
                                      </p:cBhvr>
                                      <p:to>
                                        <p:strVal val="visible"/>
                                      </p:to>
                                    </p:set>
                                    <p:animEffect transition="in" filter="wipe(left)">
                                      <p:cBhvr>
                                        <p:cTn id="85" dur="500"/>
                                        <p:tgtEl>
                                          <p:spTgt spid="467978"/>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467982"/>
                                        </p:tgtEl>
                                        <p:attrNameLst>
                                          <p:attrName>style.visibility</p:attrName>
                                        </p:attrNameLst>
                                      </p:cBhvr>
                                      <p:to>
                                        <p:strVal val="visible"/>
                                      </p:to>
                                    </p:set>
                                    <p:animEffect transition="in" filter="wipe(left)">
                                      <p:cBhvr>
                                        <p:cTn id="90" dur="500"/>
                                        <p:tgtEl>
                                          <p:spTgt spid="467982"/>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467990"/>
                                        </p:tgtEl>
                                        <p:attrNameLst>
                                          <p:attrName>style.visibility</p:attrName>
                                        </p:attrNameLst>
                                      </p:cBhvr>
                                      <p:to>
                                        <p:strVal val="visible"/>
                                      </p:to>
                                    </p:set>
                                    <p:animEffect transition="in" filter="wipe(left)">
                                      <p:cBhvr>
                                        <p:cTn id="95" dur="500"/>
                                        <p:tgtEl>
                                          <p:spTgt spid="467990"/>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467991"/>
                                        </p:tgtEl>
                                        <p:attrNameLst>
                                          <p:attrName>style.visibility</p:attrName>
                                        </p:attrNameLst>
                                      </p:cBhvr>
                                      <p:to>
                                        <p:strVal val="visible"/>
                                      </p:to>
                                    </p:set>
                                    <p:animEffect transition="in" filter="wipe(left)">
                                      <p:cBhvr>
                                        <p:cTn id="100" dur="500"/>
                                        <p:tgtEl>
                                          <p:spTgt spid="467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4" grpId="0"/>
      <p:bldP spid="467975" grpId="0"/>
      <p:bldP spid="467976" grpId="0"/>
      <p:bldP spid="467977" grpId="0"/>
      <p:bldP spid="46797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p>
            <a:r>
              <a:rPr lang="en-US" smtClean="0"/>
              <a:t>Thursday, July 5, 2018</a:t>
            </a:r>
            <a:endParaRPr lang="en-US"/>
          </a:p>
        </p:txBody>
      </p:sp>
      <p:sp>
        <p:nvSpPr>
          <p:cNvPr id="10" name="Footer Placeholder 4"/>
          <p:cNvSpPr>
            <a:spLocks noGrp="1"/>
          </p:cNvSpPr>
          <p:nvPr>
            <p:ph type="ftr" sz="quarter" idx="11"/>
          </p:nvPr>
        </p:nvSpPr>
        <p:spPr/>
        <p:txBody>
          <a:bodyPr/>
          <a:lstStyle/>
          <a:p>
            <a:r>
              <a:rPr lang="de-DE" smtClean="0"/>
              <a:t>PHYS 1444-001, Summer 2018               Dr. Jaehoon Yu</a:t>
            </a:r>
            <a:endParaRPr lang="en-US"/>
          </a:p>
        </p:txBody>
      </p:sp>
      <p:sp>
        <p:nvSpPr>
          <p:cNvPr id="11" name="Slide Number Placeholder 5"/>
          <p:cNvSpPr>
            <a:spLocks noGrp="1"/>
          </p:cNvSpPr>
          <p:nvPr>
            <p:ph type="sldNum" sz="quarter" idx="12"/>
          </p:nvPr>
        </p:nvSpPr>
        <p:spPr/>
        <p:txBody>
          <a:bodyPr/>
          <a:lstStyle/>
          <a:p>
            <a:fld id="{D8334B3F-2B34-D44D-9037-508503FB47EC}" type="slidenum">
              <a:rPr lang="en-US"/>
              <a:pPr/>
              <a:t>97</a:t>
            </a:fld>
            <a:endParaRPr lang="en-US"/>
          </a:p>
        </p:txBody>
      </p:sp>
      <p:pic>
        <p:nvPicPr>
          <p:cNvPr id="468994" name="Picture 2" descr="FG31_006"/>
          <p:cNvPicPr>
            <a:picLocks noChangeAspect="1" noChangeArrowheads="1"/>
          </p:cNvPicPr>
          <p:nvPr/>
        </p:nvPicPr>
        <p:blipFill>
          <a:blip r:embed="rId3"/>
          <a:srcRect/>
          <a:stretch>
            <a:fillRect/>
          </a:stretch>
        </p:blipFill>
        <p:spPr bwMode="auto">
          <a:xfrm>
            <a:off x="5257800" y="685800"/>
            <a:ext cx="3810000" cy="3276600"/>
          </a:xfrm>
          <a:prstGeom prst="rect">
            <a:avLst/>
          </a:prstGeom>
          <a:noFill/>
        </p:spPr>
      </p:pic>
      <p:sp>
        <p:nvSpPr>
          <p:cNvPr id="468995" name="Rectangle 3"/>
          <p:cNvSpPr>
            <a:spLocks noGrp="1" noChangeArrowheads="1"/>
          </p:cNvSpPr>
          <p:nvPr>
            <p:ph type="title"/>
          </p:nvPr>
        </p:nvSpPr>
        <p:spPr>
          <a:xfrm>
            <a:off x="381000" y="76200"/>
            <a:ext cx="8534400" cy="609600"/>
          </a:xfrm>
        </p:spPr>
        <p:txBody>
          <a:bodyPr/>
          <a:lstStyle/>
          <a:p>
            <a:r>
              <a:rPr lang="en-US"/>
              <a:t>AC Circuit w/ LRC</a:t>
            </a:r>
          </a:p>
        </p:txBody>
      </p:sp>
      <p:graphicFrame>
        <p:nvGraphicFramePr>
          <p:cNvPr id="468996"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78350"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8997"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78351"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8998"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78352"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8999" name="Rectangle 7"/>
          <p:cNvSpPr>
            <a:spLocks noGrp="1" noChangeArrowheads="1"/>
          </p:cNvSpPr>
          <p:nvPr>
            <p:ph type="body" idx="1"/>
          </p:nvPr>
        </p:nvSpPr>
        <p:spPr>
          <a:xfrm>
            <a:off x="228600" y="609600"/>
            <a:ext cx="8686800" cy="5715000"/>
          </a:xfrm>
        </p:spPr>
        <p:txBody>
          <a:bodyPr/>
          <a:lstStyle/>
          <a:p>
            <a:pPr>
              <a:lnSpc>
                <a:spcPct val="90000"/>
              </a:lnSpc>
            </a:pPr>
            <a:r>
              <a:rPr lang="en-US"/>
              <a:t>The voltage across each element is</a:t>
            </a:r>
          </a:p>
          <a:p>
            <a:pPr lvl="1">
              <a:lnSpc>
                <a:spcPct val="90000"/>
              </a:lnSpc>
            </a:pPr>
            <a:r>
              <a:rPr lang="en-US"/>
              <a:t>V</a:t>
            </a:r>
            <a:r>
              <a:rPr lang="en-US" baseline="-25000"/>
              <a:t>R</a:t>
            </a:r>
            <a:r>
              <a:rPr lang="en-US"/>
              <a:t> is in phase with the current</a:t>
            </a:r>
          </a:p>
          <a:p>
            <a:pPr lvl="1">
              <a:lnSpc>
                <a:spcPct val="90000"/>
              </a:lnSpc>
            </a:pPr>
            <a:r>
              <a:rPr lang="en-US"/>
              <a:t>V</a:t>
            </a:r>
            <a:r>
              <a:rPr lang="en-US" baseline="-25000"/>
              <a:t>L</a:t>
            </a:r>
            <a:r>
              <a:rPr lang="en-US"/>
              <a:t> leads the current by 90</a:t>
            </a:r>
            <a:r>
              <a:rPr lang="en-US" baseline="30000"/>
              <a:t>o</a:t>
            </a:r>
          </a:p>
          <a:p>
            <a:pPr lvl="1">
              <a:lnSpc>
                <a:spcPct val="90000"/>
              </a:lnSpc>
            </a:pPr>
            <a:r>
              <a:rPr lang="en-US"/>
              <a:t>V</a:t>
            </a:r>
            <a:r>
              <a:rPr lang="en-US" baseline="-25000"/>
              <a:t>C</a:t>
            </a:r>
            <a:r>
              <a:rPr lang="en-US"/>
              <a:t> lags the current by 90</a:t>
            </a:r>
            <a:r>
              <a:rPr lang="en-US" baseline="30000"/>
              <a:t>o</a:t>
            </a:r>
          </a:p>
          <a:p>
            <a:pPr>
              <a:lnSpc>
                <a:spcPct val="90000"/>
              </a:lnSpc>
            </a:pPr>
            <a:r>
              <a:rPr lang="en-US"/>
              <a:t>From Kirchhoff’s loop rule</a:t>
            </a:r>
          </a:p>
          <a:p>
            <a:pPr>
              <a:lnSpc>
                <a:spcPct val="90000"/>
              </a:lnSpc>
            </a:pPr>
            <a:r>
              <a:rPr lang="en-US"/>
              <a:t> V=V</a:t>
            </a:r>
            <a:r>
              <a:rPr lang="en-US" baseline="-25000"/>
              <a:t>R</a:t>
            </a:r>
            <a:r>
              <a:rPr lang="en-US"/>
              <a:t>+V</a:t>
            </a:r>
            <a:r>
              <a:rPr lang="en-US" baseline="-25000"/>
              <a:t>L</a:t>
            </a:r>
            <a:r>
              <a:rPr lang="en-US"/>
              <a:t>+V</a:t>
            </a:r>
            <a:r>
              <a:rPr lang="en-US" baseline="-25000"/>
              <a:t>C</a:t>
            </a:r>
          </a:p>
          <a:p>
            <a:pPr lvl="1">
              <a:lnSpc>
                <a:spcPct val="90000"/>
              </a:lnSpc>
            </a:pPr>
            <a:r>
              <a:rPr lang="en-US"/>
              <a:t>However since they do not reach the peak voltage at the same time, the peak voltage of the source V</a:t>
            </a:r>
            <a:r>
              <a:rPr lang="en-US" baseline="-25000"/>
              <a:t>0</a:t>
            </a:r>
            <a:r>
              <a:rPr lang="en-US"/>
              <a:t> will not equal V</a:t>
            </a:r>
            <a:r>
              <a:rPr lang="en-US" baseline="-25000"/>
              <a:t>R0</a:t>
            </a:r>
            <a:r>
              <a:rPr lang="en-US"/>
              <a:t>+V</a:t>
            </a:r>
            <a:r>
              <a:rPr lang="en-US" baseline="-25000"/>
              <a:t>L0</a:t>
            </a:r>
            <a:r>
              <a:rPr lang="en-US"/>
              <a:t>+V</a:t>
            </a:r>
            <a:r>
              <a:rPr lang="en-US" baseline="-25000"/>
              <a:t>C0</a:t>
            </a:r>
          </a:p>
          <a:p>
            <a:pPr lvl="1">
              <a:lnSpc>
                <a:spcPct val="90000"/>
              </a:lnSpc>
            </a:pPr>
            <a:r>
              <a:rPr lang="en-US"/>
              <a:t>The rms voltage also will not be the simple sum of the three</a:t>
            </a:r>
          </a:p>
          <a:p>
            <a:pPr>
              <a:lnSpc>
                <a:spcPct val="90000"/>
              </a:lnSpc>
            </a:pPr>
            <a:r>
              <a:rPr lang="en-US"/>
              <a:t>Let’s try to find the total impedance, peak current </a:t>
            </a:r>
            <a:r>
              <a:rPr lang="en-US">
                <a:latin typeface="Symbol" charset="2"/>
              </a:rPr>
              <a:t>I</a:t>
            </a:r>
            <a:r>
              <a:rPr lang="en-US" baseline="-25000"/>
              <a:t>0</a:t>
            </a:r>
            <a:r>
              <a:rPr lang="en-US"/>
              <a:t> and the phase difference between </a:t>
            </a:r>
            <a:r>
              <a:rPr lang="en-US">
                <a:latin typeface="Symbol" charset="2"/>
              </a:rPr>
              <a:t>I</a:t>
            </a:r>
            <a:r>
              <a:rPr lang="en-US" baseline="-25000"/>
              <a:t>0</a:t>
            </a:r>
            <a:r>
              <a:rPr lang="en-US"/>
              <a:t> and V</a:t>
            </a:r>
            <a:r>
              <a:rPr lang="en-US" baseline="-25000"/>
              <a:t>0</a:t>
            </a:r>
            <a:r>
              <a:rPr lang="en-US"/>
              <a:t>.</a:t>
            </a:r>
          </a:p>
        </p:txBody>
      </p:sp>
      <p:graphicFrame>
        <p:nvGraphicFramePr>
          <p:cNvPr id="469000"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78353"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5598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68994"/>
                                        </p:tgtEl>
                                        <p:attrNameLst>
                                          <p:attrName>style.visibility</p:attrName>
                                        </p:attrNameLst>
                                      </p:cBhvr>
                                      <p:to>
                                        <p:strVal val="visible"/>
                                      </p:to>
                                    </p:set>
                                    <p:anim calcmode="lin" valueType="num">
                                      <p:cBhvr>
                                        <p:cTn id="7" dur="500" fill="hold"/>
                                        <p:tgtEl>
                                          <p:spTgt spid="468994"/>
                                        </p:tgtEl>
                                        <p:attrNameLst>
                                          <p:attrName>ppt_w</p:attrName>
                                        </p:attrNameLst>
                                      </p:cBhvr>
                                      <p:tavLst>
                                        <p:tav tm="0">
                                          <p:val>
                                            <p:fltVal val="0"/>
                                          </p:val>
                                        </p:tav>
                                        <p:tav tm="100000">
                                          <p:val>
                                            <p:strVal val="#ppt_w"/>
                                          </p:val>
                                        </p:tav>
                                      </p:tavLst>
                                    </p:anim>
                                    <p:anim calcmode="lin" valueType="num">
                                      <p:cBhvr>
                                        <p:cTn id="8" dur="500" fill="hold"/>
                                        <p:tgtEl>
                                          <p:spTgt spid="468994"/>
                                        </p:tgtEl>
                                        <p:attrNameLst>
                                          <p:attrName>ppt_h</p:attrName>
                                        </p:attrNameLst>
                                      </p:cBhvr>
                                      <p:tavLst>
                                        <p:tav tm="0">
                                          <p:val>
                                            <p:fltVal val="0"/>
                                          </p:val>
                                        </p:tav>
                                        <p:tav tm="100000">
                                          <p:val>
                                            <p:strVal val="#ppt_h"/>
                                          </p:val>
                                        </p:tav>
                                      </p:tavLst>
                                    </p:anim>
                                    <p:anim calcmode="lin" valueType="num">
                                      <p:cBhvr>
                                        <p:cTn id="9" dur="500" fill="hold"/>
                                        <p:tgtEl>
                                          <p:spTgt spid="468994"/>
                                        </p:tgtEl>
                                        <p:attrNameLst>
                                          <p:attrName>style.rotation</p:attrName>
                                        </p:attrNameLst>
                                      </p:cBhvr>
                                      <p:tavLst>
                                        <p:tav tm="0">
                                          <p:val>
                                            <p:fltVal val="360"/>
                                          </p:val>
                                        </p:tav>
                                        <p:tav tm="100000">
                                          <p:val>
                                            <p:fltVal val="0"/>
                                          </p:val>
                                        </p:tav>
                                      </p:tavLst>
                                    </p:anim>
                                    <p:animEffect transition="in" filter="fade">
                                      <p:cBhvr>
                                        <p:cTn id="10" dur="500"/>
                                        <p:tgtEl>
                                          <p:spTgt spid="46899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iterate type="wd">
                                    <p:tmPct val="10000"/>
                                  </p:iterate>
                                  <p:childTnLst>
                                    <p:set>
                                      <p:cBhvr>
                                        <p:cTn id="14" dur="1" fill="hold">
                                          <p:stCondLst>
                                            <p:cond delay="0"/>
                                          </p:stCondLst>
                                        </p:cTn>
                                        <p:tgtEl>
                                          <p:spTgt spid="468999">
                                            <p:txEl>
                                              <p:pRg st="0" end="0"/>
                                            </p:txEl>
                                          </p:spTgt>
                                        </p:tgtEl>
                                        <p:attrNameLst>
                                          <p:attrName>style.visibility</p:attrName>
                                        </p:attrNameLst>
                                      </p:cBhvr>
                                      <p:to>
                                        <p:strVal val="visible"/>
                                      </p:to>
                                    </p:set>
                                    <p:animEffect transition="in" filter="wipe(left)">
                                      <p:cBhvr>
                                        <p:cTn id="15" dur="500"/>
                                        <p:tgtEl>
                                          <p:spTgt spid="46899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wd">
                                    <p:tmPct val="10000"/>
                                  </p:iterate>
                                  <p:childTnLst>
                                    <p:set>
                                      <p:cBhvr>
                                        <p:cTn id="19" dur="1" fill="hold">
                                          <p:stCondLst>
                                            <p:cond delay="0"/>
                                          </p:stCondLst>
                                        </p:cTn>
                                        <p:tgtEl>
                                          <p:spTgt spid="468999">
                                            <p:txEl>
                                              <p:pRg st="1" end="1"/>
                                            </p:txEl>
                                          </p:spTgt>
                                        </p:tgtEl>
                                        <p:attrNameLst>
                                          <p:attrName>style.visibility</p:attrName>
                                        </p:attrNameLst>
                                      </p:cBhvr>
                                      <p:to>
                                        <p:strVal val="visible"/>
                                      </p:to>
                                    </p:set>
                                    <p:animEffect transition="in" filter="wipe(left)">
                                      <p:cBhvr>
                                        <p:cTn id="20" dur="500"/>
                                        <p:tgtEl>
                                          <p:spTgt spid="46899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type="wd">
                                    <p:tmPct val="10000"/>
                                  </p:iterate>
                                  <p:childTnLst>
                                    <p:set>
                                      <p:cBhvr>
                                        <p:cTn id="24" dur="1" fill="hold">
                                          <p:stCondLst>
                                            <p:cond delay="0"/>
                                          </p:stCondLst>
                                        </p:cTn>
                                        <p:tgtEl>
                                          <p:spTgt spid="468999">
                                            <p:txEl>
                                              <p:pRg st="2" end="2"/>
                                            </p:txEl>
                                          </p:spTgt>
                                        </p:tgtEl>
                                        <p:attrNameLst>
                                          <p:attrName>style.visibility</p:attrName>
                                        </p:attrNameLst>
                                      </p:cBhvr>
                                      <p:to>
                                        <p:strVal val="visible"/>
                                      </p:to>
                                    </p:set>
                                    <p:animEffect transition="in" filter="wipe(left)">
                                      <p:cBhvr>
                                        <p:cTn id="25" dur="500"/>
                                        <p:tgtEl>
                                          <p:spTgt spid="46899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iterate type="wd">
                                    <p:tmPct val="10000"/>
                                  </p:iterate>
                                  <p:childTnLst>
                                    <p:set>
                                      <p:cBhvr>
                                        <p:cTn id="29" dur="1" fill="hold">
                                          <p:stCondLst>
                                            <p:cond delay="0"/>
                                          </p:stCondLst>
                                        </p:cTn>
                                        <p:tgtEl>
                                          <p:spTgt spid="468999">
                                            <p:txEl>
                                              <p:pRg st="3" end="3"/>
                                            </p:txEl>
                                          </p:spTgt>
                                        </p:tgtEl>
                                        <p:attrNameLst>
                                          <p:attrName>style.visibility</p:attrName>
                                        </p:attrNameLst>
                                      </p:cBhvr>
                                      <p:to>
                                        <p:strVal val="visible"/>
                                      </p:to>
                                    </p:set>
                                    <p:animEffect transition="in" filter="wipe(left)">
                                      <p:cBhvr>
                                        <p:cTn id="30" dur="500"/>
                                        <p:tgtEl>
                                          <p:spTgt spid="46899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iterate type="wd">
                                    <p:tmPct val="10000"/>
                                  </p:iterate>
                                  <p:childTnLst>
                                    <p:set>
                                      <p:cBhvr>
                                        <p:cTn id="34" dur="1" fill="hold">
                                          <p:stCondLst>
                                            <p:cond delay="0"/>
                                          </p:stCondLst>
                                        </p:cTn>
                                        <p:tgtEl>
                                          <p:spTgt spid="468999">
                                            <p:txEl>
                                              <p:pRg st="4" end="4"/>
                                            </p:txEl>
                                          </p:spTgt>
                                        </p:tgtEl>
                                        <p:attrNameLst>
                                          <p:attrName>style.visibility</p:attrName>
                                        </p:attrNameLst>
                                      </p:cBhvr>
                                      <p:to>
                                        <p:strVal val="visible"/>
                                      </p:to>
                                    </p:set>
                                    <p:animEffect transition="in" filter="wipe(left)">
                                      <p:cBhvr>
                                        <p:cTn id="35" dur="500"/>
                                        <p:tgtEl>
                                          <p:spTgt spid="468999">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iterate type="wd">
                                    <p:tmPct val="10000"/>
                                  </p:iterate>
                                  <p:childTnLst>
                                    <p:set>
                                      <p:cBhvr>
                                        <p:cTn id="39" dur="1" fill="hold">
                                          <p:stCondLst>
                                            <p:cond delay="0"/>
                                          </p:stCondLst>
                                        </p:cTn>
                                        <p:tgtEl>
                                          <p:spTgt spid="468999">
                                            <p:txEl>
                                              <p:pRg st="5" end="5"/>
                                            </p:txEl>
                                          </p:spTgt>
                                        </p:tgtEl>
                                        <p:attrNameLst>
                                          <p:attrName>style.visibility</p:attrName>
                                        </p:attrNameLst>
                                      </p:cBhvr>
                                      <p:to>
                                        <p:strVal val="visible"/>
                                      </p:to>
                                    </p:set>
                                    <p:animEffect transition="in" filter="wipe(left)">
                                      <p:cBhvr>
                                        <p:cTn id="40" dur="500"/>
                                        <p:tgtEl>
                                          <p:spTgt spid="468999">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iterate type="wd">
                                    <p:tmPct val="10000"/>
                                  </p:iterate>
                                  <p:childTnLst>
                                    <p:set>
                                      <p:cBhvr>
                                        <p:cTn id="44" dur="1" fill="hold">
                                          <p:stCondLst>
                                            <p:cond delay="0"/>
                                          </p:stCondLst>
                                        </p:cTn>
                                        <p:tgtEl>
                                          <p:spTgt spid="468999">
                                            <p:txEl>
                                              <p:pRg st="6" end="6"/>
                                            </p:txEl>
                                          </p:spTgt>
                                        </p:tgtEl>
                                        <p:attrNameLst>
                                          <p:attrName>style.visibility</p:attrName>
                                        </p:attrNameLst>
                                      </p:cBhvr>
                                      <p:to>
                                        <p:strVal val="visible"/>
                                      </p:to>
                                    </p:set>
                                    <p:animEffect transition="in" filter="wipe(left)">
                                      <p:cBhvr>
                                        <p:cTn id="45" dur="500"/>
                                        <p:tgtEl>
                                          <p:spTgt spid="468999">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iterate type="wd">
                                    <p:tmPct val="10000"/>
                                  </p:iterate>
                                  <p:childTnLst>
                                    <p:set>
                                      <p:cBhvr>
                                        <p:cTn id="49" dur="1" fill="hold">
                                          <p:stCondLst>
                                            <p:cond delay="0"/>
                                          </p:stCondLst>
                                        </p:cTn>
                                        <p:tgtEl>
                                          <p:spTgt spid="468999">
                                            <p:txEl>
                                              <p:pRg st="7" end="7"/>
                                            </p:txEl>
                                          </p:spTgt>
                                        </p:tgtEl>
                                        <p:attrNameLst>
                                          <p:attrName>style.visibility</p:attrName>
                                        </p:attrNameLst>
                                      </p:cBhvr>
                                      <p:to>
                                        <p:strVal val="visible"/>
                                      </p:to>
                                    </p:set>
                                    <p:animEffect transition="in" filter="wipe(left)">
                                      <p:cBhvr>
                                        <p:cTn id="50" dur="500"/>
                                        <p:tgtEl>
                                          <p:spTgt spid="468999">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iterate type="wd">
                                    <p:tmPct val="10000"/>
                                  </p:iterate>
                                  <p:childTnLst>
                                    <p:set>
                                      <p:cBhvr>
                                        <p:cTn id="54" dur="1" fill="hold">
                                          <p:stCondLst>
                                            <p:cond delay="0"/>
                                          </p:stCondLst>
                                        </p:cTn>
                                        <p:tgtEl>
                                          <p:spTgt spid="468999">
                                            <p:txEl>
                                              <p:pRg st="8" end="8"/>
                                            </p:txEl>
                                          </p:spTgt>
                                        </p:tgtEl>
                                        <p:attrNameLst>
                                          <p:attrName>style.visibility</p:attrName>
                                        </p:attrNameLst>
                                      </p:cBhvr>
                                      <p:to>
                                        <p:strVal val="visible"/>
                                      </p:to>
                                    </p:set>
                                    <p:animEffect transition="in" filter="wipe(left)">
                                      <p:cBhvr>
                                        <p:cTn id="55" dur="500"/>
                                        <p:tgtEl>
                                          <p:spTgt spid="4689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9"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r>
              <a:rPr lang="en-US" smtClean="0"/>
              <a:t>Thursday, July 5, 2018</a:t>
            </a:r>
            <a:endParaRPr lang="en-US"/>
          </a:p>
        </p:txBody>
      </p:sp>
      <p:sp>
        <p:nvSpPr>
          <p:cNvPr id="12" name="Footer Placeholder 4"/>
          <p:cNvSpPr>
            <a:spLocks noGrp="1"/>
          </p:cNvSpPr>
          <p:nvPr>
            <p:ph type="ftr" sz="quarter" idx="11"/>
          </p:nvPr>
        </p:nvSpPr>
        <p:spPr/>
        <p:txBody>
          <a:bodyPr/>
          <a:lstStyle/>
          <a:p>
            <a:r>
              <a:rPr lang="de-DE" smtClean="0"/>
              <a:t>PHYS 1444-001, Summer 2018               Dr. Jaehoon Yu</a:t>
            </a:r>
            <a:endParaRPr lang="en-US"/>
          </a:p>
        </p:txBody>
      </p:sp>
      <p:sp>
        <p:nvSpPr>
          <p:cNvPr id="13" name="Slide Number Placeholder 5"/>
          <p:cNvSpPr>
            <a:spLocks noGrp="1"/>
          </p:cNvSpPr>
          <p:nvPr>
            <p:ph type="sldNum" sz="quarter" idx="12"/>
          </p:nvPr>
        </p:nvSpPr>
        <p:spPr/>
        <p:txBody>
          <a:bodyPr/>
          <a:lstStyle/>
          <a:p>
            <a:fld id="{3FC188DF-9F1B-0F41-9673-337A4448B30C}" type="slidenum">
              <a:rPr lang="en-US"/>
              <a:pPr/>
              <a:t>98</a:t>
            </a:fld>
            <a:endParaRPr lang="en-US"/>
          </a:p>
        </p:txBody>
      </p:sp>
      <p:pic>
        <p:nvPicPr>
          <p:cNvPr id="470018" name="Picture 2" descr="FG31_006"/>
          <p:cNvPicPr>
            <a:picLocks noChangeAspect="1" noChangeArrowheads="1"/>
          </p:cNvPicPr>
          <p:nvPr/>
        </p:nvPicPr>
        <p:blipFill>
          <a:blip r:embed="rId3"/>
          <a:srcRect/>
          <a:stretch>
            <a:fillRect/>
          </a:stretch>
        </p:blipFill>
        <p:spPr bwMode="auto">
          <a:xfrm>
            <a:off x="5181600" y="798513"/>
            <a:ext cx="3962400" cy="2652712"/>
          </a:xfrm>
          <a:prstGeom prst="rect">
            <a:avLst/>
          </a:prstGeom>
          <a:noFill/>
        </p:spPr>
      </p:pic>
      <p:sp>
        <p:nvSpPr>
          <p:cNvPr id="470019" name="Rectangle 3"/>
          <p:cNvSpPr>
            <a:spLocks noGrp="1" noChangeArrowheads="1"/>
          </p:cNvSpPr>
          <p:nvPr>
            <p:ph type="title"/>
          </p:nvPr>
        </p:nvSpPr>
        <p:spPr>
          <a:xfrm>
            <a:off x="381000" y="0"/>
            <a:ext cx="8534400" cy="609600"/>
          </a:xfrm>
        </p:spPr>
        <p:txBody>
          <a:bodyPr/>
          <a:lstStyle/>
          <a:p>
            <a:r>
              <a:rPr lang="en-US"/>
              <a:t>AC Circuit w/ LRC</a:t>
            </a:r>
          </a:p>
        </p:txBody>
      </p:sp>
      <p:graphicFrame>
        <p:nvGraphicFramePr>
          <p:cNvPr id="470020"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79444"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0021" name="Object 5"/>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79445"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0022" name="Object 6"/>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79446" name="Equation" r:id="rId7" imgW="914400" imgH="190080" progId="Equation.DSMT4">
                  <p:embed/>
                </p:oleObj>
              </mc:Choice>
              <mc:Fallback>
                <p:oleObj name="Equation" r:id="rId7"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0023" name="Rectangle 7"/>
          <p:cNvSpPr>
            <a:spLocks noGrp="1" noChangeArrowheads="1"/>
          </p:cNvSpPr>
          <p:nvPr>
            <p:ph type="body" idx="1"/>
          </p:nvPr>
        </p:nvSpPr>
        <p:spPr>
          <a:xfrm>
            <a:off x="228600" y="457200"/>
            <a:ext cx="8610600" cy="5943600"/>
          </a:xfrm>
        </p:spPr>
        <p:txBody>
          <a:bodyPr/>
          <a:lstStyle/>
          <a:p>
            <a:pPr>
              <a:lnSpc>
                <a:spcPct val="90000"/>
              </a:lnSpc>
            </a:pPr>
            <a:r>
              <a:rPr lang="en-US" sz="2400" dirty="0"/>
              <a:t>The current at any instance is the same at all point in the circuit</a:t>
            </a:r>
          </a:p>
          <a:p>
            <a:pPr lvl="1">
              <a:lnSpc>
                <a:spcPct val="90000"/>
              </a:lnSpc>
            </a:pPr>
            <a:r>
              <a:rPr lang="en-US" sz="2000" dirty="0"/>
              <a:t>The currents in each elements are in phase</a:t>
            </a:r>
          </a:p>
          <a:p>
            <a:pPr lvl="1">
              <a:lnSpc>
                <a:spcPct val="90000"/>
              </a:lnSpc>
            </a:pPr>
            <a:r>
              <a:rPr lang="en-US" sz="2000" dirty="0"/>
              <a:t>Why?</a:t>
            </a:r>
          </a:p>
          <a:p>
            <a:pPr lvl="2">
              <a:lnSpc>
                <a:spcPct val="90000"/>
              </a:lnSpc>
            </a:pPr>
            <a:r>
              <a:rPr lang="en-US" sz="1800" dirty="0"/>
              <a:t>Since the elements are in series</a:t>
            </a:r>
          </a:p>
          <a:p>
            <a:pPr lvl="1">
              <a:lnSpc>
                <a:spcPct val="90000"/>
              </a:lnSpc>
            </a:pPr>
            <a:r>
              <a:rPr lang="en-US" sz="2000" dirty="0"/>
              <a:t>How about the voltage?</a:t>
            </a:r>
          </a:p>
          <a:p>
            <a:pPr lvl="2">
              <a:lnSpc>
                <a:spcPct val="90000"/>
              </a:lnSpc>
            </a:pPr>
            <a:r>
              <a:rPr lang="en-US" sz="1800" dirty="0"/>
              <a:t>They are not in phase.</a:t>
            </a:r>
          </a:p>
          <a:p>
            <a:pPr>
              <a:lnSpc>
                <a:spcPct val="90000"/>
              </a:lnSpc>
            </a:pPr>
            <a:r>
              <a:rPr lang="en-US" sz="2400" dirty="0"/>
              <a:t>The current at any given time is </a:t>
            </a:r>
          </a:p>
          <a:p>
            <a:pPr>
              <a:lnSpc>
                <a:spcPct val="90000"/>
              </a:lnSpc>
            </a:pPr>
            <a:endParaRPr lang="en-US" sz="2400" dirty="0"/>
          </a:p>
          <a:p>
            <a:pPr>
              <a:lnSpc>
                <a:spcPct val="90000"/>
              </a:lnSpc>
            </a:pPr>
            <a:r>
              <a:rPr lang="en-US" sz="2400" dirty="0"/>
              <a:t>The analysis of LRC circuit is done using the “</a:t>
            </a:r>
            <a:r>
              <a:rPr lang="en-US" sz="2400" dirty="0" err="1"/>
              <a:t>phasor</a:t>
            </a:r>
            <a:r>
              <a:rPr lang="en-US" sz="2400" dirty="0"/>
              <a:t>” diagram in which arrows are drawn in an </a:t>
            </a:r>
            <a:r>
              <a:rPr lang="en-US" sz="2400" dirty="0" err="1"/>
              <a:t>xy</a:t>
            </a:r>
            <a:r>
              <a:rPr lang="en-US" sz="2400" dirty="0"/>
              <a:t> plane to represent the amplitude of each voltage, just like vectors</a:t>
            </a:r>
          </a:p>
          <a:p>
            <a:pPr lvl="1">
              <a:lnSpc>
                <a:spcPct val="90000"/>
              </a:lnSpc>
            </a:pPr>
            <a:r>
              <a:rPr lang="en-US" sz="2000" dirty="0"/>
              <a:t>The lengths of the arrows represent the magnitudes of the peak voltages across each element; V</a:t>
            </a:r>
            <a:r>
              <a:rPr lang="en-US" sz="2000" baseline="-25000" dirty="0"/>
              <a:t>R0</a:t>
            </a:r>
            <a:r>
              <a:rPr lang="en-US" sz="2000" dirty="0"/>
              <a:t>=I</a:t>
            </a:r>
            <a:r>
              <a:rPr lang="en-US" sz="2000" baseline="-25000" dirty="0"/>
              <a:t>0</a:t>
            </a:r>
            <a:r>
              <a:rPr lang="en-US" sz="2000" dirty="0"/>
              <a:t>R, V</a:t>
            </a:r>
            <a:r>
              <a:rPr lang="en-US" sz="2000" baseline="-25000" dirty="0"/>
              <a:t>L0</a:t>
            </a:r>
            <a:r>
              <a:rPr lang="en-US" sz="2000" dirty="0"/>
              <a:t>=I</a:t>
            </a:r>
            <a:r>
              <a:rPr lang="en-US" sz="2000" baseline="-25000" dirty="0"/>
              <a:t>0</a:t>
            </a:r>
            <a:r>
              <a:rPr lang="en-US" sz="2000" dirty="0"/>
              <a:t>X</a:t>
            </a:r>
            <a:r>
              <a:rPr lang="en-US" sz="2000" baseline="-25000" dirty="0"/>
              <a:t>L</a:t>
            </a:r>
            <a:r>
              <a:rPr lang="en-US" sz="2000" dirty="0"/>
              <a:t> and V</a:t>
            </a:r>
            <a:r>
              <a:rPr lang="en-US" sz="2000" baseline="-25000" dirty="0"/>
              <a:t>C0</a:t>
            </a:r>
            <a:r>
              <a:rPr lang="en-US" sz="2000" dirty="0"/>
              <a:t>=I</a:t>
            </a:r>
            <a:r>
              <a:rPr lang="en-US" sz="2000" baseline="-25000" dirty="0"/>
              <a:t>0</a:t>
            </a:r>
            <a:r>
              <a:rPr lang="en-US" sz="2000" dirty="0"/>
              <a:t>X</a:t>
            </a:r>
            <a:r>
              <a:rPr lang="en-US" sz="2000" baseline="-25000" dirty="0"/>
              <a:t>C</a:t>
            </a:r>
          </a:p>
          <a:p>
            <a:pPr lvl="1">
              <a:lnSpc>
                <a:spcPct val="90000"/>
              </a:lnSpc>
            </a:pPr>
            <a:r>
              <a:rPr lang="en-US" sz="2000" dirty="0"/>
              <a:t>The angle of each arrow represents the phase of each voltage relative to the current, and the arrows rotate at</a:t>
            </a:r>
            <a:r>
              <a:rPr lang="en-US" sz="2000" dirty="0" smtClean="0"/>
              <a:t> the angular </a:t>
            </a:r>
            <a:r>
              <a:rPr lang="en-US" sz="2000" dirty="0"/>
              <a:t>frequency</a:t>
            </a:r>
            <a:r>
              <a:rPr lang="en-US" sz="2000" dirty="0" smtClean="0"/>
              <a:t> </a:t>
            </a:r>
            <a:r>
              <a:rPr lang="en-US" sz="2000" dirty="0" err="1" smtClean="0">
                <a:latin typeface="Symbol" charset="2"/>
              </a:rPr>
              <a:t>ω</a:t>
            </a:r>
            <a:r>
              <a:rPr lang="en-US" sz="2000" dirty="0" smtClean="0">
                <a:latin typeface="Symbol" charset="2"/>
              </a:rPr>
              <a:t> </a:t>
            </a:r>
            <a:r>
              <a:rPr lang="en-US" sz="2000" dirty="0" smtClean="0"/>
              <a:t>to </a:t>
            </a:r>
            <a:r>
              <a:rPr lang="en-US" sz="2000" dirty="0"/>
              <a:t>take into account the time dependence.</a:t>
            </a:r>
          </a:p>
          <a:p>
            <a:pPr lvl="2">
              <a:lnSpc>
                <a:spcPct val="90000"/>
              </a:lnSpc>
            </a:pPr>
            <a:r>
              <a:rPr lang="en-US" sz="1800" dirty="0"/>
              <a:t>The projection of each arrow on </a:t>
            </a:r>
            <a:r>
              <a:rPr lang="en-US" sz="1800" dirty="0" err="1"/>
              <a:t>y</a:t>
            </a:r>
            <a:r>
              <a:rPr lang="en-US" sz="1800" dirty="0"/>
              <a:t> axis represents voltage across each element at any given time </a:t>
            </a:r>
          </a:p>
        </p:txBody>
      </p:sp>
      <p:graphicFrame>
        <p:nvGraphicFramePr>
          <p:cNvPr id="470024"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79447"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0025" name="Object 9"/>
          <p:cNvGraphicFramePr>
            <a:graphicFrameLocks noChangeAspect="1"/>
          </p:cNvGraphicFramePr>
          <p:nvPr/>
        </p:nvGraphicFramePr>
        <p:xfrm>
          <a:off x="990600" y="2819400"/>
          <a:ext cx="774700" cy="515938"/>
        </p:xfrm>
        <a:graphic>
          <a:graphicData uri="http://schemas.openxmlformats.org/presentationml/2006/ole">
            <mc:AlternateContent xmlns:mc="http://schemas.openxmlformats.org/markup-compatibility/2006">
              <mc:Choice xmlns:v="urn:schemas-microsoft-com:vml" Requires="v">
                <p:oleObj spid="_x0000_s479448" name="Equation" r:id="rId9" imgW="228600" imgH="152280" progId="Equation.DSMT4">
                  <p:embed/>
                </p:oleObj>
              </mc:Choice>
              <mc:Fallback>
                <p:oleObj name="Equation" r:id="rId9" imgW="228600" imgH="1522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2819400"/>
                        <a:ext cx="774700" cy="51593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470026" name="Object 10"/>
          <p:cNvGraphicFramePr>
            <a:graphicFrameLocks noChangeAspect="1"/>
          </p:cNvGraphicFramePr>
          <p:nvPr/>
        </p:nvGraphicFramePr>
        <p:xfrm>
          <a:off x="1600200" y="2808288"/>
          <a:ext cx="1631950" cy="620712"/>
        </p:xfrm>
        <a:graphic>
          <a:graphicData uri="http://schemas.openxmlformats.org/presentationml/2006/ole">
            <mc:AlternateContent xmlns:mc="http://schemas.openxmlformats.org/markup-compatibility/2006">
              <mc:Choice xmlns:v="urn:schemas-microsoft-com:vml" Requires="v">
                <p:oleObj spid="_x0000_s479449" name="Equation" r:id="rId11" imgW="533160" imgH="203040" progId="Equation.DSMT4">
                  <p:embed/>
                </p:oleObj>
              </mc:Choice>
              <mc:Fallback>
                <p:oleObj name="Equation" r:id="rId11" imgW="533160" imgH="20304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00200" y="2808288"/>
                        <a:ext cx="1631950" cy="62071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7469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70023">
                                            <p:txEl>
                                              <p:pRg st="0" end="0"/>
                                            </p:txEl>
                                          </p:spTgt>
                                        </p:tgtEl>
                                        <p:attrNameLst>
                                          <p:attrName>style.visibility</p:attrName>
                                        </p:attrNameLst>
                                      </p:cBhvr>
                                      <p:to>
                                        <p:strVal val="visible"/>
                                      </p:to>
                                    </p:set>
                                    <p:animEffect transition="in" filter="wipe(left)">
                                      <p:cBhvr>
                                        <p:cTn id="7" dur="500"/>
                                        <p:tgtEl>
                                          <p:spTgt spid="4700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470018"/>
                                        </p:tgtEl>
                                        <p:attrNameLst>
                                          <p:attrName>style.visibility</p:attrName>
                                        </p:attrNameLst>
                                      </p:cBhvr>
                                      <p:to>
                                        <p:strVal val="visible"/>
                                      </p:to>
                                    </p:set>
                                    <p:anim calcmode="lin" valueType="num">
                                      <p:cBhvr>
                                        <p:cTn id="12" dur="500" fill="hold"/>
                                        <p:tgtEl>
                                          <p:spTgt spid="470018"/>
                                        </p:tgtEl>
                                        <p:attrNameLst>
                                          <p:attrName>ppt_w</p:attrName>
                                        </p:attrNameLst>
                                      </p:cBhvr>
                                      <p:tavLst>
                                        <p:tav tm="0">
                                          <p:val>
                                            <p:fltVal val="0"/>
                                          </p:val>
                                        </p:tav>
                                        <p:tav tm="100000">
                                          <p:val>
                                            <p:strVal val="#ppt_w"/>
                                          </p:val>
                                        </p:tav>
                                      </p:tavLst>
                                    </p:anim>
                                    <p:anim calcmode="lin" valueType="num">
                                      <p:cBhvr>
                                        <p:cTn id="13" dur="500" fill="hold"/>
                                        <p:tgtEl>
                                          <p:spTgt spid="470018"/>
                                        </p:tgtEl>
                                        <p:attrNameLst>
                                          <p:attrName>ppt_h</p:attrName>
                                        </p:attrNameLst>
                                      </p:cBhvr>
                                      <p:tavLst>
                                        <p:tav tm="0">
                                          <p:val>
                                            <p:fltVal val="0"/>
                                          </p:val>
                                        </p:tav>
                                        <p:tav tm="100000">
                                          <p:val>
                                            <p:strVal val="#ppt_h"/>
                                          </p:val>
                                        </p:tav>
                                      </p:tavLst>
                                    </p:anim>
                                    <p:anim calcmode="lin" valueType="num">
                                      <p:cBhvr>
                                        <p:cTn id="14" dur="500" fill="hold"/>
                                        <p:tgtEl>
                                          <p:spTgt spid="470018"/>
                                        </p:tgtEl>
                                        <p:attrNameLst>
                                          <p:attrName>style.rotation</p:attrName>
                                        </p:attrNameLst>
                                      </p:cBhvr>
                                      <p:tavLst>
                                        <p:tav tm="0">
                                          <p:val>
                                            <p:fltVal val="360"/>
                                          </p:val>
                                        </p:tav>
                                        <p:tav tm="100000">
                                          <p:val>
                                            <p:fltVal val="0"/>
                                          </p:val>
                                        </p:tav>
                                      </p:tavLst>
                                    </p:anim>
                                    <p:animEffect transition="in" filter="fade">
                                      <p:cBhvr>
                                        <p:cTn id="15" dur="500"/>
                                        <p:tgtEl>
                                          <p:spTgt spid="4700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wd">
                                    <p:tmPct val="10000"/>
                                  </p:iterate>
                                  <p:childTnLst>
                                    <p:set>
                                      <p:cBhvr>
                                        <p:cTn id="19" dur="1" fill="hold">
                                          <p:stCondLst>
                                            <p:cond delay="0"/>
                                          </p:stCondLst>
                                        </p:cTn>
                                        <p:tgtEl>
                                          <p:spTgt spid="470023">
                                            <p:txEl>
                                              <p:pRg st="1" end="1"/>
                                            </p:txEl>
                                          </p:spTgt>
                                        </p:tgtEl>
                                        <p:attrNameLst>
                                          <p:attrName>style.visibility</p:attrName>
                                        </p:attrNameLst>
                                      </p:cBhvr>
                                      <p:to>
                                        <p:strVal val="visible"/>
                                      </p:to>
                                    </p:set>
                                    <p:animEffect transition="in" filter="wipe(left)">
                                      <p:cBhvr>
                                        <p:cTn id="20" dur="500"/>
                                        <p:tgtEl>
                                          <p:spTgt spid="47002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type="wd">
                                    <p:tmPct val="10000"/>
                                  </p:iterate>
                                  <p:childTnLst>
                                    <p:set>
                                      <p:cBhvr>
                                        <p:cTn id="24" dur="1" fill="hold">
                                          <p:stCondLst>
                                            <p:cond delay="0"/>
                                          </p:stCondLst>
                                        </p:cTn>
                                        <p:tgtEl>
                                          <p:spTgt spid="470023">
                                            <p:txEl>
                                              <p:pRg st="2" end="2"/>
                                            </p:txEl>
                                          </p:spTgt>
                                        </p:tgtEl>
                                        <p:attrNameLst>
                                          <p:attrName>style.visibility</p:attrName>
                                        </p:attrNameLst>
                                      </p:cBhvr>
                                      <p:to>
                                        <p:strVal val="visible"/>
                                      </p:to>
                                    </p:set>
                                    <p:animEffect transition="in" filter="wipe(left)">
                                      <p:cBhvr>
                                        <p:cTn id="25" dur="500"/>
                                        <p:tgtEl>
                                          <p:spTgt spid="47002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iterate type="wd">
                                    <p:tmPct val="10000"/>
                                  </p:iterate>
                                  <p:childTnLst>
                                    <p:set>
                                      <p:cBhvr>
                                        <p:cTn id="29" dur="1" fill="hold">
                                          <p:stCondLst>
                                            <p:cond delay="0"/>
                                          </p:stCondLst>
                                        </p:cTn>
                                        <p:tgtEl>
                                          <p:spTgt spid="470023">
                                            <p:txEl>
                                              <p:pRg st="3" end="3"/>
                                            </p:txEl>
                                          </p:spTgt>
                                        </p:tgtEl>
                                        <p:attrNameLst>
                                          <p:attrName>style.visibility</p:attrName>
                                        </p:attrNameLst>
                                      </p:cBhvr>
                                      <p:to>
                                        <p:strVal val="visible"/>
                                      </p:to>
                                    </p:set>
                                    <p:animEffect transition="in" filter="wipe(left)">
                                      <p:cBhvr>
                                        <p:cTn id="30" dur="500"/>
                                        <p:tgtEl>
                                          <p:spTgt spid="47002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iterate type="wd">
                                    <p:tmPct val="10000"/>
                                  </p:iterate>
                                  <p:childTnLst>
                                    <p:set>
                                      <p:cBhvr>
                                        <p:cTn id="34" dur="1" fill="hold">
                                          <p:stCondLst>
                                            <p:cond delay="0"/>
                                          </p:stCondLst>
                                        </p:cTn>
                                        <p:tgtEl>
                                          <p:spTgt spid="470023">
                                            <p:txEl>
                                              <p:pRg st="4" end="4"/>
                                            </p:txEl>
                                          </p:spTgt>
                                        </p:tgtEl>
                                        <p:attrNameLst>
                                          <p:attrName>style.visibility</p:attrName>
                                        </p:attrNameLst>
                                      </p:cBhvr>
                                      <p:to>
                                        <p:strVal val="visible"/>
                                      </p:to>
                                    </p:set>
                                    <p:animEffect transition="in" filter="wipe(left)">
                                      <p:cBhvr>
                                        <p:cTn id="35" dur="500"/>
                                        <p:tgtEl>
                                          <p:spTgt spid="47002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iterate type="wd">
                                    <p:tmPct val="10000"/>
                                  </p:iterate>
                                  <p:childTnLst>
                                    <p:set>
                                      <p:cBhvr>
                                        <p:cTn id="39" dur="1" fill="hold">
                                          <p:stCondLst>
                                            <p:cond delay="0"/>
                                          </p:stCondLst>
                                        </p:cTn>
                                        <p:tgtEl>
                                          <p:spTgt spid="470023">
                                            <p:txEl>
                                              <p:pRg st="5" end="5"/>
                                            </p:txEl>
                                          </p:spTgt>
                                        </p:tgtEl>
                                        <p:attrNameLst>
                                          <p:attrName>style.visibility</p:attrName>
                                        </p:attrNameLst>
                                      </p:cBhvr>
                                      <p:to>
                                        <p:strVal val="visible"/>
                                      </p:to>
                                    </p:set>
                                    <p:animEffect transition="in" filter="wipe(left)">
                                      <p:cBhvr>
                                        <p:cTn id="40" dur="500"/>
                                        <p:tgtEl>
                                          <p:spTgt spid="47002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iterate type="wd">
                                    <p:tmPct val="10000"/>
                                  </p:iterate>
                                  <p:childTnLst>
                                    <p:set>
                                      <p:cBhvr>
                                        <p:cTn id="44" dur="1" fill="hold">
                                          <p:stCondLst>
                                            <p:cond delay="0"/>
                                          </p:stCondLst>
                                        </p:cTn>
                                        <p:tgtEl>
                                          <p:spTgt spid="470023">
                                            <p:txEl>
                                              <p:pRg st="6" end="6"/>
                                            </p:txEl>
                                          </p:spTgt>
                                        </p:tgtEl>
                                        <p:attrNameLst>
                                          <p:attrName>style.visibility</p:attrName>
                                        </p:attrNameLst>
                                      </p:cBhvr>
                                      <p:to>
                                        <p:strVal val="visible"/>
                                      </p:to>
                                    </p:set>
                                    <p:animEffect transition="in" filter="wipe(left)">
                                      <p:cBhvr>
                                        <p:cTn id="45" dur="500"/>
                                        <p:tgtEl>
                                          <p:spTgt spid="470023">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iterate type="wd">
                                    <p:tmPct val="10000"/>
                                  </p:iterate>
                                  <p:childTnLst>
                                    <p:set>
                                      <p:cBhvr>
                                        <p:cTn id="49" dur="1" fill="hold">
                                          <p:stCondLst>
                                            <p:cond delay="0"/>
                                          </p:stCondLst>
                                        </p:cTn>
                                        <p:tgtEl>
                                          <p:spTgt spid="470025"/>
                                        </p:tgtEl>
                                        <p:attrNameLst>
                                          <p:attrName>style.visibility</p:attrName>
                                        </p:attrNameLst>
                                      </p:cBhvr>
                                      <p:to>
                                        <p:strVal val="visible"/>
                                      </p:to>
                                    </p:set>
                                    <p:animEffect transition="in" filter="wipe(left)">
                                      <p:cBhvr>
                                        <p:cTn id="50" dur="500"/>
                                        <p:tgtEl>
                                          <p:spTgt spid="47002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iterate type="wd">
                                    <p:tmPct val="10000"/>
                                  </p:iterate>
                                  <p:childTnLst>
                                    <p:set>
                                      <p:cBhvr>
                                        <p:cTn id="54" dur="1" fill="hold">
                                          <p:stCondLst>
                                            <p:cond delay="0"/>
                                          </p:stCondLst>
                                        </p:cTn>
                                        <p:tgtEl>
                                          <p:spTgt spid="470026"/>
                                        </p:tgtEl>
                                        <p:attrNameLst>
                                          <p:attrName>style.visibility</p:attrName>
                                        </p:attrNameLst>
                                      </p:cBhvr>
                                      <p:to>
                                        <p:strVal val="visible"/>
                                      </p:to>
                                    </p:set>
                                    <p:animEffect transition="in" filter="wipe(left)">
                                      <p:cBhvr>
                                        <p:cTn id="55" dur="500"/>
                                        <p:tgtEl>
                                          <p:spTgt spid="47002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iterate type="wd">
                                    <p:tmPct val="10000"/>
                                  </p:iterate>
                                  <p:childTnLst>
                                    <p:set>
                                      <p:cBhvr>
                                        <p:cTn id="59" dur="1" fill="hold">
                                          <p:stCondLst>
                                            <p:cond delay="0"/>
                                          </p:stCondLst>
                                        </p:cTn>
                                        <p:tgtEl>
                                          <p:spTgt spid="470023">
                                            <p:txEl>
                                              <p:pRg st="8" end="8"/>
                                            </p:txEl>
                                          </p:spTgt>
                                        </p:tgtEl>
                                        <p:attrNameLst>
                                          <p:attrName>style.visibility</p:attrName>
                                        </p:attrNameLst>
                                      </p:cBhvr>
                                      <p:to>
                                        <p:strVal val="visible"/>
                                      </p:to>
                                    </p:set>
                                    <p:animEffect transition="in" filter="wipe(left)">
                                      <p:cBhvr>
                                        <p:cTn id="60" dur="500"/>
                                        <p:tgtEl>
                                          <p:spTgt spid="470023">
                                            <p:txEl>
                                              <p:pRg st="8" end="8"/>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iterate type="wd">
                                    <p:tmPct val="10000"/>
                                  </p:iterate>
                                  <p:childTnLst>
                                    <p:set>
                                      <p:cBhvr>
                                        <p:cTn id="64" dur="1" fill="hold">
                                          <p:stCondLst>
                                            <p:cond delay="0"/>
                                          </p:stCondLst>
                                        </p:cTn>
                                        <p:tgtEl>
                                          <p:spTgt spid="470023">
                                            <p:txEl>
                                              <p:pRg st="9" end="9"/>
                                            </p:txEl>
                                          </p:spTgt>
                                        </p:tgtEl>
                                        <p:attrNameLst>
                                          <p:attrName>style.visibility</p:attrName>
                                        </p:attrNameLst>
                                      </p:cBhvr>
                                      <p:to>
                                        <p:strVal val="visible"/>
                                      </p:to>
                                    </p:set>
                                    <p:animEffect transition="in" filter="wipe(left)">
                                      <p:cBhvr>
                                        <p:cTn id="65" dur="500"/>
                                        <p:tgtEl>
                                          <p:spTgt spid="470023">
                                            <p:txEl>
                                              <p:pRg st="9" end="9"/>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iterate type="wd">
                                    <p:tmPct val="10000"/>
                                  </p:iterate>
                                  <p:childTnLst>
                                    <p:set>
                                      <p:cBhvr>
                                        <p:cTn id="69" dur="1" fill="hold">
                                          <p:stCondLst>
                                            <p:cond delay="0"/>
                                          </p:stCondLst>
                                        </p:cTn>
                                        <p:tgtEl>
                                          <p:spTgt spid="470023">
                                            <p:txEl>
                                              <p:pRg st="10" end="10"/>
                                            </p:txEl>
                                          </p:spTgt>
                                        </p:tgtEl>
                                        <p:attrNameLst>
                                          <p:attrName>style.visibility</p:attrName>
                                        </p:attrNameLst>
                                      </p:cBhvr>
                                      <p:to>
                                        <p:strVal val="visible"/>
                                      </p:to>
                                    </p:set>
                                    <p:animEffect transition="in" filter="wipe(left)">
                                      <p:cBhvr>
                                        <p:cTn id="70" dur="500"/>
                                        <p:tgtEl>
                                          <p:spTgt spid="470023">
                                            <p:txEl>
                                              <p:pRg st="10" end="1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iterate type="wd">
                                    <p:tmPct val="10000"/>
                                  </p:iterate>
                                  <p:childTnLst>
                                    <p:set>
                                      <p:cBhvr>
                                        <p:cTn id="74" dur="1" fill="hold">
                                          <p:stCondLst>
                                            <p:cond delay="0"/>
                                          </p:stCondLst>
                                        </p:cTn>
                                        <p:tgtEl>
                                          <p:spTgt spid="470023">
                                            <p:txEl>
                                              <p:pRg st="11" end="11"/>
                                            </p:txEl>
                                          </p:spTgt>
                                        </p:tgtEl>
                                        <p:attrNameLst>
                                          <p:attrName>style.visibility</p:attrName>
                                        </p:attrNameLst>
                                      </p:cBhvr>
                                      <p:to>
                                        <p:strVal val="visible"/>
                                      </p:to>
                                    </p:set>
                                    <p:animEffect transition="in" filter="wipe(left)">
                                      <p:cBhvr>
                                        <p:cTn id="75" dur="500"/>
                                        <p:tgtEl>
                                          <p:spTgt spid="47002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2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ate Placeholder 3"/>
          <p:cNvSpPr>
            <a:spLocks noGrp="1"/>
          </p:cNvSpPr>
          <p:nvPr>
            <p:ph type="dt" sz="half" idx="10"/>
          </p:nvPr>
        </p:nvSpPr>
        <p:spPr/>
        <p:txBody>
          <a:bodyPr/>
          <a:lstStyle/>
          <a:p>
            <a:r>
              <a:rPr lang="en-US" smtClean="0"/>
              <a:t>Thursday, July 5, 2018</a:t>
            </a:r>
            <a:endParaRPr lang="en-US"/>
          </a:p>
        </p:txBody>
      </p:sp>
      <p:sp>
        <p:nvSpPr>
          <p:cNvPr id="26" name="Footer Placeholder 4"/>
          <p:cNvSpPr>
            <a:spLocks noGrp="1"/>
          </p:cNvSpPr>
          <p:nvPr>
            <p:ph type="ftr" sz="quarter" idx="11"/>
          </p:nvPr>
        </p:nvSpPr>
        <p:spPr/>
        <p:txBody>
          <a:bodyPr/>
          <a:lstStyle/>
          <a:p>
            <a:r>
              <a:rPr lang="de-DE" smtClean="0"/>
              <a:t>PHYS 1444-001, Summer 2018               Dr. Jaehoon Yu</a:t>
            </a:r>
            <a:endParaRPr lang="en-US"/>
          </a:p>
        </p:txBody>
      </p:sp>
      <p:sp>
        <p:nvSpPr>
          <p:cNvPr id="27" name="Slide Number Placeholder 5"/>
          <p:cNvSpPr>
            <a:spLocks noGrp="1"/>
          </p:cNvSpPr>
          <p:nvPr>
            <p:ph type="sldNum" sz="quarter" idx="12"/>
          </p:nvPr>
        </p:nvSpPr>
        <p:spPr/>
        <p:txBody>
          <a:bodyPr/>
          <a:lstStyle/>
          <a:p>
            <a:fld id="{995C3BB2-79A2-034D-B564-BA59D6E8A75C}" type="slidenum">
              <a:rPr lang="en-US"/>
              <a:pPr/>
              <a:t>99</a:t>
            </a:fld>
            <a:endParaRPr lang="en-US"/>
          </a:p>
        </p:txBody>
      </p:sp>
      <p:pic>
        <p:nvPicPr>
          <p:cNvPr id="368642" name="Picture 2" descr="FG31_007C"/>
          <p:cNvPicPr>
            <a:picLocks noChangeAspect="1" noChangeArrowheads="1"/>
          </p:cNvPicPr>
          <p:nvPr/>
        </p:nvPicPr>
        <p:blipFill>
          <a:blip r:embed="rId3"/>
          <a:srcRect/>
          <a:stretch>
            <a:fillRect/>
          </a:stretch>
        </p:blipFill>
        <p:spPr bwMode="auto">
          <a:xfrm>
            <a:off x="5943600" y="4229100"/>
            <a:ext cx="3200400" cy="2400300"/>
          </a:xfrm>
          <a:prstGeom prst="rect">
            <a:avLst/>
          </a:prstGeom>
          <a:noFill/>
        </p:spPr>
      </p:pic>
      <p:pic>
        <p:nvPicPr>
          <p:cNvPr id="368643" name="Picture 3" descr="FG31_007A"/>
          <p:cNvPicPr>
            <a:picLocks noChangeAspect="1" noChangeArrowheads="1"/>
          </p:cNvPicPr>
          <p:nvPr/>
        </p:nvPicPr>
        <p:blipFill>
          <a:blip r:embed="rId4"/>
          <a:srcRect/>
          <a:stretch>
            <a:fillRect/>
          </a:stretch>
        </p:blipFill>
        <p:spPr bwMode="auto">
          <a:xfrm>
            <a:off x="5867400" y="381000"/>
            <a:ext cx="2895600" cy="2171700"/>
          </a:xfrm>
          <a:prstGeom prst="rect">
            <a:avLst/>
          </a:prstGeom>
          <a:noFill/>
        </p:spPr>
      </p:pic>
      <p:pic>
        <p:nvPicPr>
          <p:cNvPr id="368644" name="Picture 4" descr="FG31_007B"/>
          <p:cNvPicPr>
            <a:picLocks noChangeAspect="1" noChangeArrowheads="1"/>
          </p:cNvPicPr>
          <p:nvPr/>
        </p:nvPicPr>
        <p:blipFill>
          <a:blip r:embed="rId5"/>
          <a:srcRect/>
          <a:stretch>
            <a:fillRect/>
          </a:stretch>
        </p:blipFill>
        <p:spPr bwMode="auto">
          <a:xfrm>
            <a:off x="3962400" y="1981200"/>
            <a:ext cx="2895600" cy="2171700"/>
          </a:xfrm>
          <a:prstGeom prst="rect">
            <a:avLst/>
          </a:prstGeom>
          <a:noFill/>
        </p:spPr>
      </p:pic>
      <p:sp>
        <p:nvSpPr>
          <p:cNvPr id="368645" name="Rectangle 5"/>
          <p:cNvSpPr>
            <a:spLocks noGrp="1" noChangeArrowheads="1"/>
          </p:cNvSpPr>
          <p:nvPr>
            <p:ph type="title"/>
          </p:nvPr>
        </p:nvSpPr>
        <p:spPr>
          <a:xfrm>
            <a:off x="0" y="76200"/>
            <a:ext cx="9144000" cy="609600"/>
          </a:xfrm>
        </p:spPr>
        <p:txBody>
          <a:bodyPr/>
          <a:lstStyle/>
          <a:p>
            <a:r>
              <a:rPr lang="en-US"/>
              <a:t>Phasor Diagrams</a:t>
            </a:r>
          </a:p>
        </p:txBody>
      </p:sp>
      <p:graphicFrame>
        <p:nvGraphicFramePr>
          <p:cNvPr id="368646" name="Object 6"/>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480748" name="Equation" r:id="rId6" imgW="914400" imgH="190080" progId="Equation.DSMT4">
                  <p:embed/>
                </p:oleObj>
              </mc:Choice>
              <mc:Fallback>
                <p:oleObj name="Equation" r:id="rId6" imgW="914400" imgH="1900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647" name="Object 7"/>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480749" name="Equation" r:id="rId8" imgW="914400" imgH="190080" progId="Equation.DSMT4">
                  <p:embed/>
                </p:oleObj>
              </mc:Choice>
              <mc:Fallback>
                <p:oleObj name="Equation" r:id="rId8" imgW="914400" imgH="1900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648"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80750" name="Equation" r:id="rId9" imgW="914400" imgH="190080" progId="Equation.DSMT4">
                  <p:embed/>
                </p:oleObj>
              </mc:Choice>
              <mc:Fallback>
                <p:oleObj name="Equation" r:id="rId9" imgW="914400" imgH="1900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8649" name="Rectangle 9"/>
          <p:cNvSpPr>
            <a:spLocks noGrp="1" noChangeArrowheads="1"/>
          </p:cNvSpPr>
          <p:nvPr>
            <p:ph type="body" idx="1"/>
          </p:nvPr>
        </p:nvSpPr>
        <p:spPr>
          <a:xfrm>
            <a:off x="152400" y="762000"/>
            <a:ext cx="7696200" cy="5715000"/>
          </a:xfrm>
        </p:spPr>
        <p:txBody>
          <a:bodyPr/>
          <a:lstStyle/>
          <a:p>
            <a:r>
              <a:rPr lang="en-US"/>
              <a:t>At t=0, </a:t>
            </a:r>
            <a:r>
              <a:rPr lang="en-US">
                <a:latin typeface="Symbol" charset="2"/>
              </a:rPr>
              <a:t>I</a:t>
            </a:r>
            <a:r>
              <a:rPr lang="en-US"/>
              <a:t>=0.</a:t>
            </a:r>
          </a:p>
          <a:p>
            <a:pPr lvl="1"/>
            <a:r>
              <a:rPr lang="en-US"/>
              <a:t>Thus V</a:t>
            </a:r>
            <a:r>
              <a:rPr lang="en-US" baseline="-25000"/>
              <a:t>R0</a:t>
            </a:r>
            <a:r>
              <a:rPr lang="en-US"/>
              <a:t>=0, V</a:t>
            </a:r>
            <a:r>
              <a:rPr lang="en-US" baseline="-25000"/>
              <a:t>L0</a:t>
            </a:r>
            <a:r>
              <a:rPr lang="en-US"/>
              <a:t>=</a:t>
            </a:r>
            <a:r>
              <a:rPr lang="en-US">
                <a:latin typeface="Symbol" charset="2"/>
              </a:rPr>
              <a:t>I</a:t>
            </a:r>
            <a:r>
              <a:rPr lang="en-US" baseline="-25000"/>
              <a:t>0</a:t>
            </a:r>
            <a:r>
              <a:rPr lang="en-US"/>
              <a:t>X</a:t>
            </a:r>
            <a:r>
              <a:rPr lang="en-US" baseline="-25000"/>
              <a:t>L</a:t>
            </a:r>
            <a:r>
              <a:rPr lang="en-US"/>
              <a:t>, V</a:t>
            </a:r>
            <a:r>
              <a:rPr lang="en-US" baseline="-25000"/>
              <a:t>C0</a:t>
            </a:r>
            <a:r>
              <a:rPr lang="en-US"/>
              <a:t>=</a:t>
            </a:r>
            <a:r>
              <a:rPr lang="en-US">
                <a:latin typeface="Symbol" charset="2"/>
              </a:rPr>
              <a:t>I</a:t>
            </a:r>
            <a:r>
              <a:rPr lang="en-US" baseline="-25000"/>
              <a:t>0</a:t>
            </a:r>
            <a:r>
              <a:rPr lang="en-US"/>
              <a:t>X</a:t>
            </a:r>
            <a:r>
              <a:rPr lang="en-US" baseline="-25000"/>
              <a:t>C</a:t>
            </a:r>
          </a:p>
          <a:p>
            <a:r>
              <a:rPr lang="en-US"/>
              <a:t> At t=t,</a:t>
            </a:r>
          </a:p>
          <a:p>
            <a:pPr lvl="1"/>
            <a:endParaRPr lang="en-US"/>
          </a:p>
          <a:p>
            <a:pPr lvl="1"/>
            <a:endParaRPr lang="en-US"/>
          </a:p>
          <a:p>
            <a:pPr lvl="1"/>
            <a:endParaRPr lang="en-US"/>
          </a:p>
          <a:p>
            <a:r>
              <a:rPr lang="en-US"/>
              <a:t>Thus, the voltages (y-projections) are </a:t>
            </a:r>
          </a:p>
        </p:txBody>
      </p:sp>
      <p:graphicFrame>
        <p:nvGraphicFramePr>
          <p:cNvPr id="368650" name="Object 10"/>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480751" name="Equation" r:id="rId10" imgW="914400" imgH="190080" progId="Equation.DSMT4">
                  <p:embed/>
                </p:oleObj>
              </mc:Choice>
              <mc:Fallback>
                <p:oleObj name="Equation" r:id="rId10" imgW="914400" imgH="1900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651" name="Object 11"/>
          <p:cNvGraphicFramePr>
            <a:graphicFrameLocks noChangeAspect="1"/>
          </p:cNvGraphicFramePr>
          <p:nvPr/>
        </p:nvGraphicFramePr>
        <p:xfrm>
          <a:off x="1633538" y="1905000"/>
          <a:ext cx="1947862" cy="536575"/>
        </p:xfrm>
        <a:graphic>
          <a:graphicData uri="http://schemas.openxmlformats.org/presentationml/2006/ole">
            <mc:AlternateContent xmlns:mc="http://schemas.openxmlformats.org/markup-compatibility/2006">
              <mc:Choice xmlns:v="urn:schemas-microsoft-com:vml" Requires="v">
                <p:oleObj spid="_x0000_s480752" name="Equation" r:id="rId11" imgW="736560" imgH="203040" progId="Equation.DSMT4">
                  <p:embed/>
                </p:oleObj>
              </mc:Choice>
              <mc:Fallback>
                <p:oleObj name="Equation" r:id="rId11" imgW="736560" imgH="20304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33538" y="1905000"/>
                        <a:ext cx="1947862" cy="5365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68652" name="Object 12"/>
          <p:cNvGraphicFramePr>
            <a:graphicFrameLocks noChangeAspect="1"/>
          </p:cNvGraphicFramePr>
          <p:nvPr/>
        </p:nvGraphicFramePr>
        <p:xfrm>
          <a:off x="762000" y="4572000"/>
          <a:ext cx="806450" cy="538163"/>
        </p:xfrm>
        <a:graphic>
          <a:graphicData uri="http://schemas.openxmlformats.org/presentationml/2006/ole">
            <mc:AlternateContent xmlns:mc="http://schemas.openxmlformats.org/markup-compatibility/2006">
              <mc:Choice xmlns:v="urn:schemas-microsoft-com:vml" Requires="v">
                <p:oleObj spid="_x0000_s480753" name="Equation" r:id="rId13" imgW="304560" imgH="203040" progId="Equation.DSMT4">
                  <p:embed/>
                </p:oleObj>
              </mc:Choice>
              <mc:Fallback>
                <p:oleObj name="Equation" r:id="rId13" imgW="304560" imgH="20304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2000" y="4572000"/>
                        <a:ext cx="806450" cy="5381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68653" name="Object 13"/>
          <p:cNvGraphicFramePr>
            <a:graphicFrameLocks noChangeAspect="1"/>
          </p:cNvGraphicFramePr>
          <p:nvPr/>
        </p:nvGraphicFramePr>
        <p:xfrm>
          <a:off x="762000" y="5105400"/>
          <a:ext cx="804863" cy="536575"/>
        </p:xfrm>
        <a:graphic>
          <a:graphicData uri="http://schemas.openxmlformats.org/presentationml/2006/ole">
            <mc:AlternateContent xmlns:mc="http://schemas.openxmlformats.org/markup-compatibility/2006">
              <mc:Choice xmlns:v="urn:schemas-microsoft-com:vml" Requires="v">
                <p:oleObj spid="_x0000_s480754" name="Equation" r:id="rId15" imgW="304560" imgH="203040" progId="Equation.DSMT4">
                  <p:embed/>
                </p:oleObj>
              </mc:Choice>
              <mc:Fallback>
                <p:oleObj name="Equation" r:id="rId15" imgW="304560" imgH="20304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2000" y="5105400"/>
                        <a:ext cx="804863" cy="5365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68654" name="Object 14"/>
          <p:cNvGraphicFramePr>
            <a:graphicFrameLocks noChangeAspect="1"/>
          </p:cNvGraphicFramePr>
          <p:nvPr/>
        </p:nvGraphicFramePr>
        <p:xfrm>
          <a:off x="717550" y="5715000"/>
          <a:ext cx="806450" cy="536575"/>
        </p:xfrm>
        <a:graphic>
          <a:graphicData uri="http://schemas.openxmlformats.org/presentationml/2006/ole">
            <mc:AlternateContent xmlns:mc="http://schemas.openxmlformats.org/markup-compatibility/2006">
              <mc:Choice xmlns:v="urn:schemas-microsoft-com:vml" Requires="v">
                <p:oleObj spid="_x0000_s480755" name="Equation" r:id="rId17" imgW="304560" imgH="203040" progId="Equation.DSMT4">
                  <p:embed/>
                </p:oleObj>
              </mc:Choice>
              <mc:Fallback>
                <p:oleObj name="Equation" r:id="rId17" imgW="304560" imgH="20304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17550" y="5715000"/>
                        <a:ext cx="806450" cy="5365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68655" name="Object 15"/>
          <p:cNvGraphicFramePr>
            <a:graphicFrameLocks noChangeAspect="1"/>
          </p:cNvGraphicFramePr>
          <p:nvPr/>
        </p:nvGraphicFramePr>
        <p:xfrm>
          <a:off x="1524000" y="4572000"/>
          <a:ext cx="604838" cy="538163"/>
        </p:xfrm>
        <a:graphic>
          <a:graphicData uri="http://schemas.openxmlformats.org/presentationml/2006/ole">
            <mc:AlternateContent xmlns:mc="http://schemas.openxmlformats.org/markup-compatibility/2006">
              <mc:Choice xmlns:v="urn:schemas-microsoft-com:vml" Requires="v">
                <p:oleObj spid="_x0000_s480756" name="Equation" r:id="rId19" imgW="228600" imgH="203040" progId="Equation.DSMT4">
                  <p:embed/>
                </p:oleObj>
              </mc:Choice>
              <mc:Fallback>
                <p:oleObj name="Equation" r:id="rId19" imgW="228600" imgH="20304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24000" y="4572000"/>
                        <a:ext cx="604838" cy="538163"/>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68656" name="Object 16"/>
          <p:cNvGraphicFramePr>
            <a:graphicFrameLocks noChangeAspect="1"/>
          </p:cNvGraphicFramePr>
          <p:nvPr/>
        </p:nvGraphicFramePr>
        <p:xfrm>
          <a:off x="1524000" y="5105400"/>
          <a:ext cx="571500" cy="536575"/>
        </p:xfrm>
        <a:graphic>
          <a:graphicData uri="http://schemas.openxmlformats.org/presentationml/2006/ole">
            <mc:AlternateContent xmlns:mc="http://schemas.openxmlformats.org/markup-compatibility/2006">
              <mc:Choice xmlns:v="urn:schemas-microsoft-com:vml" Requires="v">
                <p:oleObj spid="_x0000_s480757" name="Equation" r:id="rId21" imgW="215640" imgH="203040" progId="Equation.DSMT4">
                  <p:embed/>
                </p:oleObj>
              </mc:Choice>
              <mc:Fallback>
                <p:oleObj name="Equation" r:id="rId21" imgW="215640" imgH="20304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24000" y="5105400"/>
                        <a:ext cx="571500" cy="5365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68657" name="Object 17"/>
          <p:cNvGraphicFramePr>
            <a:graphicFrameLocks noChangeAspect="1"/>
          </p:cNvGraphicFramePr>
          <p:nvPr/>
        </p:nvGraphicFramePr>
        <p:xfrm>
          <a:off x="2084388" y="5029200"/>
          <a:ext cx="2182812" cy="738188"/>
        </p:xfrm>
        <a:graphic>
          <a:graphicData uri="http://schemas.openxmlformats.org/presentationml/2006/ole">
            <mc:AlternateContent xmlns:mc="http://schemas.openxmlformats.org/markup-compatibility/2006">
              <mc:Choice xmlns:v="urn:schemas-microsoft-com:vml" Requires="v">
                <p:oleObj spid="_x0000_s480758" name="Equation" r:id="rId23" imgW="825480" imgH="279360" progId="Equation.DSMT4">
                  <p:embed/>
                </p:oleObj>
              </mc:Choice>
              <mc:Fallback>
                <p:oleObj name="Equation" r:id="rId23" imgW="825480" imgH="27936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084388" y="5029200"/>
                        <a:ext cx="2182812" cy="7381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68658" name="Object 18"/>
          <p:cNvGraphicFramePr>
            <a:graphicFrameLocks noChangeAspect="1"/>
          </p:cNvGraphicFramePr>
          <p:nvPr/>
        </p:nvGraphicFramePr>
        <p:xfrm>
          <a:off x="1528763" y="5715000"/>
          <a:ext cx="604837" cy="536575"/>
        </p:xfrm>
        <a:graphic>
          <a:graphicData uri="http://schemas.openxmlformats.org/presentationml/2006/ole">
            <mc:AlternateContent xmlns:mc="http://schemas.openxmlformats.org/markup-compatibility/2006">
              <mc:Choice xmlns:v="urn:schemas-microsoft-com:vml" Requires="v">
                <p:oleObj spid="_x0000_s480759" name="Equation" r:id="rId25" imgW="228600" imgH="203040" progId="Equation.DSMT4">
                  <p:embed/>
                </p:oleObj>
              </mc:Choice>
              <mc:Fallback>
                <p:oleObj name="Equation" r:id="rId25" imgW="228600" imgH="20304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528763" y="5715000"/>
                        <a:ext cx="604837" cy="536575"/>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68659" name="Object 19"/>
          <p:cNvGraphicFramePr>
            <a:graphicFrameLocks noChangeAspect="1"/>
          </p:cNvGraphicFramePr>
          <p:nvPr/>
        </p:nvGraphicFramePr>
        <p:xfrm>
          <a:off x="2082800" y="5638800"/>
          <a:ext cx="2184400" cy="738188"/>
        </p:xfrm>
        <a:graphic>
          <a:graphicData uri="http://schemas.openxmlformats.org/presentationml/2006/ole">
            <mc:AlternateContent xmlns:mc="http://schemas.openxmlformats.org/markup-compatibility/2006">
              <mc:Choice xmlns:v="urn:schemas-microsoft-com:vml" Requires="v">
                <p:oleObj spid="_x0000_s480760" name="Equation" r:id="rId27" imgW="825480" imgH="279360" progId="Equation.DSMT4">
                  <p:embed/>
                </p:oleObj>
              </mc:Choice>
              <mc:Fallback>
                <p:oleObj name="Equation" r:id="rId27" imgW="825480" imgH="279360" progId="Equation.DSMT4">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082800" y="5638800"/>
                        <a:ext cx="2184400" cy="738188"/>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68660" name="Object 20"/>
          <p:cNvGraphicFramePr>
            <a:graphicFrameLocks noChangeAspect="1"/>
          </p:cNvGraphicFramePr>
          <p:nvPr/>
        </p:nvGraphicFramePr>
        <p:xfrm>
          <a:off x="2116138" y="4592638"/>
          <a:ext cx="1008062" cy="436562"/>
        </p:xfrm>
        <a:graphic>
          <a:graphicData uri="http://schemas.openxmlformats.org/presentationml/2006/ole">
            <mc:AlternateContent xmlns:mc="http://schemas.openxmlformats.org/markup-compatibility/2006">
              <mc:Choice xmlns:v="urn:schemas-microsoft-com:vml" Requires="v">
                <p:oleObj spid="_x0000_s480761" name="Equation" r:id="rId29" imgW="380880" imgH="164880" progId="Equation.DSMT4">
                  <p:embed/>
                </p:oleObj>
              </mc:Choice>
              <mc:Fallback>
                <p:oleObj name="Equation" r:id="rId29" imgW="380880" imgH="164880" progId="Equation.DSMT4">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116138" y="4592638"/>
                        <a:ext cx="1008062" cy="436562"/>
                      </a:xfrm>
                      <a:prstGeom prst="rect">
                        <a:avLst/>
                      </a:prstGeom>
                      <a:noFill/>
                      <a:ln>
                        <a:noFill/>
                      </a:ln>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28575">
                            <a:solidFill>
                              <a:srgbClr val="CC0000"/>
                            </a:solidFill>
                            <a:miter lim="800000"/>
                            <a:headEnd/>
                            <a:tailEnd/>
                          </a14:hiddenLine>
                        </a:ext>
                      </a:extLst>
                    </p:spPr>
                  </p:pic>
                </p:oleObj>
              </mc:Fallback>
            </mc:AlternateContent>
          </a:graphicData>
        </a:graphic>
      </p:graphicFrame>
      <p:sp>
        <p:nvSpPr>
          <p:cNvPr id="368661" name="Arc 21"/>
          <p:cNvSpPr>
            <a:spLocks/>
          </p:cNvSpPr>
          <p:nvPr/>
        </p:nvSpPr>
        <p:spPr bwMode="auto">
          <a:xfrm>
            <a:off x="6934200" y="1143000"/>
            <a:ext cx="457200" cy="381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8100">
            <a:solidFill>
              <a:srgbClr val="CC0000"/>
            </a:solidFill>
            <a:round/>
            <a:headEnd type="triangle" w="med" len="med"/>
            <a:tailEnd/>
          </a:ln>
          <a:effectLst/>
        </p:spPr>
        <p:txBody>
          <a:bodyPr wrap="none" anchor="ctr">
            <a:prstTxWarp prst="textNoShape">
              <a:avLst/>
            </a:prstTxWarp>
            <a:spAutoFit/>
          </a:bodyPr>
          <a:lstStyle/>
          <a:p>
            <a:endParaRPr lang="en-US"/>
          </a:p>
        </p:txBody>
      </p:sp>
      <p:sp>
        <p:nvSpPr>
          <p:cNvPr id="368662" name="Text Box 22"/>
          <p:cNvSpPr txBox="1">
            <a:spLocks noChangeArrowheads="1"/>
          </p:cNvSpPr>
          <p:nvPr/>
        </p:nvSpPr>
        <p:spPr bwMode="auto">
          <a:xfrm>
            <a:off x="7315200" y="1049338"/>
            <a:ext cx="534988" cy="336550"/>
          </a:xfrm>
          <a:prstGeom prst="rect">
            <a:avLst/>
          </a:prstGeom>
          <a:noFill/>
          <a:ln w="9525">
            <a:noFill/>
            <a:miter lim="800000"/>
            <a:headEnd/>
            <a:tailEnd/>
          </a:ln>
          <a:effectLst/>
        </p:spPr>
        <p:txBody>
          <a:bodyPr wrap="none">
            <a:prstTxWarp prst="textNoShape">
              <a:avLst/>
            </a:prstTxWarp>
            <a:spAutoFit/>
          </a:bodyPr>
          <a:lstStyle/>
          <a:p>
            <a:r>
              <a:rPr lang="en-US" sz="1600" b="1">
                <a:solidFill>
                  <a:srgbClr val="CC0000"/>
                </a:solidFill>
                <a:latin typeface="Arial Narrow" charset="0"/>
              </a:rPr>
              <a:t>+90</a:t>
            </a:r>
            <a:r>
              <a:rPr lang="en-US" sz="1600" b="1" baseline="30000">
                <a:solidFill>
                  <a:srgbClr val="CC0000"/>
                </a:solidFill>
                <a:latin typeface="Arial Narrow" charset="0"/>
              </a:rPr>
              <a:t>o</a:t>
            </a:r>
          </a:p>
        </p:txBody>
      </p:sp>
      <p:sp>
        <p:nvSpPr>
          <p:cNvPr id="368663" name="Arc 23"/>
          <p:cNvSpPr>
            <a:spLocks/>
          </p:cNvSpPr>
          <p:nvPr/>
        </p:nvSpPr>
        <p:spPr bwMode="auto">
          <a:xfrm rot="5400000">
            <a:off x="6960394" y="1550194"/>
            <a:ext cx="457200" cy="407988"/>
          </a:xfrm>
          <a:custGeom>
            <a:avLst/>
            <a:gdLst>
              <a:gd name="G0" fmla="+- 0 0 0"/>
              <a:gd name="G1" fmla="+- 21600 0 0"/>
              <a:gd name="G2" fmla="+- 21600 0 0"/>
              <a:gd name="T0" fmla="*/ 0 w 21600"/>
              <a:gd name="T1" fmla="*/ 0 h 23165"/>
              <a:gd name="T2" fmla="*/ 21543 w 21600"/>
              <a:gd name="T3" fmla="*/ 23165 h 23165"/>
              <a:gd name="T4" fmla="*/ 0 w 21600"/>
              <a:gd name="T5" fmla="*/ 21600 h 23165"/>
            </a:gdLst>
            <a:ahLst/>
            <a:cxnLst>
              <a:cxn ang="0">
                <a:pos x="T0" y="T1"/>
              </a:cxn>
              <a:cxn ang="0">
                <a:pos x="T2" y="T3"/>
              </a:cxn>
              <a:cxn ang="0">
                <a:pos x="T4" y="T5"/>
              </a:cxn>
            </a:cxnLst>
            <a:rect l="0" t="0" r="r" b="b"/>
            <a:pathLst>
              <a:path w="21600" h="23165" fill="none" extrusionOk="0">
                <a:moveTo>
                  <a:pt x="0" y="-1"/>
                </a:moveTo>
                <a:cubicBezTo>
                  <a:pt x="11929" y="0"/>
                  <a:pt x="21600" y="9670"/>
                  <a:pt x="21600" y="21600"/>
                </a:cubicBezTo>
                <a:cubicBezTo>
                  <a:pt x="21600" y="22122"/>
                  <a:pt x="21581" y="22644"/>
                  <a:pt x="21543" y="23165"/>
                </a:cubicBezTo>
              </a:path>
              <a:path w="21600" h="23165" stroke="0" extrusionOk="0">
                <a:moveTo>
                  <a:pt x="0" y="-1"/>
                </a:moveTo>
                <a:cubicBezTo>
                  <a:pt x="11929" y="0"/>
                  <a:pt x="21600" y="9670"/>
                  <a:pt x="21600" y="21600"/>
                </a:cubicBezTo>
                <a:cubicBezTo>
                  <a:pt x="21600" y="22122"/>
                  <a:pt x="21581" y="22644"/>
                  <a:pt x="21543" y="23165"/>
                </a:cubicBezTo>
                <a:lnTo>
                  <a:pt x="0" y="21600"/>
                </a:lnTo>
                <a:close/>
              </a:path>
            </a:pathLst>
          </a:custGeom>
          <a:noFill/>
          <a:ln w="38100">
            <a:solidFill>
              <a:srgbClr val="CC0000"/>
            </a:solidFill>
            <a:round/>
            <a:headEnd/>
            <a:tailEnd type="triangle" w="med" len="med"/>
          </a:ln>
          <a:effectLst/>
        </p:spPr>
        <p:txBody>
          <a:bodyPr wrap="none" anchor="ctr">
            <a:prstTxWarp prst="textNoShape">
              <a:avLst/>
            </a:prstTxWarp>
            <a:spAutoFit/>
          </a:bodyPr>
          <a:lstStyle/>
          <a:p>
            <a:endParaRPr lang="en-US"/>
          </a:p>
        </p:txBody>
      </p:sp>
      <p:sp>
        <p:nvSpPr>
          <p:cNvPr id="368664" name="Text Box 24"/>
          <p:cNvSpPr txBox="1">
            <a:spLocks noChangeArrowheads="1"/>
          </p:cNvSpPr>
          <p:nvPr/>
        </p:nvSpPr>
        <p:spPr bwMode="auto">
          <a:xfrm>
            <a:off x="6858000" y="1600200"/>
            <a:ext cx="493713" cy="336550"/>
          </a:xfrm>
          <a:prstGeom prst="rect">
            <a:avLst/>
          </a:prstGeom>
          <a:noFill/>
          <a:ln w="9525">
            <a:noFill/>
            <a:miter lim="800000"/>
            <a:headEnd/>
            <a:tailEnd/>
          </a:ln>
          <a:effectLst/>
        </p:spPr>
        <p:txBody>
          <a:bodyPr wrap="none">
            <a:prstTxWarp prst="textNoShape">
              <a:avLst/>
            </a:prstTxWarp>
            <a:spAutoFit/>
          </a:bodyPr>
          <a:lstStyle/>
          <a:p>
            <a:r>
              <a:rPr lang="en-US" sz="1600" b="1">
                <a:solidFill>
                  <a:srgbClr val="CC0000"/>
                </a:solidFill>
                <a:latin typeface="Arial Narrow" charset="0"/>
              </a:rPr>
              <a:t>-90</a:t>
            </a:r>
            <a:r>
              <a:rPr lang="en-US" sz="1600" b="1" baseline="30000">
                <a:solidFill>
                  <a:srgbClr val="CC0000"/>
                </a:solidFill>
                <a:latin typeface="Arial Narrow" charset="0"/>
              </a:rPr>
              <a:t>o</a:t>
            </a:r>
          </a:p>
        </p:txBody>
      </p:sp>
    </p:spTree>
    <p:extLst>
      <p:ext uri="{BB962C8B-B14F-4D97-AF65-F5344CB8AC3E}">
        <p14:creationId xmlns:p14="http://schemas.microsoft.com/office/powerpoint/2010/main" val="142970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68649">
                                            <p:txEl>
                                              <p:pRg st="0" end="0"/>
                                            </p:txEl>
                                          </p:spTgt>
                                        </p:tgtEl>
                                        <p:attrNameLst>
                                          <p:attrName>style.visibility</p:attrName>
                                        </p:attrNameLst>
                                      </p:cBhvr>
                                      <p:to>
                                        <p:strVal val="visible"/>
                                      </p:to>
                                    </p:set>
                                    <p:animEffect transition="in" filter="wipe(left)">
                                      <p:cBhvr>
                                        <p:cTn id="7" dur="500"/>
                                        <p:tgtEl>
                                          <p:spTgt spid="3686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368643"/>
                                        </p:tgtEl>
                                        <p:attrNameLst>
                                          <p:attrName>style.visibility</p:attrName>
                                        </p:attrNameLst>
                                      </p:cBhvr>
                                      <p:to>
                                        <p:strVal val="visible"/>
                                      </p:to>
                                    </p:set>
                                    <p:anim calcmode="lin" valueType="num">
                                      <p:cBhvr>
                                        <p:cTn id="12" dur="500" fill="hold"/>
                                        <p:tgtEl>
                                          <p:spTgt spid="368643"/>
                                        </p:tgtEl>
                                        <p:attrNameLst>
                                          <p:attrName>ppt_w</p:attrName>
                                        </p:attrNameLst>
                                      </p:cBhvr>
                                      <p:tavLst>
                                        <p:tav tm="0">
                                          <p:val>
                                            <p:fltVal val="0"/>
                                          </p:val>
                                        </p:tav>
                                        <p:tav tm="100000">
                                          <p:val>
                                            <p:strVal val="#ppt_w"/>
                                          </p:val>
                                        </p:tav>
                                      </p:tavLst>
                                    </p:anim>
                                    <p:anim calcmode="lin" valueType="num">
                                      <p:cBhvr>
                                        <p:cTn id="13" dur="500" fill="hold"/>
                                        <p:tgtEl>
                                          <p:spTgt spid="368643"/>
                                        </p:tgtEl>
                                        <p:attrNameLst>
                                          <p:attrName>ppt_h</p:attrName>
                                        </p:attrNameLst>
                                      </p:cBhvr>
                                      <p:tavLst>
                                        <p:tav tm="0">
                                          <p:val>
                                            <p:fltVal val="0"/>
                                          </p:val>
                                        </p:tav>
                                        <p:tav tm="100000">
                                          <p:val>
                                            <p:strVal val="#ppt_h"/>
                                          </p:val>
                                        </p:tav>
                                      </p:tavLst>
                                    </p:anim>
                                    <p:animEffect transition="in" filter="fade">
                                      <p:cBhvr>
                                        <p:cTn id="14" dur="500"/>
                                        <p:tgtEl>
                                          <p:spTgt spid="36864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368649">
                                            <p:txEl>
                                              <p:pRg st="1" end="1"/>
                                            </p:txEl>
                                          </p:spTgt>
                                        </p:tgtEl>
                                        <p:attrNameLst>
                                          <p:attrName>style.visibility</p:attrName>
                                        </p:attrNameLst>
                                      </p:cBhvr>
                                      <p:to>
                                        <p:strVal val="visible"/>
                                      </p:to>
                                    </p:set>
                                    <p:animEffect transition="in" filter="wipe(left)">
                                      <p:cBhvr>
                                        <p:cTn id="19" dur="500"/>
                                        <p:tgtEl>
                                          <p:spTgt spid="36864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
                                  </p:iterate>
                                  <p:childTnLst>
                                    <p:set>
                                      <p:cBhvr>
                                        <p:cTn id="23" dur="1" fill="hold">
                                          <p:stCondLst>
                                            <p:cond delay="0"/>
                                          </p:stCondLst>
                                        </p:cTn>
                                        <p:tgtEl>
                                          <p:spTgt spid="368649">
                                            <p:txEl>
                                              <p:pRg st="2" end="2"/>
                                            </p:txEl>
                                          </p:spTgt>
                                        </p:tgtEl>
                                        <p:attrNameLst>
                                          <p:attrName>style.visibility</p:attrName>
                                        </p:attrNameLst>
                                      </p:cBhvr>
                                      <p:to>
                                        <p:strVal val="visible"/>
                                      </p:to>
                                    </p:set>
                                    <p:animEffect transition="in" filter="wipe(left)">
                                      <p:cBhvr>
                                        <p:cTn id="24" dur="500"/>
                                        <p:tgtEl>
                                          <p:spTgt spid="36864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368644"/>
                                        </p:tgtEl>
                                        <p:attrNameLst>
                                          <p:attrName>style.visibility</p:attrName>
                                        </p:attrNameLst>
                                      </p:cBhvr>
                                      <p:to>
                                        <p:strVal val="visible"/>
                                      </p:to>
                                    </p:set>
                                    <p:anim calcmode="lin" valueType="num">
                                      <p:cBhvr>
                                        <p:cTn id="29" dur="500" fill="hold"/>
                                        <p:tgtEl>
                                          <p:spTgt spid="368644"/>
                                        </p:tgtEl>
                                        <p:attrNameLst>
                                          <p:attrName>ppt_w</p:attrName>
                                        </p:attrNameLst>
                                      </p:cBhvr>
                                      <p:tavLst>
                                        <p:tav tm="0">
                                          <p:val>
                                            <p:fltVal val="0"/>
                                          </p:val>
                                        </p:tav>
                                        <p:tav tm="100000">
                                          <p:val>
                                            <p:strVal val="#ppt_w"/>
                                          </p:val>
                                        </p:tav>
                                      </p:tavLst>
                                    </p:anim>
                                    <p:anim calcmode="lin" valueType="num">
                                      <p:cBhvr>
                                        <p:cTn id="30" dur="500" fill="hold"/>
                                        <p:tgtEl>
                                          <p:spTgt spid="368644"/>
                                        </p:tgtEl>
                                        <p:attrNameLst>
                                          <p:attrName>ppt_h</p:attrName>
                                        </p:attrNameLst>
                                      </p:cBhvr>
                                      <p:tavLst>
                                        <p:tav tm="0">
                                          <p:val>
                                            <p:fltVal val="0"/>
                                          </p:val>
                                        </p:tav>
                                        <p:tav tm="100000">
                                          <p:val>
                                            <p:strVal val="#ppt_h"/>
                                          </p:val>
                                        </p:tav>
                                      </p:tavLst>
                                    </p:anim>
                                    <p:animEffect transition="in" filter="fade">
                                      <p:cBhvr>
                                        <p:cTn id="31" dur="500"/>
                                        <p:tgtEl>
                                          <p:spTgt spid="36864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iterate type="wd">
                                    <p:tmPct val="10000"/>
                                  </p:iterate>
                                  <p:childTnLst>
                                    <p:set>
                                      <p:cBhvr>
                                        <p:cTn id="35" dur="1" fill="hold">
                                          <p:stCondLst>
                                            <p:cond delay="0"/>
                                          </p:stCondLst>
                                        </p:cTn>
                                        <p:tgtEl>
                                          <p:spTgt spid="368651"/>
                                        </p:tgtEl>
                                        <p:attrNameLst>
                                          <p:attrName>style.visibility</p:attrName>
                                        </p:attrNameLst>
                                      </p:cBhvr>
                                      <p:to>
                                        <p:strVal val="visible"/>
                                      </p:to>
                                    </p:set>
                                    <p:animEffect transition="in" filter="wipe(left)">
                                      <p:cBhvr>
                                        <p:cTn id="36" dur="500"/>
                                        <p:tgtEl>
                                          <p:spTgt spid="36865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iterate type="wd">
                                    <p:tmPct val="10000"/>
                                  </p:iterate>
                                  <p:childTnLst>
                                    <p:set>
                                      <p:cBhvr>
                                        <p:cTn id="40" dur="1" fill="hold">
                                          <p:stCondLst>
                                            <p:cond delay="0"/>
                                          </p:stCondLst>
                                        </p:cTn>
                                        <p:tgtEl>
                                          <p:spTgt spid="368649">
                                            <p:txEl>
                                              <p:pRg st="6" end="6"/>
                                            </p:txEl>
                                          </p:spTgt>
                                        </p:tgtEl>
                                        <p:attrNameLst>
                                          <p:attrName>style.visibility</p:attrName>
                                        </p:attrNameLst>
                                      </p:cBhvr>
                                      <p:to>
                                        <p:strVal val="visible"/>
                                      </p:to>
                                    </p:set>
                                    <p:animEffect transition="in" filter="wipe(left)">
                                      <p:cBhvr>
                                        <p:cTn id="41" dur="500"/>
                                        <p:tgtEl>
                                          <p:spTgt spid="368649">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9" presetClass="entr" presetSubtype="0" decel="100000" fill="hold" nodeType="clickEffect">
                                  <p:stCondLst>
                                    <p:cond delay="0"/>
                                  </p:stCondLst>
                                  <p:childTnLst>
                                    <p:set>
                                      <p:cBhvr>
                                        <p:cTn id="45" dur="1" fill="hold">
                                          <p:stCondLst>
                                            <p:cond delay="0"/>
                                          </p:stCondLst>
                                        </p:cTn>
                                        <p:tgtEl>
                                          <p:spTgt spid="368642"/>
                                        </p:tgtEl>
                                        <p:attrNameLst>
                                          <p:attrName>style.visibility</p:attrName>
                                        </p:attrNameLst>
                                      </p:cBhvr>
                                      <p:to>
                                        <p:strVal val="visible"/>
                                      </p:to>
                                    </p:set>
                                    <p:anim calcmode="lin" valueType="num">
                                      <p:cBhvr>
                                        <p:cTn id="46" dur="500" fill="hold"/>
                                        <p:tgtEl>
                                          <p:spTgt spid="368642"/>
                                        </p:tgtEl>
                                        <p:attrNameLst>
                                          <p:attrName>ppt_w</p:attrName>
                                        </p:attrNameLst>
                                      </p:cBhvr>
                                      <p:tavLst>
                                        <p:tav tm="0">
                                          <p:val>
                                            <p:fltVal val="0"/>
                                          </p:val>
                                        </p:tav>
                                        <p:tav tm="100000">
                                          <p:val>
                                            <p:strVal val="#ppt_w"/>
                                          </p:val>
                                        </p:tav>
                                      </p:tavLst>
                                    </p:anim>
                                    <p:anim calcmode="lin" valueType="num">
                                      <p:cBhvr>
                                        <p:cTn id="47" dur="500" fill="hold"/>
                                        <p:tgtEl>
                                          <p:spTgt spid="368642"/>
                                        </p:tgtEl>
                                        <p:attrNameLst>
                                          <p:attrName>ppt_h</p:attrName>
                                        </p:attrNameLst>
                                      </p:cBhvr>
                                      <p:tavLst>
                                        <p:tav tm="0">
                                          <p:val>
                                            <p:fltVal val="0"/>
                                          </p:val>
                                        </p:tav>
                                        <p:tav tm="100000">
                                          <p:val>
                                            <p:strVal val="#ppt_h"/>
                                          </p:val>
                                        </p:tav>
                                      </p:tavLst>
                                    </p:anim>
                                    <p:anim calcmode="lin" valueType="num">
                                      <p:cBhvr>
                                        <p:cTn id="48" dur="500" fill="hold"/>
                                        <p:tgtEl>
                                          <p:spTgt spid="368642"/>
                                        </p:tgtEl>
                                        <p:attrNameLst>
                                          <p:attrName>style.rotation</p:attrName>
                                        </p:attrNameLst>
                                      </p:cBhvr>
                                      <p:tavLst>
                                        <p:tav tm="0">
                                          <p:val>
                                            <p:fltVal val="360"/>
                                          </p:val>
                                        </p:tav>
                                        <p:tav tm="100000">
                                          <p:val>
                                            <p:fltVal val="0"/>
                                          </p:val>
                                        </p:tav>
                                      </p:tavLst>
                                    </p:anim>
                                    <p:animEffect transition="in" filter="fade">
                                      <p:cBhvr>
                                        <p:cTn id="49" dur="500"/>
                                        <p:tgtEl>
                                          <p:spTgt spid="36864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iterate type="wd">
                                    <p:tmPct val="10000"/>
                                  </p:iterate>
                                  <p:childTnLst>
                                    <p:set>
                                      <p:cBhvr>
                                        <p:cTn id="53" dur="1" fill="hold">
                                          <p:stCondLst>
                                            <p:cond delay="0"/>
                                          </p:stCondLst>
                                        </p:cTn>
                                        <p:tgtEl>
                                          <p:spTgt spid="368652"/>
                                        </p:tgtEl>
                                        <p:attrNameLst>
                                          <p:attrName>style.visibility</p:attrName>
                                        </p:attrNameLst>
                                      </p:cBhvr>
                                      <p:to>
                                        <p:strVal val="visible"/>
                                      </p:to>
                                    </p:set>
                                    <p:animEffect transition="in" filter="wipe(left)">
                                      <p:cBhvr>
                                        <p:cTn id="54" dur="500"/>
                                        <p:tgtEl>
                                          <p:spTgt spid="36865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iterate type="wd">
                                    <p:tmPct val="10000"/>
                                  </p:iterate>
                                  <p:childTnLst>
                                    <p:set>
                                      <p:cBhvr>
                                        <p:cTn id="58" dur="1" fill="hold">
                                          <p:stCondLst>
                                            <p:cond delay="0"/>
                                          </p:stCondLst>
                                        </p:cTn>
                                        <p:tgtEl>
                                          <p:spTgt spid="368655"/>
                                        </p:tgtEl>
                                        <p:attrNameLst>
                                          <p:attrName>style.visibility</p:attrName>
                                        </p:attrNameLst>
                                      </p:cBhvr>
                                      <p:to>
                                        <p:strVal val="visible"/>
                                      </p:to>
                                    </p:set>
                                    <p:animEffect transition="in" filter="wipe(left)">
                                      <p:cBhvr>
                                        <p:cTn id="59" dur="500"/>
                                        <p:tgtEl>
                                          <p:spTgt spid="36865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iterate type="wd">
                                    <p:tmPct val="10000"/>
                                  </p:iterate>
                                  <p:childTnLst>
                                    <p:set>
                                      <p:cBhvr>
                                        <p:cTn id="63" dur="1" fill="hold">
                                          <p:stCondLst>
                                            <p:cond delay="0"/>
                                          </p:stCondLst>
                                        </p:cTn>
                                        <p:tgtEl>
                                          <p:spTgt spid="368660"/>
                                        </p:tgtEl>
                                        <p:attrNameLst>
                                          <p:attrName>style.visibility</p:attrName>
                                        </p:attrNameLst>
                                      </p:cBhvr>
                                      <p:to>
                                        <p:strVal val="visible"/>
                                      </p:to>
                                    </p:set>
                                    <p:animEffect transition="in" filter="wipe(left)">
                                      <p:cBhvr>
                                        <p:cTn id="64" dur="500"/>
                                        <p:tgtEl>
                                          <p:spTgt spid="36866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iterate type="wd">
                                    <p:tmPct val="10000"/>
                                  </p:iterate>
                                  <p:childTnLst>
                                    <p:set>
                                      <p:cBhvr>
                                        <p:cTn id="68" dur="1" fill="hold">
                                          <p:stCondLst>
                                            <p:cond delay="0"/>
                                          </p:stCondLst>
                                        </p:cTn>
                                        <p:tgtEl>
                                          <p:spTgt spid="368653"/>
                                        </p:tgtEl>
                                        <p:attrNameLst>
                                          <p:attrName>style.visibility</p:attrName>
                                        </p:attrNameLst>
                                      </p:cBhvr>
                                      <p:to>
                                        <p:strVal val="visible"/>
                                      </p:to>
                                    </p:set>
                                    <p:animEffect transition="in" filter="wipe(left)">
                                      <p:cBhvr>
                                        <p:cTn id="69" dur="500"/>
                                        <p:tgtEl>
                                          <p:spTgt spid="36865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iterate type="wd">
                                    <p:tmPct val="10000"/>
                                  </p:iterate>
                                  <p:childTnLst>
                                    <p:set>
                                      <p:cBhvr>
                                        <p:cTn id="73" dur="1" fill="hold">
                                          <p:stCondLst>
                                            <p:cond delay="0"/>
                                          </p:stCondLst>
                                        </p:cTn>
                                        <p:tgtEl>
                                          <p:spTgt spid="368656"/>
                                        </p:tgtEl>
                                        <p:attrNameLst>
                                          <p:attrName>style.visibility</p:attrName>
                                        </p:attrNameLst>
                                      </p:cBhvr>
                                      <p:to>
                                        <p:strVal val="visible"/>
                                      </p:to>
                                    </p:set>
                                    <p:animEffect transition="in" filter="wipe(left)">
                                      <p:cBhvr>
                                        <p:cTn id="74" dur="500"/>
                                        <p:tgtEl>
                                          <p:spTgt spid="368656"/>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iterate type="wd">
                                    <p:tmPct val="10000"/>
                                  </p:iterate>
                                  <p:childTnLst>
                                    <p:set>
                                      <p:cBhvr>
                                        <p:cTn id="78" dur="1" fill="hold">
                                          <p:stCondLst>
                                            <p:cond delay="0"/>
                                          </p:stCondLst>
                                        </p:cTn>
                                        <p:tgtEl>
                                          <p:spTgt spid="368657"/>
                                        </p:tgtEl>
                                        <p:attrNameLst>
                                          <p:attrName>style.visibility</p:attrName>
                                        </p:attrNameLst>
                                      </p:cBhvr>
                                      <p:to>
                                        <p:strVal val="visible"/>
                                      </p:to>
                                    </p:set>
                                    <p:animEffect transition="in" filter="wipe(left)">
                                      <p:cBhvr>
                                        <p:cTn id="79" dur="500"/>
                                        <p:tgtEl>
                                          <p:spTgt spid="368657"/>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368661"/>
                                        </p:tgtEl>
                                        <p:attrNameLst>
                                          <p:attrName>style.visibility</p:attrName>
                                        </p:attrNameLst>
                                      </p:cBhvr>
                                      <p:to>
                                        <p:strVal val="visible"/>
                                      </p:to>
                                    </p:set>
                                    <p:animEffect transition="in" filter="wipe(down)">
                                      <p:cBhvr>
                                        <p:cTn id="84" dur="500"/>
                                        <p:tgtEl>
                                          <p:spTgt spid="368661"/>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368662"/>
                                        </p:tgtEl>
                                        <p:attrNameLst>
                                          <p:attrName>style.visibility</p:attrName>
                                        </p:attrNameLst>
                                      </p:cBhvr>
                                      <p:to>
                                        <p:strVal val="visible"/>
                                      </p:to>
                                    </p:set>
                                    <p:animEffect transition="in" filter="wipe(left)">
                                      <p:cBhvr>
                                        <p:cTn id="87" dur="500"/>
                                        <p:tgtEl>
                                          <p:spTgt spid="36866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iterate type="wd">
                                    <p:tmPct val="10000"/>
                                  </p:iterate>
                                  <p:childTnLst>
                                    <p:set>
                                      <p:cBhvr>
                                        <p:cTn id="91" dur="1" fill="hold">
                                          <p:stCondLst>
                                            <p:cond delay="0"/>
                                          </p:stCondLst>
                                        </p:cTn>
                                        <p:tgtEl>
                                          <p:spTgt spid="368654"/>
                                        </p:tgtEl>
                                        <p:attrNameLst>
                                          <p:attrName>style.visibility</p:attrName>
                                        </p:attrNameLst>
                                      </p:cBhvr>
                                      <p:to>
                                        <p:strVal val="visible"/>
                                      </p:to>
                                    </p:set>
                                    <p:animEffect transition="in" filter="wipe(left)">
                                      <p:cBhvr>
                                        <p:cTn id="92" dur="500"/>
                                        <p:tgtEl>
                                          <p:spTgt spid="368654"/>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iterate type="wd">
                                    <p:tmPct val="10000"/>
                                  </p:iterate>
                                  <p:childTnLst>
                                    <p:set>
                                      <p:cBhvr>
                                        <p:cTn id="96" dur="1" fill="hold">
                                          <p:stCondLst>
                                            <p:cond delay="0"/>
                                          </p:stCondLst>
                                        </p:cTn>
                                        <p:tgtEl>
                                          <p:spTgt spid="368658"/>
                                        </p:tgtEl>
                                        <p:attrNameLst>
                                          <p:attrName>style.visibility</p:attrName>
                                        </p:attrNameLst>
                                      </p:cBhvr>
                                      <p:to>
                                        <p:strVal val="visible"/>
                                      </p:to>
                                    </p:set>
                                    <p:animEffect transition="in" filter="wipe(left)">
                                      <p:cBhvr>
                                        <p:cTn id="97" dur="500"/>
                                        <p:tgtEl>
                                          <p:spTgt spid="368658"/>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iterate type="wd">
                                    <p:tmPct val="10000"/>
                                  </p:iterate>
                                  <p:childTnLst>
                                    <p:set>
                                      <p:cBhvr>
                                        <p:cTn id="101" dur="1" fill="hold">
                                          <p:stCondLst>
                                            <p:cond delay="0"/>
                                          </p:stCondLst>
                                        </p:cTn>
                                        <p:tgtEl>
                                          <p:spTgt spid="368659"/>
                                        </p:tgtEl>
                                        <p:attrNameLst>
                                          <p:attrName>style.visibility</p:attrName>
                                        </p:attrNameLst>
                                      </p:cBhvr>
                                      <p:to>
                                        <p:strVal val="visible"/>
                                      </p:to>
                                    </p:set>
                                    <p:animEffect transition="in" filter="wipe(left)">
                                      <p:cBhvr>
                                        <p:cTn id="102" dur="500"/>
                                        <p:tgtEl>
                                          <p:spTgt spid="368659"/>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368663"/>
                                        </p:tgtEl>
                                        <p:attrNameLst>
                                          <p:attrName>style.visibility</p:attrName>
                                        </p:attrNameLst>
                                      </p:cBhvr>
                                      <p:to>
                                        <p:strVal val="visible"/>
                                      </p:to>
                                    </p:set>
                                    <p:animEffect transition="in" filter="wipe(up)">
                                      <p:cBhvr>
                                        <p:cTn id="107" dur="500"/>
                                        <p:tgtEl>
                                          <p:spTgt spid="368663"/>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368664"/>
                                        </p:tgtEl>
                                        <p:attrNameLst>
                                          <p:attrName>style.visibility</p:attrName>
                                        </p:attrNameLst>
                                      </p:cBhvr>
                                      <p:to>
                                        <p:strVal val="visible"/>
                                      </p:to>
                                    </p:set>
                                    <p:animEffect transition="in" filter="wipe(left)">
                                      <p:cBhvr>
                                        <p:cTn id="110" dur="500"/>
                                        <p:tgtEl>
                                          <p:spTgt spid="3686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49" grpId="0" build="p"/>
      <p:bldP spid="368661" grpId="0" animBg="1"/>
      <p:bldP spid="368662" grpId="0"/>
      <p:bldP spid="368663" grpId="0" animBg="1"/>
      <p:bldP spid="368664" grpId="0"/>
    </p:bldLst>
  </p:timing>
</p:sld>
</file>

<file path=ppt/theme/theme1.xml><?xml version="1.0" encoding="utf-8"?>
<a:theme xmlns:a="http://schemas.openxmlformats.org/drawingml/2006/main" name="phys1443-spring02">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00"/>
      </a:hlink>
      <a:folHlink>
        <a:srgbClr val="B2B2B2"/>
      </a:folHlink>
    </a:clrScheme>
    <a:fontScheme name="phys1443-spring02">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hys1443-spring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hys1443-spring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hys1443-spring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hys1443-spring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hys1443-spring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hys1443-spring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hys1443-spring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D:\UTA\Classes\1443 Spring 2002\phys1443-spring02.pot</Template>
  <TotalTime>33420</TotalTime>
  <Words>15847</Words>
  <Application>Microsoft Macintosh PowerPoint</Application>
  <PresentationFormat>On-screen Show (4:3)</PresentationFormat>
  <Paragraphs>1793</Paragraphs>
  <Slides>139</Slides>
  <Notes>14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139</vt:i4>
      </vt:variant>
    </vt:vector>
  </HeadingPairs>
  <TitlesOfParts>
    <vt:vector size="147" baseType="lpstr">
      <vt:lpstr>Arial Narrow</vt:lpstr>
      <vt:lpstr>Monotype Corsiva</vt:lpstr>
      <vt:lpstr>ＭＳ Ｐゴシック</vt:lpstr>
      <vt:lpstr>Symbol</vt:lpstr>
      <vt:lpstr>Times New Roman</vt:lpstr>
      <vt:lpstr>Wingdings</vt:lpstr>
      <vt:lpstr>phys1443-spring02</vt:lpstr>
      <vt:lpstr>Equation</vt:lpstr>
      <vt:lpstr>PHYS 1441 – Section 001 Lecture #16 </vt:lpstr>
      <vt:lpstr>PHYS 1441 – Section 001 Lecture #17 </vt:lpstr>
      <vt:lpstr>PHYS 1441 – Section 001 Lecture #18 </vt:lpstr>
      <vt:lpstr>Announcement</vt:lpstr>
      <vt:lpstr>Force Between Two Parallel Wires</vt:lpstr>
      <vt:lpstr>Force Between Two Parallel Wires</vt:lpstr>
      <vt:lpstr>Example 28 – 5 </vt:lpstr>
      <vt:lpstr>Operational Definition of Ampere and Coulomb</vt:lpstr>
      <vt:lpstr>Ampére’s Law</vt:lpstr>
      <vt:lpstr>Ampére’s Law</vt:lpstr>
      <vt:lpstr>Verification of Ampére’s Law</vt:lpstr>
      <vt:lpstr>Verification of Ampére’s Law</vt:lpstr>
      <vt:lpstr>Example 28 – 6 </vt:lpstr>
      <vt:lpstr>Example 28 – 6 cont’d </vt:lpstr>
      <vt:lpstr>Example 28 – 7 </vt:lpstr>
      <vt:lpstr>Solenoid and Its Magnetic Field</vt:lpstr>
      <vt:lpstr>Solenoid Magnetic Field</vt:lpstr>
      <vt:lpstr>Solenoid Magnetic Field</vt:lpstr>
      <vt:lpstr>Example 28 – 10 </vt:lpstr>
      <vt:lpstr>Biot-Savart Law</vt:lpstr>
      <vt:lpstr>Example 28 – 11 </vt:lpstr>
      <vt:lpstr>Magnetic Materials - Ferromagnetism</vt:lpstr>
      <vt:lpstr>B in Magnetic Materials</vt:lpstr>
      <vt:lpstr>B in Magnetic Materials</vt:lpstr>
      <vt:lpstr>Hysteresis</vt:lpstr>
      <vt:lpstr>Hysteresis</vt:lpstr>
      <vt:lpstr>Magnetically Soft Material</vt:lpstr>
      <vt:lpstr>Induced EMF</vt:lpstr>
      <vt:lpstr>Electromagnetic Induction</vt:lpstr>
      <vt:lpstr>Electromagnetic Induction</vt:lpstr>
      <vt:lpstr>Magnetic Flux</vt:lpstr>
      <vt:lpstr>Faraday’s Law of Induction</vt:lpstr>
      <vt:lpstr>Lenz’s Law</vt:lpstr>
      <vt:lpstr>Induced EMF</vt:lpstr>
      <vt:lpstr>Electromagnetic Induction</vt:lpstr>
      <vt:lpstr>Electromagnetic Induction</vt:lpstr>
      <vt:lpstr>Magnetic Flux</vt:lpstr>
      <vt:lpstr>Faraday’s Law of Induction</vt:lpstr>
      <vt:lpstr>Lenz’s Law</vt:lpstr>
      <vt:lpstr>Induction of EMF</vt:lpstr>
      <vt:lpstr>Example 29 – 5 </vt:lpstr>
      <vt:lpstr>Example 29 – 5, cnt’d </vt:lpstr>
      <vt:lpstr>EMF Induced on a Moving Conductor</vt:lpstr>
      <vt:lpstr>Electric Generators</vt:lpstr>
      <vt:lpstr>How does an Electric Generator work?</vt:lpstr>
      <vt:lpstr>How does an Electric Generator work?</vt:lpstr>
      <vt:lpstr>Example 29 – 9 </vt:lpstr>
      <vt:lpstr>US Electricity Sources</vt:lpstr>
      <vt:lpstr>US Electric E Consumption by Users</vt:lpstr>
      <vt:lpstr>The World Energy Consumption</vt:lpstr>
      <vt:lpstr>A DC Generator</vt:lpstr>
      <vt:lpstr>Transformer</vt:lpstr>
      <vt:lpstr>How does a transformer work?</vt:lpstr>
      <vt:lpstr>Transformer Equation</vt:lpstr>
      <vt:lpstr>Example for A Transformer </vt:lpstr>
      <vt:lpstr>Example 29 – 13: Power Transmission </vt:lpstr>
      <vt:lpstr>Electric Field due to Magnetic Flux Change</vt:lpstr>
      <vt:lpstr>Generalized Form of Faraday’s Law</vt:lpstr>
      <vt:lpstr>Inductance</vt:lpstr>
      <vt:lpstr>Mutual Inductance</vt:lpstr>
      <vt:lpstr>Mutual Inductance</vt:lpstr>
      <vt:lpstr>Example 30 – 1 </vt:lpstr>
      <vt:lpstr>Self Inductance</vt:lpstr>
      <vt:lpstr>Self Inductance</vt:lpstr>
      <vt:lpstr>So what in the world is the Inductance?</vt:lpstr>
      <vt:lpstr>Inductor</vt:lpstr>
      <vt:lpstr>Example 30 – 3 </vt:lpstr>
      <vt:lpstr>Electric Field due to Magnetic Flux Change</vt:lpstr>
      <vt:lpstr>Generalized Form of Faraday’s Law</vt:lpstr>
      <vt:lpstr>Inductance</vt:lpstr>
      <vt:lpstr>Mutual Inductance</vt:lpstr>
      <vt:lpstr>Mutual Inductance</vt:lpstr>
      <vt:lpstr>Example 30 – 1 </vt:lpstr>
      <vt:lpstr>Self Inductance</vt:lpstr>
      <vt:lpstr>Self Inductance</vt:lpstr>
      <vt:lpstr>So what in the world is the Inductance?</vt:lpstr>
      <vt:lpstr>Self Inductance</vt:lpstr>
      <vt:lpstr>Self Inductance</vt:lpstr>
      <vt:lpstr>So what in the world is the Inductance?</vt:lpstr>
      <vt:lpstr>Inductor</vt:lpstr>
      <vt:lpstr>Example 30 – 3 </vt:lpstr>
      <vt:lpstr>Energy Stored in the Magnetic Field</vt:lpstr>
      <vt:lpstr>Energy Stored in the Magnetic Field</vt:lpstr>
      <vt:lpstr>Stored Energy in terms of B</vt:lpstr>
      <vt:lpstr>Example 30 – 5 </vt:lpstr>
      <vt:lpstr>LR Circuits</vt:lpstr>
      <vt:lpstr>LR Circuits</vt:lpstr>
      <vt:lpstr>Discharge of LR Circuits</vt:lpstr>
      <vt:lpstr>AC Circuit w/ Resistance only</vt:lpstr>
      <vt:lpstr>AC Circuit w/ Inductance only</vt:lpstr>
      <vt:lpstr>AC Circuit w/ Inductance only</vt:lpstr>
      <vt:lpstr>Example 30 – 9 </vt:lpstr>
      <vt:lpstr>AC Circuit w/ Capacitance only</vt:lpstr>
      <vt:lpstr>AC Circuit w/ Capacitance only</vt:lpstr>
      <vt:lpstr>AC Circuit w/ Capacitance only</vt:lpstr>
      <vt:lpstr>Example 30 – 10</vt:lpstr>
      <vt:lpstr>AC Circuit w/ LRC</vt:lpstr>
      <vt:lpstr>AC Circuit w/ LRC</vt:lpstr>
      <vt:lpstr>Phasor Diagrams</vt:lpstr>
      <vt:lpstr>AC Circuit w/ LRC</vt:lpstr>
      <vt:lpstr>AC Circuit w/ LRC</vt:lpstr>
      <vt:lpstr>AC Circuit w/ LRC</vt:lpstr>
      <vt:lpstr>AC Circuit w/ LRC</vt:lpstr>
      <vt:lpstr>Maxwell’s Equations</vt:lpstr>
      <vt:lpstr>Ampere’s Law</vt:lpstr>
      <vt:lpstr>Expanding Ampere’s Law</vt:lpstr>
      <vt:lpstr>Modifying Ampere’s Law</vt:lpstr>
      <vt:lpstr>Modifying Ampere’s Law</vt:lpstr>
      <vt:lpstr>Example 31 – 1 </vt:lpstr>
      <vt:lpstr>Example 31 – 1 </vt:lpstr>
      <vt:lpstr>Displacement Current</vt:lpstr>
      <vt:lpstr>Gauss’ Law for Magnetism</vt:lpstr>
      <vt:lpstr>Gauss’ Law for Magnetism</vt:lpstr>
      <vt:lpstr>Maxwell’s Equations</vt:lpstr>
      <vt:lpstr>Maxwell’s Amazing Leap of Faith</vt:lpstr>
      <vt:lpstr>Production of EM Waves</vt:lpstr>
      <vt:lpstr>Production of EM Waves</vt:lpstr>
      <vt:lpstr>Properties of Radiation Fields</vt:lpstr>
      <vt:lpstr>Properties of Radiation Fields</vt:lpstr>
      <vt:lpstr>EM Waves</vt:lpstr>
      <vt:lpstr>EM Waves and Their Speeds</vt:lpstr>
      <vt:lpstr>Maxwell’s Equations w/ Q=I=0</vt:lpstr>
      <vt:lpstr>EM Waves from Maxwell’s Equations</vt:lpstr>
      <vt:lpstr>PowerPoint Presentation</vt:lpstr>
      <vt:lpstr>PowerPoint Presentation</vt:lpstr>
      <vt:lpstr>PowerPoint Presentation</vt:lpstr>
      <vt:lpstr>PowerPoint Presentation</vt:lpstr>
      <vt:lpstr>PowerPoint Presentation</vt:lpstr>
      <vt:lpstr>Light as EM Wave</vt:lpstr>
      <vt:lpstr>Light as EM Wave</vt:lpstr>
      <vt:lpstr>Electromagnetic Spectrum</vt:lpstr>
      <vt:lpstr>Example 31 – 3 </vt:lpstr>
      <vt:lpstr>EM Wave in the Transmission Lines</vt:lpstr>
      <vt:lpstr>Example 31 – 5 </vt:lpstr>
      <vt:lpstr>Energy in EM Waves</vt:lpstr>
      <vt:lpstr>Energy Transport</vt:lpstr>
      <vt:lpstr>Energy Transport</vt:lpstr>
      <vt:lpstr>Average Energy Transport</vt:lpstr>
      <vt:lpstr>Example 31 – 6 </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 1443 – Section 501 Lecture #1</dc:title>
  <dc:creator>Jae Yu</dc:creator>
  <cp:lastModifiedBy>Microsoft Office User</cp:lastModifiedBy>
  <cp:revision>732</cp:revision>
  <dcterms:created xsi:type="dcterms:W3CDTF">2012-01-19T04:21:20Z</dcterms:created>
  <dcterms:modified xsi:type="dcterms:W3CDTF">2018-06-28T23:01:55Z</dcterms:modified>
</cp:coreProperties>
</file>