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743" r:id="rId9"/>
    <p:sldId id="632" r:id="rId10"/>
    <p:sldId id="439" r:id="rId11"/>
    <p:sldId id="440" r:id="rId12"/>
    <p:sldId id="441" r:id="rId13"/>
    <p:sldId id="442" r:id="rId14"/>
    <p:sldId id="443" r:id="rId15"/>
    <p:sldId id="444" r:id="rId16"/>
    <p:sldId id="745" r:id="rId17"/>
    <p:sldId id="592" r:id="rId18"/>
    <p:sldId id="406" r:id="rId19"/>
    <p:sldId id="407" r:id="rId20"/>
    <p:sldId id="492" r:id="rId21"/>
    <p:sldId id="483" r:id="rId22"/>
    <p:sldId id="484" r:id="rId23"/>
    <p:sldId id="485" r:id="rId24"/>
    <p:sldId id="486" r:id="rId25"/>
    <p:sldId id="459" r:id="rId26"/>
    <p:sldId id="496" r:id="rId27"/>
    <p:sldId id="495" r:id="rId28"/>
    <p:sldId id="488" r:id="rId29"/>
    <p:sldId id="490" r:id="rId30"/>
    <p:sldId id="746" r:id="rId31"/>
    <p:sldId id="747" r:id="rId32"/>
    <p:sldId id="704" r:id="rId33"/>
    <p:sldId id="706" r:id="rId34"/>
    <p:sldId id="507" r:id="rId35"/>
    <p:sldId id="506" r:id="rId36"/>
    <p:sldId id="494" r:id="rId37"/>
    <p:sldId id="510" r:id="rId38"/>
    <p:sldId id="413" r:id="rId39"/>
    <p:sldId id="414" r:id="rId40"/>
    <p:sldId id="415" r:id="rId41"/>
    <p:sldId id="331" r:id="rId42"/>
    <p:sldId id="418" r:id="rId43"/>
    <p:sldId id="419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80" r:id="rId52"/>
    <p:sldId id="428" r:id="rId53"/>
    <p:sldId id="429" r:id="rId54"/>
    <p:sldId id="430" r:id="rId55"/>
    <p:sldId id="431" r:id="rId56"/>
    <p:sldId id="432" r:id="rId57"/>
    <p:sldId id="433" r:id="rId58"/>
    <p:sldId id="434" r:id="rId59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86"/>
    <p:restoredTop sz="94660"/>
  </p:normalViewPr>
  <p:slideViewPr>
    <p:cSldViewPr>
      <p:cViewPr varScale="1">
        <p:scale>
          <a:sx n="133" d="100"/>
          <a:sy n="133" d="100"/>
        </p:scale>
        <p:origin x="7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0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0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5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6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8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94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summer14-1441-001/summer14-1441-001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ta.edu/planetarium/shows/schedule.php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110603" y="1447800"/>
            <a:ext cx="2614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June 3,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this Wednesday, June 5!!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begun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10875"/>
      </p:ext>
    </p:extLst>
  </p:cSld>
  <p:clrMapOvr>
    <a:masterClrMapping/>
  </p:clrMapOvr>
  <p:transition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/>
              <a:t>How about this?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all your electronic devices, including cell-phones and all types of computers before the start of all classes!</a:t>
            </a:r>
          </a:p>
          <a:p>
            <a:pPr eaLnBrk="1" hangingPunct="1"/>
            <a:r>
              <a:rPr lang="en-US" dirty="0"/>
              <a:t>Reading assignment #1: Read and follow through all sections in appendix A by tomorrow, June 4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what we have learned on Ch. 21 on this Wednesday, June 5.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21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err="1"/>
              <a:t>Fermilab</a:t>
            </a:r>
            <a:r>
              <a:rPr lang="en-US" dirty="0"/>
              <a:t> Neutrino Program</a:t>
            </a:r>
            <a:endParaRPr lang="en-US" b="1" dirty="0">
              <a:latin typeface="Arial Narrow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685800"/>
            <a:ext cx="803516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err="1">
                <a:solidFill>
                  <a:srgbClr val="0033CC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is building high intensity proton beam based neutrino physics facility (LBNF </a:t>
            </a:r>
            <a:r>
              <a:rPr lang="mr-IN" sz="2800" dirty="0">
                <a:solidFill>
                  <a:srgbClr val="0033CC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Long Baseline Neutrino Facility)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Precision neutrino oscillation properties</a:t>
            </a:r>
          </a:p>
          <a:p>
            <a:pPr lvl="2">
              <a:spcBef>
                <a:spcPts val="300"/>
              </a:spcBef>
            </a:pPr>
            <a:r>
              <a:rPr lang="en-GB" sz="2000" dirty="0">
                <a:latin typeface="Arial Narrow" charset="0"/>
                <a:ea typeface="Arial Narrow" charset="0"/>
                <a:cs typeface="Arial Narrow" charset="0"/>
              </a:rPr>
              <a:t>Mass Hierarchy, CP phase, </a:t>
            </a:r>
            <a:r>
              <a:rPr lang="en-GB" sz="2000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lvl="2">
              <a:spcBef>
                <a:spcPts val="300"/>
              </a:spcBef>
            </a:pPr>
            <a:r>
              <a:rPr lang="en-GB" sz="2000" dirty="0"/>
              <a:t>Supernova detection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Physics beyond Standard Model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 lvl="1">
              <a:spcBef>
                <a:spcPts val="300"/>
              </a:spcBef>
            </a:pP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Search for sterile neutrinos, dark matter, </a:t>
            </a:r>
            <a:r>
              <a:rPr lang="en-GB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300"/>
              </a:spcBef>
            </a:pPr>
            <a:r>
              <a:rPr lang="en-GB" sz="2800" dirty="0"/>
              <a:t>Require capable ND and large mass underground FD w/ a capability for low energy detection, good position resolution, timing resolution and good particle ID</a:t>
            </a:r>
          </a:p>
          <a:p>
            <a:pPr>
              <a:spcBef>
                <a:spcPts val="300"/>
              </a:spcBef>
            </a:pPr>
            <a:r>
              <a:rPr lang="en-GB" sz="2800" dirty="0"/>
              <a:t>Also a short-baseline neutrino 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5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The remaining 95% of the universe must explored further!!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Dark Matter Search Motivation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The remaining 95% of the universe must be explored further!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Detection of DM (elastic):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How does a DM event look in an experiment?: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DUNE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5257800"/>
            <a:ext cx="609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76454" y="1701225"/>
            <a:ext cx="136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Battell </a:t>
            </a:r>
            <a:r>
              <a:rPr lang="is-IS" sz="1600" b="1" i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et al</a:t>
            </a:r>
            <a:r>
              <a:rPr lang="is-IS" sz="1600" b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., PRD80, 095024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20225"/>
            <a:ext cx="162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Minimal model w/ kinetic mixing</a:t>
            </a:r>
          </a:p>
        </p:txBody>
      </p:sp>
    </p:spTree>
    <p:extLst>
      <p:ext uri="{BB962C8B-B14F-4D97-AF65-F5344CB8AC3E}">
        <p14:creationId xmlns:p14="http://schemas.microsoft.com/office/powerpoint/2010/main" val="1419703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Yes, you are right!  Mount Rushmore!!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Nobel 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839200" cy="5638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flagship long baseline (1300km -800mi)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With very high intensity proton beams (1.2MW </a:t>
            </a:r>
            <a:r>
              <a:rPr lang="en-US" sz="2800" dirty="0">
                <a:latin typeface="Arial Narrow"/>
                <a:cs typeface="Arial Narrow"/>
                <a:sym typeface="Wingdings"/>
              </a:rPr>
              <a:t> 2.4MW!)</a:t>
            </a:r>
            <a:endParaRPr lang="en-US" sz="2800" dirty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Result in large number of neutrinos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A great potential for DM &amp; other physics beyond the Standard Model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Food for thoughts!  How many 100GeV protons per second do these beam powers correspond to?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Large mass (~80kt! total) </a:t>
            </a:r>
            <a:r>
              <a:rPr lang="en-US" sz="2800" dirty="0" err="1">
                <a:latin typeface="Arial Narrow"/>
                <a:cs typeface="Arial Narrow"/>
              </a:rPr>
              <a:t>LAr</a:t>
            </a:r>
            <a:r>
              <a:rPr lang="en-US" sz="2800" dirty="0">
                <a:latin typeface="Arial Narrow"/>
                <a:cs typeface="Arial Narrow"/>
              </a:rPr>
              <a:t> Detector at SURF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Powerful near detector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Was born March 2015!  A two year old baby!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Combination of two large proposals – LBNE (US) and LBNO (EU)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1020 collaborators from ~174 institutes in 30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287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The Components of the 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/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1500m underground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4 caverns with ~20kt total each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66m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15m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3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56702"/>
            <a:ext cx="8915400" cy="995898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Building four 10kt active volume </a:t>
            </a:r>
            <a:r>
              <a:rPr lang="en-US" sz="2800" dirty="0" err="1">
                <a:latin typeface="Arial Narrow"/>
                <a:cs typeface="Arial Narrow"/>
              </a:rPr>
              <a:t>LAr</a:t>
            </a:r>
            <a:r>
              <a:rPr lang="en-US" sz="2800" dirty="0">
                <a:latin typeface="Arial Narrow"/>
                <a:cs typeface="Arial Narrow"/>
              </a:rPr>
              <a:t> Detectors very challenging!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Need to understand many aspects of the detector technology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Two full scale prototype detectors under construction at CERN </a:t>
            </a:r>
            <a:r>
              <a:rPr lang="mr-IN" sz="2800" dirty="0">
                <a:latin typeface="Arial Narrow"/>
                <a:cs typeface="Arial Narrow"/>
              </a:rPr>
              <a:t>–</a:t>
            </a:r>
            <a:r>
              <a:rPr lang="en-US" sz="2800" dirty="0">
                <a:latin typeface="Arial Narrow"/>
                <a:cs typeface="Arial Narrow"/>
              </a:rPr>
              <a:t> SP and DP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Prototyping the 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6" y="2133600"/>
            <a:ext cx="2693572" cy="181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6"/>
          <p:cNvSpPr/>
          <p:nvPr/>
        </p:nvSpPr>
        <p:spPr>
          <a:xfrm>
            <a:off x="608775" y="1752600"/>
            <a:ext cx="247347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35T @ FNAL</a:t>
            </a:r>
          </a:p>
        </p:txBody>
      </p:sp>
      <p:sp>
        <p:nvSpPr>
          <p:cNvPr id="12" name="Shape 157"/>
          <p:cNvSpPr/>
          <p:nvPr/>
        </p:nvSpPr>
        <p:spPr>
          <a:xfrm>
            <a:off x="3236882" y="1828800"/>
            <a:ext cx="240191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 dirty="0">
                <a:solidFill>
                  <a:srgbClr val="A50021"/>
                </a:solidFill>
                <a:latin typeface="+mn-lt"/>
              </a:rPr>
              <a:t>single phase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 technology: Interaction &amp; detection in LAr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543711" y="2590800"/>
            <a:ext cx="1826950" cy="287618"/>
          </a:xfrm>
          <a:prstGeom prst="rect">
            <a:avLst/>
          </a:prstGeom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488335"/>
            <a:ext cx="2792207" cy="19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2"/>
          <p:cNvSpPr/>
          <p:nvPr/>
        </p:nvSpPr>
        <p:spPr>
          <a:xfrm>
            <a:off x="3428913" y="4466624"/>
            <a:ext cx="211374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D</a:t>
            </a:r>
            <a:r>
              <a:rPr sz="1600" dirty="0">
                <a:solidFill>
                  <a:srgbClr val="A50021"/>
                </a:solidFill>
                <a:latin typeface="+mn-lt"/>
              </a:rPr>
              <a:t>ual 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P</a:t>
            </a:r>
            <a:r>
              <a:rPr sz="1600" dirty="0">
                <a:solidFill>
                  <a:srgbClr val="A50021"/>
                </a:solidFill>
                <a:latin typeface="+mn-lt"/>
              </a:rPr>
              <a:t>hase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Interaction in </a:t>
            </a:r>
            <a:r>
              <a:rPr lang="en-US" sz="1600" dirty="0" err="1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&amp; detection in </a:t>
            </a:r>
            <a:r>
              <a:rPr lang="en-US" sz="1600" dirty="0" err="1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endParaRPr lang="en-US" sz="16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570730" y="4039692"/>
            <a:ext cx="240107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WA105 3x1x1@CERN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21037" y="5110216"/>
            <a:ext cx="1826950" cy="287618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743" y="1779351"/>
            <a:ext cx="2746257" cy="24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33" y="4269740"/>
            <a:ext cx="2848667" cy="254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ounded Rectangular Callout 33"/>
          <p:cNvSpPr/>
          <p:nvPr/>
        </p:nvSpPr>
        <p:spPr bwMode="auto">
          <a:xfrm>
            <a:off x="3610810" y="5105400"/>
            <a:ext cx="3247190" cy="1165493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6306" y="4269740"/>
            <a:ext cx="2395427" cy="2221917"/>
            <a:chOff x="5576306" y="4269740"/>
            <a:chExt cx="2395427" cy="2221917"/>
          </a:xfrm>
        </p:grpSpPr>
        <p:cxnSp>
          <p:nvCxnSpPr>
            <p:cNvPr id="22" name="Connecteur droit avec flèche 14"/>
            <p:cNvCxnSpPr/>
            <p:nvPr/>
          </p:nvCxnSpPr>
          <p:spPr>
            <a:xfrm>
              <a:off x="6190097" y="4971552"/>
              <a:ext cx="7862" cy="10482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5"/>
            <p:cNvSpPr txBox="1"/>
            <p:nvPr/>
          </p:nvSpPr>
          <p:spPr>
            <a:xfrm>
              <a:off x="5791200" y="5291259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cxnSp>
          <p:nvCxnSpPr>
            <p:cNvPr id="24" name="Connecteur droit avec flèche 14"/>
            <p:cNvCxnSpPr/>
            <p:nvPr/>
          </p:nvCxnSpPr>
          <p:spPr>
            <a:xfrm>
              <a:off x="6197959" y="6073671"/>
              <a:ext cx="835907" cy="2186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14"/>
            <p:cNvCxnSpPr/>
            <p:nvPr/>
          </p:nvCxnSpPr>
          <p:spPr>
            <a:xfrm flipH="1">
              <a:off x="7080799" y="5991893"/>
              <a:ext cx="890934" cy="3118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15"/>
            <p:cNvSpPr txBox="1"/>
            <p:nvPr/>
          </p:nvSpPr>
          <p:spPr>
            <a:xfrm>
              <a:off x="6292880" y="6153103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2" name="ZoneTexte 15"/>
            <p:cNvSpPr txBox="1"/>
            <p:nvPr/>
          </p:nvSpPr>
          <p:spPr>
            <a:xfrm>
              <a:off x="7361846" y="6101616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7" name="ZoneTexte 15"/>
            <p:cNvSpPr txBox="1"/>
            <p:nvPr/>
          </p:nvSpPr>
          <p:spPr>
            <a:xfrm>
              <a:off x="5576306" y="4269740"/>
              <a:ext cx="5196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600t</a:t>
              </a:r>
            </a:p>
          </p:txBody>
        </p:sp>
      </p:grpSp>
      <p:sp>
        <p:nvSpPr>
          <p:cNvPr id="33" name="Shape 157"/>
          <p:cNvSpPr/>
          <p:nvPr/>
        </p:nvSpPr>
        <p:spPr>
          <a:xfrm>
            <a:off x="3465462" y="2940626"/>
            <a:ext cx="194473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>
                <a:solidFill>
                  <a:srgbClr val="A50021"/>
                </a:solidFill>
                <a:latin typeface="+mn-lt"/>
              </a:rPr>
              <a:t>SP</a:t>
            </a:r>
            <a:r>
              <a:rPr sz="160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36" name="Shape 162"/>
          <p:cNvSpPr/>
          <p:nvPr/>
        </p:nvSpPr>
        <p:spPr>
          <a:xfrm>
            <a:off x="3519049" y="5531406"/>
            <a:ext cx="201544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>
                <a:solidFill>
                  <a:srgbClr val="A50021"/>
                </a:solidFill>
                <a:latin typeface="+mn-lt"/>
              </a:rPr>
              <a:t>DP</a:t>
            </a:r>
            <a:r>
              <a:rPr sz="160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2" y="1938459"/>
            <a:ext cx="7093664" cy="33143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71200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3742379" cy="1938231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52400" y="678425"/>
            <a:ext cx="8915400" cy="1345236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Field cage provides a uniform electric field for the ionization electrons to drift toward the collection plane</a:t>
            </a:r>
          </a:p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Modularized design </a:t>
            </a:r>
            <a:r>
              <a:rPr lang="en-US" sz="2800" kern="0" dirty="0">
                <a:latin typeface="Arial Narrow"/>
                <a:cs typeface="Arial Narrow"/>
                <a:sym typeface="Wingdings"/>
              </a:rPr>
              <a:t> UTA responsible for </a:t>
            </a:r>
            <a:r>
              <a:rPr lang="en-US" sz="2800" kern="0" dirty="0" err="1">
                <a:latin typeface="Arial Narrow"/>
                <a:cs typeface="Arial Narrow"/>
                <a:sym typeface="Wingdings"/>
              </a:rPr>
              <a:t>ProtoDUNE</a:t>
            </a:r>
            <a:r>
              <a:rPr lang="en-US" sz="2800" kern="0" dirty="0">
                <a:latin typeface="Arial Narrow"/>
                <a:cs typeface="Arial Narrow"/>
                <a:sym typeface="Wingdings"/>
              </a:rPr>
              <a:t> DP FC</a:t>
            </a:r>
            <a:endParaRPr lang="en-US" sz="2800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5F048-B58A-C14D-A1E3-3A43589C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23661"/>
            <a:ext cx="3742379" cy="23353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A0AD7AD-64C9-4C4D-89DB-E16D237ED52F}"/>
              </a:ext>
            </a:extLst>
          </p:cNvPr>
          <p:cNvSpPr/>
          <p:nvPr/>
        </p:nvSpPr>
        <p:spPr bwMode="auto">
          <a:xfrm rot="15949479">
            <a:off x="1362716" y="2570867"/>
            <a:ext cx="570168" cy="35944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24571-DA3A-E242-A8A7-370066A97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25" y="2023661"/>
            <a:ext cx="4854975" cy="43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1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to help the whole humanity live well as an integral part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DP Detector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68447" y="685800"/>
            <a:ext cx="8915400" cy="914400"/>
          </a:xfrm>
          <a:prstGeom prst="rect">
            <a:avLst/>
          </a:prstGeom>
          <a:noFill/>
          <a:ln/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Cryostat welded shut last week!!</a:t>
            </a:r>
          </a:p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Gas </a:t>
            </a:r>
            <a:r>
              <a:rPr lang="en-US" sz="2800" kern="0" dirty="0" err="1">
                <a:latin typeface="Arial Narrow"/>
                <a:cs typeface="Arial Narrow"/>
              </a:rPr>
              <a:t>Ar</a:t>
            </a:r>
            <a:r>
              <a:rPr lang="en-US" sz="2800" kern="0" dirty="0">
                <a:latin typeface="Arial Narrow"/>
                <a:cs typeface="Arial Narrow"/>
              </a:rPr>
              <a:t> purge, cooldown and fill to complete for data in mid Aug.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" y="1600200"/>
            <a:ext cx="4042658" cy="45983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1058588">
            <a:off x="3160013" y="2876636"/>
            <a:ext cx="599457" cy="2447361"/>
            <a:chOff x="1676400" y="2895600"/>
            <a:chExt cx="599457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pic>
        <p:nvPicPr>
          <p:cNvPr id="1025" name="Picture 1" descr="page2image324687696">
            <a:extLst>
              <a:ext uri="{FF2B5EF4-FFF2-40B4-BE49-F238E27FC236}">
                <a16:creationId xmlns:a16="http://schemas.microsoft.com/office/drawing/2014/main" id="{00781E51-1DE7-C448-8261-EDA1266E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67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9"/>
          <p:cNvPicPr/>
          <p:nvPr/>
        </p:nvPicPr>
        <p:blipFill>
          <a:blip r:embed="rId2"/>
          <a:srcRect r="18647" b="29177"/>
          <a:stretch/>
        </p:blipFill>
        <p:spPr>
          <a:xfrm>
            <a:off x="0" y="2361020"/>
            <a:ext cx="4259054" cy="4257210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Status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of </a:t>
            </a: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Single Phase</a:t>
            </a:r>
            <a:endParaRPr lang="en-US" altLang="en-US" sz="40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228600" y="634696"/>
            <a:ext cx="8915400" cy="1751814"/>
          </a:xfrm>
          <a:prstGeom prst="rect">
            <a:avLst/>
          </a:prstGeom>
          <a:noFill/>
          <a:ln/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Detector completed and the cryostat shut end of June, 2018</a:t>
            </a:r>
          </a:p>
          <a:p>
            <a:pPr lvl="1">
              <a:lnSpc>
                <a:spcPct val="90000"/>
              </a:lnSpc>
            </a:pPr>
            <a:r>
              <a:rPr lang="en-US" sz="2400" kern="0" dirty="0" err="1">
                <a:latin typeface="Arial Narrow"/>
                <a:cs typeface="Arial Narrow"/>
              </a:rPr>
              <a:t>LAr</a:t>
            </a:r>
            <a:r>
              <a:rPr lang="en-US" sz="2400" kern="0" dirty="0">
                <a:latin typeface="Arial Narrow"/>
                <a:cs typeface="Arial Narrow"/>
              </a:rPr>
              <a:t> filling completed on Sept. 13, 2018</a:t>
            </a:r>
          </a:p>
          <a:p>
            <a:pPr lvl="1">
              <a:lnSpc>
                <a:spcPct val="90000"/>
              </a:lnSpc>
            </a:pPr>
            <a:r>
              <a:rPr lang="en-US" sz="2400" kern="0" dirty="0">
                <a:latin typeface="Arial Narrow"/>
                <a:cs typeface="Arial Narrow"/>
              </a:rPr>
              <a:t>TPC’s activated and taking data since Sept. 21</a:t>
            </a:r>
          </a:p>
          <a:p>
            <a:pPr lvl="2">
              <a:lnSpc>
                <a:spcPct val="90000"/>
              </a:lnSpc>
            </a:pPr>
            <a:r>
              <a:rPr lang="en-US" sz="2000" kern="0" dirty="0">
                <a:latin typeface="Arial Narrow"/>
                <a:cs typeface="Arial Narrow"/>
              </a:rPr>
              <a:t>Observed cosmic tracks as soon as the TPC turned on close to the operational HV</a:t>
            </a:r>
          </a:p>
          <a:p>
            <a:pPr lvl="2">
              <a:lnSpc>
                <a:spcPct val="90000"/>
              </a:lnSpc>
            </a:pPr>
            <a:r>
              <a:rPr lang="en-US" sz="2000" kern="0" dirty="0" err="1">
                <a:latin typeface="Arial Narrow"/>
                <a:cs typeface="Arial Narrow"/>
              </a:rPr>
              <a:t>LAr</a:t>
            </a:r>
            <a:r>
              <a:rPr lang="en-US" sz="2000" kern="0" dirty="0">
                <a:latin typeface="Arial Narrow"/>
                <a:cs typeface="Arial Narrow"/>
              </a:rPr>
              <a:t> purity is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&gt;6ms</a:t>
            </a:r>
            <a:r>
              <a:rPr lang="en-US" sz="2000" kern="0" dirty="0">
                <a:latin typeface="Arial Narrow"/>
                <a:cs typeface="Arial Narrow"/>
              </a:rPr>
              <a:t>,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99.7%</a:t>
            </a:r>
            <a:r>
              <a:rPr lang="en-US" sz="2000" kern="0" dirty="0">
                <a:latin typeface="Arial Narrow"/>
                <a:cs typeface="Arial Narrow"/>
              </a:rPr>
              <a:t> of the channels alive!, gain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uniform within 5% </a:t>
            </a:r>
            <a:r>
              <a:rPr lang="en-US" sz="2000" kern="0" dirty="0">
                <a:latin typeface="Arial Narrow"/>
                <a:cs typeface="Arial Narrow"/>
              </a:rPr>
              <a:t>across</a:t>
            </a:r>
          </a:p>
          <a:p>
            <a:pPr lvl="1">
              <a:lnSpc>
                <a:spcPct val="90000"/>
              </a:lnSpc>
            </a:pPr>
            <a:r>
              <a:rPr lang="en-US" sz="2600" kern="0" dirty="0">
                <a:latin typeface="Arial Narrow"/>
                <a:cs typeface="Arial Narrow"/>
              </a:rPr>
              <a:t>Beam data taking stopped on Nov. 15, 2018</a:t>
            </a:r>
          </a:p>
          <a:p>
            <a:pPr lvl="1">
              <a:lnSpc>
                <a:spcPct val="90000"/>
              </a:lnSpc>
            </a:pPr>
            <a:r>
              <a:rPr lang="en-US" sz="2600" kern="0" dirty="0">
                <a:latin typeface="Arial Narrow"/>
                <a:cs typeface="Arial Narrow"/>
              </a:rPr>
              <a:t>Cosmic data taking continues throughout the 2 year CERN beam shutdown</a:t>
            </a:r>
          </a:p>
          <a:p>
            <a:pPr lvl="1">
              <a:lnSpc>
                <a:spcPct val="90000"/>
              </a:lnSpc>
            </a:pPr>
            <a:endParaRPr lang="en-US" sz="2200" kern="0" dirty="0">
              <a:latin typeface="Arial Narrow"/>
              <a:cs typeface="Arial Narrow"/>
            </a:endParaRPr>
          </a:p>
        </p:txBody>
      </p:sp>
      <p:grpSp>
        <p:nvGrpSpPr>
          <p:cNvPr id="16" name="Group 15"/>
          <p:cNvGrpSpPr/>
          <p:nvPr/>
        </p:nvGrpSpPr>
        <p:grpSpPr>
          <a:xfrm rot="1025486">
            <a:off x="1438110" y="3275464"/>
            <a:ext cx="599457" cy="3417510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pic>
        <p:nvPicPr>
          <p:cNvPr id="22" name="Picture 27"/>
          <p:cNvPicPr/>
          <p:nvPr/>
        </p:nvPicPr>
        <p:blipFill>
          <a:blip r:embed="rId3"/>
          <a:srcRect t="3145" r="13075"/>
          <a:stretch/>
        </p:blipFill>
        <p:spPr>
          <a:xfrm>
            <a:off x="4260960" y="2361020"/>
            <a:ext cx="4883040" cy="4257209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grpSp>
        <p:nvGrpSpPr>
          <p:cNvPr id="23" name="Group 22"/>
          <p:cNvGrpSpPr/>
          <p:nvPr/>
        </p:nvGrpSpPr>
        <p:grpSpPr>
          <a:xfrm rot="20859498">
            <a:off x="8239199" y="2792235"/>
            <a:ext cx="599457" cy="3343362"/>
            <a:chOff x="1676400" y="2895600"/>
            <a:chExt cx="599457" cy="350520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 rot="16395553">
            <a:off x="7130329" y="4642694"/>
            <a:ext cx="501856" cy="2851394"/>
            <a:chOff x="1676400" y="2895600"/>
            <a:chExt cx="501856" cy="350520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 rot="5204447">
              <a:off x="1061088" y="4385093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rot="16395553">
            <a:off x="2331927" y="4939482"/>
            <a:ext cx="497196" cy="2851394"/>
            <a:chOff x="1676400" y="2895600"/>
            <a:chExt cx="497196" cy="35052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 rot="5204447">
              <a:off x="1056428" y="4284484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253055" y="3690839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Shared Cathode Plane</a:t>
            </a:r>
            <a:endParaRPr lang="en-US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5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3200"/>
            <a:ext cx="4572000" cy="2783399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83641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SP First Events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/>
          <a:stretch/>
        </p:blipFill>
        <p:spPr>
          <a:xfrm>
            <a:off x="4724401" y="3693600"/>
            <a:ext cx="4419600" cy="3164400"/>
          </a:xfrm>
          <a:prstGeom prst="rect">
            <a:avLst/>
          </a:prstGeom>
          <a:ln>
            <a:noFill/>
          </a:ln>
        </p:spPr>
      </p:pic>
      <p:sp>
        <p:nvSpPr>
          <p:cNvPr id="26" name="TextShape 2"/>
          <p:cNvSpPr txBox="1"/>
          <p:nvPr/>
        </p:nvSpPr>
        <p:spPr>
          <a:xfrm>
            <a:off x="7710589" y="3774671"/>
            <a:ext cx="133740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10/2/18 1</a:t>
            </a:r>
            <a:r>
              <a:rPr lang="en-US" sz="1200" b="1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st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 e</a:t>
            </a: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3D “near”-line Event Display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4"/>
          <a:stretch/>
        </p:blipFill>
        <p:spPr>
          <a:xfrm>
            <a:off x="0" y="609600"/>
            <a:ext cx="4572000" cy="2971800"/>
          </a:xfrm>
          <a:prstGeom prst="rect">
            <a:avLst/>
          </a:prstGeom>
          <a:ln>
            <a:noFill/>
          </a:ln>
        </p:spPr>
      </p:pic>
      <p:sp>
        <p:nvSpPr>
          <p:cNvPr id="35" name="TextShape 3"/>
          <p:cNvSpPr txBox="1"/>
          <p:nvPr/>
        </p:nvSpPr>
        <p:spPr>
          <a:xfrm>
            <a:off x="415440" y="835560"/>
            <a:ext cx="4536360" cy="39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9/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21/2018: First track seen at nominal E Field!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TextShape 4"/>
          <p:cNvSpPr txBox="1"/>
          <p:nvPr/>
        </p:nvSpPr>
        <p:spPr>
          <a:xfrm>
            <a:off x="2266294" y="2668320"/>
            <a:ext cx="2149920" cy="366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On-line Event Display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TextShape 5"/>
          <p:cNvSpPr txBox="1"/>
          <p:nvPr/>
        </p:nvSpPr>
        <p:spPr>
          <a:xfrm>
            <a:off x="4883573" y="327660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/2/2018: First event seen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electron)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TextShape 6"/>
          <p:cNvSpPr txBox="1"/>
          <p:nvPr/>
        </p:nvSpPr>
        <p:spPr>
          <a:xfrm>
            <a:off x="6019800" y="1957571"/>
            <a:ext cx="2228220" cy="33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Off-line Event Display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Picture 39"/>
          <p:cNvPicPr/>
          <p:nvPr/>
        </p:nvPicPr>
        <p:blipFill>
          <a:blip r:embed="rId5"/>
          <a:stretch/>
        </p:blipFill>
        <p:spPr>
          <a:xfrm>
            <a:off x="24240" y="3657600"/>
            <a:ext cx="4700160" cy="3200400"/>
          </a:xfrm>
          <a:prstGeom prst="rect">
            <a:avLst/>
          </a:prstGeom>
          <a:ln>
            <a:noFill/>
          </a:ln>
        </p:spPr>
      </p:pic>
      <p:sp>
        <p:nvSpPr>
          <p:cNvPr id="41" name="TextShape 7"/>
          <p:cNvSpPr txBox="1"/>
          <p:nvPr/>
        </p:nvSpPr>
        <p:spPr>
          <a:xfrm>
            <a:off x="682560" y="435132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10/2/2018: First pion interaction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pion)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4257930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32588" y="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SP First Event</a:t>
            </a:r>
            <a:endParaRPr lang="en-US" altLang="en-US" sz="4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686800" cy="762000"/>
          </a:xfrm>
        </p:spPr>
        <p:txBody>
          <a:bodyPr/>
          <a:lstStyle/>
          <a:p>
            <a:r>
              <a:rPr lang="en-US" sz="4800" dirty="0"/>
              <a:t>Intermediate Physics w/ </a:t>
            </a:r>
            <a:r>
              <a:rPr lang="en-US" sz="4800" dirty="0" err="1"/>
              <a:t>ProtoDUNE</a:t>
            </a:r>
            <a:r>
              <a:rPr lang="en-US" sz="4800" dirty="0"/>
              <a:t>?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6868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Arial Narrow" charset="0"/>
                <a:sym typeface="Wingdings"/>
              </a:rPr>
              <a:t>ProtoDUNE</a:t>
            </a:r>
            <a:r>
              <a:rPr lang="en-US" sz="2800" dirty="0">
                <a:latin typeface="Arial Narrow" charset="0"/>
                <a:sym typeface="Wingdings"/>
              </a:rPr>
              <a:t> detectors have active volume of over 600t total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sym typeface="Wingdings"/>
              </a:rPr>
              <a:t>Potential for searching for relativistic Boosted Dark Matter in its inelastic scattering in the detector  Distinct signature of e/p + </a:t>
            </a:r>
            <a:r>
              <a:rPr lang="en-US" sz="2800" dirty="0" err="1">
                <a:latin typeface="Arial Narrow" charset="0"/>
                <a:sym typeface="Wingdings"/>
              </a:rPr>
              <a:t>e</a:t>
            </a:r>
            <a:r>
              <a:rPr lang="en-US" baseline="30000" dirty="0" err="1">
                <a:latin typeface="Arial Narrow" charset="0"/>
                <a:sym typeface="Wingdings"/>
              </a:rPr>
              <a:t>+</a:t>
            </a:r>
            <a:r>
              <a:rPr lang="en-US" sz="2800" dirty="0" err="1">
                <a:latin typeface="Arial Narrow" charset="0"/>
                <a:sym typeface="Wingdings"/>
              </a:rPr>
              <a:t>e</a:t>
            </a:r>
            <a:r>
              <a:rPr lang="en-US" sz="2800" baseline="30000" dirty="0">
                <a:latin typeface="Arial Narrow" charset="0"/>
                <a:sym typeface="Wingdings"/>
              </a:rPr>
              <a:t>-</a:t>
            </a:r>
            <a:r>
              <a:rPr lang="en-US" sz="2800" dirty="0">
                <a:latin typeface="Arial Narrow" charset="0"/>
                <a:sym typeface="Wingdings"/>
              </a:rPr>
              <a:t> pair final states helps over the anticipated large background on the surface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sym typeface="Wingdings"/>
              </a:rPr>
              <a:t>UTA Ph.D. student out at CERN working on this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" y="3048000"/>
            <a:ext cx="8640576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029200" y="2895600"/>
            <a:ext cx="3276600" cy="3200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17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Dark Matter Search Motivation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224619" y="3429000"/>
            <a:ext cx="2333187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66180" y="341257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DUNE </a:t>
            </a:r>
            <a:r>
              <a:rPr lang="en-US" dirty="0">
                <a:solidFill>
                  <a:srgbClr val="800000"/>
                </a:solidFill>
              </a:rPr>
              <a:t>potential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66900" y="27209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LHC</a:t>
            </a: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117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1"/>
            <a:ext cx="8915400" cy="2286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A system that uses a string of magnets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We can have a </a:t>
            </a:r>
            <a:r>
              <a:rPr lang="en-US" sz="2800" dirty="0" err="1">
                <a:latin typeface="Arial Narrow"/>
                <a:cs typeface="Arial Narrow"/>
              </a:rPr>
              <a:t>beamline</a:t>
            </a:r>
            <a:r>
              <a:rPr lang="en-US" sz="2800" dirty="0">
                <a:latin typeface="Arial Narrow"/>
                <a:cs typeface="Arial Narrow"/>
              </a:rPr>
              <a:t> that separates neutrinos and anti-neutrinos from DM’s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Give parent particles of </a:t>
            </a:r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n’</a:t>
            </a:r>
            <a:r>
              <a:rPr lang="en-US" sz="2800" dirty="0">
                <a:ea typeface="Symbol" charset="2"/>
                <a:cs typeface="Symbol" charset="2"/>
              </a:rPr>
              <a:t>s</a:t>
            </a:r>
            <a:r>
              <a:rPr lang="en-US" sz="2800" dirty="0"/>
              <a:t> a magnetic kick to do this separation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 a dipole after the mesons are fully focused with the 2</a:t>
            </a:r>
            <a:r>
              <a:rPr lang="en-US" sz="2800" baseline="30000" dirty="0"/>
              <a:t>nd</a:t>
            </a:r>
            <a:r>
              <a:rPr lang="en-US" sz="2800" dirty="0"/>
              <a:t> horn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Smart Dark Matter Beam Line!!</a:t>
            </a:r>
          </a:p>
        </p:txBody>
      </p:sp>
      <p:sp>
        <p:nvSpPr>
          <p:cNvPr id="10" name="Isosceles Triangle 9"/>
          <p:cNvSpPr/>
          <p:nvPr/>
        </p:nvSpPr>
        <p:spPr bwMode="auto">
          <a:xfrm rot="10800000" flipH="1">
            <a:off x="3622292" y="33595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2400" y="37338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295400" y="35814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3" name="Block Arc 12"/>
          <p:cNvSpPr/>
          <p:nvPr/>
        </p:nvSpPr>
        <p:spPr bwMode="auto">
          <a:xfrm rot="16200000">
            <a:off x="24384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8956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536692" y="36643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060692" y="32905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8167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56092" y="30547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892" y="32071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p, π</a:t>
            </a:r>
            <a:r>
              <a:rPr lang="en-US" baseline="30000" dirty="0">
                <a:solidFill>
                  <a:srgbClr val="008000"/>
                </a:solidFill>
              </a:rPr>
              <a:t>0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0493" y="41215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π</a:t>
            </a:r>
            <a:r>
              <a:rPr lang="en-US" baseline="30000" dirty="0">
                <a:solidFill>
                  <a:srgbClr val="008000"/>
                </a:solidFill>
              </a:rPr>
              <a:t>+(-)</a:t>
            </a:r>
            <a:r>
              <a:rPr lang="en-US" dirty="0">
                <a:solidFill>
                  <a:srgbClr val="008000"/>
                </a:solidFill>
              </a:rPr>
              <a:t>, charged mesons</a:t>
            </a:r>
          </a:p>
        </p:txBody>
      </p:sp>
      <p:sp>
        <p:nvSpPr>
          <p:cNvPr id="21" name="Rectangle 20"/>
          <p:cNvSpPr/>
          <p:nvPr/>
        </p:nvSpPr>
        <p:spPr bwMode="auto">
          <a:xfrm rot="1800000">
            <a:off x="5823868" y="45668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2" name="Rectangle 21"/>
          <p:cNvSpPr/>
          <p:nvPr/>
        </p:nvSpPr>
        <p:spPr bwMode="auto">
          <a:xfrm rot="1800000">
            <a:off x="7371209" y="50441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DUNE detector system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" y="3272135"/>
            <a:ext cx="3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2672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horns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85172" y="28149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dipole</a:t>
            </a:r>
          </a:p>
        </p:txBody>
      </p:sp>
      <p:sp>
        <p:nvSpPr>
          <p:cNvPr id="26" name="Right Arrow 25"/>
          <p:cNvSpPr/>
          <p:nvPr/>
        </p:nvSpPr>
        <p:spPr bwMode="auto">
          <a:xfrm>
            <a:off x="4800600" y="3121521"/>
            <a:ext cx="3371776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660066"/>
                </a:solidFill>
                <a:latin typeface="+mj-lt"/>
                <a:cs typeface="Arial"/>
              </a:rPr>
              <a:t>Dark Matter Experiments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740000">
            <a:off x="4454329" y="4521266"/>
            <a:ext cx="4207617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660066"/>
                </a:solidFill>
                <a:latin typeface="+mj-lt"/>
                <a:cs typeface="Arial"/>
              </a:rPr>
              <a:t>Precision Neutrino Experiments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4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>
                <a:ea typeface="굴림" charset="-127"/>
                <a:cs typeface="굴림" charset="-127"/>
              </a:rPr>
              <a:t>Fermilab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5344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 err="1">
                <a:latin typeface="Arial Narrow" charset="0"/>
              </a:rPr>
              <a:t>Fermilab</a:t>
            </a:r>
            <a:r>
              <a:rPr lang="en-US" sz="3600" dirty="0">
                <a:latin typeface="Arial Narrow" charset="0"/>
              </a:rPr>
              <a:t>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charset="0"/>
                <a:cs typeface="ＭＳ Ｐゴシック" charset="-128"/>
                <a:sym typeface="Wingdings"/>
              </a:rPr>
              <a:t>Deep Underground Neutrino Experiment (DUNE), a $1.3B US flagship experiment, with data expected in 2026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  <a:sym typeface="Wingdings"/>
              </a:rPr>
              <a:t>A 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  <a:sym typeface="Wingdings"/>
              </a:rPr>
              <a:t>If we see DM, we could use this to make DM Beam??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1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3,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1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http://www-hep.uta.edu/~yu/teaching/summer19-1444-001/summer19-1444-001.html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 for Dr. Yu: 12:30 – 1:30pm, M-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  <a:cs typeface="굴림" charset="-127"/>
              </a:rPr>
              <a:t>7/3/19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(6/18/19):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(6/10/19 and 6/26/19):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 </a:t>
            </a:r>
            <a:r>
              <a:rPr lang="en-US" sz="2400" dirty="0">
                <a:sym typeface="Wingdings"/>
              </a:rPr>
              <a:t> 2 </a:t>
            </a:r>
            <a:r>
              <a:rPr lang="en-US" sz="2400" dirty="0" err="1">
                <a:sym typeface="Wingdings"/>
              </a:rPr>
              <a:t>homeworks</a:t>
            </a:r>
            <a:r>
              <a:rPr lang="en-US" sz="2400" dirty="0">
                <a:sym typeface="Wingdings"/>
              </a:rPr>
              <a:t> per week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PHYS1444-Summer19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44019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this Wednesday, June 5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/>
              <a:t>Physics Labs:</a:t>
            </a:r>
            <a:r>
              <a:rPr lang="en-US" sz="2000" dirty="0"/>
              <a:t> Begins Wednesday, June 5</a:t>
            </a: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10% of the grade</a:t>
            </a:r>
          </a:p>
          <a:p>
            <a:pPr lvl="1" eaLnBrk="1" hangingPunct="1"/>
            <a:r>
              <a:rPr lang="en-US" sz="2000" dirty="0" err="1"/>
              <a:t>Prelab</a:t>
            </a:r>
            <a:r>
              <a:rPr lang="en-US" sz="2000" dirty="0"/>
              <a:t> questions can be obtained at </a:t>
            </a:r>
            <a:r>
              <a:rPr lang="en-US" sz="2000" dirty="0">
                <a:hlinkClick r:id="rId2"/>
              </a:rPr>
              <a:t>www.uta.edu/physics/labs</a:t>
            </a:r>
            <a:r>
              <a:rPr lang="en-US" sz="2000" dirty="0"/>
              <a:t> </a:t>
            </a:r>
          </a:p>
          <a:p>
            <a:pPr lvl="1" eaLnBrk="1" hangingPunct="1"/>
            <a:r>
              <a:rPr lang="en-US" sz="2000" dirty="0"/>
              <a:t>Lab syllabus is available in your assigned lab rooms.  </a:t>
            </a:r>
          </a:p>
          <a:p>
            <a:pPr eaLnBrk="1" hangingPunct="1"/>
            <a:r>
              <a:rPr lang="en-US" sz="2400" dirty="0"/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/>
              <a:t>Do not expect solutions of the problem from them!</a:t>
            </a:r>
          </a:p>
          <a:p>
            <a:pPr lvl="2" eaLnBrk="1" hangingPunct="1"/>
            <a:r>
              <a:rPr lang="en-US" sz="1800" dirty="0"/>
              <a:t>Do not expect them to tell you whether your answers are correct!</a:t>
            </a:r>
          </a:p>
          <a:p>
            <a:pPr lvl="2" eaLnBrk="1" hangingPunct="1"/>
            <a:r>
              <a:rPr lang="en-US" sz="1800" dirty="0"/>
              <a:t>It is your responsibility to make sure that you have done everything correctly!</a:t>
            </a:r>
            <a:endParaRPr lang="en-US" sz="2000" dirty="0">
              <a:sym typeface="Wingdings" charset="2"/>
            </a:endParaRPr>
          </a:p>
          <a:p>
            <a:pPr lvl="1" eaLnBrk="1" hangingPunct="1"/>
            <a:r>
              <a:rPr lang="en-US" sz="2000" dirty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48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84" charset="-128"/>
              </a:rPr>
              <a:t>Regular running show schedule: </a:t>
            </a:r>
            <a:r>
              <a:rPr lang="en-US" sz="2800" dirty="0">
                <a:ea typeface="ＭＳ Ｐゴシック" pitchFamily="-84" charset="-128"/>
                <a:hlinkClick r:id="rId2"/>
              </a:rPr>
              <a:t>https://www.uta.edu/planetarium/shows/schedule.php</a:t>
            </a:r>
            <a:r>
              <a:rPr lang="en-US" sz="2800" dirty="0">
                <a:ea typeface="ＭＳ Ｐゴシック" pitchFamily="-84" charset="-128"/>
              </a:rPr>
              <a:t>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Valid shows ( some need special arrangements)</a:t>
            </a:r>
            <a:endParaRPr lang="en-US" sz="2800" dirty="0"/>
          </a:p>
          <a:p>
            <a:pPr lvl="1"/>
            <a:r>
              <a:rPr lang="en-US" sz="2000" dirty="0"/>
              <a:t>Black Holes and Phantom of the Universe (Count up to 2 times!!)</a:t>
            </a:r>
          </a:p>
          <a:p>
            <a:pPr lvl="1"/>
            <a:r>
              <a:rPr lang="en-US" sz="2000" dirty="0"/>
              <a:t>Astronaut;  Bad Astronomy; Back to the Moon for Good; From Earth to the Universe; Experience the Aurora; IBEX; Ice Worlds; Magnificent Sun</a:t>
            </a:r>
          </a:p>
          <a:p>
            <a:pPr lvl="1"/>
            <a:r>
              <a:rPr lang="en-US" sz="2000" dirty="0"/>
              <a:t>Mayan Prophecies; </a:t>
            </a:r>
            <a:r>
              <a:rPr lang="en-US" sz="2000" dirty="0" err="1"/>
              <a:t>MicroCosm</a:t>
            </a:r>
            <a:r>
              <a:rPr lang="en-US" sz="2000" dirty="0"/>
              <a:t>; Nano Cam; Stars of the Pharaohs; </a:t>
            </a:r>
            <a:r>
              <a:rPr lang="en-US" sz="2000" dirty="0" err="1"/>
              <a:t>TimeSpace</a:t>
            </a:r>
            <a:r>
              <a:rPr lang="en-US" sz="2000" dirty="0"/>
              <a:t>, Two Small Pieces of Glass; Unseen Universe; Violent Universe; Out there</a:t>
            </a:r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/>
              <a:t>Obtain the ticket stub that is signed and dated by the planetarium star lecturer at the show</a:t>
            </a:r>
          </a:p>
          <a:p>
            <a:pPr lvl="1" eaLnBrk="1" hangingPunct="1"/>
            <a:r>
              <a:rPr lang="en-US" sz="2000" dirty="0"/>
              <a:t>Collect the ticket stubs</a:t>
            </a:r>
          </a:p>
          <a:p>
            <a:pPr lvl="1" eaLnBrk="1" hangingPunct="1"/>
            <a:r>
              <a:rPr lang="en-US" sz="2000" dirty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50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323864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Monday, June 3, 2019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52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</a:t>
            </a:r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for upcoming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8CA85B-B30E-0D41-87DE-7BB3FA64BD0D}" type="slidenum">
              <a:rPr lang="en-US">
                <a:latin typeface="Arial Narrow" pitchFamily="-84" charset="0"/>
              </a:rPr>
              <a:pPr/>
              <a:t>53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3F01506-6911-2F41-9B13-E3A4BB1C3644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53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32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 Physics?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82675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To understand nature through experimental observations and measurements (</a:t>
            </a:r>
            <a:r>
              <a:rPr lang="en-US" sz="2800" b="1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Research</a:t>
            </a: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Establish limited number of fundamental laws, usually with mathematical expressions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Predict the nature’s course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 dirty="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and Experiment work hand-in-hand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 dirty="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Discrepancies between experimental measurements and theory are good for improvements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 dirty="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 general principles formulated through theory is used to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improve our everyday lives, even though some laws can take a while till we see them amongst us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10588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Exp.</a:t>
            </a:r>
            <a:r>
              <a:rPr lang="en-US" sz="60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-76200" y="1752600"/>
            <a:ext cx="16208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Theory </a:t>
            </a:r>
            <a:r>
              <a:rPr lang="en-US" sz="88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3887289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CC9227-5877-134E-99CC-F1153F04D645}" type="slidenum">
              <a:rPr lang="en-US">
                <a:latin typeface="Arial Narrow" pitchFamily="-84" charset="0"/>
              </a:rPr>
              <a:pPr/>
              <a:t>54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4277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969EC02-B465-1F46-95EF-CE1AC1643C7B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54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Brief History of Physics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AD 18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Newton’s Classical Mechanics: A theory of mechanics based on observations and measurements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AD 19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Electricity, Magnetism, and Thermodynamics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Late AD 19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and early 20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century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400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Modern Physics Era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Einstein’s theory of relativity: Generalized theory of space, time, and energy (mechanics)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Quantum Mechanics: Theory of atomic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Physics has come very far, very fast, and is still progressing, yet we’ve got a long way to go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is matter made of?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How do matters get mass?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How and why do matters interact with each other?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How is universe created?</a:t>
            </a:r>
          </a:p>
        </p:txBody>
      </p:sp>
    </p:spTree>
    <p:extLst>
      <p:ext uri="{BB962C8B-B14F-4D97-AF65-F5344CB8AC3E}">
        <p14:creationId xmlns:p14="http://schemas.microsoft.com/office/powerpoint/2010/main" val="242900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70E4F3-5A7A-6E40-8D6E-155C2781E57E}" type="slidenum">
              <a:rPr lang="en-US">
                <a:latin typeface="Arial Narrow" pitchFamily="-84" charset="0"/>
              </a:rPr>
              <a:pPr/>
              <a:t>55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5301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2B7437F-471F-5744-A69F-7381C54885A0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55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53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Models, Theories and Laws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Models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An analogy or a mental image of a phenomena in terms of something we are familiar with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Thinking light as waves, behaving just like water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Often provide insights for new experiments and ideas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Theories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More systematically improved version of models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Can provide quantitative predictions that are testable and more precise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Laws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Certain concise but general statements about how nature behaves </a:t>
            </a:r>
            <a:endParaRPr lang="en-US" sz="2800" dirty="0">
              <a:ea typeface="ＭＳ Ｐゴシック" pitchFamily="-84" charset="-128"/>
              <a:cs typeface="ＭＳ Ｐゴシック" pitchFamily="-84" charset="-128"/>
              <a:sym typeface="Wingdings" pitchFamily="-84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Energy conservation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sym typeface="Wingdings" pitchFamily="-84" charset="2"/>
              </a:rPr>
              <a:t>The statement must be found experimentally valid to become a law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Principles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: Less general statements of how nature behaves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Has some level of arbitrariness</a:t>
            </a:r>
          </a:p>
        </p:txBody>
      </p:sp>
    </p:spTree>
    <p:extLst>
      <p:ext uri="{BB962C8B-B14F-4D97-AF65-F5344CB8AC3E}">
        <p14:creationId xmlns:p14="http://schemas.microsoft.com/office/powerpoint/2010/main" val="3680070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F4C5E4-A20A-D34A-94BA-12452F65537C}" type="slidenum">
              <a:rPr lang="en-US">
                <a:latin typeface="Arial Narrow" pitchFamily="-84" charset="0"/>
              </a:rPr>
              <a:pPr/>
              <a:t>56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632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B566C1F-BBF6-6242-A5A3-31BE5DA5B18D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56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Uncertainties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8153400" cy="5486400"/>
          </a:xfrm>
        </p:spPr>
        <p:txBody>
          <a:bodyPr/>
          <a:lstStyle/>
          <a:p>
            <a:pPr eaLnBrk="1" hangingPunct="1"/>
            <a:r>
              <a:rPr lang="en-US" sz="3500">
                <a:ea typeface="ＭＳ Ｐゴシック" pitchFamily="-84" charset="-128"/>
                <a:cs typeface="ＭＳ Ｐゴシック" pitchFamily="-84" charset="-128"/>
              </a:rPr>
              <a:t>Physical measurements have limited precision, however good they are, due to:</a:t>
            </a:r>
          </a:p>
          <a:p>
            <a:pPr lvl="1" eaLnBrk="1" hangingPunct="1"/>
            <a:r>
              <a:rPr lang="en-US" dirty="0"/>
              <a:t>Number of measurements </a:t>
            </a:r>
          </a:p>
          <a:p>
            <a:pPr lvl="1" eaLnBrk="1" hangingPunct="1"/>
            <a:r>
              <a:rPr lang="en-US" dirty="0"/>
              <a:t>Quality of instruments (meter stick vs micro-meter)</a:t>
            </a:r>
          </a:p>
          <a:p>
            <a:pPr lvl="1" eaLnBrk="1" hangingPunct="1"/>
            <a:r>
              <a:rPr lang="en-US" dirty="0"/>
              <a:t>Experience of the person doing measurements</a:t>
            </a:r>
          </a:p>
          <a:p>
            <a:pPr lvl="1" eaLnBrk="1" hangingPunct="1"/>
            <a:r>
              <a:rPr lang="en-US" dirty="0" err="1"/>
              <a:t>Etc</a:t>
            </a:r>
            <a:endParaRPr lang="en-US" dirty="0"/>
          </a:p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In many cases, uncertainties are more important and difficult to estimate than the central (or mean) values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38138" y="2160588"/>
            <a:ext cx="881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A50021"/>
                </a:solidFill>
                <a:latin typeface="Arial Narrow" pitchFamily="-84" charset="0"/>
              </a:rPr>
              <a:t>Stat.{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590800"/>
            <a:ext cx="914400" cy="1555750"/>
            <a:chOff x="144" y="1632"/>
            <a:chExt cx="576" cy="980"/>
          </a:xfrm>
        </p:grpSpPr>
        <p:sp>
          <p:nvSpPr>
            <p:cNvPr id="56330" name="Text Box 6"/>
            <p:cNvSpPr txBox="1">
              <a:spLocks noChangeArrowheads="1"/>
            </p:cNvSpPr>
            <p:nvPr/>
          </p:nvSpPr>
          <p:spPr bwMode="auto">
            <a:xfrm>
              <a:off x="528" y="1632"/>
              <a:ext cx="192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600">
                  <a:solidFill>
                    <a:srgbClr val="A50021"/>
                  </a:solidFill>
                  <a:latin typeface="Arial Narrow" pitchFamily="-84" charset="0"/>
                </a:rPr>
                <a:t>{</a:t>
              </a:r>
            </a:p>
          </p:txBody>
        </p:sp>
        <p:sp>
          <p:nvSpPr>
            <p:cNvPr id="56331" name="Text Box 7"/>
            <p:cNvSpPr txBox="1">
              <a:spLocks noChangeArrowheads="1"/>
            </p:cNvSpPr>
            <p:nvPr/>
          </p:nvSpPr>
          <p:spPr bwMode="auto">
            <a:xfrm>
              <a:off x="144" y="1959"/>
              <a:ext cx="5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A50021"/>
                  </a:solidFill>
                  <a:latin typeface="Arial Narrow" pitchFamily="-84" charset="0"/>
                </a:rPr>
                <a:t>Syst.</a:t>
              </a:r>
            </a:p>
          </p:txBody>
        </p:sp>
      </p:grpSp>
      <p:sp>
        <p:nvSpPr>
          <p:cNvPr id="5632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818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DA9EC3-498A-5149-865F-1AB9EFEAF230}" type="slidenum">
              <a:rPr lang="en-US">
                <a:latin typeface="Arial Narrow" pitchFamily="-84" charset="0"/>
              </a:rPr>
              <a:pPr/>
              <a:t>57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734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3923EB7-681D-CF4C-AC8C-B50A6C1752F8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57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85800"/>
            <a:ext cx="8382000" cy="5715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Denote the precision of the measured values</a:t>
            </a:r>
          </a:p>
          <a:p>
            <a:pPr lvl="1" eaLnBrk="1" hangingPunct="1"/>
            <a:r>
              <a:rPr lang="en-US" sz="2400" dirty="0"/>
              <a:t>The number 80 implies precision of +/- 1, between 79 and 81</a:t>
            </a:r>
          </a:p>
          <a:p>
            <a:pPr lvl="2" eaLnBrk="1" hangingPunct="1"/>
            <a:r>
              <a:rPr lang="en-US" sz="2000" dirty="0">
                <a:ea typeface="ＭＳ Ｐゴシック" pitchFamily="-84" charset="-128"/>
              </a:rPr>
              <a:t>If you are sure to +/-0.1, the number should be written 80.0</a:t>
            </a:r>
          </a:p>
          <a:p>
            <a:pPr lvl="1" eaLnBrk="1" hangingPunct="1"/>
            <a:r>
              <a:rPr lang="en-US" sz="2400" dirty="0"/>
              <a:t>Significant figures: non-zero numbers or zeros that are not place-holders</a:t>
            </a:r>
          </a:p>
          <a:p>
            <a:pPr lvl="2" eaLnBrk="1" hangingPunct="1"/>
            <a:r>
              <a:rPr lang="en-US" sz="2000" dirty="0">
                <a:ea typeface="ＭＳ Ｐゴシック" pitchFamily="-84" charset="-128"/>
              </a:rPr>
              <a:t>34, 34.2, 0.001, 34.100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34 has two significant digits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34.2 has 3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0.001 has one because the 0’s before 1 are place holders to position “.”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34.100 has 5, because the 0’s after 1 indicate that the numbers in these digits are indeed 0’s.</a:t>
            </a:r>
          </a:p>
          <a:p>
            <a:pPr lvl="2" eaLnBrk="1" hangingPunct="1"/>
            <a:r>
              <a:rPr lang="en-US" sz="2000" dirty="0">
                <a:ea typeface="ＭＳ Ｐゴシック" pitchFamily="-84" charset="-128"/>
              </a:rPr>
              <a:t>When there are many 0’s, use scientific notation for simplicity: 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31400000=3.14x10</a:t>
            </a:r>
            <a:r>
              <a:rPr lang="en-US" sz="1800" baseline="30000" dirty="0">
                <a:ea typeface="ＭＳ Ｐゴシック" pitchFamily="-84" charset="-128"/>
              </a:rPr>
              <a:t>7</a:t>
            </a:r>
          </a:p>
          <a:p>
            <a:pPr lvl="3" eaLnBrk="1" hangingPunct="1"/>
            <a:r>
              <a:rPr lang="en-US" sz="1800" dirty="0">
                <a:ea typeface="ＭＳ Ｐゴシック" pitchFamily="-84" charset="-128"/>
              </a:rPr>
              <a:t>0.00012=1.2x10</a:t>
            </a:r>
            <a:r>
              <a:rPr lang="en-US" sz="1800" baseline="30000" dirty="0">
                <a:ea typeface="ＭＳ Ｐゴシック" pitchFamily="-84" charset="-128"/>
              </a:rPr>
              <a:t>-4</a:t>
            </a:r>
          </a:p>
        </p:txBody>
      </p:sp>
      <p:sp>
        <p:nvSpPr>
          <p:cNvPr id="57351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38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B8BF76-6258-CA40-8FC0-A7EB9F001A89}" type="slidenum">
              <a:rPr lang="en-US">
                <a:latin typeface="Arial Narrow" pitchFamily="-84" charset="0"/>
              </a:rPr>
              <a:pPr/>
              <a:t>58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8372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C30454C-6BA0-A14A-912E-43B5CFFA7E23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58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990600"/>
            <a:ext cx="8153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Operational rules: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Addition or subtraction:</a:t>
            </a:r>
            <a:r>
              <a:rPr lang="en-US" dirty="0"/>
              <a:t> Keep the </a:t>
            </a:r>
            <a:r>
              <a:rPr lang="en-US" b="1" u="sng" dirty="0">
                <a:solidFill>
                  <a:srgbClr val="A50021"/>
                </a:solidFill>
              </a:rPr>
              <a:t>smallest number of</a:t>
            </a:r>
            <a:r>
              <a:rPr lang="en-US" u="sng" dirty="0"/>
              <a:t> </a:t>
            </a:r>
            <a:r>
              <a:rPr lang="en-US" b="1" u="sng" dirty="0">
                <a:solidFill>
                  <a:srgbClr val="A50021"/>
                </a:solidFill>
              </a:rPr>
              <a:t>decimal place</a:t>
            </a:r>
            <a:r>
              <a:rPr lang="en-US" dirty="0"/>
              <a:t> in the result, independent of the number of significant digits: 12.001+ 3333.1=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Multiplication or Division</a:t>
            </a:r>
            <a:r>
              <a:rPr lang="en-US" dirty="0"/>
              <a:t>: Keep the </a:t>
            </a:r>
            <a:r>
              <a:rPr lang="en-US" b="1" u="sng" dirty="0">
                <a:solidFill>
                  <a:srgbClr val="A50021"/>
                </a:solidFill>
              </a:rPr>
              <a:t>smallest number of significant digits</a:t>
            </a:r>
            <a:r>
              <a:rPr lang="en-US" dirty="0"/>
              <a:t> in the result: 12.001 </a:t>
            </a:r>
            <a:r>
              <a:rPr lang="en-US" dirty="0" err="1"/>
              <a:t>x</a:t>
            </a:r>
            <a:r>
              <a:rPr lang="en-US" dirty="0"/>
              <a:t> 3.1 =        , because the smallest significant figures is ?. 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6299200" y="2286000"/>
            <a:ext cx="956662" cy="461665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50021"/>
                </a:solidFill>
                <a:latin typeface="Arial Narrow" pitchFamily="-84" charset="0"/>
              </a:rPr>
              <a:t>3345.1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467600" y="3657600"/>
            <a:ext cx="50165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50021"/>
                </a:solidFill>
                <a:latin typeface="Arial Narrow" pitchFamily="-84" charset="0"/>
              </a:rPr>
              <a:t>37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5800" y="4724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What does this mean?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713163" y="4724400"/>
            <a:ext cx="45926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latin typeface="Arial Narrow" pitchFamily="-84" charset="0"/>
              </a:rPr>
              <a:t>The worst precision determines the precision the overall operation!!</a:t>
            </a:r>
          </a:p>
        </p:txBody>
      </p:sp>
      <p:sp>
        <p:nvSpPr>
          <p:cNvPr id="58379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57600" y="5502275"/>
            <a:ext cx="4592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latin typeface="Arial Narrow" pitchFamily="-84" charset="0"/>
              </a:rPr>
              <a:t>Can’t get any better than the worst of the measurements!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2000" y="5557838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In English?</a:t>
            </a:r>
          </a:p>
        </p:txBody>
      </p:sp>
    </p:spTree>
    <p:extLst>
      <p:ext uri="{BB962C8B-B14F-4D97-AF65-F5344CB8AC3E}">
        <p14:creationId xmlns:p14="http://schemas.microsoft.com/office/powerpoint/2010/main" val="379032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35939A1-5F8A-3A40-AA00-DEC276B3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06B6A7F-F264-D54A-992B-81D6B682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5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630873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8099</TotalTime>
  <Words>5012</Words>
  <Application>Microsoft Macintosh PowerPoint</Application>
  <PresentationFormat>On-screen Show (4:3)</PresentationFormat>
  <Paragraphs>718</Paragraphs>
  <Slides>58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Century Schoolbook L</vt:lpstr>
      <vt:lpstr>MS Mincho</vt:lpstr>
      <vt:lpstr>Arial</vt:lpstr>
      <vt:lpstr>Arial Black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1441 – Section 001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What did statistics do for Higgs?</vt:lpstr>
      <vt:lpstr>How about this?</vt:lpstr>
      <vt:lpstr>Discovery of the God Particle in 2012</vt:lpstr>
      <vt:lpstr>Fermilab Neutrino Program</vt:lpstr>
      <vt:lpstr>Light DM Production at High Intensity Accelerator </vt:lpstr>
      <vt:lpstr>Dark Matter Search Motivation</vt:lpstr>
      <vt:lpstr>Light DM Production at High Intensity Accelerator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Physics w/ ProtoDUNE?</vt:lpstr>
      <vt:lpstr>Dark Matter Search Motivation</vt:lpstr>
      <vt:lpstr>PowerPoint Presentation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Textbook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  <vt:lpstr>Why do Physics?</vt:lpstr>
      <vt:lpstr>Brief History of Physics</vt:lpstr>
      <vt:lpstr>Models, Theories and Laws</vt:lpstr>
      <vt:lpstr>Uncertainties</vt:lpstr>
      <vt:lpstr>Significant Figures</vt:lpstr>
      <vt:lpstr>Significant Figures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397</cp:revision>
  <dcterms:created xsi:type="dcterms:W3CDTF">2012-01-19T04:21:20Z</dcterms:created>
  <dcterms:modified xsi:type="dcterms:W3CDTF">2019-06-03T18:25:37Z</dcterms:modified>
</cp:coreProperties>
</file>