
<file path=[Content_Types].xml><?xml version="1.0" encoding="utf-8"?>
<Types xmlns="http://schemas.openxmlformats.org/package/2006/content-types">
  <Default Extension="bin" ContentType="audio/unknown"/>
  <Default Extension="gif" ContentType="image/gif"/>
  <Default Extension="jpeg" ContentType="image/jpeg"/>
  <Default Extension="jpg" ContentType="image/jpeg"/>
  <Default Extension="mov" ContentType="video/quicktime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0"/>
  </p:notesMasterIdLst>
  <p:handoutMasterIdLst>
    <p:handoutMasterId r:id="rId61"/>
  </p:handoutMasterIdLst>
  <p:sldIdLst>
    <p:sldId id="391" r:id="rId2"/>
    <p:sldId id="335" r:id="rId3"/>
    <p:sldId id="393" r:id="rId4"/>
    <p:sldId id="394" r:id="rId5"/>
    <p:sldId id="435" r:id="rId6"/>
    <p:sldId id="436" r:id="rId7"/>
    <p:sldId id="437" r:id="rId8"/>
    <p:sldId id="743" r:id="rId9"/>
    <p:sldId id="632" r:id="rId10"/>
    <p:sldId id="439" r:id="rId11"/>
    <p:sldId id="440" r:id="rId12"/>
    <p:sldId id="441" r:id="rId13"/>
    <p:sldId id="442" r:id="rId14"/>
    <p:sldId id="443" r:id="rId15"/>
    <p:sldId id="444" r:id="rId16"/>
    <p:sldId id="745" r:id="rId17"/>
    <p:sldId id="592" r:id="rId18"/>
    <p:sldId id="406" r:id="rId19"/>
    <p:sldId id="407" r:id="rId20"/>
    <p:sldId id="492" r:id="rId21"/>
    <p:sldId id="483" r:id="rId22"/>
    <p:sldId id="484" r:id="rId23"/>
    <p:sldId id="485" r:id="rId24"/>
    <p:sldId id="486" r:id="rId25"/>
    <p:sldId id="459" r:id="rId26"/>
    <p:sldId id="496" r:id="rId27"/>
    <p:sldId id="495" r:id="rId28"/>
    <p:sldId id="488" r:id="rId29"/>
    <p:sldId id="490" r:id="rId30"/>
    <p:sldId id="746" r:id="rId31"/>
    <p:sldId id="747" r:id="rId32"/>
    <p:sldId id="704" r:id="rId33"/>
    <p:sldId id="706" r:id="rId34"/>
    <p:sldId id="507" r:id="rId35"/>
    <p:sldId id="506" r:id="rId36"/>
    <p:sldId id="494" r:id="rId37"/>
    <p:sldId id="510" r:id="rId38"/>
    <p:sldId id="413" r:id="rId39"/>
    <p:sldId id="414" r:id="rId40"/>
    <p:sldId id="415" r:id="rId41"/>
    <p:sldId id="331" r:id="rId42"/>
    <p:sldId id="418" r:id="rId43"/>
    <p:sldId id="419" r:id="rId44"/>
    <p:sldId id="420" r:id="rId45"/>
    <p:sldId id="421" r:id="rId46"/>
    <p:sldId id="422" r:id="rId47"/>
    <p:sldId id="423" r:id="rId48"/>
    <p:sldId id="424" r:id="rId49"/>
    <p:sldId id="425" r:id="rId50"/>
    <p:sldId id="426" r:id="rId51"/>
    <p:sldId id="480" r:id="rId52"/>
    <p:sldId id="428" r:id="rId53"/>
    <p:sldId id="429" r:id="rId54"/>
    <p:sldId id="430" r:id="rId55"/>
    <p:sldId id="431" r:id="rId56"/>
    <p:sldId id="432" r:id="rId57"/>
    <p:sldId id="433" r:id="rId58"/>
    <p:sldId id="434" r:id="rId59"/>
  </p:sldIdLst>
  <p:sldSz cx="9144000" cy="6858000" type="screen4x3"/>
  <p:notesSz cx="6877050" cy="916305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0033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FFCC"/>
    <a:srgbClr val="FFFFCC"/>
    <a:srgbClr val="CC6600"/>
    <a:srgbClr val="FF0066"/>
    <a:srgbClr val="CC00CC"/>
    <a:srgbClr val="003300"/>
    <a:srgbClr val="660066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677"/>
    <p:restoredTop sz="94660"/>
  </p:normalViewPr>
  <p:slideViewPr>
    <p:cSldViewPr>
      <p:cViewPr varScale="1">
        <p:scale>
          <a:sx n="133" d="100"/>
          <a:sy n="133" d="100"/>
        </p:scale>
        <p:origin x="1376" y="1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445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handoutMaster" Target="handoutMasters/handout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notesMaster" Target="notesMasters/notesMaster1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9738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50" tIns="45825" rIns="91650" bIns="45825" numCol="1" anchor="t" anchorCtr="0" compatLnSpc="1">
            <a:prstTxWarp prst="textNoShape">
              <a:avLst/>
            </a:prstTxWarp>
          </a:bodyPr>
          <a:lstStyle>
            <a:lvl1pPr defTabSz="915988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97313" y="0"/>
            <a:ext cx="2979737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50" tIns="45825" rIns="91650" bIns="45825" numCol="1" anchor="t" anchorCtr="0" compatLnSpc="1">
            <a:prstTxWarp prst="textNoShape">
              <a:avLst/>
            </a:prstTxWarp>
          </a:bodyPr>
          <a:lstStyle>
            <a:lvl1pPr algn="r" defTabSz="915988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379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704263"/>
            <a:ext cx="2979738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50" tIns="45825" rIns="91650" bIns="45825" numCol="1" anchor="b" anchorCtr="0" compatLnSpc="1">
            <a:prstTxWarp prst="textNoShape">
              <a:avLst/>
            </a:prstTxWarp>
          </a:bodyPr>
          <a:lstStyle>
            <a:lvl1pPr defTabSz="915988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379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97313" y="8704263"/>
            <a:ext cx="2979737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50" tIns="45825" rIns="91650" bIns="45825" numCol="1" anchor="b" anchorCtr="0" compatLnSpc="1">
            <a:prstTxWarp prst="textNoShape">
              <a:avLst/>
            </a:prstTxWarp>
          </a:bodyPr>
          <a:lstStyle>
            <a:lvl1pPr algn="r" defTabSz="915988">
              <a:defRPr sz="1200"/>
            </a:lvl1pPr>
          </a:lstStyle>
          <a:p>
            <a:pPr>
              <a:defRPr/>
            </a:pPr>
            <a:fld id="{EBEBBD9D-2B36-914F-A6CA-7434B00079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922368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9738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50" tIns="45825" rIns="91650" bIns="45825" numCol="1" anchor="t" anchorCtr="0" compatLnSpc="1">
            <a:prstTxWarp prst="textNoShape">
              <a:avLst/>
            </a:prstTxWarp>
          </a:bodyPr>
          <a:lstStyle>
            <a:lvl1pPr defTabSz="915988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97313" y="0"/>
            <a:ext cx="2979737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50" tIns="45825" rIns="91650" bIns="45825" numCol="1" anchor="t" anchorCtr="0" compatLnSpc="1">
            <a:prstTxWarp prst="textNoShape">
              <a:avLst/>
            </a:prstTxWarp>
          </a:bodyPr>
          <a:lstStyle>
            <a:lvl1pPr algn="r" defTabSz="915988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38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9350" y="687388"/>
            <a:ext cx="4579938" cy="34353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7575" y="4352925"/>
            <a:ext cx="5041900" cy="4122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50" tIns="45825" rIns="91650" bIns="4582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704263"/>
            <a:ext cx="2979738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50" tIns="45825" rIns="91650" bIns="45825" numCol="1" anchor="b" anchorCtr="0" compatLnSpc="1">
            <a:prstTxWarp prst="textNoShape">
              <a:avLst/>
            </a:prstTxWarp>
          </a:bodyPr>
          <a:lstStyle>
            <a:lvl1pPr defTabSz="915988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97313" y="8704263"/>
            <a:ext cx="2979737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50" tIns="45825" rIns="91650" bIns="45825" numCol="1" anchor="b" anchorCtr="0" compatLnSpc="1">
            <a:prstTxWarp prst="textNoShape">
              <a:avLst/>
            </a:prstTxWarp>
          </a:bodyPr>
          <a:lstStyle>
            <a:lvl1pPr algn="r" defTabSz="915988">
              <a:defRPr sz="1200"/>
            </a:lvl1pPr>
          </a:lstStyle>
          <a:p>
            <a:pPr>
              <a:defRPr/>
            </a:pPr>
            <a:fld id="{118042F0-41D0-5340-90E3-DBE3BE5AF9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504955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18042F0-41D0-5340-90E3-DBE3BE5AF95B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353420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96F35C5-9D58-1444-80A5-B7941025906B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232061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96F35C5-9D58-1444-80A5-B7941025906B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38479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96F35C5-9D58-1444-80A5-B7941025906B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30845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96F35C5-9D58-1444-80A5-B7941025906B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6910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18042F0-41D0-5340-90E3-DBE3BE5AF95B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135506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18042F0-41D0-5340-90E3-DBE3BE5AF95B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790746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18042F0-41D0-5340-90E3-DBE3BE5AF95B}" type="slidenum">
              <a:rPr lang="en-US" smtClean="0"/>
              <a:pPr>
                <a:defRPr/>
              </a:pPr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825622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18042F0-41D0-5340-90E3-DBE3BE5AF95B}" type="slidenum">
              <a:rPr lang="en-US" smtClean="0"/>
              <a:pPr>
                <a:defRPr/>
              </a:pPr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226545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18042F0-41D0-5340-90E3-DBE3BE5AF95B}" type="slidenum">
              <a:rPr lang="en-US" smtClean="0"/>
              <a:pPr>
                <a:defRPr/>
              </a:pPr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33182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18042F0-41D0-5340-90E3-DBE3BE5AF95B}" type="slidenum">
              <a:rPr lang="en-US" smtClean="0"/>
              <a:pPr>
                <a:defRPr/>
              </a:pPr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3699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  <a:p>
            <a:r>
              <a:rPr lang="en-US"/>
              <a:t>----- Meeting Notes (2/12/14 10:16) -----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96F35C5-9D58-1444-80A5-B7941025906B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281814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18042F0-41D0-5340-90E3-DBE3BE5AF95B}" type="slidenum">
              <a:rPr lang="en-US" smtClean="0"/>
              <a:pPr>
                <a:defRPr/>
              </a:pPr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00944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  <a:p>
            <a:r>
              <a:rPr lang="en-US"/>
              <a:t>----- Meeting Notes (2/12/14 10:16) -----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96F35C5-9D58-1444-80A5-B7941025906B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0180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  <a:p>
            <a:r>
              <a:rPr lang="en-US"/>
              <a:t>----- Meeting Notes (2/12/14 10:16) -----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96F35C5-9D58-1444-80A5-B7941025906B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0180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  <a:p>
            <a:r>
              <a:rPr lang="en-US"/>
              <a:t>----- Meeting Notes (2/12/14 10:16) -----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96F35C5-9D58-1444-80A5-B7941025906B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0180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5342091-446C-5242-B41A-6F59E9F02BF0}" type="slidenum">
              <a:rPr lang="en-US"/>
              <a:pPr/>
              <a:t>14</a:t>
            </a:fld>
            <a:endParaRPr lang="en-US"/>
          </a:p>
        </p:txBody>
      </p:sp>
      <p:sp>
        <p:nvSpPr>
          <p:cNvPr id="98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83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72582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C8EEDF4-C621-304E-96CF-E0F1698A32D9}" type="slidenum">
              <a:rPr lang="en-US"/>
              <a:pPr/>
              <a:t>15</a:t>
            </a:fld>
            <a:endParaRPr lang="en-US"/>
          </a:p>
        </p:txBody>
      </p:sp>
      <p:sp>
        <p:nvSpPr>
          <p:cNvPr id="100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48488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10A593B-25BF-524C-9325-CE03B02965B3}" type="slidenum">
              <a:rPr lang="en-US"/>
              <a:pPr/>
              <a:t>16</a:t>
            </a:fld>
            <a:endParaRPr lang="en-US"/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9350" y="687388"/>
            <a:ext cx="4578350" cy="3433762"/>
          </a:xfrm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lIns="85882" tIns="42941" rIns="85882" bIns="42941"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122704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969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  <p:sp>
        <p:nvSpPr>
          <p:cNvPr id="297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33C5462-5493-B048-ACD9-15F947C39534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98814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2192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2971800"/>
            <a:ext cx="6400800" cy="2590800"/>
          </a:xfrm>
        </p:spPr>
        <p:txBody>
          <a:bodyPr/>
          <a:lstStyle>
            <a:lvl1pPr marL="0" indent="0" algn="ctr"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Monday, June 3, 2019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de-DE"/>
              <a:t>PHYS 1444-001, Summer 2019             Dr. Jaehoon Yu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C2E354-380E-2541-86AC-273DB71358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6315667"/>
            <a:ext cx="440436" cy="38880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Monday, June 3, 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de-DE"/>
              <a:t>PHYS 1444-001, Summer 2019             Dr. Jaehoon Yu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1AF11F0-DDFA-B44C-AACA-04940859FE3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Monday, June 3, 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de-DE"/>
              <a:t>PHYS 1444-001, Summer 2019             Dr. Jaehoon Yu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260B4D4B-3DEF-AE4B-B9BB-BFC0E5F213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Monday, June 3, 2019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de-DE"/>
              <a:t>PHYS 1444-001, Summer 2019             Dr. Jaehoon Yu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8378816-F0BE-954B-ACE6-3B377C21A1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800">
                <a:latin typeface="Times New Roman" pitchFamily="18" charset="0"/>
                <a:cs typeface="Times New Roman" pitchFamily="18" charset="0"/>
              </a:defRPr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슬라이드 번호 개체 틀 5"/>
          <p:cNvSpPr>
            <a:spLocks noGrp="1"/>
          </p:cNvSpPr>
          <p:nvPr>
            <p:ph type="sldNum" sz="quarter" idx="10"/>
          </p:nvPr>
        </p:nvSpPr>
        <p:spPr>
          <a:xfrm>
            <a:off x="3724275" y="6421438"/>
            <a:ext cx="2133600" cy="365125"/>
          </a:xfrm>
        </p:spPr>
        <p:txBody>
          <a:bodyPr/>
          <a:lstStyle>
            <a:lvl1pPr algn="ctr">
              <a:defRPr>
                <a:latin typeface="Arial Black" charset="0"/>
                <a:ea typeface="굴림" charset="-127"/>
              </a:defRPr>
            </a:lvl1pPr>
          </a:lstStyle>
          <a:p>
            <a:pPr>
              <a:defRPr/>
            </a:pPr>
            <a:fld id="{E56E9FED-B022-7D4C-99D4-EF9E9B6BF054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Monday, June 3, 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de-DE"/>
              <a:t>PHYS 1444-001, Summer 2019             Dr. Jaehoon Yu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EF3D8A4-74EF-534D-976E-1FB9C4B728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Monday, June 3, 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de-DE"/>
              <a:t>PHYS 1444-001, Summer 2019             Dr. Jaehoon Yu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1BF8B38-6A2B-A24F-8E1A-CFFE728496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Monday, June 3, 2019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de-DE"/>
              <a:t>PHYS 1444-001, Summer 2019             Dr. Jaehoon Yu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A743A56-7F86-D14E-A381-3C37627AF2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Monday, June 3, 2019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de-DE"/>
              <a:t>PHYS 1444-001, Summer 2019             Dr. Jaehoon Yu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D4FE25A-1989-A448-A1B9-194EB93C7C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Monday, June 3, 2019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de-DE"/>
              <a:t>PHYS 1444-001, Summer 2019             Dr. Jaehoon Yu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EAF47E9-2323-F64D-AFF2-9AFE5BE481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Monday, June 3, 2019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de-DE"/>
              <a:t>PHYS 1444-001, Summer 2019             Dr. Jaehoon Yu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690B60E-95F4-9C41-AEA5-2E2E6ABCCA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Monday, June 3, 2019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de-DE"/>
              <a:t>PHYS 1444-001, Summer 2019             Dr. Jaehoon Yu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B327105-656C-8345-B353-0B5F787303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Monday, June 3, 2019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de-DE"/>
              <a:t>PHYS 1444-001, Summer 2019             Dr. Jaehoon Yu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33F747FB-9F93-7A4A-823E-4285093B0C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>
                <a:solidFill>
                  <a:srgbClr val="FF0066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/>
              <a:t>Monday, June 3, 2019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>
                <a:solidFill>
                  <a:srgbClr val="003300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de-DE"/>
              <a:t>PHYS 1444-001, Summer 2019             Dr. Jaehoon Yu</a:t>
            </a: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1">
                <a:solidFill>
                  <a:srgbClr val="A50021"/>
                </a:solidFill>
                <a:latin typeface="+mn-lt"/>
              </a:defRPr>
            </a:lvl1pPr>
          </a:lstStyle>
          <a:p>
            <a:pPr>
              <a:defRPr/>
            </a:pPr>
            <a:fld id="{48A22D27-E16E-9440-8890-E1A3510F77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6315667"/>
            <a:ext cx="440436" cy="388804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A50021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A50021"/>
          </a:solidFill>
          <a:latin typeface="Arial Narrow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A50021"/>
          </a:solidFill>
          <a:latin typeface="Arial Narrow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A50021"/>
          </a:solidFill>
          <a:latin typeface="Arial Narrow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A50021"/>
          </a:solidFill>
          <a:latin typeface="Arial Narrow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rgbClr val="A50021"/>
          </a:solidFill>
          <a:latin typeface="Arial Narrow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rgbClr val="A50021"/>
          </a:solidFill>
          <a:latin typeface="Arial Narrow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rgbClr val="A50021"/>
          </a:solidFill>
          <a:latin typeface="Arial Narrow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rgbClr val="A50021"/>
          </a:solidFill>
          <a:latin typeface="Arial Narrow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accent2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rgbClr val="660066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003300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CC00CC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FF0066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FF0066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FF0066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FF0066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FF0066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15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mailto:jaehoonyu@uta.edu" TargetMode="Externa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png"/><Relationship Id="rId4" Type="http://schemas.openxmlformats.org/officeDocument/2006/relationships/image" Target="../media/image44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tif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://www-hep.uta.edu/~yu/teaching/summer14-1441-001/summer14-1441-001.html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s://quest.cns.utexas.edu/student/courses/list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idmanager.its.utexas.edu/eid_self_help/?createEID&amp;qwicap-page-id=EA027EFF7E2DA39E" TargetMode="Externa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hyperlink" Target="http://www.uta.edu/physics/labs" TargetMode="Externa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uta.edu/planetarium/shows/schedule.php" TargetMode="Externa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bin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Monday, June 3, 2019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PHYS 1444-001, Summer 2019             Dr. Jaehoon Yu</a:t>
            </a:r>
            <a:endParaRPr lang="en-US"/>
          </a:p>
        </p:txBody>
      </p:sp>
      <p:sp>
        <p:nvSpPr>
          <p:cNvPr id="18436" name="Rectangle 6"/>
          <p:cNvSpPr>
            <a:spLocks noGrp="1" noChangeArrowheads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395A3770-54C9-3149-A664-D038CC3CB949}" type="slidenum">
              <a:rPr lang="en-US">
                <a:latin typeface="Arial Narrow" pitchFamily="-84" charset="0"/>
              </a:rPr>
              <a:pPr/>
              <a:t>1</a:t>
            </a:fld>
            <a:endParaRPr lang="en-US">
              <a:latin typeface="Arial Narrow" pitchFamily="-84" charset="0"/>
            </a:endParaRPr>
          </a:p>
        </p:txBody>
      </p:sp>
      <p:sp>
        <p:nvSpPr>
          <p:cNvPr id="18437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449263"/>
            <a:ext cx="7772400" cy="838200"/>
          </a:xfrm>
        </p:spPr>
        <p:txBody>
          <a:bodyPr/>
          <a:lstStyle/>
          <a:p>
            <a:pPr eaLnBrk="1" hangingPunct="1"/>
            <a:r>
              <a:rPr lang="en-US" dirty="0">
                <a:ea typeface="ＭＳ Ｐゴシック" pitchFamily="-84" charset="-128"/>
                <a:cs typeface="ＭＳ Ｐゴシック" pitchFamily="-84" charset="-128"/>
              </a:rPr>
              <a:t>PHYS 1441 – Section 001</a:t>
            </a:r>
            <a:br>
              <a:rPr lang="en-US" dirty="0">
                <a:ea typeface="ＭＳ Ｐゴシック" pitchFamily="-84" charset="-128"/>
                <a:cs typeface="ＭＳ Ｐゴシック" pitchFamily="-84" charset="-128"/>
              </a:rPr>
            </a:br>
            <a:r>
              <a:rPr lang="en-US" dirty="0">
                <a:ea typeface="ＭＳ Ｐゴシック" pitchFamily="-84" charset="-128"/>
                <a:cs typeface="ＭＳ Ｐゴシック" pitchFamily="-84" charset="-128"/>
              </a:rPr>
              <a:t>Lecture #1</a:t>
            </a:r>
          </a:p>
        </p:txBody>
      </p:sp>
      <p:sp>
        <p:nvSpPr>
          <p:cNvPr id="18438" name="Text Box 4"/>
          <p:cNvSpPr txBox="1">
            <a:spLocks noChangeArrowheads="1"/>
          </p:cNvSpPr>
          <p:nvPr/>
        </p:nvSpPr>
        <p:spPr bwMode="auto">
          <a:xfrm>
            <a:off x="3110603" y="1447800"/>
            <a:ext cx="2614818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solidFill>
                  <a:schemeClr val="accent2"/>
                </a:solidFill>
                <a:latin typeface="Monotype Corsiva" pitchFamily="-84" charset="0"/>
              </a:rPr>
              <a:t>Monday, June 3, 2019</a:t>
            </a:r>
          </a:p>
          <a:p>
            <a:pPr algn="ctr"/>
            <a:r>
              <a:rPr lang="en-US" dirty="0">
                <a:solidFill>
                  <a:schemeClr val="accent2"/>
                </a:solidFill>
                <a:latin typeface="Monotype Corsiva" pitchFamily="-84" charset="0"/>
              </a:rPr>
              <a:t>Dr. </a:t>
            </a:r>
            <a:r>
              <a:rPr lang="en-US" b="1" dirty="0">
                <a:solidFill>
                  <a:srgbClr val="FF0066"/>
                </a:solidFill>
                <a:latin typeface="Monotype Corsiva" pitchFamily="-84" charset="0"/>
              </a:rPr>
              <a:t>Jae</a:t>
            </a:r>
            <a:r>
              <a:rPr lang="en-US" dirty="0">
                <a:solidFill>
                  <a:schemeClr val="accent2"/>
                </a:solidFill>
                <a:latin typeface="Monotype Corsiva" pitchFamily="-84" charset="0"/>
              </a:rPr>
              <a:t>hoon </a:t>
            </a:r>
            <a:r>
              <a:rPr lang="en-US" b="1" dirty="0">
                <a:solidFill>
                  <a:srgbClr val="FF0066"/>
                </a:solidFill>
                <a:latin typeface="Monotype Corsiva" pitchFamily="-84" charset="0"/>
              </a:rPr>
              <a:t>Yu</a:t>
            </a:r>
          </a:p>
        </p:txBody>
      </p:sp>
      <p:sp>
        <p:nvSpPr>
          <p:cNvPr id="2057" name="Text Box 9"/>
          <p:cNvSpPr txBox="1">
            <a:spLocks noChangeArrowheads="1"/>
          </p:cNvSpPr>
          <p:nvPr/>
        </p:nvSpPr>
        <p:spPr bwMode="auto">
          <a:xfrm>
            <a:off x="506413" y="5638800"/>
            <a:ext cx="8444890" cy="461665"/>
          </a:xfrm>
          <a:prstGeom prst="rect">
            <a:avLst/>
          </a:prstGeom>
          <a:solidFill>
            <a:srgbClr val="CCFFFF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rgbClr val="003300"/>
                </a:solidFill>
                <a:latin typeface="Arial Narrow" pitchFamily="-84" charset="0"/>
              </a:rPr>
              <a:t>Today’s homework is homework #1, due 11pm, this Wednesday, June 5!!</a:t>
            </a:r>
          </a:p>
        </p:txBody>
      </p:sp>
      <p:sp>
        <p:nvSpPr>
          <p:cNvPr id="2058" name="Rectangle 10"/>
          <p:cNvSpPr>
            <a:spLocks noChangeArrowheads="1"/>
          </p:cNvSpPr>
          <p:nvPr/>
        </p:nvSpPr>
        <p:spPr bwMode="auto">
          <a:xfrm>
            <a:off x="1752600" y="2209800"/>
            <a:ext cx="5715000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609600" indent="-609600">
              <a:spcBef>
                <a:spcPct val="20000"/>
              </a:spcBef>
              <a:buFontTx/>
              <a:buChar char="•"/>
            </a:pPr>
            <a:r>
              <a:rPr lang="en-US" sz="2800" dirty="0">
                <a:solidFill>
                  <a:schemeClr val="accent2"/>
                </a:solidFill>
                <a:latin typeface="Arial Narrow" pitchFamily="-84" charset="0"/>
              </a:rPr>
              <a:t>Who am I?</a:t>
            </a:r>
          </a:p>
          <a:p>
            <a:pPr marL="609600" indent="-609600">
              <a:spcBef>
                <a:spcPct val="20000"/>
              </a:spcBef>
              <a:buFontTx/>
              <a:buChar char="•"/>
            </a:pPr>
            <a:r>
              <a:rPr lang="en-US" sz="2800" dirty="0">
                <a:solidFill>
                  <a:schemeClr val="accent2"/>
                </a:solidFill>
                <a:latin typeface="Arial Narrow" pitchFamily="-84" charset="0"/>
              </a:rPr>
              <a:t>How is this class organized?</a:t>
            </a:r>
          </a:p>
          <a:p>
            <a:pPr marL="609600" indent="-609600">
              <a:spcBef>
                <a:spcPct val="20000"/>
              </a:spcBef>
              <a:buFontTx/>
              <a:buChar char="•"/>
            </a:pPr>
            <a:r>
              <a:rPr lang="en-US" sz="2800" dirty="0">
                <a:solidFill>
                  <a:schemeClr val="accent2"/>
                </a:solidFill>
                <a:latin typeface="Arial Narrow" pitchFamily="-84" charset="0"/>
              </a:rPr>
              <a:t>What is Physics?</a:t>
            </a:r>
          </a:p>
          <a:p>
            <a:pPr marL="609600" indent="-609600">
              <a:spcBef>
                <a:spcPct val="20000"/>
              </a:spcBef>
              <a:buFontTx/>
              <a:buChar char="•"/>
            </a:pPr>
            <a:r>
              <a:rPr lang="en-US" sz="2800" dirty="0">
                <a:solidFill>
                  <a:schemeClr val="accent2"/>
                </a:solidFill>
                <a:latin typeface="Arial Narrow" pitchFamily="-84" charset="0"/>
              </a:rPr>
              <a:t>What do we want from this class?</a:t>
            </a:r>
          </a:p>
          <a:p>
            <a:pPr marL="609600" indent="-609600">
              <a:spcBef>
                <a:spcPct val="20000"/>
              </a:spcBef>
              <a:buFontTx/>
              <a:buChar char="•"/>
            </a:pPr>
            <a:r>
              <a:rPr lang="en-US" sz="2800" dirty="0">
                <a:solidFill>
                  <a:schemeClr val="accent2"/>
                </a:solidFill>
                <a:latin typeface="Arial Narrow" pitchFamily="-84" charset="0"/>
              </a:rPr>
              <a:t>Brief history of physics</a:t>
            </a:r>
          </a:p>
          <a:p>
            <a:pPr marL="609600" indent="-609600">
              <a:spcBef>
                <a:spcPct val="20000"/>
              </a:spcBef>
              <a:buFontTx/>
              <a:buChar char="•"/>
            </a:pPr>
            <a:r>
              <a:rPr lang="en-US" sz="2800" dirty="0">
                <a:solidFill>
                  <a:schemeClr val="accent2"/>
                </a:solidFill>
                <a:latin typeface="Arial Narrow" pitchFamily="-84" charset="0"/>
              </a:rPr>
              <a:t>Standards and units</a:t>
            </a:r>
          </a:p>
        </p:txBody>
      </p:sp>
    </p:spTree>
    <p:extLst>
      <p:ext uri="{BB962C8B-B14F-4D97-AF65-F5344CB8AC3E}">
        <p14:creationId xmlns:p14="http://schemas.microsoft.com/office/powerpoint/2010/main" val="2604975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0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0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05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05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05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7" grpId="0" animBg="1" autoUpdateAnimBg="0"/>
      <p:bldP spid="2058" grpId="0" build="p" autoUpdateAnimBg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-76200"/>
            <a:ext cx="8305800" cy="914400"/>
          </a:xfrm>
        </p:spPr>
        <p:txBody>
          <a:bodyPr/>
          <a:lstStyle/>
          <a:p>
            <a:r>
              <a:rPr lang="en-US" dirty="0"/>
              <a:t>How does a nuclear power plant work?</a:t>
            </a:r>
          </a:p>
        </p:txBody>
      </p:sp>
      <p:pic>
        <p:nvPicPr>
          <p:cNvPr id="7" name="Picture 6" descr="student-pwr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685800"/>
            <a:ext cx="8382000" cy="4953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620000" y="4648200"/>
            <a:ext cx="14703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000FF"/>
                </a:solidFill>
                <a:latin typeface="+mn-lt"/>
              </a:rPr>
              <a:t>Duke Energy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819400" y="5562600"/>
            <a:ext cx="44277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000FF"/>
                </a:solidFill>
                <a:latin typeface="+mn-lt"/>
              </a:rPr>
              <a:t>My 1000 year dream: Skip the whole thing!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819400" y="5943600"/>
            <a:ext cx="453306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000FF"/>
                </a:solidFill>
                <a:latin typeface="+mn-lt"/>
              </a:rPr>
              <a:t>Make electricity directly from nuclear force!</a:t>
            </a:r>
          </a:p>
        </p:txBody>
      </p:sp>
      <p:sp>
        <p:nvSpPr>
          <p:cNvPr id="5" name="Rectangle 4"/>
          <p:cNvSpPr/>
          <p:nvPr/>
        </p:nvSpPr>
        <p:spPr bwMode="auto">
          <a:xfrm>
            <a:off x="304800" y="1600200"/>
            <a:ext cx="1524000" cy="3810000"/>
          </a:xfrm>
          <a:prstGeom prst="rect">
            <a:avLst/>
          </a:prstGeom>
          <a:solidFill>
            <a:schemeClr val="accent5">
              <a:lumMod val="40000"/>
              <a:lumOff val="60000"/>
              <a:alpha val="45000"/>
            </a:schemeClr>
          </a:solidFill>
          <a:ln w="38100" cap="flat" cmpd="sng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3" name="Rectangle 12"/>
          <p:cNvSpPr/>
          <p:nvPr/>
        </p:nvSpPr>
        <p:spPr bwMode="auto">
          <a:xfrm>
            <a:off x="1905000" y="1600200"/>
            <a:ext cx="1219200" cy="3810000"/>
          </a:xfrm>
          <a:prstGeom prst="rect">
            <a:avLst/>
          </a:prstGeom>
          <a:solidFill>
            <a:schemeClr val="accent5">
              <a:lumMod val="40000"/>
              <a:lumOff val="60000"/>
              <a:alpha val="45000"/>
            </a:schemeClr>
          </a:solidFill>
          <a:ln w="38100" cap="flat" cmpd="sng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4" name="Rectangle 13"/>
          <p:cNvSpPr/>
          <p:nvPr/>
        </p:nvSpPr>
        <p:spPr bwMode="auto">
          <a:xfrm>
            <a:off x="3200400" y="1600200"/>
            <a:ext cx="3657600" cy="2286000"/>
          </a:xfrm>
          <a:prstGeom prst="rect">
            <a:avLst/>
          </a:prstGeom>
          <a:solidFill>
            <a:schemeClr val="accent5">
              <a:lumMod val="40000"/>
              <a:lumOff val="60000"/>
              <a:alpha val="45000"/>
            </a:schemeClr>
          </a:solidFill>
          <a:ln w="38100" cap="flat" cmpd="sng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Monday, June 3, 2019</a:t>
            </a: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PHYS 1444-001, Summer 2019             Dr. Jaehoon Yu</a:t>
            </a:r>
            <a:endParaRPr 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A58E5-F186-8448-8915-9CBFB02328D9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3541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5" grpId="0" animBg="1"/>
      <p:bldP spid="13" grpId="0" animBg="1"/>
      <p:bldP spid="1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" y="762000"/>
            <a:ext cx="8915400" cy="6096000"/>
          </a:xfrm>
          <a:solidFill>
            <a:schemeClr val="bg1"/>
          </a:solidFill>
        </p:spPr>
        <p:txBody>
          <a:bodyPr/>
          <a:lstStyle/>
          <a:p>
            <a:pPr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800" dirty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Why is the mass range so large (0.1m</a:t>
            </a:r>
            <a:r>
              <a:rPr lang="en-US" sz="2800" baseline="-25000" dirty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p</a:t>
            </a:r>
            <a:r>
              <a:rPr lang="en-US" sz="2800" dirty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 – 175 m</a:t>
            </a:r>
            <a:r>
              <a:rPr lang="en-US" sz="2800" baseline="-25000" dirty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p</a:t>
            </a:r>
            <a:r>
              <a:rPr lang="en-US" sz="2800" dirty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)?</a:t>
            </a:r>
          </a:p>
          <a:p>
            <a:pPr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800" dirty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Is the particle we discovered really the Higgs particle?</a:t>
            </a:r>
          </a:p>
          <a:p>
            <a:pPr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800" dirty="0">
                <a:solidFill>
                  <a:srgbClr val="0033CC"/>
                </a:solidFill>
                <a:latin typeface="Arial Narrow" charset="0"/>
              </a:rPr>
              <a:t>Why is the matter in the universe made only of particles?</a:t>
            </a:r>
          </a:p>
          <a:p>
            <a:pPr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800" dirty="0">
                <a:solidFill>
                  <a:srgbClr val="0033CC"/>
                </a:solidFill>
                <a:latin typeface="Arial Narrow" charset="0"/>
              </a:rPr>
              <a:t>Neutrinos have mass!! What are the mixing parameters, particle-anti particle asymmetry and mass ordering?</a:t>
            </a:r>
          </a:p>
          <a:p>
            <a:pPr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800" dirty="0">
                <a:solidFill>
                  <a:srgbClr val="0033CC"/>
                </a:solidFill>
                <a:latin typeface="Arial Narrow" charset="0"/>
              </a:rPr>
              <a:t>Why are there only four apparent forces?</a:t>
            </a:r>
          </a:p>
          <a:p>
            <a:pPr lvl="1">
              <a:lnSpc>
                <a:spcPct val="90000"/>
              </a:lnSpc>
              <a:spcBef>
                <a:spcPts val="300"/>
              </a:spcBef>
            </a:pPr>
            <a:r>
              <a:rPr lang="en-US" sz="2400" dirty="0">
                <a:solidFill>
                  <a:srgbClr val="660066"/>
                </a:solidFill>
                <a:latin typeface="Arial Narrow" charset="0"/>
              </a:rPr>
              <a:t>Were they all unified at the Big Bang?</a:t>
            </a:r>
          </a:p>
          <a:p>
            <a:pPr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800" dirty="0">
                <a:solidFill>
                  <a:srgbClr val="0033CC"/>
                </a:solidFill>
                <a:latin typeface="Arial Narrow" charset="0"/>
              </a:rPr>
              <a:t>Is the picture we present the real thing?</a:t>
            </a:r>
          </a:p>
        </p:txBody>
      </p:sp>
      <p:sp>
        <p:nvSpPr>
          <p:cNvPr id="23557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838200"/>
          </a:xfrm>
        </p:spPr>
        <p:txBody>
          <a:bodyPr/>
          <a:lstStyle/>
          <a:p>
            <a:pPr eaLnBrk="1" hangingPunct="1"/>
            <a:r>
              <a:rPr lang="en-US" sz="4800" dirty="0"/>
              <a:t>So what’s the problem?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Monday, June 3, 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PHYS 1444-001, Summer 2019             Dr. Jaehoon Yu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A58E5-F186-8448-8915-9CBFB02328D9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1294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40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4019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energy-matter-proportions-in-univers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1600" y="1219200"/>
            <a:ext cx="6511765" cy="5498260"/>
          </a:xfrm>
          <a:prstGeom prst="rect">
            <a:avLst/>
          </a:prstGeom>
        </p:spPr>
      </p:pic>
      <p:sp>
        <p:nvSpPr>
          <p:cNvPr id="23557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838200"/>
          </a:xfrm>
        </p:spPr>
        <p:txBody>
          <a:bodyPr/>
          <a:lstStyle/>
          <a:p>
            <a:pPr eaLnBrk="1" hangingPunct="1"/>
            <a:r>
              <a:rPr lang="en-US" sz="4800" dirty="0"/>
              <a:t>What makes up the universe?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600200" y="4114800"/>
            <a:ext cx="418155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rgbClr val="0000FF"/>
                </a:solidFill>
                <a:latin typeface="+mn-lt"/>
              </a:rPr>
              <a:t>~95</a:t>
            </a:r>
            <a:r>
              <a:rPr lang="en-US" sz="4800" b="1" dirty="0">
                <a:solidFill>
                  <a:srgbClr val="FFFFFF"/>
                </a:solidFill>
                <a:latin typeface="+mn-lt"/>
              </a:rPr>
              <a:t>%</a:t>
            </a:r>
            <a:r>
              <a:rPr lang="en-US" sz="4800" b="1" dirty="0">
                <a:solidFill>
                  <a:srgbClr val="0000FF"/>
                </a:solidFill>
                <a:latin typeface="+mn-lt"/>
              </a:rPr>
              <a:t> </a:t>
            </a:r>
            <a:r>
              <a:rPr lang="en-US" sz="4800" b="1" dirty="0">
                <a:solidFill>
                  <a:schemeClr val="bg1"/>
                </a:solidFill>
                <a:latin typeface="+mn-lt"/>
              </a:rPr>
              <a:t>unknown!!</a:t>
            </a:r>
            <a:r>
              <a:rPr lang="en-US" sz="4800" b="1" dirty="0">
                <a:solidFill>
                  <a:srgbClr val="0000FF"/>
                </a:solidFill>
                <a:latin typeface="+mn-lt"/>
              </a:rPr>
              <a:t>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Monday, June 3, 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PHYS 1444-001, Summer 2019             Dr. Jaehoon Yu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A58E5-F186-8448-8915-9CBFB02328D9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5293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" y="762000"/>
            <a:ext cx="8915400" cy="6096000"/>
          </a:xfrm>
          <a:solidFill>
            <a:schemeClr val="bg1"/>
          </a:solidFill>
        </p:spPr>
        <p:txBody>
          <a:bodyPr/>
          <a:lstStyle/>
          <a:p>
            <a:pPr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800" dirty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Why is the mass range so large (0.1m</a:t>
            </a:r>
            <a:r>
              <a:rPr lang="en-US" sz="2800" baseline="-25000" dirty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p</a:t>
            </a:r>
            <a:r>
              <a:rPr lang="en-US" sz="2800" dirty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 – 175 m</a:t>
            </a:r>
            <a:r>
              <a:rPr lang="en-US" sz="2800" baseline="-25000" dirty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p</a:t>
            </a:r>
            <a:r>
              <a:rPr lang="en-US" sz="2800" dirty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)?</a:t>
            </a:r>
          </a:p>
          <a:p>
            <a:pPr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800" dirty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Is the particle we discovered really the Higgs particle?</a:t>
            </a:r>
          </a:p>
          <a:p>
            <a:pPr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800" dirty="0">
                <a:solidFill>
                  <a:srgbClr val="0033CC"/>
                </a:solidFill>
                <a:latin typeface="Arial Narrow" charset="0"/>
              </a:rPr>
              <a:t>Why is the matter in the universe made only of particles?</a:t>
            </a:r>
          </a:p>
          <a:p>
            <a:pPr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800" dirty="0">
                <a:solidFill>
                  <a:srgbClr val="0033CC"/>
                </a:solidFill>
                <a:latin typeface="Arial Narrow" charset="0"/>
              </a:rPr>
              <a:t>Neutrinos have mass!! What are the mixing parameters, particle-anti particle asymmetry and mass ordering?</a:t>
            </a:r>
          </a:p>
          <a:p>
            <a:pPr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800" dirty="0">
                <a:solidFill>
                  <a:srgbClr val="0033CC"/>
                </a:solidFill>
                <a:latin typeface="Arial Narrow" charset="0"/>
              </a:rPr>
              <a:t>Why are there only four apparent forces?</a:t>
            </a:r>
          </a:p>
          <a:p>
            <a:pPr lvl="1">
              <a:lnSpc>
                <a:spcPct val="90000"/>
              </a:lnSpc>
              <a:spcBef>
                <a:spcPts val="300"/>
              </a:spcBef>
            </a:pPr>
            <a:r>
              <a:rPr lang="en-US" sz="2400" dirty="0">
                <a:solidFill>
                  <a:srgbClr val="660066"/>
                </a:solidFill>
                <a:latin typeface="Arial Narrow" charset="0"/>
              </a:rPr>
              <a:t>Were they all unified at the Big Bang?</a:t>
            </a:r>
          </a:p>
          <a:p>
            <a:pPr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800" dirty="0">
                <a:solidFill>
                  <a:srgbClr val="0033CC"/>
                </a:solidFill>
                <a:latin typeface="Arial Narrow" charset="0"/>
              </a:rPr>
              <a:t>Is the picture we present the real thing?</a:t>
            </a:r>
          </a:p>
          <a:p>
            <a:pPr lvl="1"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400" dirty="0">
                <a:latin typeface="Arial Narrow" charset="0"/>
                <a:cs typeface="ＭＳ Ｐゴシック" charset="-128"/>
              </a:rPr>
              <a:t>What makes up the remaining ~95% of the universe?</a:t>
            </a:r>
          </a:p>
          <a:p>
            <a:pPr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800" dirty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Are there any other particles we don’t know of? </a:t>
            </a:r>
          </a:p>
          <a:p>
            <a:pPr lvl="1">
              <a:lnSpc>
                <a:spcPct val="90000"/>
              </a:lnSpc>
              <a:spcBef>
                <a:spcPts val="300"/>
              </a:spcBef>
            </a:pPr>
            <a:r>
              <a:rPr lang="en-US" sz="2400" dirty="0">
                <a:latin typeface="Arial Narrow" charset="0"/>
              </a:rPr>
              <a:t>Big deal for the new LHC Run!</a:t>
            </a:r>
          </a:p>
          <a:p>
            <a:pPr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800" dirty="0">
                <a:solidFill>
                  <a:srgbClr val="0033CC"/>
                </a:solidFill>
                <a:latin typeface="Arial Narrow" charset="0"/>
              </a:rPr>
              <a:t>Where do we all come from?</a:t>
            </a:r>
          </a:p>
          <a:p>
            <a:pPr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800" dirty="0">
                <a:solidFill>
                  <a:srgbClr val="0033CC"/>
                </a:solidFill>
                <a:latin typeface="Arial Narrow" charset="0"/>
              </a:rPr>
              <a:t>How can we live well in the universe as an integral partner?</a:t>
            </a:r>
          </a:p>
        </p:txBody>
      </p:sp>
      <p:sp>
        <p:nvSpPr>
          <p:cNvPr id="23557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838200"/>
          </a:xfrm>
        </p:spPr>
        <p:txBody>
          <a:bodyPr/>
          <a:lstStyle/>
          <a:p>
            <a:pPr eaLnBrk="1" hangingPunct="1"/>
            <a:r>
              <a:rPr lang="en-US" sz="4800" dirty="0"/>
              <a:t>So what’s the problem?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Monday, June 3, 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PHYS 1444-001, Summer 2019             Dr. Jaehoon Yu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A58E5-F186-8448-8915-9CBFB02328D9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2794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40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140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1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1401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1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1401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1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1401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4019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Oval 2"/>
          <p:cNvSpPr>
            <a:spLocks noChangeArrowheads="1"/>
          </p:cNvSpPr>
          <p:nvPr/>
        </p:nvSpPr>
        <p:spPr bwMode="auto">
          <a:xfrm>
            <a:off x="2286000" y="3200400"/>
            <a:ext cx="914400" cy="914400"/>
          </a:xfrm>
          <a:prstGeom prst="ellipse">
            <a:avLst/>
          </a:prstGeom>
          <a:solidFill>
            <a:srgbClr val="FF0000"/>
          </a:solidFill>
          <a:ln w="38100" cmpd="sng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5943600" y="3276600"/>
            <a:ext cx="914400" cy="838200"/>
            <a:chOff x="4128" y="2064"/>
            <a:chExt cx="576" cy="528"/>
          </a:xfrm>
        </p:grpSpPr>
        <p:sp>
          <p:nvSpPr>
            <p:cNvPr id="97284" name="Oval 4"/>
            <p:cNvSpPr>
              <a:spLocks noChangeArrowheads="1"/>
            </p:cNvSpPr>
            <p:nvPr/>
          </p:nvSpPr>
          <p:spPr bwMode="auto">
            <a:xfrm>
              <a:off x="4128" y="2208"/>
              <a:ext cx="240" cy="240"/>
            </a:xfrm>
            <a:prstGeom prst="ellipse">
              <a:avLst/>
            </a:prstGeom>
            <a:solidFill>
              <a:srgbClr val="4EFF1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7285" name="Oval 5"/>
            <p:cNvSpPr>
              <a:spLocks noChangeArrowheads="1"/>
            </p:cNvSpPr>
            <p:nvPr/>
          </p:nvSpPr>
          <p:spPr bwMode="auto">
            <a:xfrm>
              <a:off x="4224" y="2064"/>
              <a:ext cx="240" cy="240"/>
            </a:xfrm>
            <a:prstGeom prst="ellipse">
              <a:avLst/>
            </a:prstGeom>
            <a:solidFill>
              <a:srgbClr val="F230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7286" name="Oval 6"/>
            <p:cNvSpPr>
              <a:spLocks noChangeArrowheads="1"/>
            </p:cNvSpPr>
            <p:nvPr/>
          </p:nvSpPr>
          <p:spPr bwMode="auto">
            <a:xfrm>
              <a:off x="4272" y="2352"/>
              <a:ext cx="240" cy="240"/>
            </a:xfrm>
            <a:prstGeom prst="ellipse">
              <a:avLst/>
            </a:prstGeom>
            <a:solidFill>
              <a:srgbClr val="F230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7287" name="Oval 7"/>
            <p:cNvSpPr>
              <a:spLocks noChangeArrowheads="1"/>
            </p:cNvSpPr>
            <p:nvPr/>
          </p:nvSpPr>
          <p:spPr bwMode="auto">
            <a:xfrm>
              <a:off x="4416" y="2064"/>
              <a:ext cx="240" cy="240"/>
            </a:xfrm>
            <a:prstGeom prst="ellipse">
              <a:avLst/>
            </a:prstGeom>
            <a:solidFill>
              <a:srgbClr val="4EFF1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7288" name="Oval 8"/>
            <p:cNvSpPr>
              <a:spLocks noChangeArrowheads="1"/>
            </p:cNvSpPr>
            <p:nvPr/>
          </p:nvSpPr>
          <p:spPr bwMode="auto">
            <a:xfrm>
              <a:off x="4320" y="2208"/>
              <a:ext cx="240" cy="240"/>
            </a:xfrm>
            <a:prstGeom prst="ellipse">
              <a:avLst/>
            </a:prstGeom>
            <a:solidFill>
              <a:srgbClr val="4EFF1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7289" name="Oval 9"/>
            <p:cNvSpPr>
              <a:spLocks noChangeArrowheads="1"/>
            </p:cNvSpPr>
            <p:nvPr/>
          </p:nvSpPr>
          <p:spPr bwMode="auto">
            <a:xfrm>
              <a:off x="4464" y="2256"/>
              <a:ext cx="240" cy="240"/>
            </a:xfrm>
            <a:prstGeom prst="ellipse">
              <a:avLst/>
            </a:prstGeom>
            <a:solidFill>
              <a:srgbClr val="F230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97290" name="Text Box 10"/>
          <p:cNvSpPr txBox="1">
            <a:spLocks noChangeArrowheads="1"/>
          </p:cNvSpPr>
          <p:nvPr/>
        </p:nvSpPr>
        <p:spPr bwMode="auto">
          <a:xfrm>
            <a:off x="0" y="457200"/>
            <a:ext cx="91440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+mj-lt"/>
              </a:rPr>
              <a:t>Accelerators are </a:t>
            </a:r>
            <a:r>
              <a:rPr lang="en-US" sz="4000" b="1" dirty="0">
                <a:solidFill>
                  <a:srgbClr val="00FF00"/>
                </a:solidFill>
                <a:latin typeface="+mj-lt"/>
              </a:rPr>
              <a:t>Powerful Microscopes.</a:t>
            </a:r>
            <a:endParaRPr lang="en-US" sz="36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97291" name="Text Box 11"/>
          <p:cNvSpPr txBox="1">
            <a:spLocks noChangeArrowheads="1"/>
          </p:cNvSpPr>
          <p:nvPr/>
        </p:nvSpPr>
        <p:spPr bwMode="auto">
          <a:xfrm>
            <a:off x="0" y="1524000"/>
            <a:ext cx="91440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+mj-lt"/>
              </a:rPr>
              <a:t>They make high energy particle beams 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  <a:latin typeface="+mj-lt"/>
              </a:rPr>
              <a:t>that allow us to see small things.</a:t>
            </a:r>
          </a:p>
        </p:txBody>
      </p:sp>
      <p:sp>
        <p:nvSpPr>
          <p:cNvPr id="97292" name="Text Box 12"/>
          <p:cNvSpPr txBox="1">
            <a:spLocks noChangeArrowheads="1"/>
          </p:cNvSpPr>
          <p:nvPr/>
        </p:nvSpPr>
        <p:spPr bwMode="auto">
          <a:xfrm>
            <a:off x="4724400" y="4437063"/>
            <a:ext cx="33528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+mj-lt"/>
              </a:rPr>
              <a:t>seen by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  <a:latin typeface="+mj-lt"/>
              </a:rPr>
              <a:t>high energy beam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  <a:latin typeface="+mj-lt"/>
              </a:rPr>
              <a:t>(better resolution)</a:t>
            </a:r>
          </a:p>
        </p:txBody>
      </p:sp>
      <p:sp>
        <p:nvSpPr>
          <p:cNvPr id="97293" name="Text Box 13"/>
          <p:cNvSpPr txBox="1">
            <a:spLocks noChangeArrowheads="1"/>
          </p:cNvSpPr>
          <p:nvPr/>
        </p:nvSpPr>
        <p:spPr bwMode="auto">
          <a:xfrm>
            <a:off x="1066800" y="4459288"/>
            <a:ext cx="33528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+mj-lt"/>
              </a:rPr>
              <a:t>seen by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  <a:latin typeface="+mj-lt"/>
              </a:rPr>
              <a:t>low energy beam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  <a:latin typeface="+mj-lt"/>
              </a:rPr>
              <a:t>(poorer resolution)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Monday, June 3, 2019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PHYS 1444-001, Summer 2019             Dr. Jaehoon Yu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3DD456A-AC27-D043-BC72-1A49498E49EE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0580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7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7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300"/>
                            </p:stCondLst>
                            <p:childTnLst>
                              <p:par>
                                <p:cTn id="14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72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72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7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97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350"/>
                            </p:stCondLst>
                            <p:childTnLst>
                              <p:par>
                                <p:cTn id="2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282" grpId="0" animBg="1"/>
      <p:bldP spid="97291" grpId="0"/>
      <p:bldP spid="97292" grpId="0"/>
      <p:bldP spid="9729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Text Box 2"/>
          <p:cNvSpPr txBox="1">
            <a:spLocks noChangeArrowheads="1"/>
          </p:cNvSpPr>
          <p:nvPr/>
        </p:nvSpPr>
        <p:spPr bwMode="auto">
          <a:xfrm>
            <a:off x="0" y="381000"/>
            <a:ext cx="91440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+mj-lt"/>
              </a:rPr>
              <a:t>Accelerators are also </a:t>
            </a:r>
            <a:r>
              <a:rPr lang="en-US" sz="4000" b="1" dirty="0">
                <a:solidFill>
                  <a:srgbClr val="00FF00"/>
                </a:solidFill>
                <a:latin typeface="+mj-lt"/>
              </a:rPr>
              <a:t>Time Machines.</a:t>
            </a:r>
            <a:endParaRPr lang="en-US" sz="36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99331" name="Text Box 3"/>
          <p:cNvSpPr txBox="1">
            <a:spLocks noChangeArrowheads="1"/>
          </p:cNvSpPr>
          <p:nvPr/>
        </p:nvSpPr>
        <p:spPr bwMode="auto">
          <a:xfrm>
            <a:off x="0" y="5106988"/>
            <a:ext cx="91440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4800" b="1" i="1" dirty="0">
                <a:solidFill>
                  <a:srgbClr val="FFFF00"/>
                </a:solidFill>
                <a:latin typeface="+mj-lt"/>
              </a:rPr>
              <a:t>E = mc</a:t>
            </a:r>
            <a:r>
              <a:rPr lang="en-US" sz="4800" b="1" i="1" baseline="30000" dirty="0">
                <a:solidFill>
                  <a:srgbClr val="FFFF00"/>
                </a:solidFill>
                <a:latin typeface="+mj-lt"/>
              </a:rPr>
              <a:t>2</a:t>
            </a:r>
            <a:r>
              <a:rPr lang="en-US" sz="3600" b="1" dirty="0">
                <a:latin typeface="+mj-lt"/>
              </a:rPr>
              <a:t>                                                  </a:t>
            </a:r>
          </a:p>
        </p:txBody>
      </p:sp>
      <p:sp>
        <p:nvSpPr>
          <p:cNvPr id="99332" name="Text Box 4"/>
          <p:cNvSpPr txBox="1">
            <a:spLocks noChangeArrowheads="1"/>
          </p:cNvSpPr>
          <p:nvPr/>
        </p:nvSpPr>
        <p:spPr bwMode="auto">
          <a:xfrm>
            <a:off x="0" y="1285875"/>
            <a:ext cx="91440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>
                <a:solidFill>
                  <a:schemeClr val="bg1"/>
                </a:solidFill>
                <a:latin typeface="+mj-lt"/>
              </a:rPr>
              <a:t>They make particles last seen </a:t>
            </a:r>
          </a:p>
          <a:p>
            <a:pPr algn="ctr"/>
            <a:r>
              <a:rPr lang="en-US" sz="3200">
                <a:solidFill>
                  <a:schemeClr val="bg1"/>
                </a:solidFill>
                <a:latin typeface="+mj-lt"/>
              </a:rPr>
              <a:t>in the earliest moments of the universe.</a:t>
            </a:r>
          </a:p>
        </p:txBody>
      </p:sp>
      <p:sp>
        <p:nvSpPr>
          <p:cNvPr id="99333" name="Rectangle 5"/>
          <p:cNvSpPr>
            <a:spLocks noChangeArrowheads="1"/>
          </p:cNvSpPr>
          <p:nvPr/>
        </p:nvSpPr>
        <p:spPr bwMode="auto">
          <a:xfrm>
            <a:off x="0" y="2636838"/>
            <a:ext cx="9144000" cy="2217737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800">
              <a:latin typeface="+mj-lt"/>
            </a:endParaRPr>
          </a:p>
        </p:txBody>
      </p:sp>
      <p:sp>
        <p:nvSpPr>
          <p:cNvPr id="99336" name="AutoShape 8"/>
          <p:cNvSpPr>
            <a:spLocks noChangeArrowheads="1"/>
          </p:cNvSpPr>
          <p:nvPr/>
        </p:nvSpPr>
        <p:spPr bwMode="auto">
          <a:xfrm>
            <a:off x="3810000" y="2838450"/>
            <a:ext cx="1524000" cy="1600200"/>
          </a:xfrm>
          <a:prstGeom prst="irregularSeal1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2800">
                <a:solidFill>
                  <a:srgbClr val="FF0000"/>
                </a:solidFill>
                <a:latin typeface="+mj-lt"/>
              </a:rPr>
              <a:t>Energy</a:t>
            </a:r>
          </a:p>
        </p:txBody>
      </p:sp>
      <p:sp>
        <p:nvSpPr>
          <p:cNvPr id="99337" name="Text Box 9"/>
          <p:cNvSpPr txBox="1">
            <a:spLocks noChangeArrowheads="1"/>
          </p:cNvSpPr>
          <p:nvPr/>
        </p:nvSpPr>
        <p:spPr bwMode="auto">
          <a:xfrm>
            <a:off x="0" y="4383088"/>
            <a:ext cx="9144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+mj-lt"/>
              </a:rPr>
              <a:t>Particle and anti-particle annihilate.</a:t>
            </a:r>
          </a:p>
        </p:txBody>
      </p:sp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568325" y="3078163"/>
            <a:ext cx="3375025" cy="1200150"/>
            <a:chOff x="358" y="1939"/>
            <a:chExt cx="2126" cy="756"/>
          </a:xfrm>
        </p:grpSpPr>
        <p:sp>
          <p:nvSpPr>
            <p:cNvPr id="99335" name="Line 7"/>
            <p:cNvSpPr>
              <a:spLocks noChangeShapeType="1"/>
            </p:cNvSpPr>
            <p:nvPr/>
          </p:nvSpPr>
          <p:spPr bwMode="auto">
            <a:xfrm>
              <a:off x="416" y="2268"/>
              <a:ext cx="2068" cy="11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prstDash val="sysDot"/>
              <a:round/>
              <a:headEnd type="none" w="sm" len="med"/>
              <a:tailEnd type="triangle" w="sm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2800">
                <a:latin typeface="+mj-lt"/>
              </a:endParaRPr>
            </a:p>
          </p:txBody>
        </p:sp>
        <p:sp>
          <p:nvSpPr>
            <p:cNvPr id="99338" name="Text Box 10"/>
            <p:cNvSpPr txBox="1">
              <a:spLocks noChangeArrowheads="1"/>
            </p:cNvSpPr>
            <p:nvPr/>
          </p:nvSpPr>
          <p:spPr bwMode="auto">
            <a:xfrm>
              <a:off x="358" y="1939"/>
              <a:ext cx="1141" cy="7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+mj-lt"/>
                </a:rPr>
                <a:t>particle beam</a:t>
              </a:r>
            </a:p>
            <a:p>
              <a:endParaRPr lang="en-US" b="1">
                <a:solidFill>
                  <a:schemeClr val="bg1"/>
                </a:solidFill>
                <a:latin typeface="+mj-lt"/>
              </a:endParaRPr>
            </a:p>
            <a:p>
              <a:r>
                <a:rPr lang="en-US" b="1">
                  <a:solidFill>
                    <a:schemeClr val="bg1"/>
                  </a:solidFill>
                  <a:latin typeface="+mj-lt"/>
                </a:rPr>
                <a:t>energy</a:t>
              </a:r>
            </a:p>
          </p:txBody>
        </p:sp>
      </p:grpSp>
      <p:grpSp>
        <p:nvGrpSpPr>
          <p:cNvPr id="3" name="Group 13"/>
          <p:cNvGrpSpPr>
            <a:grpSpLocks/>
          </p:cNvGrpSpPr>
          <p:nvPr/>
        </p:nvGrpSpPr>
        <p:grpSpPr bwMode="auto">
          <a:xfrm>
            <a:off x="5089525" y="3067050"/>
            <a:ext cx="3411538" cy="1200150"/>
            <a:chOff x="3206" y="1932"/>
            <a:chExt cx="2149" cy="756"/>
          </a:xfrm>
        </p:grpSpPr>
        <p:sp>
          <p:nvSpPr>
            <p:cNvPr id="99334" name="Line 6"/>
            <p:cNvSpPr>
              <a:spLocks noChangeShapeType="1"/>
            </p:cNvSpPr>
            <p:nvPr/>
          </p:nvSpPr>
          <p:spPr bwMode="auto">
            <a:xfrm flipH="1" flipV="1">
              <a:off x="3206" y="2268"/>
              <a:ext cx="2090" cy="0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prstDash val="sysDot"/>
              <a:round/>
              <a:headEnd type="none" w="sm" len="med"/>
              <a:tailEnd type="triangle" w="sm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2800">
                <a:latin typeface="+mj-lt"/>
              </a:endParaRPr>
            </a:p>
          </p:txBody>
        </p:sp>
        <p:sp>
          <p:nvSpPr>
            <p:cNvPr id="99339" name="Text Box 11"/>
            <p:cNvSpPr txBox="1">
              <a:spLocks noChangeArrowheads="1"/>
            </p:cNvSpPr>
            <p:nvPr/>
          </p:nvSpPr>
          <p:spPr bwMode="auto">
            <a:xfrm>
              <a:off x="3837" y="1932"/>
              <a:ext cx="1518" cy="7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r"/>
              <a:r>
                <a:rPr lang="en-US" b="1" dirty="0">
                  <a:solidFill>
                    <a:schemeClr val="bg1"/>
                  </a:solidFill>
                  <a:latin typeface="+mj-lt"/>
                </a:rPr>
                <a:t>anti-particle beam</a:t>
              </a:r>
            </a:p>
            <a:p>
              <a:pPr algn="r"/>
              <a:endParaRPr lang="en-US" b="1" dirty="0">
                <a:solidFill>
                  <a:schemeClr val="bg1"/>
                </a:solidFill>
                <a:latin typeface="+mj-lt"/>
              </a:endParaRPr>
            </a:p>
            <a:p>
              <a:pPr algn="r"/>
              <a:r>
                <a:rPr lang="en-US" b="1" dirty="0">
                  <a:solidFill>
                    <a:schemeClr val="bg1"/>
                  </a:solidFill>
                  <a:latin typeface="+mj-lt"/>
                </a:rPr>
                <a:t>energy</a:t>
              </a:r>
            </a:p>
          </p:txBody>
        </p:sp>
      </p:grp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Monday, June 3, 2019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PHYS 1444-001, Summer 2019             Dr. Jaehoon Yu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3DD456A-AC27-D043-BC72-1A49498E49EE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7122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9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99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93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2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700"/>
                            </p:stCondLst>
                            <p:childTnLst>
                              <p:par>
                                <p:cTn id="2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200"/>
                            </p:stCondLst>
                            <p:childTnLst>
                              <p:par>
                                <p:cTn id="27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93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93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9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993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331" grpId="0"/>
      <p:bldP spid="99332" grpId="0"/>
      <p:bldP spid="99333" grpId="0" animBg="1"/>
      <p:bldP spid="99336" grpId="0" animBg="1"/>
      <p:bldP spid="9933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34" name="Picture 20" descr="LHCUnderA"/>
          <p:cNvPicPr>
            <a:picLocks noChangeAspect="1" noChangeArrowheads="1"/>
          </p:cNvPicPr>
          <p:nvPr/>
        </p:nvPicPr>
        <p:blipFill>
          <a:blip r:embed="rId3"/>
          <a:srcRect r="4276"/>
          <a:stretch>
            <a:fillRect/>
          </a:stretch>
        </p:blipFill>
        <p:spPr bwMode="auto">
          <a:xfrm>
            <a:off x="4690874" y="3124201"/>
            <a:ext cx="4681726" cy="3657599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</p:spPr>
      </p:pic>
      <p:sp>
        <p:nvSpPr>
          <p:cNvPr id="26629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-76200"/>
            <a:ext cx="8915400" cy="6858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4000" dirty="0" err="1">
                <a:solidFill>
                  <a:srgbClr val="CC0000"/>
                </a:solidFill>
              </a:rPr>
              <a:t>Fermilab</a:t>
            </a:r>
            <a:r>
              <a:rPr lang="en-US" sz="4000" dirty="0">
                <a:solidFill>
                  <a:srgbClr val="CC0000"/>
                </a:solidFill>
              </a:rPr>
              <a:t> </a:t>
            </a:r>
            <a:r>
              <a:rPr lang="en-US" sz="4000" dirty="0" err="1">
                <a:solidFill>
                  <a:srgbClr val="CC0000"/>
                </a:solidFill>
              </a:rPr>
              <a:t>Tevatron</a:t>
            </a:r>
            <a:r>
              <a:rPr lang="en-US" sz="4000" dirty="0">
                <a:solidFill>
                  <a:srgbClr val="CC0000"/>
                </a:solidFill>
              </a:rPr>
              <a:t> and LHC at CERN</a:t>
            </a:r>
          </a:p>
        </p:txBody>
      </p:sp>
      <p:sp>
        <p:nvSpPr>
          <p:cNvPr id="2663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533400"/>
            <a:ext cx="4724400" cy="2362200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80000"/>
              </a:lnSpc>
            </a:pPr>
            <a:r>
              <a:rPr lang="en-US" sz="1800" dirty="0"/>
              <a:t>World’s Highest Energy proton-anti-proton collider 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600" dirty="0"/>
              <a:t>4km (2.5mi) circumference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600" dirty="0" err="1"/>
              <a:t>E</a:t>
            </a:r>
            <a:r>
              <a:rPr lang="en-US" sz="1600" baseline="-25000" dirty="0" err="1"/>
              <a:t>cm</a:t>
            </a:r>
            <a:r>
              <a:rPr lang="en-US" sz="1600" dirty="0"/>
              <a:t>=1.96 </a:t>
            </a:r>
            <a:r>
              <a:rPr lang="en-US" sz="1600" dirty="0" err="1"/>
              <a:t>TeV</a:t>
            </a:r>
            <a:r>
              <a:rPr lang="en-US" sz="1600" dirty="0"/>
              <a:t> (=6.3x10</a:t>
            </a:r>
            <a:r>
              <a:rPr lang="en-US" sz="1600" baseline="30000" dirty="0"/>
              <a:t>-7</a:t>
            </a:r>
            <a:r>
              <a:rPr lang="en-US" sz="1600" dirty="0"/>
              <a:t>J/p</a:t>
            </a:r>
            <a:r>
              <a:rPr lang="en-US" sz="1600" dirty="0">
                <a:sym typeface="Wingdings" charset="2"/>
              </a:rPr>
              <a:t> 13M Joules on the area smaller than 10</a:t>
            </a:r>
            <a:r>
              <a:rPr lang="en-US" sz="1600" baseline="30000" dirty="0">
                <a:sym typeface="Wingdings" charset="2"/>
              </a:rPr>
              <a:t>-4</a:t>
            </a:r>
            <a:r>
              <a:rPr lang="en-US" sz="1600" dirty="0">
                <a:sym typeface="Wingdings" charset="2"/>
              </a:rPr>
              <a:t>m</a:t>
            </a:r>
            <a:r>
              <a:rPr lang="en-US" sz="1600" baseline="30000" dirty="0">
                <a:sym typeface="Wingdings" charset="2"/>
              </a:rPr>
              <a:t>2</a:t>
            </a:r>
            <a:r>
              <a:rPr lang="en-US" sz="1600" dirty="0">
                <a:sym typeface="Wingdings" charset="2"/>
              </a:rPr>
              <a:t>)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600" dirty="0">
                <a:solidFill>
                  <a:srgbClr val="FF0000"/>
                </a:solidFill>
                <a:sym typeface="Wingdings" charset="2"/>
              </a:rPr>
              <a:t>Equivalent to the kinetic energy of a 20t truck at the speed 130km/</a:t>
            </a:r>
            <a:r>
              <a:rPr lang="en-US" sz="1600" dirty="0" err="1">
                <a:solidFill>
                  <a:srgbClr val="FF0000"/>
                </a:solidFill>
                <a:sym typeface="Wingdings" charset="2"/>
              </a:rPr>
              <a:t>hr</a:t>
            </a:r>
            <a:endParaRPr lang="en-US" sz="1600" dirty="0">
              <a:solidFill>
                <a:srgbClr val="FF0000"/>
              </a:solidFill>
              <a:sym typeface="Wingdings" charset="2"/>
            </a:endParaRPr>
          </a:p>
          <a:p>
            <a:pPr lvl="2" eaLnBrk="1" hangingPunct="1">
              <a:lnSpc>
                <a:spcPct val="80000"/>
              </a:lnSpc>
            </a:pPr>
            <a:r>
              <a:rPr lang="en-US" sz="1200" dirty="0">
                <a:solidFill>
                  <a:srgbClr val="000090"/>
                </a:solidFill>
                <a:sym typeface="Wingdings" charset="2"/>
              </a:rPr>
              <a:t>~100,000 times the energy density at the ground 0 of the Hiroshima atom bomb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600" b="1" u="sng" dirty="0" err="1">
                <a:solidFill>
                  <a:srgbClr val="A50021"/>
                </a:solidFill>
                <a:sym typeface="Wingdings" charset="2"/>
              </a:rPr>
              <a:t>Tevatron</a:t>
            </a:r>
            <a:r>
              <a:rPr lang="en-US" sz="1600" b="1" u="sng" dirty="0">
                <a:solidFill>
                  <a:srgbClr val="A50021"/>
                </a:solidFill>
                <a:sym typeface="Wingdings" charset="2"/>
              </a:rPr>
              <a:t> was shut down in 2011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600" b="1" dirty="0">
                <a:solidFill>
                  <a:srgbClr val="008000"/>
                </a:solidFill>
                <a:sym typeface="Wingdings" charset="2"/>
              </a:rPr>
              <a:t>New frontiers with high intensity proton beams including the search for dark matter with beams!!</a:t>
            </a:r>
            <a:endParaRPr lang="en-US" sz="1600" b="1" dirty="0">
              <a:solidFill>
                <a:srgbClr val="008000"/>
              </a:solidFill>
            </a:endParaRP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228600" y="2895600"/>
            <a:ext cx="4419600" cy="3810000"/>
            <a:chOff x="144" y="1152"/>
            <a:chExt cx="5472" cy="3072"/>
          </a:xfrm>
        </p:grpSpPr>
        <p:pic>
          <p:nvPicPr>
            <p:cNvPr id="26636" name="Picture 5" descr="99-901-10"/>
            <p:cNvPicPr>
              <a:picLocks noChangeAspect="1" noChangeArrowheads="1"/>
            </p:cNvPicPr>
            <p:nvPr/>
          </p:nvPicPr>
          <p:blipFill>
            <a:blip r:embed="rId4"/>
            <a:srcRect b="3030"/>
            <a:stretch>
              <a:fillRect/>
            </a:stretch>
          </p:blipFill>
          <p:spPr bwMode="auto">
            <a:xfrm>
              <a:off x="144" y="1152"/>
              <a:ext cx="5472" cy="30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6637" name="Text Box 6"/>
            <p:cNvSpPr txBox="1">
              <a:spLocks noChangeArrowheads="1"/>
            </p:cNvSpPr>
            <p:nvPr/>
          </p:nvSpPr>
          <p:spPr bwMode="auto">
            <a:xfrm>
              <a:off x="3226" y="1152"/>
              <a:ext cx="1240" cy="2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r" eaLnBrk="0" hangingPunct="0"/>
              <a:r>
                <a:rPr lang="en-US" sz="1600" b="1">
                  <a:solidFill>
                    <a:srgbClr val="FFFF66"/>
                  </a:solidFill>
                  <a:latin typeface="Tahoma" charset="0"/>
                </a:rPr>
                <a:t>Chicago</a:t>
              </a:r>
            </a:p>
          </p:txBody>
        </p:sp>
        <p:grpSp>
          <p:nvGrpSpPr>
            <p:cNvPr id="3" name="Group 7"/>
            <p:cNvGrpSpPr>
              <a:grpSpLocks/>
            </p:cNvGrpSpPr>
            <p:nvPr/>
          </p:nvGrpSpPr>
          <p:grpSpPr bwMode="auto">
            <a:xfrm>
              <a:off x="1104" y="2352"/>
              <a:ext cx="3597" cy="816"/>
              <a:chOff x="3211" y="1948"/>
              <a:chExt cx="1993" cy="828"/>
            </a:xfrm>
          </p:grpSpPr>
          <p:sp>
            <p:nvSpPr>
              <p:cNvPr id="26645" name="Text Box 8"/>
              <p:cNvSpPr txBox="1">
                <a:spLocks noChangeArrowheads="1"/>
              </p:cNvSpPr>
              <p:nvPr/>
            </p:nvSpPr>
            <p:spPr bwMode="auto">
              <a:xfrm>
                <a:off x="3822" y="2334"/>
                <a:ext cx="752" cy="2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eaLnBrk="0" hangingPunct="0"/>
                <a:r>
                  <a:rPr lang="en-US" sz="1600" b="1">
                    <a:solidFill>
                      <a:srgbClr val="FFFF66"/>
                    </a:solidFill>
                    <a:latin typeface="Tahoma" charset="0"/>
                  </a:rPr>
                  <a:t>Tevatron</a:t>
                </a:r>
              </a:p>
            </p:txBody>
          </p:sp>
          <p:sp>
            <p:nvSpPr>
              <p:cNvPr id="26646" name="Text Box 9"/>
              <p:cNvSpPr txBox="1">
                <a:spLocks noChangeArrowheads="1"/>
              </p:cNvSpPr>
              <p:nvPr/>
            </p:nvSpPr>
            <p:spPr bwMode="auto">
              <a:xfrm>
                <a:off x="4989" y="2380"/>
                <a:ext cx="215" cy="2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algn="ctr" eaLnBrk="0" hangingPunct="0"/>
                <a:r>
                  <a:rPr lang="en-US" sz="1600" b="1">
                    <a:solidFill>
                      <a:srgbClr val="FF0000"/>
                    </a:solidFill>
                    <a:latin typeface="Tahoma" charset="0"/>
                    <a:sym typeface="Symbol" charset="2"/>
                  </a:rPr>
                  <a:t>p</a:t>
                </a:r>
                <a:r>
                  <a:rPr lang="en-US" sz="1600" b="1">
                    <a:solidFill>
                      <a:schemeClr val="hlink"/>
                    </a:solidFill>
                    <a:latin typeface="Tahoma" charset="0"/>
                    <a:sym typeface="Symbol" charset="2"/>
                  </a:rPr>
                  <a:t> </a:t>
                </a:r>
                <a:endParaRPr lang="en-US" sz="1600" b="1">
                  <a:solidFill>
                    <a:schemeClr val="hlink"/>
                  </a:solidFill>
                  <a:latin typeface="Tahoma" charset="0"/>
                </a:endParaRPr>
              </a:p>
            </p:txBody>
          </p:sp>
          <p:sp>
            <p:nvSpPr>
              <p:cNvPr id="26647" name="Text Box 10"/>
              <p:cNvSpPr txBox="1">
                <a:spLocks noChangeArrowheads="1"/>
              </p:cNvSpPr>
              <p:nvPr/>
            </p:nvSpPr>
            <p:spPr bwMode="auto">
              <a:xfrm>
                <a:off x="4218" y="1948"/>
                <a:ext cx="256" cy="2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algn="ctr" eaLnBrk="0" hangingPunct="0"/>
                <a:r>
                  <a:rPr lang="en-US" sz="1600" b="1">
                    <a:solidFill>
                      <a:srgbClr val="FF0000"/>
                    </a:solidFill>
                    <a:latin typeface="Tahoma" charset="0"/>
                    <a:sym typeface="Symbol" charset="2"/>
                  </a:rPr>
                  <a:t>p </a:t>
                </a:r>
                <a:endParaRPr lang="en-US" sz="1600" b="1">
                  <a:solidFill>
                    <a:srgbClr val="FF0000"/>
                  </a:solidFill>
                  <a:latin typeface="Tahoma" charset="0"/>
                </a:endParaRPr>
              </a:p>
            </p:txBody>
          </p:sp>
          <p:grpSp>
            <p:nvGrpSpPr>
              <p:cNvPr id="4" name="Group 11"/>
              <p:cNvGrpSpPr>
                <a:grpSpLocks/>
              </p:cNvGrpSpPr>
              <p:nvPr/>
            </p:nvGrpSpPr>
            <p:grpSpPr bwMode="auto">
              <a:xfrm rot="-181403">
                <a:off x="3211" y="2160"/>
                <a:ext cx="1778" cy="616"/>
                <a:chOff x="926" y="2428"/>
                <a:chExt cx="2832" cy="805"/>
              </a:xfrm>
            </p:grpSpPr>
            <p:sp>
              <p:nvSpPr>
                <p:cNvPr id="26649" name="Freeform 12"/>
                <p:cNvSpPr>
                  <a:spLocks/>
                </p:cNvSpPr>
                <p:nvPr/>
              </p:nvSpPr>
              <p:spPr bwMode="auto">
                <a:xfrm>
                  <a:off x="1197" y="2428"/>
                  <a:ext cx="2561" cy="805"/>
                </a:xfrm>
                <a:custGeom>
                  <a:avLst/>
                  <a:gdLst>
                    <a:gd name="T0" fmla="*/ 2261 w 2561"/>
                    <a:gd name="T1" fmla="*/ 146 h 805"/>
                    <a:gd name="T2" fmla="*/ 2217 w 2561"/>
                    <a:gd name="T3" fmla="*/ 73 h 805"/>
                    <a:gd name="T4" fmla="*/ 2173 w 2561"/>
                    <a:gd name="T5" fmla="*/ 183 h 805"/>
                    <a:gd name="T6" fmla="*/ 2247 w 2561"/>
                    <a:gd name="T7" fmla="*/ 146 h 805"/>
                    <a:gd name="T8" fmla="*/ 1961 w 2561"/>
                    <a:gd name="T9" fmla="*/ 88 h 805"/>
                    <a:gd name="T10" fmla="*/ 1727 w 2561"/>
                    <a:gd name="T11" fmla="*/ 44 h 805"/>
                    <a:gd name="T12" fmla="*/ 1449 w 2561"/>
                    <a:gd name="T13" fmla="*/ 7 h 805"/>
                    <a:gd name="T14" fmla="*/ 1054 w 2561"/>
                    <a:gd name="T15" fmla="*/ 0 h 805"/>
                    <a:gd name="T16" fmla="*/ 820 w 2561"/>
                    <a:gd name="T17" fmla="*/ 7 h 805"/>
                    <a:gd name="T18" fmla="*/ 490 w 2561"/>
                    <a:gd name="T19" fmla="*/ 51 h 805"/>
                    <a:gd name="T20" fmla="*/ 219 w 2561"/>
                    <a:gd name="T21" fmla="*/ 117 h 805"/>
                    <a:gd name="T22" fmla="*/ 66 w 2561"/>
                    <a:gd name="T23" fmla="*/ 205 h 805"/>
                    <a:gd name="T24" fmla="*/ 0 w 2561"/>
                    <a:gd name="T25" fmla="*/ 286 h 805"/>
                    <a:gd name="T26" fmla="*/ 7 w 2561"/>
                    <a:gd name="T27" fmla="*/ 403 h 805"/>
                    <a:gd name="T28" fmla="*/ 95 w 2561"/>
                    <a:gd name="T29" fmla="*/ 512 h 805"/>
                    <a:gd name="T30" fmla="*/ 249 w 2561"/>
                    <a:gd name="T31" fmla="*/ 615 h 805"/>
                    <a:gd name="T32" fmla="*/ 432 w 2561"/>
                    <a:gd name="T33" fmla="*/ 673 h 805"/>
                    <a:gd name="T34" fmla="*/ 688 w 2561"/>
                    <a:gd name="T35" fmla="*/ 732 h 805"/>
                    <a:gd name="T36" fmla="*/ 973 w 2561"/>
                    <a:gd name="T37" fmla="*/ 768 h 805"/>
                    <a:gd name="T38" fmla="*/ 1273 w 2561"/>
                    <a:gd name="T39" fmla="*/ 798 h 805"/>
                    <a:gd name="T40" fmla="*/ 1566 w 2561"/>
                    <a:gd name="T41" fmla="*/ 805 h 805"/>
                    <a:gd name="T42" fmla="*/ 1837 w 2561"/>
                    <a:gd name="T43" fmla="*/ 776 h 805"/>
                    <a:gd name="T44" fmla="*/ 2086 w 2561"/>
                    <a:gd name="T45" fmla="*/ 732 h 805"/>
                    <a:gd name="T46" fmla="*/ 2356 w 2561"/>
                    <a:gd name="T47" fmla="*/ 651 h 805"/>
                    <a:gd name="T48" fmla="*/ 2481 w 2561"/>
                    <a:gd name="T49" fmla="*/ 571 h 805"/>
                    <a:gd name="T50" fmla="*/ 2554 w 2561"/>
                    <a:gd name="T51" fmla="*/ 498 h 805"/>
                    <a:gd name="T52" fmla="*/ 2561 w 2561"/>
                    <a:gd name="T53" fmla="*/ 410 h 805"/>
                    <a:gd name="T54" fmla="*/ 2510 w 2561"/>
                    <a:gd name="T55" fmla="*/ 322 h 805"/>
                    <a:gd name="T56" fmla="*/ 2408 w 2561"/>
                    <a:gd name="T57" fmla="*/ 234 h 805"/>
                    <a:gd name="T58" fmla="*/ 2320 w 2561"/>
                    <a:gd name="T59" fmla="*/ 161 h 805"/>
                    <a:gd name="T60" fmla="*/ 2342 w 2561"/>
                    <a:gd name="T61" fmla="*/ 264 h 805"/>
                    <a:gd name="T62" fmla="*/ 2378 w 2561"/>
                    <a:gd name="T63" fmla="*/ 139 h 805"/>
                    <a:gd name="T64" fmla="*/ 2327 w 2561"/>
                    <a:gd name="T65" fmla="*/ 161 h 805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2561"/>
                    <a:gd name="T100" fmla="*/ 0 h 805"/>
                    <a:gd name="T101" fmla="*/ 2561 w 2561"/>
                    <a:gd name="T102" fmla="*/ 805 h 805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2561" h="805">
                      <a:moveTo>
                        <a:pt x="2261" y="146"/>
                      </a:moveTo>
                      <a:lnTo>
                        <a:pt x="2217" y="73"/>
                      </a:lnTo>
                      <a:lnTo>
                        <a:pt x="2173" y="183"/>
                      </a:lnTo>
                      <a:lnTo>
                        <a:pt x="2247" y="146"/>
                      </a:lnTo>
                      <a:lnTo>
                        <a:pt x="1961" y="88"/>
                      </a:lnTo>
                      <a:lnTo>
                        <a:pt x="1727" y="44"/>
                      </a:lnTo>
                      <a:lnTo>
                        <a:pt x="1449" y="7"/>
                      </a:lnTo>
                      <a:lnTo>
                        <a:pt x="1054" y="0"/>
                      </a:lnTo>
                      <a:lnTo>
                        <a:pt x="820" y="7"/>
                      </a:lnTo>
                      <a:lnTo>
                        <a:pt x="490" y="51"/>
                      </a:lnTo>
                      <a:lnTo>
                        <a:pt x="219" y="117"/>
                      </a:lnTo>
                      <a:lnTo>
                        <a:pt x="66" y="205"/>
                      </a:lnTo>
                      <a:lnTo>
                        <a:pt x="0" y="286"/>
                      </a:lnTo>
                      <a:lnTo>
                        <a:pt x="7" y="403"/>
                      </a:lnTo>
                      <a:lnTo>
                        <a:pt x="95" y="512"/>
                      </a:lnTo>
                      <a:lnTo>
                        <a:pt x="249" y="615"/>
                      </a:lnTo>
                      <a:lnTo>
                        <a:pt x="432" y="673"/>
                      </a:lnTo>
                      <a:lnTo>
                        <a:pt x="688" y="732"/>
                      </a:lnTo>
                      <a:lnTo>
                        <a:pt x="973" y="768"/>
                      </a:lnTo>
                      <a:lnTo>
                        <a:pt x="1273" y="798"/>
                      </a:lnTo>
                      <a:lnTo>
                        <a:pt x="1566" y="805"/>
                      </a:lnTo>
                      <a:lnTo>
                        <a:pt x="1837" y="776"/>
                      </a:lnTo>
                      <a:lnTo>
                        <a:pt x="2086" y="732"/>
                      </a:lnTo>
                      <a:lnTo>
                        <a:pt x="2356" y="651"/>
                      </a:lnTo>
                      <a:lnTo>
                        <a:pt x="2481" y="571"/>
                      </a:lnTo>
                      <a:lnTo>
                        <a:pt x="2554" y="498"/>
                      </a:lnTo>
                      <a:lnTo>
                        <a:pt x="2561" y="410"/>
                      </a:lnTo>
                      <a:lnTo>
                        <a:pt x="2510" y="322"/>
                      </a:lnTo>
                      <a:lnTo>
                        <a:pt x="2408" y="234"/>
                      </a:lnTo>
                      <a:lnTo>
                        <a:pt x="2320" y="161"/>
                      </a:lnTo>
                      <a:lnTo>
                        <a:pt x="2342" y="264"/>
                      </a:lnTo>
                      <a:lnTo>
                        <a:pt x="2378" y="139"/>
                      </a:lnTo>
                      <a:lnTo>
                        <a:pt x="2327" y="161"/>
                      </a:lnTo>
                    </a:path>
                  </a:pathLst>
                </a:custGeom>
                <a:noFill/>
                <a:ln w="38100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6650" name="Freeform 13"/>
                <p:cNvSpPr>
                  <a:spLocks/>
                </p:cNvSpPr>
                <p:nvPr/>
              </p:nvSpPr>
              <p:spPr bwMode="auto">
                <a:xfrm>
                  <a:off x="926" y="2853"/>
                  <a:ext cx="970" cy="313"/>
                </a:xfrm>
                <a:custGeom>
                  <a:avLst/>
                  <a:gdLst>
                    <a:gd name="T0" fmla="*/ 0 w 970"/>
                    <a:gd name="T1" fmla="*/ 0 h 313"/>
                    <a:gd name="T2" fmla="*/ 88 w 970"/>
                    <a:gd name="T3" fmla="*/ 125 h 313"/>
                    <a:gd name="T4" fmla="*/ 125 w 970"/>
                    <a:gd name="T5" fmla="*/ 148 h 313"/>
                    <a:gd name="T6" fmla="*/ 215 w 970"/>
                    <a:gd name="T7" fmla="*/ 148 h 313"/>
                    <a:gd name="T8" fmla="*/ 265 w 970"/>
                    <a:gd name="T9" fmla="*/ 130 h 313"/>
                    <a:gd name="T10" fmla="*/ 257 w 970"/>
                    <a:gd name="T11" fmla="*/ 94 h 313"/>
                    <a:gd name="T12" fmla="*/ 218 w 970"/>
                    <a:gd name="T13" fmla="*/ 74 h 313"/>
                    <a:gd name="T14" fmla="*/ 154 w 970"/>
                    <a:gd name="T15" fmla="*/ 76 h 313"/>
                    <a:gd name="T16" fmla="*/ 101 w 970"/>
                    <a:gd name="T17" fmla="*/ 89 h 313"/>
                    <a:gd name="T18" fmla="*/ 82 w 970"/>
                    <a:gd name="T19" fmla="*/ 109 h 313"/>
                    <a:gd name="T20" fmla="*/ 101 w 970"/>
                    <a:gd name="T21" fmla="*/ 137 h 313"/>
                    <a:gd name="T22" fmla="*/ 970 w 970"/>
                    <a:gd name="T23" fmla="*/ 313 h 313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w 970"/>
                    <a:gd name="T37" fmla="*/ 0 h 313"/>
                    <a:gd name="T38" fmla="*/ 970 w 970"/>
                    <a:gd name="T39" fmla="*/ 313 h 313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T36" t="T37" r="T38" b="T39"/>
                  <a:pathLst>
                    <a:path w="970" h="313">
                      <a:moveTo>
                        <a:pt x="0" y="0"/>
                      </a:moveTo>
                      <a:cubicBezTo>
                        <a:pt x="15" y="21"/>
                        <a:pt x="67" y="100"/>
                        <a:pt x="88" y="125"/>
                      </a:cubicBezTo>
                      <a:cubicBezTo>
                        <a:pt x="109" y="150"/>
                        <a:pt x="104" y="144"/>
                        <a:pt x="125" y="148"/>
                      </a:cubicBezTo>
                      <a:cubicBezTo>
                        <a:pt x="125" y="148"/>
                        <a:pt x="215" y="148"/>
                        <a:pt x="215" y="148"/>
                      </a:cubicBezTo>
                      <a:cubicBezTo>
                        <a:pt x="215" y="148"/>
                        <a:pt x="265" y="130"/>
                        <a:pt x="265" y="130"/>
                      </a:cubicBezTo>
                      <a:cubicBezTo>
                        <a:pt x="265" y="130"/>
                        <a:pt x="265" y="103"/>
                        <a:pt x="257" y="94"/>
                      </a:cubicBezTo>
                      <a:cubicBezTo>
                        <a:pt x="249" y="85"/>
                        <a:pt x="235" y="77"/>
                        <a:pt x="218" y="74"/>
                      </a:cubicBezTo>
                      <a:cubicBezTo>
                        <a:pt x="201" y="71"/>
                        <a:pt x="173" y="74"/>
                        <a:pt x="154" y="76"/>
                      </a:cubicBezTo>
                      <a:cubicBezTo>
                        <a:pt x="135" y="78"/>
                        <a:pt x="113" y="83"/>
                        <a:pt x="101" y="89"/>
                      </a:cubicBezTo>
                      <a:cubicBezTo>
                        <a:pt x="87" y="98"/>
                        <a:pt x="87" y="104"/>
                        <a:pt x="82" y="109"/>
                      </a:cubicBezTo>
                      <a:lnTo>
                        <a:pt x="101" y="137"/>
                      </a:lnTo>
                      <a:lnTo>
                        <a:pt x="970" y="313"/>
                      </a:lnTo>
                    </a:path>
                  </a:pathLst>
                </a:custGeom>
                <a:noFill/>
                <a:ln w="38100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  <p:grpSp>
          <p:nvGrpSpPr>
            <p:cNvPr id="5" name="Group 14"/>
            <p:cNvGrpSpPr>
              <a:grpSpLocks/>
            </p:cNvGrpSpPr>
            <p:nvPr/>
          </p:nvGrpSpPr>
          <p:grpSpPr bwMode="auto">
            <a:xfrm>
              <a:off x="1680" y="2256"/>
              <a:ext cx="528" cy="432"/>
              <a:chOff x="3379" y="1920"/>
              <a:chExt cx="365" cy="432"/>
            </a:xfrm>
          </p:grpSpPr>
          <p:sp>
            <p:nvSpPr>
              <p:cNvPr id="26643" name="AutoShape 15"/>
              <p:cNvSpPr>
                <a:spLocks noChangeArrowheads="1"/>
              </p:cNvSpPr>
              <p:nvPr/>
            </p:nvSpPr>
            <p:spPr bwMode="auto">
              <a:xfrm>
                <a:off x="3408" y="1920"/>
                <a:ext cx="336" cy="192"/>
              </a:xfrm>
              <a:prstGeom prst="wedgeRectCallout">
                <a:avLst>
                  <a:gd name="adj1" fmla="val -48514"/>
                  <a:gd name="adj2" fmla="val 125000"/>
                </a:avLst>
              </a:prstGeom>
              <a:solidFill>
                <a:srgbClr val="FF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eaLnBrk="0" hangingPunct="0"/>
                <a:r>
                  <a:rPr lang="en-US" sz="1600" b="1">
                    <a:solidFill>
                      <a:schemeClr val="tx2"/>
                    </a:solidFill>
                    <a:latin typeface="Tahoma" charset="0"/>
                  </a:rPr>
                  <a:t>CDF</a:t>
                </a:r>
                <a:endParaRPr lang="en-US" sz="1600" b="1">
                  <a:solidFill>
                    <a:srgbClr val="FFFF66"/>
                  </a:solidFill>
                  <a:latin typeface="Tahoma" charset="0"/>
                </a:endParaRPr>
              </a:p>
            </p:txBody>
          </p:sp>
          <p:sp>
            <p:nvSpPr>
              <p:cNvPr id="26644" name="Oval 16"/>
              <p:cNvSpPr>
                <a:spLocks noChangeArrowheads="1"/>
              </p:cNvSpPr>
              <p:nvPr/>
            </p:nvSpPr>
            <p:spPr bwMode="auto">
              <a:xfrm>
                <a:off x="3379" y="2293"/>
                <a:ext cx="77" cy="59"/>
              </a:xfrm>
              <a:prstGeom prst="ellipse">
                <a:avLst/>
              </a:prstGeom>
              <a:solidFill>
                <a:srgbClr val="FF99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6" name="Group 17"/>
            <p:cNvGrpSpPr>
              <a:grpSpLocks/>
            </p:cNvGrpSpPr>
            <p:nvPr/>
          </p:nvGrpSpPr>
          <p:grpSpPr bwMode="auto">
            <a:xfrm>
              <a:off x="3936" y="2348"/>
              <a:ext cx="960" cy="292"/>
              <a:chOff x="4752" y="1968"/>
              <a:chExt cx="672" cy="292"/>
            </a:xfrm>
          </p:grpSpPr>
          <p:sp>
            <p:nvSpPr>
              <p:cNvPr id="26641" name="AutoShape 18"/>
              <p:cNvSpPr>
                <a:spLocks noChangeArrowheads="1"/>
              </p:cNvSpPr>
              <p:nvPr/>
            </p:nvSpPr>
            <p:spPr bwMode="auto">
              <a:xfrm>
                <a:off x="4992" y="1968"/>
                <a:ext cx="432" cy="240"/>
              </a:xfrm>
              <a:prstGeom prst="wedgeRectCallout">
                <a:avLst>
                  <a:gd name="adj1" fmla="val -96528"/>
                  <a:gd name="adj2" fmla="val 61250"/>
                </a:avLst>
              </a:prstGeom>
              <a:solidFill>
                <a:srgbClr val="00FF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eaLnBrk="0" hangingPunct="0"/>
                <a:r>
                  <a:rPr lang="en-US" sz="1600" b="1">
                    <a:solidFill>
                      <a:schemeClr val="accent2"/>
                    </a:solidFill>
                    <a:latin typeface="Tahoma" charset="0"/>
                  </a:rPr>
                  <a:t>DØ</a:t>
                </a:r>
                <a:endParaRPr lang="en-US" sz="1600" b="1">
                  <a:solidFill>
                    <a:srgbClr val="FFFF66"/>
                  </a:solidFill>
                  <a:latin typeface="Tahoma" charset="0"/>
                </a:endParaRPr>
              </a:p>
            </p:txBody>
          </p:sp>
          <p:sp>
            <p:nvSpPr>
              <p:cNvPr id="26642" name="Oval 19"/>
              <p:cNvSpPr>
                <a:spLocks noChangeArrowheads="1"/>
              </p:cNvSpPr>
              <p:nvPr/>
            </p:nvSpPr>
            <p:spPr bwMode="auto">
              <a:xfrm>
                <a:off x="4752" y="2208"/>
                <a:ext cx="50" cy="52"/>
              </a:xfrm>
              <a:prstGeom prst="ellipse">
                <a:avLst/>
              </a:prstGeom>
              <a:solidFill>
                <a:srgbClr val="00FF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sp>
        <p:nvSpPr>
          <p:cNvPr id="26632" name="Oval 22"/>
          <p:cNvSpPr>
            <a:spLocks noChangeArrowheads="1"/>
          </p:cNvSpPr>
          <p:nvPr/>
        </p:nvSpPr>
        <p:spPr bwMode="auto">
          <a:xfrm>
            <a:off x="6019800" y="5334000"/>
            <a:ext cx="1447800" cy="11430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633" name="Oval 23"/>
          <p:cNvSpPr>
            <a:spLocks noChangeArrowheads="1"/>
          </p:cNvSpPr>
          <p:nvPr/>
        </p:nvSpPr>
        <p:spPr bwMode="auto">
          <a:xfrm>
            <a:off x="2971800" y="4191000"/>
            <a:ext cx="1447800" cy="11430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" name="Rectangle 3"/>
          <p:cNvSpPr txBox="1">
            <a:spLocks noChangeArrowheads="1"/>
          </p:cNvSpPr>
          <p:nvPr/>
        </p:nvSpPr>
        <p:spPr bwMode="auto">
          <a:xfrm>
            <a:off x="4572000" y="457200"/>
            <a:ext cx="45720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1800" dirty="0">
                <a:solidFill>
                  <a:schemeClr val="accent2"/>
                </a:solidFill>
                <a:latin typeface="Arial Narrow" charset="0"/>
              </a:rPr>
              <a:t>World’s Highest Energy </a:t>
            </a:r>
            <a:r>
              <a:rPr lang="en-US" sz="1800" dirty="0" err="1">
                <a:solidFill>
                  <a:schemeClr val="accent2"/>
                </a:solidFill>
                <a:latin typeface="Arial Narrow" charset="0"/>
              </a:rPr>
              <a:t>p-p</a:t>
            </a:r>
            <a:r>
              <a:rPr lang="en-US" sz="1800" dirty="0">
                <a:solidFill>
                  <a:schemeClr val="accent2"/>
                </a:solidFill>
                <a:latin typeface="Arial Narrow" charset="0"/>
              </a:rPr>
              <a:t> collider</a:t>
            </a: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FontTx/>
              <a:buChar char="–"/>
            </a:pPr>
            <a:r>
              <a:rPr lang="en-US" sz="1600" dirty="0">
                <a:solidFill>
                  <a:srgbClr val="660066"/>
                </a:solidFill>
                <a:latin typeface="Arial Narrow" charset="0"/>
              </a:rPr>
              <a:t>27km (17mi) circumference, 100m (300ft) underground</a:t>
            </a: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FontTx/>
              <a:buChar char="–"/>
            </a:pPr>
            <a:r>
              <a:rPr lang="en-US" sz="1600" dirty="0">
                <a:solidFill>
                  <a:srgbClr val="660066"/>
                </a:solidFill>
                <a:latin typeface="Arial Narrow" charset="0"/>
              </a:rPr>
              <a:t>Design </a:t>
            </a:r>
            <a:r>
              <a:rPr lang="en-US" sz="1600" dirty="0" err="1">
                <a:solidFill>
                  <a:srgbClr val="660066"/>
                </a:solidFill>
                <a:latin typeface="Arial Narrow" charset="0"/>
              </a:rPr>
              <a:t>E</a:t>
            </a:r>
            <a:r>
              <a:rPr lang="en-US" sz="1600" baseline="-25000" dirty="0" err="1">
                <a:solidFill>
                  <a:srgbClr val="660066"/>
                </a:solidFill>
                <a:latin typeface="Arial Narrow" charset="0"/>
              </a:rPr>
              <a:t>cm</a:t>
            </a:r>
            <a:r>
              <a:rPr lang="en-US" sz="1600" dirty="0">
                <a:solidFill>
                  <a:srgbClr val="660066"/>
                </a:solidFill>
                <a:latin typeface="Arial Narrow" charset="0"/>
              </a:rPr>
              <a:t>=14 </a:t>
            </a:r>
            <a:r>
              <a:rPr lang="en-US" sz="1600" dirty="0" err="1">
                <a:solidFill>
                  <a:srgbClr val="660066"/>
                </a:solidFill>
                <a:latin typeface="Arial Narrow" charset="0"/>
              </a:rPr>
              <a:t>TeV</a:t>
            </a:r>
            <a:r>
              <a:rPr lang="en-US" sz="1600" dirty="0">
                <a:solidFill>
                  <a:srgbClr val="660066"/>
                </a:solidFill>
                <a:latin typeface="Arial Narrow" charset="0"/>
              </a:rPr>
              <a:t> (=44x10</a:t>
            </a:r>
            <a:r>
              <a:rPr lang="en-US" sz="1600" baseline="30000" dirty="0">
                <a:solidFill>
                  <a:srgbClr val="660066"/>
                </a:solidFill>
                <a:latin typeface="Arial Narrow" charset="0"/>
              </a:rPr>
              <a:t>-7</a:t>
            </a:r>
            <a:r>
              <a:rPr lang="en-US" sz="1600" dirty="0">
                <a:solidFill>
                  <a:srgbClr val="660066"/>
                </a:solidFill>
                <a:latin typeface="Arial Narrow" charset="0"/>
              </a:rPr>
              <a:t>J/p</a:t>
            </a:r>
            <a:r>
              <a:rPr lang="en-US" sz="1600" dirty="0">
                <a:solidFill>
                  <a:srgbClr val="660066"/>
                </a:solidFill>
                <a:latin typeface="Arial Narrow" charset="0"/>
                <a:sym typeface="Wingdings" charset="2"/>
              </a:rPr>
              <a:t> 362M Joules on the area smaller than 10</a:t>
            </a:r>
            <a:r>
              <a:rPr lang="en-US" sz="1600" baseline="30000" dirty="0">
                <a:solidFill>
                  <a:srgbClr val="660066"/>
                </a:solidFill>
                <a:latin typeface="Arial Narrow" charset="0"/>
                <a:sym typeface="Wingdings" charset="2"/>
              </a:rPr>
              <a:t>-4</a:t>
            </a:r>
            <a:r>
              <a:rPr lang="en-US" sz="1600" dirty="0">
                <a:solidFill>
                  <a:srgbClr val="660066"/>
                </a:solidFill>
                <a:latin typeface="Arial Narrow" charset="0"/>
                <a:sym typeface="Wingdings" charset="2"/>
              </a:rPr>
              <a:t>m</a:t>
            </a:r>
            <a:r>
              <a:rPr lang="en-US" sz="1600" baseline="30000" dirty="0">
                <a:solidFill>
                  <a:srgbClr val="660066"/>
                </a:solidFill>
                <a:latin typeface="Arial Narrow" charset="0"/>
                <a:sym typeface="Wingdings" charset="2"/>
              </a:rPr>
              <a:t>2</a:t>
            </a:r>
            <a:r>
              <a:rPr lang="en-US" sz="1600" dirty="0">
                <a:solidFill>
                  <a:srgbClr val="660066"/>
                </a:solidFill>
                <a:latin typeface="Arial Narrow" charset="0"/>
                <a:sym typeface="Wingdings" charset="2"/>
              </a:rPr>
              <a:t>)</a:t>
            </a: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Font typeface="Wingdings" charset="2"/>
              <a:buChar char="Ø"/>
            </a:pPr>
            <a:r>
              <a:rPr lang="en-US" sz="1600" dirty="0">
                <a:solidFill>
                  <a:srgbClr val="FF0000"/>
                </a:solidFill>
                <a:latin typeface="Arial Narrow" charset="0"/>
                <a:sym typeface="Wingdings" charset="2"/>
              </a:rPr>
              <a:t>Equivalent to the kinetic energy of a B727 (80tons) at the speed 310km/</a:t>
            </a:r>
            <a:r>
              <a:rPr lang="en-US" sz="1600" dirty="0" err="1">
                <a:solidFill>
                  <a:srgbClr val="FF0000"/>
                </a:solidFill>
                <a:latin typeface="Arial Narrow" charset="0"/>
                <a:sym typeface="Wingdings" charset="2"/>
              </a:rPr>
              <a:t>hr</a:t>
            </a:r>
            <a:endParaRPr lang="en-US" sz="1600" dirty="0">
              <a:solidFill>
                <a:srgbClr val="FF0000"/>
              </a:solidFill>
              <a:latin typeface="Arial Narrow" charset="0"/>
              <a:sym typeface="Wingdings" charset="2"/>
            </a:endParaRPr>
          </a:p>
          <a:p>
            <a:pPr marL="1200150" lvl="2" indent="-285750">
              <a:lnSpc>
                <a:spcPct val="90000"/>
              </a:lnSpc>
              <a:spcBef>
                <a:spcPct val="20000"/>
              </a:spcBef>
              <a:buFont typeface="Wingdings" charset="2"/>
              <a:buChar char="Ø"/>
            </a:pPr>
            <a:r>
              <a:rPr lang="en-US" sz="1200" dirty="0">
                <a:solidFill>
                  <a:srgbClr val="000090"/>
                </a:solidFill>
                <a:latin typeface="Arial Narrow" charset="0"/>
                <a:sym typeface="Wingdings" charset="2"/>
              </a:rPr>
              <a:t>~3M times the energy density at the ground 0 of the Hiroshima atom bomb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rgbClr val="008000"/>
              </a:buClr>
              <a:buFont typeface="Arial" charset="0"/>
              <a:buChar char="•"/>
            </a:pPr>
            <a:r>
              <a:rPr lang="en-US" sz="1400" b="1" dirty="0">
                <a:solidFill>
                  <a:srgbClr val="A50021"/>
                </a:solidFill>
                <a:latin typeface="Arial Narrow" charset="0"/>
                <a:sym typeface="Wingdings" charset="2"/>
              </a:rPr>
              <a:t>Discovered a new heavy particle that looks Higgs in 2012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rgbClr val="008000"/>
              </a:buClr>
              <a:buFont typeface="Arial" charset="0"/>
              <a:buChar char="•"/>
            </a:pPr>
            <a:r>
              <a:rPr lang="en-US" sz="1400" b="1" dirty="0">
                <a:solidFill>
                  <a:srgbClr val="A50021"/>
                </a:solidFill>
                <a:latin typeface="Arial Narrow" charset="0"/>
                <a:sym typeface="Wingdings" charset="2"/>
              </a:rPr>
              <a:t>Search for new particles has been ongoing!!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rgbClr val="008000"/>
              </a:buClr>
              <a:buFont typeface="Arial" charset="0"/>
              <a:buChar char="•"/>
            </a:pPr>
            <a:r>
              <a:rPr lang="en-US" sz="1400" b="1" dirty="0">
                <a:solidFill>
                  <a:srgbClr val="A50021"/>
                </a:solidFill>
                <a:latin typeface="Arial Narrow" charset="0"/>
                <a:sym typeface="Wingdings" charset="2"/>
              </a:rPr>
              <a:t>Shut down for two years begun for high stat. upgrade!</a:t>
            </a:r>
          </a:p>
          <a:p>
            <a:pPr marL="742950" marR="0" lvl="1" indent="-28575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endParaRPr kumimoji="0" lang="en-US" sz="1600" b="1" i="0" u="sng" strike="noStrike" kern="0" cap="none" spc="0" normalizeH="0" baseline="0" noProof="0" dirty="0">
              <a:ln>
                <a:noFill/>
              </a:ln>
              <a:solidFill>
                <a:srgbClr val="A50021"/>
              </a:solidFill>
              <a:effectLst/>
              <a:uLnTx/>
              <a:uFillTx/>
              <a:latin typeface="+mn-lt"/>
              <a:ea typeface="ＭＳ Ｐゴシック" charset="-128"/>
            </a:endParaRP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Monday, June 3, 2019</a:t>
            </a: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PHYS 1444-001, Summer 2019             Dr. Jaehoon Yu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A58E5-F186-8448-8915-9CBFB02328D9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7710875"/>
      </p:ext>
    </p:extLst>
  </p:cSld>
  <p:clrMapOvr>
    <a:masterClrMapping/>
  </p:clrMapOvr>
  <p:transition advClick="0" advTm="2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66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66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66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66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66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663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663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266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2000"/>
                                        <p:tgtEl>
                                          <p:spTgt spid="266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2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2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2000"/>
                                        <p:tgtEl>
                                          <p:spTgt spid="266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30" grpId="0" build="p"/>
      <p:bldP spid="26632" grpId="0" animBg="1"/>
      <p:bldP spid="26633" grpId="0" animBg="1"/>
      <p:bldP spid="26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7" name="Picture 2" descr="lhc-aerial-view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8" name="Rectangle 3"/>
          <p:cNvSpPr>
            <a:spLocks noGrp="1" noChangeArrowheads="1"/>
          </p:cNvSpPr>
          <p:nvPr>
            <p:ph type="title"/>
          </p:nvPr>
        </p:nvSpPr>
        <p:spPr>
          <a:xfrm>
            <a:off x="381000" y="0"/>
            <a:ext cx="8229600" cy="9906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1"/>
                </a:solidFill>
              </a:rPr>
              <a:t>LHC @ CERN Aerial View</a:t>
            </a:r>
          </a:p>
        </p:txBody>
      </p:sp>
      <p:sp>
        <p:nvSpPr>
          <p:cNvPr id="28679" name="Text Box 4"/>
          <p:cNvSpPr txBox="1">
            <a:spLocks noChangeArrowheads="1"/>
          </p:cNvSpPr>
          <p:nvPr/>
        </p:nvSpPr>
        <p:spPr bwMode="auto">
          <a:xfrm>
            <a:off x="8061325" y="3092450"/>
            <a:ext cx="108267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000" b="1">
                <a:solidFill>
                  <a:schemeClr val="bg1"/>
                </a:solidFill>
                <a:latin typeface="+mj-lt"/>
              </a:rPr>
              <a:t>Geneva Airport</a:t>
            </a:r>
          </a:p>
        </p:txBody>
      </p:sp>
      <p:sp>
        <p:nvSpPr>
          <p:cNvPr id="28680" name="Text Box 5"/>
          <p:cNvSpPr txBox="1">
            <a:spLocks noChangeArrowheads="1"/>
          </p:cNvSpPr>
          <p:nvPr/>
        </p:nvSpPr>
        <p:spPr bwMode="auto">
          <a:xfrm>
            <a:off x="5013325" y="4814888"/>
            <a:ext cx="108267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000" b="1">
                <a:solidFill>
                  <a:schemeClr val="bg1"/>
                </a:solidFill>
                <a:latin typeface="+mj-lt"/>
              </a:rPr>
              <a:t>ATLAS</a:t>
            </a:r>
          </a:p>
        </p:txBody>
      </p:sp>
      <p:sp>
        <p:nvSpPr>
          <p:cNvPr id="28681" name="Text Box 6"/>
          <p:cNvSpPr txBox="1">
            <a:spLocks noChangeArrowheads="1"/>
          </p:cNvSpPr>
          <p:nvPr/>
        </p:nvSpPr>
        <p:spPr bwMode="auto">
          <a:xfrm>
            <a:off x="4953000" y="1905000"/>
            <a:ext cx="70167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000" b="1">
                <a:solidFill>
                  <a:schemeClr val="bg1"/>
                </a:solidFill>
                <a:latin typeface="+mj-lt"/>
              </a:rPr>
              <a:t>CMS</a:t>
            </a:r>
          </a:p>
        </p:txBody>
      </p:sp>
      <p:sp>
        <p:nvSpPr>
          <p:cNvPr id="28682" name="Text Box 7"/>
          <p:cNvSpPr txBox="1">
            <a:spLocks noChangeArrowheads="1"/>
          </p:cNvSpPr>
          <p:nvPr/>
        </p:nvSpPr>
        <p:spPr bwMode="auto">
          <a:xfrm>
            <a:off x="3048000" y="2895600"/>
            <a:ext cx="9144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000" b="1">
                <a:solidFill>
                  <a:schemeClr val="bg1"/>
                </a:solidFill>
                <a:latin typeface="+mj-lt"/>
              </a:rPr>
              <a:t>France</a:t>
            </a:r>
          </a:p>
        </p:txBody>
      </p:sp>
      <p:sp>
        <p:nvSpPr>
          <p:cNvPr id="28683" name="Text Box 8"/>
          <p:cNvSpPr txBox="1">
            <a:spLocks noChangeArrowheads="1"/>
          </p:cNvSpPr>
          <p:nvPr/>
        </p:nvSpPr>
        <p:spPr bwMode="auto">
          <a:xfrm>
            <a:off x="6629400" y="4738688"/>
            <a:ext cx="13716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000" b="1">
                <a:solidFill>
                  <a:schemeClr val="bg1"/>
                </a:solidFill>
                <a:latin typeface="+mj-lt"/>
              </a:rPr>
              <a:t>Swizerland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Monday, June 3, 2019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PHYS 1444-001, Summer 2019             Dr. Jaehoon Yu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0A33896-855B-7B4D-A097-2D12E2068F9E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3137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6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gg-FixedScale-Short2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9600"/>
            <a:ext cx="9144000" cy="6248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3721" y="-244572"/>
            <a:ext cx="8229600" cy="1143000"/>
          </a:xfrm>
        </p:spPr>
        <p:txBody>
          <a:bodyPr/>
          <a:lstStyle/>
          <a:p>
            <a:r>
              <a:rPr lang="en-US" dirty="0"/>
              <a:t>What did statistics do for Higgs?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Monday, June 3, 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PHYS 1444-001, Summer 2019             Dr. Jaehoon Yu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69974-ED95-954F-954F-B1994C5122D1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2633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4l-FixedScale-NoMuProf2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"/>
            <a:ext cx="9144000" cy="6172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7535" y="-72092"/>
            <a:ext cx="8229600" cy="910292"/>
          </a:xfrm>
        </p:spPr>
        <p:txBody>
          <a:bodyPr/>
          <a:lstStyle/>
          <a:p>
            <a:r>
              <a:rPr lang="en-US" dirty="0"/>
              <a:t>How about this?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Monday, June 3, 2019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PHYS 1444-001, Summer 2019             Dr. Jaehoon Yu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A58E5-F186-8448-8915-9CBFB02328D9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0435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Monday, June 3, 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PHYS 1444-001, Summer 2019             Dr. Jaehoon Yu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8D5DD54-13ED-424C-9C70-88C6E2DB3F49}" type="slidenum">
              <a:rPr lang="en-US"/>
              <a:pPr>
                <a:defRPr/>
              </a:pPr>
              <a:t>2</a:t>
            </a:fld>
            <a:endParaRPr lang="en-US"/>
          </a:p>
        </p:txBody>
      </p:sp>
      <p:sp>
        <p:nvSpPr>
          <p:cNvPr id="18437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0"/>
            <a:ext cx="7772400" cy="1143000"/>
          </a:xfrm>
        </p:spPr>
        <p:txBody>
          <a:bodyPr/>
          <a:lstStyle/>
          <a:p>
            <a:pPr eaLnBrk="1" hangingPunct="1"/>
            <a:r>
              <a:rPr lang="en-US"/>
              <a:t>Announcements</a:t>
            </a:r>
          </a:p>
        </p:txBody>
      </p:sp>
      <p:sp>
        <p:nvSpPr>
          <p:cNvPr id="1116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143000"/>
            <a:ext cx="8153400" cy="4648200"/>
          </a:xfrm>
        </p:spPr>
        <p:txBody>
          <a:bodyPr/>
          <a:lstStyle/>
          <a:p>
            <a:pPr eaLnBrk="1" hangingPunct="1"/>
            <a:r>
              <a:rPr lang="en-US" dirty="0"/>
              <a:t>Plea to you:  Please turn off all your electronic devices, including cell-phones and all types of computers before the start of all classes!</a:t>
            </a:r>
          </a:p>
          <a:p>
            <a:pPr eaLnBrk="1" hangingPunct="1"/>
            <a:r>
              <a:rPr lang="en-US" dirty="0"/>
              <a:t>Reading assignment #1: Read and follow through all sections in appendix A by tomorrow, June 4</a:t>
            </a:r>
          </a:p>
          <a:p>
            <a:pPr lvl="1" eaLnBrk="1" hangingPunct="1"/>
            <a:r>
              <a:rPr lang="en-US" dirty="0"/>
              <a:t>A-1 through A-7</a:t>
            </a:r>
          </a:p>
          <a:p>
            <a:pPr eaLnBrk="1" hangingPunct="1"/>
            <a:r>
              <a:rPr lang="en-US" dirty="0"/>
              <a:t>There will be a quiz on this and what we have learned on Ch. 21 on this Wednesday, June 5.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16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16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16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116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1619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0" y="1600200"/>
            <a:ext cx="9144000" cy="52578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579106" y="5330339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FFFFFF"/>
                </a:solidFill>
                <a:ea typeface="ＭＳ Ｐゴシック" pitchFamily="-84" charset="-128"/>
                <a:cs typeface="ＭＳ Ｐゴシック" pitchFamily="-84" charset="-128"/>
              </a:rPr>
              <a:t>2012 God particle discovery</a:t>
            </a:r>
          </a:p>
        </p:txBody>
      </p:sp>
      <p:pic>
        <p:nvPicPr>
          <p:cNvPr id="7" name="CBS 11 Dr. Yu interview 07.04.12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280" y="-1"/>
            <a:ext cx="9127719" cy="6353499"/>
          </a:xfrm>
          <a:prstGeom prst="rect">
            <a:avLst/>
          </a:prstGeom>
        </p:spPr>
      </p:pic>
      <p:sp>
        <p:nvSpPr>
          <p:cNvPr id="9" name="Rectangle 3"/>
          <p:cNvSpPr>
            <a:spLocks noGrp="1" noChangeArrowheads="1"/>
          </p:cNvSpPr>
          <p:nvPr>
            <p:ph type="title"/>
          </p:nvPr>
        </p:nvSpPr>
        <p:spPr>
          <a:xfrm>
            <a:off x="297260" y="4835039"/>
            <a:ext cx="8229600" cy="990600"/>
          </a:xfrm>
        </p:spPr>
        <p:txBody>
          <a:bodyPr>
            <a:normAutofit/>
          </a:bodyPr>
          <a:lstStyle/>
          <a:p>
            <a:pPr eaLnBrk="1" hangingPunct="1"/>
            <a:r>
              <a:rPr lang="en-US" dirty="0">
                <a:solidFill>
                  <a:srgbClr val="FFFFFF"/>
                </a:solidFill>
                <a:ea typeface="ＭＳ Ｐゴシック" pitchFamily="-84" charset="-128"/>
                <a:cs typeface="ＭＳ Ｐゴシック" pitchFamily="-84" charset="-128"/>
              </a:rPr>
              <a:t>Discovery of the God Particle in 2012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Monday, June 3, 2019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PHYS 1444-001, Summer 2019             Dr. Jaehoon Yu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A58E5-F186-8448-8915-9CBFB02328D9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9512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5" grpId="0"/>
      <p:bldP spid="5" grpId="1"/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1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609600"/>
          </a:xfrm>
        </p:spPr>
        <p:txBody>
          <a:bodyPr/>
          <a:lstStyle/>
          <a:p>
            <a:pPr eaLnBrk="1" hangingPunct="1"/>
            <a:r>
              <a:rPr lang="en-US" dirty="0" err="1"/>
              <a:t>Fermilab</a:t>
            </a:r>
            <a:r>
              <a:rPr lang="en-US" dirty="0"/>
              <a:t> Neutrino Program</a:t>
            </a:r>
            <a:endParaRPr lang="en-US" b="1" dirty="0">
              <a:latin typeface="Arial Narrow" charset="0"/>
            </a:endParaRPr>
          </a:p>
        </p:txBody>
      </p:sp>
      <p:sp>
        <p:nvSpPr>
          <p:cNvPr id="159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99240" y="685800"/>
            <a:ext cx="8035160" cy="54864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800" dirty="0" err="1">
                <a:solidFill>
                  <a:srgbClr val="0033CC"/>
                </a:solidFill>
                <a:latin typeface="Arial Narrow" charset="0"/>
              </a:rPr>
              <a:t>Fermilab</a:t>
            </a:r>
            <a:r>
              <a:rPr lang="en-US" sz="2800" dirty="0">
                <a:solidFill>
                  <a:srgbClr val="0033CC"/>
                </a:solidFill>
                <a:latin typeface="Arial Narrow" charset="0"/>
              </a:rPr>
              <a:t> is building high intensity proton beam based neutrino physics facility (LBNF </a:t>
            </a:r>
            <a:r>
              <a:rPr lang="mr-IN" sz="2800" dirty="0">
                <a:solidFill>
                  <a:srgbClr val="0033CC"/>
                </a:solidFill>
                <a:latin typeface="Arial Narrow" charset="0"/>
              </a:rPr>
              <a:t>–</a:t>
            </a:r>
            <a:r>
              <a:rPr lang="en-US" sz="2800" dirty="0">
                <a:solidFill>
                  <a:srgbClr val="0033CC"/>
                </a:solidFill>
                <a:latin typeface="Arial Narrow" charset="0"/>
              </a:rPr>
              <a:t> Long Baseline Neutrino Facility)</a:t>
            </a:r>
          </a:p>
          <a:p>
            <a:pPr lvl="1">
              <a:spcBef>
                <a:spcPts val="300"/>
              </a:spcBef>
            </a:pPr>
            <a:r>
              <a:rPr lang="en-GB" dirty="0"/>
              <a:t>Precision neutrino oscillation properties</a:t>
            </a:r>
          </a:p>
          <a:p>
            <a:pPr lvl="2">
              <a:spcBef>
                <a:spcPts val="300"/>
              </a:spcBef>
            </a:pPr>
            <a:r>
              <a:rPr lang="en-GB" sz="2000" dirty="0">
                <a:latin typeface="Arial Narrow" charset="0"/>
                <a:ea typeface="Arial Narrow" charset="0"/>
                <a:cs typeface="Arial Narrow" charset="0"/>
              </a:rPr>
              <a:t>Mass Hierarchy, CP phase, </a:t>
            </a:r>
            <a:r>
              <a:rPr lang="en-GB" sz="2000" dirty="0" err="1">
                <a:latin typeface="Arial Narrow" charset="0"/>
                <a:ea typeface="Arial Narrow" charset="0"/>
                <a:cs typeface="Arial Narrow" charset="0"/>
              </a:rPr>
              <a:t>etc</a:t>
            </a:r>
            <a:endParaRPr lang="en-GB" sz="2000" dirty="0">
              <a:latin typeface="Arial Narrow" charset="0"/>
              <a:ea typeface="Arial Narrow" charset="0"/>
              <a:cs typeface="Arial Narrow" charset="0"/>
            </a:endParaRPr>
          </a:p>
          <a:p>
            <a:pPr lvl="2">
              <a:spcBef>
                <a:spcPts val="300"/>
              </a:spcBef>
            </a:pPr>
            <a:r>
              <a:rPr lang="en-GB" sz="2000" dirty="0"/>
              <a:t>Supernova detection</a:t>
            </a:r>
          </a:p>
          <a:p>
            <a:pPr lvl="1">
              <a:spcBef>
                <a:spcPts val="300"/>
              </a:spcBef>
            </a:pPr>
            <a:r>
              <a:rPr lang="en-GB" dirty="0"/>
              <a:t>Physics beyond Standard Model</a:t>
            </a:r>
            <a:endParaRPr lang="en-GB" dirty="0">
              <a:latin typeface="Arial Narrow" charset="0"/>
              <a:ea typeface="Arial Narrow" charset="0"/>
              <a:cs typeface="Arial Narrow" charset="0"/>
            </a:endParaRPr>
          </a:p>
          <a:p>
            <a:pPr lvl="1">
              <a:spcBef>
                <a:spcPts val="300"/>
              </a:spcBef>
            </a:pPr>
            <a:r>
              <a:rPr lang="en-GB" dirty="0">
                <a:latin typeface="Arial Narrow" charset="0"/>
                <a:ea typeface="Arial Narrow" charset="0"/>
                <a:cs typeface="Arial Narrow" charset="0"/>
              </a:rPr>
              <a:t>Search for sterile neutrinos, dark matter, </a:t>
            </a:r>
            <a:r>
              <a:rPr lang="en-GB" dirty="0" err="1">
                <a:latin typeface="Arial Narrow" charset="0"/>
                <a:ea typeface="Arial Narrow" charset="0"/>
                <a:cs typeface="Arial Narrow" charset="0"/>
              </a:rPr>
              <a:t>etc</a:t>
            </a:r>
            <a:endParaRPr lang="en-GB" dirty="0">
              <a:latin typeface="Arial Narrow" charset="0"/>
              <a:ea typeface="Arial Narrow" charset="0"/>
              <a:cs typeface="Arial Narrow" charset="0"/>
            </a:endParaRPr>
          </a:p>
          <a:p>
            <a:pPr>
              <a:spcBef>
                <a:spcPts val="300"/>
              </a:spcBef>
            </a:pPr>
            <a:r>
              <a:rPr lang="en-GB" sz="2800" dirty="0"/>
              <a:t>Require capable ND and large mass underground FD w/ a capability for low energy detection, good position resolution, timing resolution and good particle ID</a:t>
            </a:r>
          </a:p>
          <a:p>
            <a:pPr>
              <a:spcBef>
                <a:spcPts val="300"/>
              </a:spcBef>
            </a:pPr>
            <a:r>
              <a:rPr lang="en-GB" sz="2800" dirty="0"/>
              <a:t>Also a short-baseline neutrino program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Monday, June 3, 2019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PHYS 1444-001, Summer 2019             Dr. Jaehoon Yu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A58E5-F186-8448-8915-9CBFB02328D9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1105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97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597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597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597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597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597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597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597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9747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1"/>
          <p:cNvSpPr>
            <a:spLocks noGrp="1" noChangeArrowheads="1"/>
          </p:cNvSpPr>
          <p:nvPr>
            <p:ph type="title"/>
          </p:nvPr>
        </p:nvSpPr>
        <p:spPr>
          <a:xfrm>
            <a:off x="609600" y="27489"/>
            <a:ext cx="8153400" cy="582111"/>
          </a:xfrm>
          <a:ln/>
        </p:spPr>
        <p:txBody>
          <a:bodyPr/>
          <a:lstStyle/>
          <a:p>
            <a:r>
              <a:rPr lang="en-US" sz="3400" dirty="0"/>
              <a:t>Light DM Production at High Intensity Accelerator </a:t>
            </a:r>
          </a:p>
        </p:txBody>
      </p:sp>
      <p:sp>
        <p:nvSpPr>
          <p:cNvPr id="2150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6200" y="527447"/>
            <a:ext cx="8991600" cy="5873353"/>
          </a:xfrm>
          <a:ln/>
        </p:spPr>
        <p:txBody>
          <a:bodyPr anchor="t"/>
          <a:lstStyle/>
          <a:p>
            <a:pPr>
              <a:buFont typeface="Arial"/>
              <a:buChar char="•"/>
            </a:pPr>
            <a:r>
              <a:rPr lang="en-US" sz="2400" dirty="0"/>
              <a:t>The Higgs particle, a part of only 5% of the universe, may’ve been seen</a:t>
            </a:r>
          </a:p>
          <a:p>
            <a:pPr>
              <a:buFont typeface="Arial"/>
              <a:buChar char="•"/>
            </a:pPr>
            <a:r>
              <a:rPr lang="en-US" sz="2400" dirty="0"/>
              <a:t>The remaining 95% of the universe must explored further!!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Monday, June 3, 2019</a:t>
            </a: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PHYS 1444-001, Summer 2019             Dr. Jaehoon Yu</a:t>
            </a:r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A58E5-F186-8448-8915-9CBFB02328D9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6444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5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15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047" y="685800"/>
            <a:ext cx="8820553" cy="6172200"/>
          </a:xfrm>
          <a:prstGeom prst="rect">
            <a:avLst/>
          </a:prstGeom>
        </p:spPr>
      </p:pic>
      <p:sp>
        <p:nvSpPr>
          <p:cNvPr id="18433" name="Rectangle 1"/>
          <p:cNvSpPr>
            <a:spLocks noGrp="1" noChangeArrowheads="1"/>
          </p:cNvSpPr>
          <p:nvPr>
            <p:ph type="title"/>
          </p:nvPr>
        </p:nvSpPr>
        <p:spPr>
          <a:xfrm>
            <a:off x="609600" y="0"/>
            <a:ext cx="7772400" cy="734511"/>
          </a:xfrm>
          <a:ln/>
        </p:spPr>
        <p:txBody>
          <a:bodyPr/>
          <a:lstStyle/>
          <a:p>
            <a:r>
              <a:rPr lang="en-US" dirty="0"/>
              <a:t>Dark Matter Search Motivation</a:t>
            </a:r>
          </a:p>
        </p:txBody>
      </p:sp>
      <p:sp>
        <p:nvSpPr>
          <p:cNvPr id="8" name="Rectangle 7"/>
          <p:cNvSpPr/>
          <p:nvPr/>
        </p:nvSpPr>
        <p:spPr bwMode="auto">
          <a:xfrm>
            <a:off x="1219200" y="1295400"/>
            <a:ext cx="2315013" cy="4800600"/>
          </a:xfrm>
          <a:prstGeom prst="rect">
            <a:avLst/>
          </a:prstGeom>
          <a:solidFill>
            <a:srgbClr val="CCFFCC">
              <a:alpha val="66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cxnSp>
        <p:nvCxnSpPr>
          <p:cNvPr id="13" name="Straight Connector 12"/>
          <p:cNvCxnSpPr/>
          <p:nvPr/>
        </p:nvCxnSpPr>
        <p:spPr bwMode="auto">
          <a:xfrm>
            <a:off x="1248213" y="2570734"/>
            <a:ext cx="2286000" cy="0"/>
          </a:xfrm>
          <a:prstGeom prst="line">
            <a:avLst/>
          </a:prstGeom>
          <a:noFill/>
          <a:ln w="38100" cap="flat" cmpd="sng" algn="ctr">
            <a:solidFill>
              <a:srgbClr val="800000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14" name="TextBox 13"/>
          <p:cNvSpPr txBox="1"/>
          <p:nvPr/>
        </p:nvSpPr>
        <p:spPr>
          <a:xfrm>
            <a:off x="1371600" y="2590800"/>
            <a:ext cx="20193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800000"/>
                </a:solidFill>
              </a:rPr>
              <a:t>LHC@CERN</a:t>
            </a:r>
            <a:endParaRPr lang="en-US" dirty="0">
              <a:solidFill>
                <a:srgbClr val="800000"/>
              </a:solidFill>
            </a:endParaRPr>
          </a:p>
        </p:txBody>
      </p:sp>
      <p:sp>
        <p:nvSpPr>
          <p:cNvPr id="6" name="Notched Right Arrow 5"/>
          <p:cNvSpPr/>
          <p:nvPr/>
        </p:nvSpPr>
        <p:spPr bwMode="auto">
          <a:xfrm rot="-3300000">
            <a:off x="3775567" y="2509249"/>
            <a:ext cx="1600200" cy="917079"/>
          </a:xfrm>
          <a:prstGeom prst="notchedRightArrow">
            <a:avLst/>
          </a:prstGeom>
          <a:solidFill>
            <a:schemeClr val="accent2"/>
          </a:solidFill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b="1">
                <a:solidFill>
                  <a:schemeClr val="bg1"/>
                </a:solidFill>
                <a:latin typeface="+mj-lt"/>
              </a:rPr>
              <a:t>No DM</a:t>
            </a:r>
            <a:endParaRPr kumimoji="0" lang="en-US" sz="24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+mj-lt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Monday, June 3, 2019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PHYS 1444-001, Summer 2019             Dr. Jaehoon Yu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A58E5-F186-8448-8915-9CBFB02328D9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699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4" grpId="0"/>
      <p:bldP spid="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1"/>
          <p:cNvSpPr>
            <a:spLocks noGrp="1" noChangeArrowheads="1"/>
          </p:cNvSpPr>
          <p:nvPr>
            <p:ph type="title"/>
          </p:nvPr>
        </p:nvSpPr>
        <p:spPr>
          <a:xfrm>
            <a:off x="609600" y="27489"/>
            <a:ext cx="8153400" cy="582111"/>
          </a:xfrm>
          <a:ln/>
        </p:spPr>
        <p:txBody>
          <a:bodyPr/>
          <a:lstStyle/>
          <a:p>
            <a:r>
              <a:rPr lang="en-US" sz="3400" dirty="0"/>
              <a:t>Light DM Production at High Intensity Accelerator </a:t>
            </a:r>
          </a:p>
        </p:txBody>
      </p:sp>
      <p:sp>
        <p:nvSpPr>
          <p:cNvPr id="2150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6200" y="527447"/>
            <a:ext cx="8991600" cy="5873353"/>
          </a:xfrm>
          <a:ln/>
        </p:spPr>
        <p:txBody>
          <a:bodyPr anchor="t"/>
          <a:lstStyle/>
          <a:p>
            <a:pPr>
              <a:buFont typeface="Arial"/>
              <a:buChar char="•"/>
            </a:pPr>
            <a:r>
              <a:rPr lang="en-US" sz="2400" dirty="0"/>
              <a:t>The Higgs particle, a part of only 5% of the universe, may’ve been seen</a:t>
            </a:r>
          </a:p>
          <a:p>
            <a:pPr>
              <a:buFont typeface="Arial"/>
              <a:buChar char="•"/>
            </a:pPr>
            <a:r>
              <a:rPr lang="en-US" sz="2400" dirty="0"/>
              <a:t>The remaining 95% of the universe must be explored further!</a:t>
            </a:r>
          </a:p>
          <a:p>
            <a:pPr>
              <a:buFont typeface="Arial"/>
              <a:buChar char="•"/>
            </a:pPr>
            <a:endParaRPr lang="en-US" sz="2800" dirty="0"/>
          </a:p>
          <a:p>
            <a:pPr>
              <a:buFont typeface="Arial"/>
              <a:buChar char="•"/>
            </a:pPr>
            <a:endParaRPr lang="en-US" sz="2800" dirty="0"/>
          </a:p>
          <a:p>
            <a:pPr>
              <a:buFont typeface="Arial"/>
              <a:buChar char="•"/>
            </a:pPr>
            <a:endParaRPr lang="en-US" sz="2400" dirty="0"/>
          </a:p>
          <a:p>
            <a:pPr>
              <a:buFont typeface="Arial"/>
              <a:buChar char="•"/>
            </a:pPr>
            <a:r>
              <a:rPr lang="en-US" sz="2400" dirty="0"/>
              <a:t>Detection of DM (elastic):</a:t>
            </a:r>
          </a:p>
          <a:p>
            <a:pPr marL="0" indent="0">
              <a:buNone/>
            </a:pPr>
            <a:endParaRPr lang="en-US" sz="2400" dirty="0"/>
          </a:p>
          <a:p>
            <a:pPr>
              <a:buFont typeface="Arial"/>
              <a:buChar char="•"/>
            </a:pPr>
            <a:r>
              <a:rPr lang="en-US" sz="2400" dirty="0"/>
              <a:t>How does a DM event look in an experiment?:</a:t>
            </a:r>
          </a:p>
        </p:txBody>
      </p:sp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352" y="1389757"/>
            <a:ext cx="2911078" cy="1201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429941"/>
            <a:ext cx="3491508" cy="11608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1039" y="2604492"/>
            <a:ext cx="3687961" cy="12055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4267200"/>
            <a:ext cx="639699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 bwMode="auto">
          <a:xfrm>
            <a:off x="2743200" y="4876800"/>
            <a:ext cx="3429000" cy="914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3" name="Rectangle 12"/>
          <p:cNvSpPr/>
          <p:nvPr/>
        </p:nvSpPr>
        <p:spPr bwMode="auto">
          <a:xfrm>
            <a:off x="6019800" y="4343400"/>
            <a:ext cx="3048000" cy="914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4" name="Rectangle 13"/>
          <p:cNvSpPr/>
          <p:nvPr/>
        </p:nvSpPr>
        <p:spPr bwMode="auto">
          <a:xfrm>
            <a:off x="6019800" y="5257800"/>
            <a:ext cx="3048000" cy="914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600200" y="2362200"/>
            <a:ext cx="19050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800000"/>
                </a:solidFill>
                <a:latin typeface="Arial Narrow"/>
                <a:cs typeface="Arial Narrow"/>
              </a:rPr>
              <a:t>Higher E</a:t>
            </a:r>
            <a:r>
              <a:rPr lang="en-US" sz="1800" b="1" baseline="-25000" dirty="0">
                <a:solidFill>
                  <a:srgbClr val="800000"/>
                </a:solidFill>
                <a:latin typeface="Arial Narrow"/>
                <a:cs typeface="Arial Narrow"/>
              </a:rPr>
              <a:t>P</a:t>
            </a:r>
            <a:r>
              <a:rPr lang="en-US" sz="1800" b="1" dirty="0">
                <a:solidFill>
                  <a:srgbClr val="800000"/>
                </a:solidFill>
                <a:latin typeface="Arial Narrow"/>
                <a:cs typeface="Arial Narrow"/>
              </a:rPr>
              <a:t> @ DUNE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257800" y="2286000"/>
            <a:ext cx="24384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800000"/>
                </a:solidFill>
                <a:latin typeface="Arial Narrow"/>
                <a:cs typeface="Arial Narrow"/>
              </a:rPr>
              <a:t>Lower E</a:t>
            </a:r>
            <a:r>
              <a:rPr lang="en-US" sz="1800" b="1" baseline="-25000" dirty="0">
                <a:solidFill>
                  <a:srgbClr val="800000"/>
                </a:solidFill>
                <a:latin typeface="Arial Narrow"/>
                <a:cs typeface="Arial Narrow"/>
              </a:rPr>
              <a:t>P</a:t>
            </a:r>
            <a:r>
              <a:rPr lang="en-US" sz="1800" b="1" dirty="0">
                <a:solidFill>
                  <a:srgbClr val="800000"/>
                </a:solidFill>
                <a:latin typeface="Arial Narrow"/>
                <a:cs typeface="Arial Narrow"/>
              </a:rPr>
              <a:t> @ </a:t>
            </a:r>
            <a:r>
              <a:rPr lang="en-US" sz="1800" b="1" dirty="0" err="1">
                <a:solidFill>
                  <a:srgbClr val="800000"/>
                </a:solidFill>
                <a:latin typeface="Arial Narrow"/>
                <a:cs typeface="Arial Narrow"/>
              </a:rPr>
              <a:t>MiniBooNE</a:t>
            </a:r>
            <a:endParaRPr lang="en-US" sz="1800" b="1" dirty="0">
              <a:solidFill>
                <a:srgbClr val="800000"/>
              </a:solidFill>
              <a:latin typeface="Arial Narrow"/>
              <a:cs typeface="Arial Narrow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1676400" y="5257800"/>
            <a:ext cx="609600" cy="4572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90600" y="5257800"/>
            <a:ext cx="14478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800000"/>
                </a:solidFill>
                <a:latin typeface="Arial Narrow"/>
                <a:cs typeface="Arial Narrow"/>
              </a:rPr>
              <a:t>High Intensity Proton Beam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Monday, June 3, 2019</a:t>
            </a: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PHYS 1444-001, Summer 2019             Dr. Jaehoon Yu</a:t>
            </a:r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A58E5-F186-8448-8915-9CBFB02328D9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7776454" y="1701225"/>
            <a:ext cx="13675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s-IS" sz="1600" b="1" dirty="0">
                <a:solidFill>
                  <a:srgbClr val="C00000"/>
                </a:solidFill>
                <a:latin typeface="Arial Narrow" charset="0"/>
                <a:ea typeface="Arial Narrow" charset="0"/>
                <a:cs typeface="Arial Narrow" charset="0"/>
              </a:rPr>
              <a:t>Battell </a:t>
            </a:r>
            <a:r>
              <a:rPr lang="is-IS" sz="1600" b="1" i="1" dirty="0">
                <a:solidFill>
                  <a:srgbClr val="C00000"/>
                </a:solidFill>
                <a:latin typeface="Arial Narrow" charset="0"/>
                <a:ea typeface="Arial Narrow" charset="0"/>
                <a:cs typeface="Arial Narrow" charset="0"/>
              </a:rPr>
              <a:t>et al</a:t>
            </a:r>
            <a:r>
              <a:rPr lang="is-IS" sz="1600" b="1">
                <a:solidFill>
                  <a:srgbClr val="C00000"/>
                </a:solidFill>
                <a:latin typeface="Arial Narrow" charset="0"/>
                <a:ea typeface="Arial Narrow" charset="0"/>
                <a:cs typeface="Arial Narrow" charset="0"/>
              </a:rPr>
              <a:t>., PRD80, 095024</a:t>
            </a:r>
            <a:endParaRPr lang="is-IS" sz="1600" b="1" dirty="0">
              <a:solidFill>
                <a:srgbClr val="C00000"/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905000" y="1320225"/>
            <a:ext cx="16248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s-IS" sz="1600" b="1" dirty="0">
                <a:solidFill>
                  <a:srgbClr val="C00000"/>
                </a:solidFill>
                <a:latin typeface="Arial Narrow" charset="0"/>
                <a:ea typeface="Arial Narrow" charset="0"/>
                <a:cs typeface="Arial Narrow" charset="0"/>
              </a:rPr>
              <a:t>Minimal model w/ kinetic mixing</a:t>
            </a:r>
          </a:p>
        </p:txBody>
      </p:sp>
    </p:spTree>
    <p:extLst>
      <p:ext uri="{BB962C8B-B14F-4D97-AF65-F5344CB8AC3E}">
        <p14:creationId xmlns:p14="http://schemas.microsoft.com/office/powerpoint/2010/main" val="1419703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150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1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150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1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5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5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6" grpId="0" build="p"/>
      <p:bldP spid="6" grpId="0" animBg="1"/>
      <p:bldP spid="13" grpId="0" animBg="1"/>
      <p:bldP spid="14" grpId="0" animBg="1"/>
      <p:bldP spid="15" grpId="0" animBg="1"/>
      <p:bldP spid="16" grpId="0" animBg="1"/>
      <p:bldP spid="5" grpId="0" animBg="1"/>
      <p:bldP spid="2" grpId="0"/>
      <p:bldP spid="1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108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152400" y="609600"/>
            <a:ext cx="8915400" cy="5791200"/>
          </a:xfrm>
          <a:noFill/>
          <a:ln/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800" dirty="0">
                <a:latin typeface="Arial Narrow"/>
                <a:cs typeface="Arial Narrow"/>
              </a:rPr>
              <a:t>Stands for Deep Under Ground Neutrino Experiment</a:t>
            </a:r>
          </a:p>
          <a:p>
            <a:pPr>
              <a:lnSpc>
                <a:spcPct val="90000"/>
              </a:lnSpc>
            </a:pPr>
            <a:r>
              <a:rPr lang="en-US" sz="2800" dirty="0">
                <a:latin typeface="Arial Narrow"/>
                <a:cs typeface="Arial Narrow"/>
              </a:rPr>
              <a:t>The flagship long baseline (1300km) </a:t>
            </a:r>
            <a:r>
              <a:rPr lang="en-US" sz="2800" dirty="0" err="1">
                <a:latin typeface="Symbol" charset="2"/>
                <a:cs typeface="Symbol" charset="2"/>
              </a:rPr>
              <a:t>ν</a:t>
            </a:r>
            <a:r>
              <a:rPr lang="en-US" sz="2800" dirty="0">
                <a:latin typeface="Arial Narrow"/>
                <a:cs typeface="Arial Narrow"/>
              </a:rPr>
              <a:t> experiment</a:t>
            </a:r>
          </a:p>
          <a:p>
            <a:pPr lvl="1">
              <a:lnSpc>
                <a:spcPct val="90000"/>
              </a:lnSpc>
            </a:pPr>
            <a:r>
              <a:rPr lang="en-US" sz="2400" dirty="0">
                <a:latin typeface="Arial Narrow"/>
                <a:cs typeface="Arial Narrow"/>
              </a:rPr>
              <a:t>1500m underground in South Dakota 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 bwMode="auto">
          <a:xfrm>
            <a:off x="0" y="-76200"/>
            <a:ext cx="9144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9pPr>
          </a:lstStyle>
          <a:p>
            <a:r>
              <a:rPr lang="en-US" sz="4000" b="1" dirty="0"/>
              <a:t>The Next Big Thing - DUNE Experiment</a:t>
            </a:r>
          </a:p>
        </p:txBody>
      </p:sp>
      <p:pic>
        <p:nvPicPr>
          <p:cNvPr id="28" name="pasted-image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91400" y="609600"/>
            <a:ext cx="1752600" cy="1109067"/>
          </a:xfrm>
          <a:prstGeom prst="rect">
            <a:avLst/>
          </a:prstGeom>
          <a:ln w="12700">
            <a:miter lim="400000"/>
          </a:ln>
        </p:spPr>
      </p:pic>
      <p:pic>
        <p:nvPicPr>
          <p:cNvPr id="29" name="image14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1905000"/>
            <a:ext cx="2667000" cy="224028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Picture 9" descr="20160518_101605_resized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2019300"/>
            <a:ext cx="5867400" cy="4057650"/>
          </a:xfrm>
          <a:prstGeom prst="rect">
            <a:avLst/>
          </a:prstGeom>
        </p:spPr>
      </p:pic>
      <p:pic>
        <p:nvPicPr>
          <p:cNvPr id="5" name="Picture 4" descr="20160518_151716_resized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4800"/>
            <a:ext cx="4876800" cy="2743200"/>
          </a:xfrm>
          <a:prstGeom prst="rect">
            <a:avLst/>
          </a:prstGeom>
        </p:spPr>
      </p:pic>
      <p:sp>
        <p:nvSpPr>
          <p:cNvPr id="11" name="Rectangle 1"/>
          <p:cNvSpPr txBox="1">
            <a:spLocks noChangeArrowheads="1"/>
          </p:cNvSpPr>
          <p:nvPr/>
        </p:nvSpPr>
        <p:spPr bwMode="auto">
          <a:xfrm>
            <a:off x="1676400" y="4267200"/>
            <a:ext cx="2438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52500" lnSpcReduction="2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9pPr>
          </a:lstStyle>
          <a:p>
            <a:pPr algn="l"/>
            <a:r>
              <a:rPr lang="en-US" b="1" dirty="0">
                <a:solidFill>
                  <a:srgbClr val="800000"/>
                </a:solidFill>
              </a:rPr>
              <a:t>Yes, you are right!  Mount Rushmore!!</a:t>
            </a:r>
          </a:p>
        </p:txBody>
      </p:sp>
      <p:sp>
        <p:nvSpPr>
          <p:cNvPr id="12" name="Rectangle 4"/>
          <p:cNvSpPr txBox="1">
            <a:spLocks noChangeArrowheads="1"/>
          </p:cNvSpPr>
          <p:nvPr/>
        </p:nvSpPr>
        <p:spPr bwMode="auto">
          <a:xfrm>
            <a:off x="5867400" y="4876800"/>
            <a:ext cx="3200400" cy="1905000"/>
          </a:xfrm>
          <a:prstGeom prst="rect">
            <a:avLst/>
          </a:prstGeom>
          <a:solidFill>
            <a:srgbClr val="CCFFCC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62500" lnSpcReduction="20000"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accent2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rgbClr val="660066"/>
                </a:solidFill>
                <a:latin typeface="+mn-lt"/>
                <a:ea typeface="ＭＳ Ｐゴシック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003300"/>
                </a:solidFill>
                <a:latin typeface="+mn-lt"/>
                <a:ea typeface="ＭＳ Ｐゴシック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CC00CC"/>
                </a:solidFill>
                <a:latin typeface="+mn-lt"/>
                <a:ea typeface="ＭＳ Ｐゴシック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0066"/>
                </a:solidFill>
                <a:latin typeface="+mn-lt"/>
                <a:ea typeface="ＭＳ Ｐゴシック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0066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0066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0066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0066"/>
                </a:solidFill>
                <a:latin typeface="+mn-lt"/>
              </a:defRPr>
            </a:lvl9pPr>
          </a:lstStyle>
          <a:p>
            <a:pPr marL="571500" indent="-571500">
              <a:buFont typeface="Arial"/>
              <a:buChar char="•"/>
            </a:pPr>
            <a:r>
              <a:rPr lang="en-US" sz="2800" b="1" dirty="0">
                <a:solidFill>
                  <a:srgbClr val="0000FF"/>
                </a:solidFill>
              </a:rPr>
              <a:t>Nobel Winning Neutrino Discovery by Ray Davis in 1960’s</a:t>
            </a:r>
          </a:p>
          <a:p>
            <a:pPr marL="571500" indent="-571500">
              <a:buFont typeface="Arial"/>
              <a:buChar char="•"/>
            </a:pPr>
            <a:r>
              <a:rPr lang="en-US" sz="2800" b="1" dirty="0">
                <a:solidFill>
                  <a:srgbClr val="0000FF"/>
                </a:solidFill>
              </a:rPr>
              <a:t>Many Dark Matter experiments in progress</a:t>
            </a:r>
          </a:p>
          <a:p>
            <a:pPr marL="571500" indent="-571500">
              <a:buFont typeface="Arial"/>
              <a:buChar char="•"/>
            </a:pPr>
            <a:r>
              <a:rPr lang="en-US" sz="2800" b="1" dirty="0">
                <a:solidFill>
                  <a:srgbClr val="0000FF"/>
                </a:solidFill>
              </a:rPr>
              <a:t>New DUNE area to be excavated shortly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Monday, June 3, 2019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PHYS 1444-001, Summer 2019             Dr. Jaehoon Yu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A58E5-F186-8448-8915-9CBFB02328D9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3689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1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311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800"/>
                            </p:stCondLst>
                            <p:childTnLst>
                              <p:par>
                                <p:cTn id="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1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4311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1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4311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1108" grpId="0" build="p" autoUpdateAnimBg="0"/>
      <p:bldP spid="11" grpId="0"/>
      <p:bldP spid="12" grpId="0" build="p" autoUpdateAnimBg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108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0" y="609600"/>
            <a:ext cx="8839200" cy="5638800"/>
          </a:xfrm>
          <a:noFill/>
          <a:ln/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800" dirty="0">
                <a:latin typeface="Arial Narrow"/>
                <a:cs typeface="Arial Narrow"/>
              </a:rPr>
              <a:t>Stands for Deep Under Ground Neutrino Experiment</a:t>
            </a:r>
          </a:p>
          <a:p>
            <a:pPr>
              <a:lnSpc>
                <a:spcPct val="90000"/>
              </a:lnSpc>
            </a:pPr>
            <a:r>
              <a:rPr lang="en-US" sz="2800" dirty="0">
                <a:latin typeface="Arial Narrow"/>
                <a:cs typeface="Arial Narrow"/>
              </a:rPr>
              <a:t>The flagship long baseline (1300km -800mi) </a:t>
            </a:r>
            <a:r>
              <a:rPr lang="en-US" sz="2800" dirty="0" err="1">
                <a:latin typeface="Symbol" charset="2"/>
                <a:cs typeface="Symbol" charset="2"/>
              </a:rPr>
              <a:t>ν</a:t>
            </a:r>
            <a:r>
              <a:rPr lang="en-US" sz="2800" dirty="0">
                <a:latin typeface="Arial Narrow"/>
                <a:cs typeface="Arial Narrow"/>
              </a:rPr>
              <a:t> experiment</a:t>
            </a:r>
          </a:p>
          <a:p>
            <a:pPr lvl="1">
              <a:lnSpc>
                <a:spcPct val="90000"/>
              </a:lnSpc>
            </a:pPr>
            <a:r>
              <a:rPr lang="en-US" sz="2400" dirty="0">
                <a:latin typeface="Arial Narrow"/>
                <a:cs typeface="Arial Narrow"/>
              </a:rPr>
              <a:t>1500m underground in an old South Dakota gold mine </a:t>
            </a:r>
          </a:p>
          <a:p>
            <a:pPr>
              <a:lnSpc>
                <a:spcPct val="90000"/>
              </a:lnSpc>
            </a:pPr>
            <a:r>
              <a:rPr lang="en-US" sz="2800" dirty="0">
                <a:latin typeface="Arial Narrow"/>
                <a:cs typeface="Arial Narrow"/>
              </a:rPr>
              <a:t>With very high intensity proton beams (1.2MW </a:t>
            </a:r>
            <a:r>
              <a:rPr lang="en-US" sz="2800" dirty="0">
                <a:latin typeface="Arial Narrow"/>
                <a:cs typeface="Arial Narrow"/>
                <a:sym typeface="Wingdings"/>
              </a:rPr>
              <a:t> 2.4MW!)</a:t>
            </a:r>
            <a:endParaRPr lang="en-US" sz="2800" dirty="0">
              <a:latin typeface="Arial Narrow"/>
              <a:cs typeface="Arial Narrow"/>
            </a:endParaRPr>
          </a:p>
          <a:p>
            <a:pPr lvl="1">
              <a:lnSpc>
                <a:spcPct val="90000"/>
              </a:lnSpc>
            </a:pPr>
            <a:r>
              <a:rPr lang="en-US" sz="2400" dirty="0">
                <a:latin typeface="Arial Narrow"/>
                <a:cs typeface="Arial Narrow"/>
              </a:rPr>
              <a:t>Result in large number of neutrinos</a:t>
            </a:r>
          </a:p>
          <a:p>
            <a:pPr lvl="1">
              <a:lnSpc>
                <a:spcPct val="90000"/>
              </a:lnSpc>
            </a:pPr>
            <a:r>
              <a:rPr lang="en-US" sz="2400" dirty="0">
                <a:latin typeface="Arial Narrow"/>
                <a:cs typeface="Arial Narrow"/>
              </a:rPr>
              <a:t>A great potential for DM &amp; other physics beyond the Standard Model</a:t>
            </a:r>
          </a:p>
          <a:p>
            <a:pPr lvl="1">
              <a:lnSpc>
                <a:spcPct val="90000"/>
              </a:lnSpc>
            </a:pPr>
            <a:r>
              <a:rPr lang="en-US" sz="2400" dirty="0">
                <a:latin typeface="Arial Narrow"/>
                <a:cs typeface="Arial Narrow"/>
              </a:rPr>
              <a:t>Food for thoughts!  How many 100GeV protons per second do these beam powers correspond to?</a:t>
            </a:r>
          </a:p>
          <a:p>
            <a:pPr>
              <a:lnSpc>
                <a:spcPct val="90000"/>
              </a:lnSpc>
            </a:pPr>
            <a:r>
              <a:rPr lang="en-US" sz="2800" dirty="0">
                <a:latin typeface="Arial Narrow"/>
                <a:cs typeface="Arial Narrow"/>
              </a:rPr>
              <a:t>Large mass (~80kt! total) </a:t>
            </a:r>
            <a:r>
              <a:rPr lang="en-US" sz="2800" dirty="0" err="1">
                <a:latin typeface="Arial Narrow"/>
                <a:cs typeface="Arial Narrow"/>
              </a:rPr>
              <a:t>LAr</a:t>
            </a:r>
            <a:r>
              <a:rPr lang="en-US" sz="2800" dirty="0">
                <a:latin typeface="Arial Narrow"/>
                <a:cs typeface="Arial Narrow"/>
              </a:rPr>
              <a:t> Detector at SURF</a:t>
            </a:r>
          </a:p>
          <a:p>
            <a:pPr>
              <a:lnSpc>
                <a:spcPct val="90000"/>
              </a:lnSpc>
            </a:pPr>
            <a:r>
              <a:rPr lang="en-US" sz="2800" dirty="0">
                <a:latin typeface="Arial Narrow"/>
                <a:cs typeface="Arial Narrow"/>
              </a:rPr>
              <a:t>Powerful near detector</a:t>
            </a:r>
          </a:p>
          <a:p>
            <a:pPr>
              <a:lnSpc>
                <a:spcPct val="90000"/>
              </a:lnSpc>
            </a:pPr>
            <a:r>
              <a:rPr lang="en-US" sz="2800" dirty="0">
                <a:latin typeface="Arial Narrow"/>
                <a:cs typeface="Arial Narrow"/>
              </a:rPr>
              <a:t>Was born March 2015!  A two year old baby!</a:t>
            </a:r>
          </a:p>
          <a:p>
            <a:pPr lvl="1">
              <a:lnSpc>
                <a:spcPct val="90000"/>
              </a:lnSpc>
            </a:pPr>
            <a:r>
              <a:rPr lang="en-US" sz="2400" dirty="0">
                <a:latin typeface="Arial Narrow"/>
                <a:cs typeface="Arial Narrow"/>
              </a:rPr>
              <a:t>Combination of two large proposals – LBNE (US) and LBNO (EU)</a:t>
            </a:r>
          </a:p>
          <a:p>
            <a:pPr>
              <a:lnSpc>
                <a:spcPct val="90000"/>
              </a:lnSpc>
            </a:pPr>
            <a:r>
              <a:rPr lang="en-US" sz="2800" dirty="0">
                <a:latin typeface="Arial Narrow"/>
                <a:cs typeface="Arial Narrow"/>
              </a:rPr>
              <a:t>1020 collaborators from ~174 institutes in 30 countries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 bwMode="auto">
          <a:xfrm>
            <a:off x="0" y="-152400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9pPr>
          </a:lstStyle>
          <a:p>
            <a:r>
              <a:rPr lang="en-US" b="1" dirty="0"/>
              <a:t>The Next Big Thing - DUNE Experiment</a:t>
            </a:r>
          </a:p>
        </p:txBody>
      </p:sp>
      <p:pic>
        <p:nvPicPr>
          <p:cNvPr id="28" name="pasted-image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07287" y="524553"/>
            <a:ext cx="1218128" cy="770847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Monday, June 3, 2019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PHYS 1444-001, Summer 2019             Dr. Jaehoon Yu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A58E5-F186-8448-8915-9CBFB02328D9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531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10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3110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10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3110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10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3110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10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3110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10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3110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10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3110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10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43110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10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43110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10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43110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1108" grpId="0" build="p" autoUpdateAnimBg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 bwMode="auto">
          <a:xfrm>
            <a:off x="0" y="-76200"/>
            <a:ext cx="9144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9pPr>
          </a:lstStyle>
          <a:p>
            <a:r>
              <a:rPr lang="en-US" sz="4000" b="1" dirty="0"/>
              <a:t>The Components of the DUNE Experiment</a:t>
            </a:r>
          </a:p>
        </p:txBody>
      </p:sp>
      <p:pic>
        <p:nvPicPr>
          <p:cNvPr id="10" name="pasted-image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9009" y="685800"/>
            <a:ext cx="5498791" cy="213973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6" name="Group 5"/>
          <p:cNvGrpSpPr/>
          <p:nvPr/>
        </p:nvGrpSpPr>
        <p:grpSpPr>
          <a:xfrm>
            <a:off x="457200" y="685800"/>
            <a:ext cx="2872131" cy="2629285"/>
            <a:chOff x="5943600" y="685800"/>
            <a:chExt cx="2872131" cy="2629285"/>
          </a:xfrm>
        </p:grpSpPr>
        <p:pic>
          <p:nvPicPr>
            <p:cNvPr id="11" name="image14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43600" y="685800"/>
              <a:ext cx="2872131" cy="2629285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12" name="Shape 185"/>
            <p:cNvSpPr/>
            <p:nvPr/>
          </p:nvSpPr>
          <p:spPr>
            <a:xfrm rot="499911">
              <a:off x="6375239" y="2068764"/>
              <a:ext cx="1989323" cy="37990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35717" tIns="35717" rIns="35717" bIns="35717" anchor="ctr">
              <a:spAutoFit/>
            </a:bodyPr>
            <a:lstStyle/>
            <a:p>
              <a:r>
                <a:rPr sz="2000" b="1">
                  <a:solidFill>
                    <a:srgbClr val="A50021"/>
                  </a:solidFill>
                  <a:latin typeface="+mn-lt"/>
                </a:rPr>
                <a:t>1300km</a:t>
              </a:r>
              <a:r>
                <a:rPr lang="en-US" sz="2000" b="1">
                  <a:solidFill>
                    <a:srgbClr val="A50021"/>
                  </a:solidFill>
                  <a:latin typeface="+mn-lt"/>
                </a:rPr>
                <a:t> (800 miles)</a:t>
              </a:r>
              <a:endParaRPr sz="2000" b="1" dirty="0">
                <a:solidFill>
                  <a:srgbClr val="A50021"/>
                </a:solidFill>
                <a:latin typeface="+mn-lt"/>
              </a:endParaRPr>
            </a:p>
          </p:txBody>
        </p:sp>
      </p:grpSp>
      <p:pic>
        <p:nvPicPr>
          <p:cNvPr id="13" name="pasted-image.pdf"/>
          <p:cNvPicPr>
            <a:picLocks noChangeAspect="1"/>
          </p:cNvPicPr>
          <p:nvPr/>
        </p:nvPicPr>
        <p:blipFill>
          <a:blip r:embed="rId4"/>
          <a:srcRect r="10298" b="8116"/>
          <a:stretch>
            <a:fillRect/>
          </a:stretch>
        </p:blipFill>
        <p:spPr>
          <a:xfrm>
            <a:off x="0" y="3352800"/>
            <a:ext cx="3278756" cy="2057091"/>
          </a:xfrm>
          <a:prstGeom prst="rect">
            <a:avLst/>
          </a:prstGeom>
          <a:ln w="12700">
            <a:miter lim="400000"/>
          </a:ln>
        </p:spPr>
      </p:pic>
      <p:pic>
        <p:nvPicPr>
          <p:cNvPr id="14" name="pasted-image.pd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29000" y="2895600"/>
            <a:ext cx="4038600" cy="2365113"/>
          </a:xfrm>
          <a:prstGeom prst="rect">
            <a:avLst/>
          </a:prstGeom>
          <a:ln w="12700">
            <a:miter lim="400000"/>
          </a:ln>
        </p:spPr>
      </p:pic>
      <p:pic>
        <p:nvPicPr>
          <p:cNvPr id="16" name="pasted-image.pd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57800" y="4267200"/>
            <a:ext cx="3749047" cy="1956920"/>
          </a:xfrm>
          <a:prstGeom prst="rect">
            <a:avLst/>
          </a:prstGeom>
          <a:ln w="12700">
            <a:miter lim="400000"/>
          </a:ln>
        </p:spPr>
      </p:pic>
      <p:sp>
        <p:nvSpPr>
          <p:cNvPr id="17" name="TextBox 12"/>
          <p:cNvSpPr txBox="1">
            <a:spLocks noChangeArrowheads="1"/>
          </p:cNvSpPr>
          <p:nvPr/>
        </p:nvSpPr>
        <p:spPr bwMode="auto">
          <a:xfrm>
            <a:off x="381000" y="5314890"/>
            <a:ext cx="25146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dirty="0">
                <a:solidFill>
                  <a:srgbClr val="FF0000"/>
                </a:solidFill>
                <a:cs typeface="Arial" charset="0"/>
              </a:rPr>
              <a:t>1500m underground</a:t>
            </a:r>
          </a:p>
        </p:txBody>
      </p:sp>
      <p:sp>
        <p:nvSpPr>
          <p:cNvPr id="18" name="TextBox 12"/>
          <p:cNvSpPr txBox="1">
            <a:spLocks noChangeArrowheads="1"/>
          </p:cNvSpPr>
          <p:nvPr/>
        </p:nvSpPr>
        <p:spPr bwMode="auto">
          <a:xfrm>
            <a:off x="3505200" y="2949714"/>
            <a:ext cx="19812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dirty="0">
                <a:solidFill>
                  <a:srgbClr val="FF0000"/>
                </a:solidFill>
                <a:cs typeface="Arial" charset="0"/>
              </a:rPr>
              <a:t>4 caverns with ~20kt total each</a:t>
            </a:r>
          </a:p>
        </p:txBody>
      </p:sp>
      <p:sp>
        <p:nvSpPr>
          <p:cNvPr id="19" name="TextBox 12"/>
          <p:cNvSpPr txBox="1">
            <a:spLocks noChangeArrowheads="1"/>
          </p:cNvSpPr>
          <p:nvPr/>
        </p:nvSpPr>
        <p:spPr bwMode="auto">
          <a:xfrm>
            <a:off x="7162800" y="5791200"/>
            <a:ext cx="6858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dirty="0">
                <a:solidFill>
                  <a:srgbClr val="FF0000"/>
                </a:solidFill>
                <a:cs typeface="Arial" charset="0"/>
              </a:rPr>
              <a:t>66m</a:t>
            </a:r>
          </a:p>
        </p:txBody>
      </p:sp>
      <p:cxnSp>
        <p:nvCxnSpPr>
          <p:cNvPr id="8" name="Straight Arrow Connector 7"/>
          <p:cNvCxnSpPr/>
          <p:nvPr/>
        </p:nvCxnSpPr>
        <p:spPr bwMode="auto">
          <a:xfrm flipV="1">
            <a:off x="5638800" y="5638800"/>
            <a:ext cx="3276600" cy="533400"/>
          </a:xfrm>
          <a:prstGeom prst="straightConnector1">
            <a:avLst/>
          </a:prstGeom>
          <a:noFill/>
          <a:ln w="38100" cap="flat" cmpd="sng" algn="ctr">
            <a:solidFill>
              <a:srgbClr val="A50021"/>
            </a:solidFill>
            <a:prstDash val="solid"/>
            <a:round/>
            <a:headEnd type="arrow"/>
            <a:tailEnd type="arrow"/>
          </a:ln>
          <a:effectLst/>
        </p:spPr>
      </p:cxnSp>
      <p:cxnSp>
        <p:nvCxnSpPr>
          <p:cNvPr id="22" name="Straight Arrow Connector 21"/>
          <p:cNvCxnSpPr/>
          <p:nvPr/>
        </p:nvCxnSpPr>
        <p:spPr bwMode="auto">
          <a:xfrm flipH="1" flipV="1">
            <a:off x="5638800" y="5257800"/>
            <a:ext cx="76200" cy="914400"/>
          </a:xfrm>
          <a:prstGeom prst="straightConnector1">
            <a:avLst/>
          </a:prstGeom>
          <a:noFill/>
          <a:ln w="38100" cap="flat" cmpd="sng" algn="ctr">
            <a:solidFill>
              <a:srgbClr val="A50021"/>
            </a:solidFill>
            <a:prstDash val="solid"/>
            <a:round/>
            <a:headEnd type="arrow"/>
            <a:tailEnd type="arrow"/>
          </a:ln>
          <a:effectLst/>
        </p:spPr>
      </p:cxnSp>
      <p:sp>
        <p:nvSpPr>
          <p:cNvPr id="26" name="TextBox 12"/>
          <p:cNvSpPr txBox="1">
            <a:spLocks noChangeArrowheads="1"/>
          </p:cNvSpPr>
          <p:nvPr/>
        </p:nvSpPr>
        <p:spPr bwMode="auto">
          <a:xfrm>
            <a:off x="5715000" y="5562600"/>
            <a:ext cx="6858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dirty="0">
                <a:solidFill>
                  <a:srgbClr val="FF0000"/>
                </a:solidFill>
                <a:cs typeface="Arial" charset="0"/>
              </a:rPr>
              <a:t>15m</a:t>
            </a:r>
          </a:p>
        </p:txBody>
      </p:sp>
      <p:cxnSp>
        <p:nvCxnSpPr>
          <p:cNvPr id="27" name="Straight Arrow Connector 26"/>
          <p:cNvCxnSpPr/>
          <p:nvPr/>
        </p:nvCxnSpPr>
        <p:spPr bwMode="auto">
          <a:xfrm>
            <a:off x="5257800" y="5943600"/>
            <a:ext cx="304800" cy="228600"/>
          </a:xfrm>
          <a:prstGeom prst="straightConnector1">
            <a:avLst/>
          </a:prstGeom>
          <a:noFill/>
          <a:ln w="38100" cap="flat" cmpd="sng" algn="ctr">
            <a:solidFill>
              <a:srgbClr val="A50021"/>
            </a:solidFill>
            <a:prstDash val="solid"/>
            <a:round/>
            <a:headEnd type="arrow"/>
            <a:tailEnd type="arrow"/>
          </a:ln>
          <a:effectLst/>
        </p:spPr>
      </p:cxnSp>
      <p:sp>
        <p:nvSpPr>
          <p:cNvPr id="31" name="TextBox 12"/>
          <p:cNvSpPr txBox="1">
            <a:spLocks noChangeArrowheads="1"/>
          </p:cNvSpPr>
          <p:nvPr/>
        </p:nvSpPr>
        <p:spPr bwMode="auto">
          <a:xfrm>
            <a:off x="4572000" y="5943600"/>
            <a:ext cx="6858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dirty="0">
                <a:solidFill>
                  <a:srgbClr val="FF0000"/>
                </a:solidFill>
                <a:cs typeface="Arial" charset="0"/>
              </a:rPr>
              <a:t>15m</a:t>
            </a:r>
          </a:p>
        </p:txBody>
      </p:sp>
      <p:sp>
        <p:nvSpPr>
          <p:cNvPr id="32" name="Shape 127"/>
          <p:cNvSpPr/>
          <p:nvPr/>
        </p:nvSpPr>
        <p:spPr>
          <a:xfrm flipH="1">
            <a:off x="2362200" y="4419600"/>
            <a:ext cx="1447800" cy="457200"/>
          </a:xfrm>
          <a:prstGeom prst="line">
            <a:avLst/>
          </a:prstGeom>
          <a:ln w="88900">
            <a:solidFill>
              <a:srgbClr val="A50021"/>
            </a:solidFill>
            <a:miter lim="400000"/>
            <a:headEnd type="triangle"/>
            <a:tailEnd type="none"/>
          </a:ln>
        </p:spPr>
        <p:txBody>
          <a:bodyPr lIns="35717" tIns="35717" rIns="35717" bIns="35717" anchor="ctr"/>
          <a:lstStyle/>
          <a:p>
            <a:pPr algn="ctr" defTabSz="410751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  <a:endParaRPr/>
          </a:p>
        </p:txBody>
      </p:sp>
      <p:sp>
        <p:nvSpPr>
          <p:cNvPr id="33" name="Shape 127"/>
          <p:cNvSpPr/>
          <p:nvPr/>
        </p:nvSpPr>
        <p:spPr>
          <a:xfrm flipH="1" flipV="1">
            <a:off x="5029200" y="4114800"/>
            <a:ext cx="609600" cy="381000"/>
          </a:xfrm>
          <a:prstGeom prst="line">
            <a:avLst/>
          </a:prstGeom>
          <a:ln w="88900">
            <a:solidFill>
              <a:srgbClr val="A50021"/>
            </a:solidFill>
            <a:miter lim="400000"/>
            <a:headEnd type="triangle"/>
            <a:tailEnd type="none"/>
          </a:ln>
        </p:spPr>
        <p:txBody>
          <a:bodyPr lIns="35717" tIns="35717" rIns="35717" bIns="35717" anchor="ctr"/>
          <a:lstStyle/>
          <a:p>
            <a:pPr algn="ctr" defTabSz="410751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  <a:endParaRPr/>
          </a:p>
        </p:txBody>
      </p:sp>
      <p:sp>
        <p:nvSpPr>
          <p:cNvPr id="34" name="Shape 127"/>
          <p:cNvSpPr/>
          <p:nvPr/>
        </p:nvSpPr>
        <p:spPr>
          <a:xfrm flipH="1">
            <a:off x="2895600" y="1981200"/>
            <a:ext cx="1066800" cy="228600"/>
          </a:xfrm>
          <a:prstGeom prst="line">
            <a:avLst/>
          </a:prstGeom>
          <a:ln w="88900">
            <a:solidFill>
              <a:srgbClr val="A50021"/>
            </a:solidFill>
            <a:miter lim="400000"/>
            <a:tailEnd type="triangle"/>
          </a:ln>
        </p:spPr>
        <p:txBody>
          <a:bodyPr lIns="35717" tIns="35717" rIns="35717" bIns="35717" anchor="ctr"/>
          <a:lstStyle/>
          <a:p>
            <a:pPr algn="ctr" defTabSz="410751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  <a:endParaRPr/>
          </a:p>
        </p:txBody>
      </p:sp>
      <p:sp>
        <p:nvSpPr>
          <p:cNvPr id="35" name="Shape 127"/>
          <p:cNvSpPr/>
          <p:nvPr/>
        </p:nvSpPr>
        <p:spPr>
          <a:xfrm>
            <a:off x="762000" y="1981200"/>
            <a:ext cx="152400" cy="1600200"/>
          </a:xfrm>
          <a:prstGeom prst="line">
            <a:avLst/>
          </a:prstGeom>
          <a:ln w="88900">
            <a:solidFill>
              <a:srgbClr val="A50021"/>
            </a:solidFill>
            <a:miter lim="400000"/>
            <a:tailEnd type="triangle"/>
          </a:ln>
        </p:spPr>
        <p:txBody>
          <a:bodyPr lIns="35717" tIns="35717" rIns="35717" bIns="35717" anchor="ctr"/>
          <a:lstStyle/>
          <a:p>
            <a:pPr algn="ctr" defTabSz="410751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Monday, June 3, 2019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PHYS 1444-001, Summer 2019             Dr. Jaehoon Yu</a:t>
            </a:r>
            <a:endParaRPr 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A58E5-F186-8448-8915-9CBFB02328D9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9453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6" grpId="0"/>
      <p:bldP spid="31" grpId="0"/>
      <p:bldP spid="32" grpId="0" animBg="1"/>
      <p:bldP spid="33" grpId="0" animBg="1"/>
      <p:bldP spid="34" grpId="0" animBg="1"/>
      <p:bldP spid="3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108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152400" y="756702"/>
            <a:ext cx="8915400" cy="995898"/>
          </a:xfrm>
          <a:noFill/>
          <a:ln/>
        </p:spPr>
        <p:txBody>
          <a:bodyPr>
            <a:normAutofit fontScale="77500" lnSpcReduction="20000"/>
          </a:bodyPr>
          <a:lstStyle/>
          <a:p>
            <a:pPr>
              <a:lnSpc>
                <a:spcPct val="90000"/>
              </a:lnSpc>
            </a:pPr>
            <a:r>
              <a:rPr lang="en-US" sz="2800" dirty="0">
                <a:latin typeface="Arial Narrow"/>
                <a:cs typeface="Arial Narrow"/>
              </a:rPr>
              <a:t>Building four 10kt active volume </a:t>
            </a:r>
            <a:r>
              <a:rPr lang="en-US" sz="2800" dirty="0" err="1">
                <a:latin typeface="Arial Narrow"/>
                <a:cs typeface="Arial Narrow"/>
              </a:rPr>
              <a:t>LAr</a:t>
            </a:r>
            <a:r>
              <a:rPr lang="en-US" sz="2800" dirty="0">
                <a:latin typeface="Arial Narrow"/>
                <a:cs typeface="Arial Narrow"/>
              </a:rPr>
              <a:t> Detectors very challenging!</a:t>
            </a:r>
          </a:p>
          <a:p>
            <a:pPr>
              <a:lnSpc>
                <a:spcPct val="90000"/>
              </a:lnSpc>
            </a:pPr>
            <a:r>
              <a:rPr lang="en-US" sz="2800" dirty="0">
                <a:latin typeface="Arial Narrow"/>
                <a:cs typeface="Arial Narrow"/>
              </a:rPr>
              <a:t>Need to understand many aspects of the detector technology</a:t>
            </a:r>
          </a:p>
          <a:p>
            <a:pPr>
              <a:lnSpc>
                <a:spcPct val="90000"/>
              </a:lnSpc>
            </a:pPr>
            <a:r>
              <a:rPr lang="en-US" sz="2800" dirty="0">
                <a:latin typeface="Arial Narrow"/>
                <a:cs typeface="Arial Narrow"/>
              </a:rPr>
              <a:t>Two full scale prototype detectors under construction at CERN </a:t>
            </a:r>
            <a:r>
              <a:rPr lang="mr-IN" sz="2800" dirty="0">
                <a:latin typeface="Arial Narrow"/>
                <a:cs typeface="Arial Narrow"/>
              </a:rPr>
              <a:t>–</a:t>
            </a:r>
            <a:r>
              <a:rPr lang="en-US" sz="2800" dirty="0">
                <a:latin typeface="Arial Narrow"/>
                <a:cs typeface="Arial Narrow"/>
              </a:rPr>
              <a:t> SP and DP</a:t>
            </a:r>
            <a:endParaRPr lang="en-US" sz="2800" dirty="0"/>
          </a:p>
        </p:txBody>
      </p:sp>
      <p:sp>
        <p:nvSpPr>
          <p:cNvPr id="9" name="Title 1"/>
          <p:cNvSpPr txBox="1">
            <a:spLocks/>
          </p:cNvSpPr>
          <p:nvPr/>
        </p:nvSpPr>
        <p:spPr bwMode="auto">
          <a:xfrm>
            <a:off x="0" y="-76200"/>
            <a:ext cx="9144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9pPr>
          </a:lstStyle>
          <a:p>
            <a:r>
              <a:rPr lang="en-US" sz="4000" b="1" dirty="0"/>
              <a:t>Prototyping the DUNE Experiment</a:t>
            </a:r>
          </a:p>
        </p:txBody>
      </p:sp>
      <p:pic>
        <p:nvPicPr>
          <p:cNvPr id="10" name="pasted-image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966" y="2133600"/>
            <a:ext cx="2693572" cy="1815235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Shape 156"/>
          <p:cNvSpPr/>
          <p:nvPr/>
        </p:nvSpPr>
        <p:spPr>
          <a:xfrm>
            <a:off x="608775" y="1752600"/>
            <a:ext cx="2473475" cy="3799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5717" tIns="35717" rIns="35717" bIns="35717" anchor="ctr">
            <a:spAutoFit/>
          </a:bodyPr>
          <a:lstStyle>
            <a:lvl1pPr>
              <a:defRPr sz="2500" b="1">
                <a:solidFill>
                  <a:srgbClr val="0A0A0A"/>
                </a:solidFill>
              </a:defRPr>
            </a:lvl1pPr>
          </a:lstStyle>
          <a:p>
            <a:r>
              <a:rPr sz="2000" dirty="0">
                <a:solidFill>
                  <a:srgbClr val="A50021"/>
                </a:solidFill>
                <a:latin typeface="+mn-lt"/>
              </a:rPr>
              <a:t>35T @ FNAL</a:t>
            </a:r>
          </a:p>
        </p:txBody>
      </p:sp>
      <p:sp>
        <p:nvSpPr>
          <p:cNvPr id="12" name="Shape 157"/>
          <p:cNvSpPr/>
          <p:nvPr/>
        </p:nvSpPr>
        <p:spPr>
          <a:xfrm>
            <a:off x="3236882" y="1828800"/>
            <a:ext cx="2401918" cy="5645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5717" tIns="35717" rIns="35717" bIns="35717" anchor="ctr">
            <a:spAutoFit/>
          </a:bodyPr>
          <a:lstStyle>
            <a:lvl1pPr algn="ctr">
              <a:defRPr sz="2000" b="1">
                <a:solidFill>
                  <a:srgbClr val="0A0A0A"/>
                </a:solidFill>
              </a:defRPr>
            </a:lvl1pPr>
          </a:lstStyle>
          <a:p>
            <a:r>
              <a:rPr sz="1600" dirty="0">
                <a:solidFill>
                  <a:srgbClr val="A50021"/>
                </a:solidFill>
                <a:latin typeface="+mn-lt"/>
              </a:rPr>
              <a:t>single phase</a:t>
            </a:r>
            <a:r>
              <a:rPr lang="en-US" sz="1600" dirty="0">
                <a:solidFill>
                  <a:srgbClr val="A50021"/>
                </a:solidFill>
                <a:latin typeface="+mn-lt"/>
              </a:rPr>
              <a:t> technology: Interaction &amp; detection in LAr</a:t>
            </a:r>
            <a:endParaRPr sz="1600" dirty="0">
              <a:solidFill>
                <a:srgbClr val="A50021"/>
              </a:solidFill>
              <a:latin typeface="+mn-lt"/>
            </a:endParaRPr>
          </a:p>
        </p:txBody>
      </p:sp>
      <p:pic>
        <p:nvPicPr>
          <p:cNvPr id="13" name="Picture 12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3543711" y="2590800"/>
            <a:ext cx="1826950" cy="287618"/>
          </a:xfrm>
          <a:prstGeom prst="rect">
            <a:avLst/>
          </a:prstGeom>
        </p:spPr>
      </p:pic>
      <p:pic>
        <p:nvPicPr>
          <p:cNvPr id="14" name="pasted-image.pd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3400" y="4488335"/>
            <a:ext cx="2792207" cy="1951835"/>
          </a:xfrm>
          <a:prstGeom prst="rect">
            <a:avLst/>
          </a:prstGeom>
          <a:ln w="12700">
            <a:miter lim="400000"/>
          </a:ln>
        </p:spPr>
      </p:pic>
      <p:sp>
        <p:nvSpPr>
          <p:cNvPr id="16" name="Shape 162"/>
          <p:cNvSpPr/>
          <p:nvPr/>
        </p:nvSpPr>
        <p:spPr>
          <a:xfrm>
            <a:off x="3428913" y="4466624"/>
            <a:ext cx="2113744" cy="5645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5717" tIns="35717" rIns="35717" bIns="35717" anchor="ctr">
            <a:spAutoFit/>
          </a:bodyPr>
          <a:lstStyle>
            <a:lvl1pPr algn="ctr">
              <a:defRPr sz="2000" b="1">
                <a:solidFill>
                  <a:srgbClr val="0A0A0A"/>
                </a:solidFill>
              </a:defRPr>
            </a:lvl1pPr>
          </a:lstStyle>
          <a:p>
            <a:r>
              <a:rPr lang="en-US" sz="1600" dirty="0">
                <a:solidFill>
                  <a:srgbClr val="A50021"/>
                </a:solidFill>
                <a:latin typeface="+mn-lt"/>
              </a:rPr>
              <a:t>D</a:t>
            </a:r>
            <a:r>
              <a:rPr sz="1600" dirty="0">
                <a:solidFill>
                  <a:srgbClr val="A50021"/>
                </a:solidFill>
                <a:latin typeface="+mn-lt"/>
              </a:rPr>
              <a:t>ual </a:t>
            </a:r>
            <a:r>
              <a:rPr lang="en-US" sz="1600" dirty="0">
                <a:solidFill>
                  <a:srgbClr val="A50021"/>
                </a:solidFill>
                <a:latin typeface="+mn-lt"/>
              </a:rPr>
              <a:t>P</a:t>
            </a:r>
            <a:r>
              <a:rPr sz="1600" dirty="0">
                <a:solidFill>
                  <a:srgbClr val="A50021"/>
                </a:solidFill>
                <a:latin typeface="+mn-lt"/>
              </a:rPr>
              <a:t>hase</a:t>
            </a:r>
            <a:r>
              <a:rPr lang="en-US" sz="1600" dirty="0">
                <a:solidFill>
                  <a:srgbClr val="A50021"/>
                </a:solidFill>
                <a:latin typeface="+mn-lt"/>
              </a:rPr>
              <a:t>: </a:t>
            </a:r>
            <a:r>
              <a:rPr lang="en-US" sz="1600" dirty="0">
                <a:solidFill>
                  <a:srgbClr val="A50021"/>
                </a:solidFill>
                <a:latin typeface="Arial Narrow" charset="0"/>
                <a:ea typeface="Arial Narrow" charset="0"/>
                <a:cs typeface="Arial Narrow" charset="0"/>
              </a:rPr>
              <a:t>Interaction in </a:t>
            </a:r>
            <a:r>
              <a:rPr lang="en-US" sz="1600" dirty="0" err="1">
                <a:solidFill>
                  <a:srgbClr val="A50021"/>
                </a:solidFill>
                <a:latin typeface="Arial Narrow" charset="0"/>
                <a:ea typeface="Arial Narrow" charset="0"/>
                <a:cs typeface="Arial Narrow" charset="0"/>
              </a:rPr>
              <a:t>LAr</a:t>
            </a:r>
            <a:r>
              <a:rPr lang="en-US" sz="1600" dirty="0">
                <a:solidFill>
                  <a:srgbClr val="A50021"/>
                </a:solidFill>
                <a:latin typeface="Arial Narrow" charset="0"/>
                <a:ea typeface="Arial Narrow" charset="0"/>
                <a:cs typeface="Arial Narrow" charset="0"/>
              </a:rPr>
              <a:t> &amp; detection in </a:t>
            </a:r>
            <a:r>
              <a:rPr lang="en-US" sz="1600" dirty="0" err="1">
                <a:solidFill>
                  <a:srgbClr val="A50021"/>
                </a:solidFill>
                <a:latin typeface="Arial Narrow" charset="0"/>
                <a:ea typeface="Arial Narrow" charset="0"/>
                <a:cs typeface="Arial Narrow" charset="0"/>
              </a:rPr>
              <a:t>GAr</a:t>
            </a:r>
            <a:endParaRPr lang="en-US" sz="1600" dirty="0">
              <a:solidFill>
                <a:srgbClr val="A50021"/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17" name="Shape 163"/>
          <p:cNvSpPr/>
          <p:nvPr/>
        </p:nvSpPr>
        <p:spPr>
          <a:xfrm>
            <a:off x="570730" y="4039692"/>
            <a:ext cx="2401070" cy="3799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5717" tIns="35717" rIns="35717" bIns="35717" anchor="ctr">
            <a:spAutoFit/>
          </a:bodyPr>
          <a:lstStyle>
            <a:lvl1pPr>
              <a:defRPr sz="2500" b="1">
                <a:solidFill>
                  <a:srgbClr val="0A0A0A"/>
                </a:solidFill>
              </a:defRPr>
            </a:lvl1pPr>
          </a:lstStyle>
          <a:p>
            <a:r>
              <a:rPr sz="2000" dirty="0">
                <a:solidFill>
                  <a:srgbClr val="A50021"/>
                </a:solidFill>
                <a:latin typeface="+mn-lt"/>
              </a:rPr>
              <a:t>WA105 3x1x1@CERN</a:t>
            </a:r>
          </a:p>
        </p:txBody>
      </p:sp>
      <p:pic>
        <p:nvPicPr>
          <p:cNvPr id="18" name="Picture 17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3621037" y="5110216"/>
            <a:ext cx="1826950" cy="287618"/>
          </a:xfrm>
          <a:prstGeom prst="rect">
            <a:avLst/>
          </a:prstGeom>
        </p:spPr>
      </p:pic>
      <p:pic>
        <p:nvPicPr>
          <p:cNvPr id="19" name="pasted-image.pd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35743" y="1779351"/>
            <a:ext cx="2746257" cy="2411650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Monday, June 3, 2019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PHYS 1444-001, Summer 2019             Dr. Jaehoon Yu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A58E5-F186-8448-8915-9CBFB02328D9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9533" y="4269740"/>
            <a:ext cx="2848667" cy="254214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4" name="Rounded Rectangular Callout 33"/>
          <p:cNvSpPr/>
          <p:nvPr/>
        </p:nvSpPr>
        <p:spPr bwMode="auto">
          <a:xfrm>
            <a:off x="3610810" y="5105400"/>
            <a:ext cx="3247190" cy="1165493"/>
          </a:xfrm>
          <a:prstGeom prst="wedgeRoundRectCallou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5576306" y="4269740"/>
            <a:ext cx="2395427" cy="2221917"/>
            <a:chOff x="5576306" y="4269740"/>
            <a:chExt cx="2395427" cy="2221917"/>
          </a:xfrm>
        </p:grpSpPr>
        <p:cxnSp>
          <p:nvCxnSpPr>
            <p:cNvPr id="22" name="Connecteur droit avec flèche 14"/>
            <p:cNvCxnSpPr/>
            <p:nvPr/>
          </p:nvCxnSpPr>
          <p:spPr>
            <a:xfrm>
              <a:off x="6190097" y="4971552"/>
              <a:ext cx="7862" cy="1048248"/>
            </a:xfrm>
            <a:prstGeom prst="straightConnector1">
              <a:avLst/>
            </a:prstGeom>
            <a:ln w="38100">
              <a:solidFill>
                <a:srgbClr val="FFFF00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ZoneTexte 15"/>
            <p:cNvSpPr txBox="1"/>
            <p:nvPr/>
          </p:nvSpPr>
          <p:spPr>
            <a:xfrm>
              <a:off x="5791200" y="5291259"/>
              <a:ext cx="473206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solidFill>
                    <a:srgbClr val="FFFF00"/>
                  </a:solidFill>
                  <a:latin typeface="Arial Narrow" charset="0"/>
                  <a:ea typeface="Arial Narrow" charset="0"/>
                  <a:cs typeface="Arial Narrow" charset="0"/>
                </a:rPr>
                <a:t>6 m</a:t>
              </a:r>
            </a:p>
          </p:txBody>
        </p:sp>
        <p:cxnSp>
          <p:nvCxnSpPr>
            <p:cNvPr id="24" name="Connecteur droit avec flèche 14"/>
            <p:cNvCxnSpPr/>
            <p:nvPr/>
          </p:nvCxnSpPr>
          <p:spPr>
            <a:xfrm>
              <a:off x="6197959" y="6073671"/>
              <a:ext cx="835907" cy="218675"/>
            </a:xfrm>
            <a:prstGeom prst="straightConnector1">
              <a:avLst/>
            </a:prstGeom>
            <a:ln w="38100">
              <a:solidFill>
                <a:srgbClr val="FFFF00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Connecteur droit avec flèche 14"/>
            <p:cNvCxnSpPr/>
            <p:nvPr/>
          </p:nvCxnSpPr>
          <p:spPr>
            <a:xfrm flipH="1">
              <a:off x="7080799" y="5991893"/>
              <a:ext cx="890934" cy="311821"/>
            </a:xfrm>
            <a:prstGeom prst="straightConnector1">
              <a:avLst/>
            </a:prstGeom>
            <a:ln w="38100">
              <a:solidFill>
                <a:srgbClr val="FFFF00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ZoneTexte 15"/>
            <p:cNvSpPr txBox="1"/>
            <p:nvPr/>
          </p:nvSpPr>
          <p:spPr>
            <a:xfrm>
              <a:off x="6292880" y="6153103"/>
              <a:ext cx="473206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solidFill>
                    <a:srgbClr val="FFFF00"/>
                  </a:solidFill>
                  <a:latin typeface="Arial Narrow" charset="0"/>
                  <a:ea typeface="Arial Narrow" charset="0"/>
                  <a:cs typeface="Arial Narrow" charset="0"/>
                </a:rPr>
                <a:t>6 m</a:t>
              </a:r>
            </a:p>
          </p:txBody>
        </p:sp>
        <p:sp>
          <p:nvSpPr>
            <p:cNvPr id="32" name="ZoneTexte 15"/>
            <p:cNvSpPr txBox="1"/>
            <p:nvPr/>
          </p:nvSpPr>
          <p:spPr>
            <a:xfrm>
              <a:off x="7361846" y="6101616"/>
              <a:ext cx="473206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solidFill>
                    <a:srgbClr val="FFFF00"/>
                  </a:solidFill>
                  <a:latin typeface="Arial Narrow" charset="0"/>
                  <a:ea typeface="Arial Narrow" charset="0"/>
                  <a:cs typeface="Arial Narrow" charset="0"/>
                </a:rPr>
                <a:t>6 m</a:t>
              </a:r>
            </a:p>
          </p:txBody>
        </p:sp>
        <p:sp>
          <p:nvSpPr>
            <p:cNvPr id="37" name="ZoneTexte 15"/>
            <p:cNvSpPr txBox="1"/>
            <p:nvPr/>
          </p:nvSpPr>
          <p:spPr>
            <a:xfrm>
              <a:off x="5576306" y="4269740"/>
              <a:ext cx="519694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solidFill>
                    <a:srgbClr val="C00000"/>
                  </a:solidFill>
                  <a:latin typeface="Arial Narrow" charset="0"/>
                  <a:ea typeface="Arial Narrow" charset="0"/>
                  <a:cs typeface="Arial Narrow" charset="0"/>
                </a:rPr>
                <a:t>600t</a:t>
              </a:r>
            </a:p>
          </p:txBody>
        </p:sp>
      </p:grpSp>
      <p:sp>
        <p:nvSpPr>
          <p:cNvPr id="33" name="Shape 157"/>
          <p:cNvSpPr/>
          <p:nvPr/>
        </p:nvSpPr>
        <p:spPr>
          <a:xfrm>
            <a:off x="3465462" y="2940626"/>
            <a:ext cx="1944738" cy="5645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5717" tIns="35717" rIns="35717" bIns="35717" anchor="ctr">
            <a:spAutoFit/>
          </a:bodyPr>
          <a:lstStyle>
            <a:lvl1pPr algn="ctr">
              <a:defRPr sz="2000" b="1">
                <a:solidFill>
                  <a:srgbClr val="0A0A0A"/>
                </a:solidFill>
              </a:defRPr>
            </a:lvl1pPr>
          </a:lstStyle>
          <a:p>
            <a:r>
              <a:rPr sz="1600">
                <a:solidFill>
                  <a:srgbClr val="A50021"/>
                </a:solidFill>
                <a:latin typeface="+mn-lt"/>
              </a:rPr>
              <a:t>protoDUNE </a:t>
            </a:r>
            <a:r>
              <a:rPr lang="en-US" sz="1600">
                <a:solidFill>
                  <a:srgbClr val="A50021"/>
                </a:solidFill>
                <a:latin typeface="+mn-lt"/>
              </a:rPr>
              <a:t>SP</a:t>
            </a:r>
            <a:r>
              <a:rPr sz="1600">
                <a:solidFill>
                  <a:srgbClr val="A50021"/>
                </a:solidFill>
                <a:latin typeface="+mn-lt"/>
              </a:rPr>
              <a:t>@CERN</a:t>
            </a:r>
            <a:endParaRPr lang="en-US" sz="1600" dirty="0">
              <a:solidFill>
                <a:srgbClr val="A50021"/>
              </a:solidFill>
              <a:latin typeface="+mn-lt"/>
            </a:endParaRPr>
          </a:p>
          <a:p>
            <a:r>
              <a:rPr lang="en-US" sz="1600" dirty="0">
                <a:solidFill>
                  <a:srgbClr val="A50021"/>
                </a:solidFill>
                <a:latin typeface="+mn-lt"/>
              </a:rPr>
              <a:t>6mx6mx6m Active</a:t>
            </a:r>
            <a:endParaRPr sz="1600" dirty="0">
              <a:solidFill>
                <a:srgbClr val="A50021"/>
              </a:solidFill>
              <a:latin typeface="+mn-lt"/>
            </a:endParaRPr>
          </a:p>
        </p:txBody>
      </p:sp>
      <p:sp>
        <p:nvSpPr>
          <p:cNvPr id="36" name="Shape 162"/>
          <p:cNvSpPr/>
          <p:nvPr/>
        </p:nvSpPr>
        <p:spPr>
          <a:xfrm>
            <a:off x="3519049" y="5531406"/>
            <a:ext cx="2015445" cy="5645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5717" tIns="35717" rIns="35717" bIns="35717" anchor="ctr">
            <a:spAutoFit/>
          </a:bodyPr>
          <a:lstStyle>
            <a:lvl1pPr algn="ctr">
              <a:defRPr sz="2000" b="1">
                <a:solidFill>
                  <a:srgbClr val="0A0A0A"/>
                </a:solidFill>
              </a:defRPr>
            </a:lvl1pPr>
          </a:lstStyle>
          <a:p>
            <a:r>
              <a:rPr sz="1600">
                <a:solidFill>
                  <a:srgbClr val="A50021"/>
                </a:solidFill>
                <a:latin typeface="+mn-lt"/>
              </a:rPr>
              <a:t>protoDUNE </a:t>
            </a:r>
            <a:r>
              <a:rPr lang="en-US" sz="1600">
                <a:solidFill>
                  <a:srgbClr val="A50021"/>
                </a:solidFill>
                <a:latin typeface="+mn-lt"/>
              </a:rPr>
              <a:t>DP</a:t>
            </a:r>
            <a:r>
              <a:rPr sz="1600">
                <a:solidFill>
                  <a:srgbClr val="A50021"/>
                </a:solidFill>
                <a:latin typeface="+mn-lt"/>
              </a:rPr>
              <a:t>@CERN</a:t>
            </a:r>
            <a:endParaRPr lang="en-US" sz="1600" dirty="0">
              <a:solidFill>
                <a:srgbClr val="A50021"/>
              </a:solidFill>
              <a:latin typeface="+mn-lt"/>
            </a:endParaRPr>
          </a:p>
          <a:p>
            <a:r>
              <a:rPr lang="en-US" sz="1600" dirty="0">
                <a:solidFill>
                  <a:srgbClr val="A50021"/>
                </a:solidFill>
                <a:latin typeface="+mn-lt"/>
              </a:rPr>
              <a:t>6mx6mx6m Active</a:t>
            </a:r>
            <a:endParaRPr sz="1600" dirty="0">
              <a:solidFill>
                <a:srgbClr val="A50021"/>
              </a:solidFill>
              <a:latin typeface="+mn-lt"/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712" y="1938459"/>
            <a:ext cx="7093664" cy="3314376"/>
          </a:xfrm>
          <a:prstGeom prst="rect">
            <a:avLst/>
          </a:prstGeom>
          <a:ln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1571200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1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311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1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311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1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311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200"/>
                            </p:stCondLst>
                            <p:childTnLst>
                              <p:par>
                                <p:cTn id="4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xit" presetSubtype="2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50"/>
                            </p:stCondLst>
                            <p:childTnLst>
                              <p:par>
                                <p:cTn id="7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00"/>
                            </p:stCondLst>
                            <p:childTnLst>
                              <p:par>
                                <p:cTn id="8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200"/>
                            </p:stCondLst>
                            <p:childTnLst>
                              <p:par>
                                <p:cTn id="9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700"/>
                            </p:stCondLst>
                            <p:childTnLst>
                              <p:par>
                                <p:cTn id="98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1108" grpId="0" build="p" autoUpdateAnimBg="0"/>
      <p:bldP spid="11" grpId="0" animBg="1"/>
      <p:bldP spid="12" grpId="0" animBg="1"/>
      <p:bldP spid="16" grpId="0" animBg="1"/>
      <p:bldP spid="17" grpId="0" animBg="1"/>
      <p:bldP spid="33" grpId="0" animBg="1"/>
      <p:bldP spid="3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Monday, June 3, 2019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PHYS 1444-001, Summer 2019             Dr. Jaehoon Yu</a:t>
            </a:r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29</a:t>
            </a:fld>
            <a:endParaRPr lang="fr-BE"/>
          </a:p>
        </p:txBody>
      </p:sp>
      <p:sp>
        <p:nvSpPr>
          <p:cNvPr id="8" name="ZoneTexte 1"/>
          <p:cNvSpPr txBox="1">
            <a:spLocks noChangeArrowheads="1"/>
          </p:cNvSpPr>
          <p:nvPr/>
        </p:nvSpPr>
        <p:spPr bwMode="auto">
          <a:xfrm>
            <a:off x="132588" y="0"/>
            <a:ext cx="891540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fr-FR" altLang="en-US" sz="4800" b="1" dirty="0">
                <a:solidFill>
                  <a:srgbClr val="C00000"/>
                </a:solidFill>
                <a:latin typeface="Arial Narrow" charset="0"/>
                <a:ea typeface="Arial Narrow" charset="0"/>
                <a:cs typeface="Arial Narrow" charset="0"/>
              </a:rPr>
              <a:t>Field Cage Construction!!</a:t>
            </a:r>
            <a:endParaRPr lang="en-US" altLang="en-US" sz="4800" b="1" dirty="0">
              <a:solidFill>
                <a:srgbClr val="C00000"/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4419600"/>
            <a:ext cx="3742379" cy="1938231"/>
          </a:xfrm>
          <a:prstGeom prst="rect">
            <a:avLst/>
          </a:prstGeom>
        </p:spPr>
      </p:pic>
      <p:sp>
        <p:nvSpPr>
          <p:cNvPr id="15" name="Rectangle 4"/>
          <p:cNvSpPr txBox="1">
            <a:spLocks noChangeArrowheads="1"/>
          </p:cNvSpPr>
          <p:nvPr/>
        </p:nvSpPr>
        <p:spPr>
          <a:xfrm>
            <a:off x="152400" y="678425"/>
            <a:ext cx="8915400" cy="1345236"/>
          </a:xfrm>
          <a:prstGeom prst="rect">
            <a:avLst/>
          </a:prstGeom>
          <a:noFill/>
          <a:ln/>
        </p:spPr>
        <p:txBody>
          <a:bodyPr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accent2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rgbClr val="660066"/>
                </a:solidFill>
                <a:latin typeface="+mn-lt"/>
                <a:ea typeface="ＭＳ Ｐゴシック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003300"/>
                </a:solidFill>
                <a:latin typeface="+mn-lt"/>
                <a:ea typeface="ＭＳ Ｐゴシック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CC00CC"/>
                </a:solidFill>
                <a:latin typeface="+mn-lt"/>
                <a:ea typeface="ＭＳ Ｐゴシック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0066"/>
                </a:solidFill>
                <a:latin typeface="+mn-lt"/>
                <a:ea typeface="ＭＳ Ｐゴシック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0066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0066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0066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0066"/>
                </a:solidFill>
                <a:latin typeface="+mn-lt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2800" kern="0" dirty="0">
                <a:latin typeface="Arial Narrow"/>
                <a:cs typeface="Arial Narrow"/>
              </a:rPr>
              <a:t>Field cage provides a uniform electric field for the ionization electrons to drift toward the collection plane</a:t>
            </a:r>
          </a:p>
          <a:p>
            <a:pPr>
              <a:lnSpc>
                <a:spcPct val="90000"/>
              </a:lnSpc>
            </a:pPr>
            <a:r>
              <a:rPr lang="en-US" sz="2800" kern="0" dirty="0">
                <a:latin typeface="Arial Narrow"/>
                <a:cs typeface="Arial Narrow"/>
              </a:rPr>
              <a:t>Modularized design </a:t>
            </a:r>
            <a:r>
              <a:rPr lang="en-US" sz="2800" kern="0" dirty="0">
                <a:latin typeface="Arial Narrow"/>
                <a:cs typeface="Arial Narrow"/>
                <a:sym typeface="Wingdings"/>
              </a:rPr>
              <a:t> UTA responsible for </a:t>
            </a:r>
            <a:r>
              <a:rPr lang="en-US" sz="2800" kern="0" dirty="0" err="1">
                <a:latin typeface="Arial Narrow"/>
                <a:cs typeface="Arial Narrow"/>
                <a:sym typeface="Wingdings"/>
              </a:rPr>
              <a:t>ProtoDUNE</a:t>
            </a:r>
            <a:r>
              <a:rPr lang="en-US" sz="2800" kern="0" dirty="0">
                <a:latin typeface="Arial Narrow"/>
                <a:cs typeface="Arial Narrow"/>
                <a:sym typeface="Wingdings"/>
              </a:rPr>
              <a:t> DP FC</a:t>
            </a:r>
            <a:endParaRPr lang="en-US" sz="2800" kern="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855F048-B58A-C14D-A1E3-3A43589CA7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023661"/>
            <a:ext cx="3742379" cy="2335327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7A0AD7AD-64C9-4C4D-89DB-E16D237ED52F}"/>
              </a:ext>
            </a:extLst>
          </p:cNvPr>
          <p:cNvSpPr/>
          <p:nvPr/>
        </p:nvSpPr>
        <p:spPr bwMode="auto">
          <a:xfrm rot="15949479">
            <a:off x="1362716" y="2570867"/>
            <a:ext cx="570168" cy="359440"/>
          </a:xfrm>
          <a:prstGeom prst="ellipse">
            <a:avLst/>
          </a:prstGeom>
          <a:noFill/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7824571-DA3A-E242-A8A7-370066A971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0425" y="2023661"/>
            <a:ext cx="4854975" cy="4334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5210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uiExpand="1" build="p" autoUpdateAnimBg="0"/>
      <p:bldP spid="1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Monday, June 3, 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PHYS 1444-001, Summer 2019             Dr. Jaehoon Yu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2D3417-C930-9D47-AE84-DE7F00FABEA6}" type="slidenum">
              <a:rPr lang="en-US"/>
              <a:pPr>
                <a:defRPr/>
              </a:pPr>
              <a:t>3</a:t>
            </a:fld>
            <a:endParaRPr lang="en-US"/>
          </a:p>
        </p:txBody>
      </p:sp>
      <p:sp>
        <p:nvSpPr>
          <p:cNvPr id="19461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533400"/>
          </a:xfrm>
        </p:spPr>
        <p:txBody>
          <a:bodyPr/>
          <a:lstStyle/>
          <a:p>
            <a:pPr eaLnBrk="1" hangingPunct="1"/>
            <a:r>
              <a:rPr lang="en-US"/>
              <a:t>Who am I?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762000"/>
            <a:ext cx="8077200" cy="55626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400" dirty="0"/>
              <a:t>Name: Dr. </a:t>
            </a:r>
            <a:r>
              <a:rPr lang="en-US" sz="2400" dirty="0">
                <a:solidFill>
                  <a:srgbClr val="FF0066"/>
                </a:solidFill>
              </a:rPr>
              <a:t>Jae</a:t>
            </a:r>
            <a:r>
              <a:rPr lang="en-US" sz="2400" dirty="0"/>
              <a:t>hoon </a:t>
            </a:r>
            <a:r>
              <a:rPr lang="en-US" sz="2400" dirty="0">
                <a:solidFill>
                  <a:srgbClr val="FF0066"/>
                </a:solidFill>
              </a:rPr>
              <a:t>Yu </a:t>
            </a:r>
            <a:r>
              <a:rPr lang="en-US" sz="2400" dirty="0"/>
              <a:t>(You can call me</a:t>
            </a:r>
            <a:r>
              <a:rPr lang="en-US" sz="2400" dirty="0">
                <a:solidFill>
                  <a:srgbClr val="FF0066"/>
                </a:solidFill>
              </a:rPr>
              <a:t> </a:t>
            </a:r>
            <a:r>
              <a:rPr lang="en-US" sz="2400" b="1" u="sng" dirty="0">
                <a:solidFill>
                  <a:srgbClr val="FF0066"/>
                </a:solidFill>
              </a:rPr>
              <a:t>Dr. Yu</a:t>
            </a:r>
            <a:r>
              <a:rPr lang="en-US" sz="2400" dirty="0"/>
              <a:t>)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Office: </a:t>
            </a:r>
            <a:r>
              <a:rPr lang="en-US" sz="2400" dirty="0" err="1"/>
              <a:t>Rm</a:t>
            </a:r>
            <a:r>
              <a:rPr lang="en-US" sz="2400" dirty="0"/>
              <a:t> 342, Chemistry and Physics Building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Extension: x22814, E-mail: </a:t>
            </a:r>
            <a:r>
              <a:rPr lang="en-US" sz="2400" i="1" dirty="0">
                <a:hlinkClick r:id="rId2"/>
              </a:rPr>
              <a:t>jaehoonyu@uta.edu</a:t>
            </a:r>
            <a:r>
              <a:rPr lang="en-US" sz="2400" i="1" dirty="0"/>
              <a:t> 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My profession: High Energy Particle Physics (HEP)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Collide particles (protons on anti-protons or electrons on anti-electrons, positrons) at the energies equivalent to 10,000 Trillion degrees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To understand</a:t>
            </a:r>
          </a:p>
          <a:p>
            <a:pPr lvl="2" eaLnBrk="1" hangingPunct="1">
              <a:lnSpc>
                <a:spcPct val="80000"/>
              </a:lnSpc>
            </a:pPr>
            <a:r>
              <a:rPr lang="en-US" sz="1800" dirty="0"/>
              <a:t>Fundamental constituents of matter</a:t>
            </a:r>
          </a:p>
          <a:p>
            <a:pPr lvl="2" eaLnBrk="1" hangingPunct="1">
              <a:lnSpc>
                <a:spcPct val="80000"/>
              </a:lnSpc>
            </a:pPr>
            <a:r>
              <a:rPr lang="en-US" sz="1800" dirty="0"/>
              <a:t>Fundamental forces between the constituents (gravitational, electro-magnetic, weak and strong forces)</a:t>
            </a:r>
          </a:p>
          <a:p>
            <a:pPr lvl="2" eaLnBrk="1" hangingPunct="1">
              <a:lnSpc>
                <a:spcPct val="80000"/>
              </a:lnSpc>
            </a:pPr>
            <a:r>
              <a:rPr lang="en-US" sz="1800" dirty="0"/>
              <a:t>Origin of Mass</a:t>
            </a:r>
          </a:p>
          <a:p>
            <a:pPr lvl="2" eaLnBrk="1" hangingPunct="1">
              <a:lnSpc>
                <a:spcPct val="80000"/>
              </a:lnSpc>
            </a:pPr>
            <a:r>
              <a:rPr lang="en-US" sz="1800" dirty="0"/>
              <a:t>Search for Dark Matter and Making of Dark Matter Beams</a:t>
            </a:r>
          </a:p>
          <a:p>
            <a:pPr lvl="2" eaLnBrk="1" hangingPunct="1">
              <a:lnSpc>
                <a:spcPct val="80000"/>
              </a:lnSpc>
            </a:pPr>
            <a:r>
              <a:rPr lang="en-US" sz="1800" dirty="0"/>
              <a:t>Creation of Universe (</a:t>
            </a:r>
            <a:r>
              <a:rPr lang="en-US" sz="1800" b="1" dirty="0"/>
              <a:t>Big Bang</a:t>
            </a:r>
            <a:r>
              <a:rPr lang="en-US" sz="1800" dirty="0"/>
              <a:t> Theory)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A pure scientific research endeavor</a:t>
            </a:r>
          </a:p>
          <a:p>
            <a:pPr lvl="2" eaLnBrk="1" hangingPunct="1">
              <a:lnSpc>
                <a:spcPct val="80000"/>
              </a:lnSpc>
            </a:pPr>
            <a:r>
              <a:rPr lang="en-US" sz="1800" dirty="0"/>
              <a:t>Direct use of the fundamental laws we find may take longer than we want but </a:t>
            </a:r>
          </a:p>
          <a:p>
            <a:pPr lvl="2" eaLnBrk="1" hangingPunct="1">
              <a:lnSpc>
                <a:spcPct val="80000"/>
              </a:lnSpc>
            </a:pPr>
            <a:r>
              <a:rPr lang="en-US" sz="1800" dirty="0"/>
              <a:t>Indirect product of research contribute to every day lives; </a:t>
            </a:r>
            <a:r>
              <a:rPr lang="en-US" sz="1800" dirty="0" err="1"/>
              <a:t>eg</a:t>
            </a:r>
            <a:r>
              <a:rPr lang="en-US" sz="1800" dirty="0"/>
              <a:t>. WWW 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Why do we do with this in the first place?</a:t>
            </a:r>
          </a:p>
          <a:p>
            <a:pPr lvl="2" eaLnBrk="1" hangingPunct="1">
              <a:lnSpc>
                <a:spcPct val="80000"/>
              </a:lnSpc>
            </a:pPr>
            <a:r>
              <a:rPr lang="en-US" sz="1800" dirty="0"/>
              <a:t>Make everyday lives better to help the whole humanity live well as an integral part of the universe</a:t>
            </a:r>
          </a:p>
        </p:txBody>
      </p:sp>
    </p:spTree>
    <p:extLst>
      <p:ext uri="{BB962C8B-B14F-4D97-AF65-F5344CB8AC3E}">
        <p14:creationId xmlns:p14="http://schemas.microsoft.com/office/powerpoint/2010/main" val="3604454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6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96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96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96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96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96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96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969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969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969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2969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2969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2969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2969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29699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29699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699" grpId="0" uiExpand="1" build="p" autoUpdateAnimBg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6248400"/>
            <a:ext cx="1905000" cy="457200"/>
          </a:xfrm>
        </p:spPr>
        <p:txBody>
          <a:bodyPr/>
          <a:lstStyle/>
          <a:p>
            <a:r>
              <a:rPr lang="en-US"/>
              <a:t>Monday, June 3, 2019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PHYS 1444-001, Summer 2019             Dr. Jaehoon Yu</a:t>
            </a:r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6858000" y="6324600"/>
            <a:ext cx="1905000" cy="457200"/>
          </a:xfrm>
        </p:spPr>
        <p:txBody>
          <a:bodyPr/>
          <a:lstStyle/>
          <a:p>
            <a:fld id="{CF4668DC-857F-487D-BFFA-8C0CA5037977}" type="slidenum">
              <a:rPr lang="fr-BE" smtClean="0"/>
              <a:pPr/>
              <a:t>30</a:t>
            </a:fld>
            <a:endParaRPr lang="fr-BE"/>
          </a:p>
        </p:txBody>
      </p:sp>
      <p:sp>
        <p:nvSpPr>
          <p:cNvPr id="8" name="ZoneTexte 1"/>
          <p:cNvSpPr txBox="1">
            <a:spLocks noChangeArrowheads="1"/>
          </p:cNvSpPr>
          <p:nvPr/>
        </p:nvSpPr>
        <p:spPr bwMode="auto">
          <a:xfrm>
            <a:off x="132588" y="0"/>
            <a:ext cx="891540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fr-FR" altLang="en-US" sz="4800" b="1" dirty="0" err="1">
                <a:solidFill>
                  <a:srgbClr val="C00000"/>
                </a:solidFill>
                <a:latin typeface="Arial Narrow" charset="0"/>
                <a:ea typeface="Arial Narrow" charset="0"/>
                <a:cs typeface="Arial Narrow" charset="0"/>
              </a:rPr>
              <a:t>ProtoDUNE</a:t>
            </a:r>
            <a:r>
              <a:rPr lang="fr-FR" altLang="en-US" sz="4800" b="1" dirty="0">
                <a:solidFill>
                  <a:srgbClr val="C00000"/>
                </a:solidFill>
                <a:latin typeface="Arial Narrow" charset="0"/>
                <a:ea typeface="Arial Narrow" charset="0"/>
                <a:cs typeface="Arial Narrow" charset="0"/>
              </a:rPr>
              <a:t> DP Detector</a:t>
            </a:r>
            <a:endParaRPr lang="en-US" altLang="en-US" sz="4800" b="1" dirty="0">
              <a:solidFill>
                <a:srgbClr val="C00000"/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15" name="Rectangle 4"/>
          <p:cNvSpPr txBox="1">
            <a:spLocks noChangeArrowheads="1"/>
          </p:cNvSpPr>
          <p:nvPr/>
        </p:nvSpPr>
        <p:spPr>
          <a:xfrm>
            <a:off x="168447" y="685800"/>
            <a:ext cx="8915400" cy="914400"/>
          </a:xfrm>
          <a:prstGeom prst="rect">
            <a:avLst/>
          </a:prstGeom>
          <a:noFill/>
          <a:ln/>
        </p:spPr>
        <p:txBody>
          <a:bodyPr>
            <a:normAutofit lnSpcReduction="10000"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accent2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rgbClr val="660066"/>
                </a:solidFill>
                <a:latin typeface="+mn-lt"/>
                <a:ea typeface="ＭＳ Ｐゴシック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003300"/>
                </a:solidFill>
                <a:latin typeface="+mn-lt"/>
                <a:ea typeface="ＭＳ Ｐゴシック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CC00CC"/>
                </a:solidFill>
                <a:latin typeface="+mn-lt"/>
                <a:ea typeface="ＭＳ Ｐゴシック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0066"/>
                </a:solidFill>
                <a:latin typeface="+mn-lt"/>
                <a:ea typeface="ＭＳ Ｐゴシック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0066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0066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0066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0066"/>
                </a:solidFill>
                <a:latin typeface="+mn-lt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2800" kern="0" dirty="0">
                <a:latin typeface="Arial Narrow"/>
                <a:cs typeface="Arial Narrow"/>
              </a:rPr>
              <a:t>Cryostat welded shut last week!!</a:t>
            </a:r>
          </a:p>
          <a:p>
            <a:pPr>
              <a:lnSpc>
                <a:spcPct val="90000"/>
              </a:lnSpc>
            </a:pPr>
            <a:r>
              <a:rPr lang="en-US" sz="2800" kern="0" dirty="0">
                <a:latin typeface="Arial Narrow"/>
                <a:cs typeface="Arial Narrow"/>
              </a:rPr>
              <a:t>Gas </a:t>
            </a:r>
            <a:r>
              <a:rPr lang="en-US" sz="2800" kern="0" dirty="0" err="1">
                <a:latin typeface="Arial Narrow"/>
                <a:cs typeface="Arial Narrow"/>
              </a:rPr>
              <a:t>Ar</a:t>
            </a:r>
            <a:r>
              <a:rPr lang="en-US" sz="2800" kern="0" dirty="0">
                <a:latin typeface="Arial Narrow"/>
                <a:cs typeface="Arial Narrow"/>
              </a:rPr>
              <a:t> purge, cooldown and fill to complete for data in mid Aug.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812" y="1600200"/>
            <a:ext cx="4042658" cy="4598364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 rot="21058588">
            <a:off x="3160013" y="2876636"/>
            <a:ext cx="599457" cy="2447361"/>
            <a:chOff x="1676400" y="2895600"/>
            <a:chExt cx="599457" cy="3505200"/>
          </a:xfrm>
        </p:grpSpPr>
        <p:cxnSp>
          <p:nvCxnSpPr>
            <p:cNvPr id="18" name="Straight Arrow Connector 17"/>
            <p:cNvCxnSpPr/>
            <p:nvPr/>
          </p:nvCxnSpPr>
          <p:spPr bwMode="auto">
            <a:xfrm>
              <a:off x="1676400" y="2895600"/>
              <a:ext cx="49306" cy="3505200"/>
            </a:xfrm>
            <a:prstGeom prst="straightConnector1">
              <a:avLst/>
            </a:prstGeom>
            <a:noFill/>
            <a:ln w="57150" cap="flat" cmpd="sng" algn="ctr">
              <a:solidFill>
                <a:schemeClr val="bg1"/>
              </a:solidFill>
              <a:prstDash val="solid"/>
              <a:round/>
              <a:headEnd type="triangle"/>
              <a:tailEnd type="triangle"/>
            </a:ln>
            <a:effectLst/>
          </p:spPr>
        </p:cxnSp>
        <p:sp>
          <p:nvSpPr>
            <p:cNvPr id="19" name="TextBox 18"/>
            <p:cNvSpPr txBox="1"/>
            <p:nvPr/>
          </p:nvSpPr>
          <p:spPr>
            <a:xfrm>
              <a:off x="1725706" y="4360183"/>
              <a:ext cx="55015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Arial Narrow" charset="0"/>
                  <a:ea typeface="Arial Narrow" charset="0"/>
                  <a:cs typeface="Arial Narrow" charset="0"/>
                </a:rPr>
                <a:t>6m</a:t>
              </a:r>
            </a:p>
          </p:txBody>
        </p:sp>
      </p:grpSp>
      <p:pic>
        <p:nvPicPr>
          <p:cNvPr id="1025" name="Picture 1" descr="page2image324687696">
            <a:extLst>
              <a:ext uri="{FF2B5EF4-FFF2-40B4-BE49-F238E27FC236}">
                <a16:creationId xmlns:a16="http://schemas.microsoft.com/office/drawing/2014/main" id="{00781E51-1DE7-C448-8261-EDA1266E89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600200"/>
            <a:ext cx="42672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26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uild="p" autoUpdateAnimBg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9"/>
          <p:cNvPicPr/>
          <p:nvPr/>
        </p:nvPicPr>
        <p:blipFill>
          <a:blip r:embed="rId2"/>
          <a:srcRect r="18647" b="29177"/>
          <a:stretch/>
        </p:blipFill>
        <p:spPr>
          <a:xfrm>
            <a:off x="0" y="2361020"/>
            <a:ext cx="4259054" cy="4257210"/>
          </a:xfrm>
          <a:prstGeom prst="rect">
            <a:avLst/>
          </a:prstGeom>
          <a:ln w="3240">
            <a:solidFill>
              <a:srgbClr val="000000"/>
            </a:solidFill>
            <a:round/>
          </a:ln>
        </p:spPr>
      </p:pic>
      <p:sp>
        <p:nvSpPr>
          <p:cNvPr id="8" name="ZoneTexte 1"/>
          <p:cNvSpPr txBox="1">
            <a:spLocks noChangeArrowheads="1"/>
          </p:cNvSpPr>
          <p:nvPr/>
        </p:nvSpPr>
        <p:spPr bwMode="auto">
          <a:xfrm>
            <a:off x="132588" y="0"/>
            <a:ext cx="891540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fr-FR" altLang="en-US" sz="4000" b="1" dirty="0" err="1">
                <a:solidFill>
                  <a:srgbClr val="C00000"/>
                </a:solidFill>
                <a:latin typeface="Arial Narrow" charset="0"/>
                <a:ea typeface="Arial Narrow" charset="0"/>
                <a:cs typeface="Arial Narrow" charset="0"/>
              </a:rPr>
              <a:t>Status</a:t>
            </a:r>
            <a:r>
              <a:rPr lang="fr-FR" altLang="en-US" sz="4000" b="1" dirty="0">
                <a:solidFill>
                  <a:srgbClr val="C00000"/>
                </a:solidFill>
                <a:latin typeface="Arial Narrow" charset="0"/>
                <a:ea typeface="Arial Narrow" charset="0"/>
                <a:cs typeface="Arial Narrow" charset="0"/>
              </a:rPr>
              <a:t> of </a:t>
            </a:r>
            <a:r>
              <a:rPr lang="fr-FR" altLang="en-US" sz="4000" b="1" dirty="0" err="1">
                <a:solidFill>
                  <a:srgbClr val="C00000"/>
                </a:solidFill>
                <a:latin typeface="Arial Narrow" charset="0"/>
                <a:ea typeface="Arial Narrow" charset="0"/>
                <a:cs typeface="Arial Narrow" charset="0"/>
              </a:rPr>
              <a:t>ProtoDUNE</a:t>
            </a:r>
            <a:r>
              <a:rPr lang="fr-FR" altLang="en-US" sz="4000" b="1" dirty="0">
                <a:solidFill>
                  <a:srgbClr val="C00000"/>
                </a:solidFill>
                <a:latin typeface="Arial Narrow" charset="0"/>
                <a:ea typeface="Arial Narrow" charset="0"/>
                <a:cs typeface="Arial Narrow" charset="0"/>
              </a:rPr>
              <a:t> Single Phase</a:t>
            </a:r>
            <a:endParaRPr lang="en-US" altLang="en-US" sz="4000" b="1" dirty="0">
              <a:solidFill>
                <a:srgbClr val="C00000"/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15" name="Rectangle 4"/>
          <p:cNvSpPr txBox="1">
            <a:spLocks noChangeArrowheads="1"/>
          </p:cNvSpPr>
          <p:nvPr/>
        </p:nvSpPr>
        <p:spPr>
          <a:xfrm>
            <a:off x="228600" y="634696"/>
            <a:ext cx="8915400" cy="1751814"/>
          </a:xfrm>
          <a:prstGeom prst="rect">
            <a:avLst/>
          </a:prstGeom>
          <a:noFill/>
          <a:ln/>
        </p:spPr>
        <p:txBody>
          <a:bodyPr>
            <a:normAutofit fontScale="70000" lnSpcReduction="20000"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accent2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rgbClr val="660066"/>
                </a:solidFill>
                <a:latin typeface="+mn-lt"/>
                <a:ea typeface="ＭＳ Ｐゴシック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003300"/>
                </a:solidFill>
                <a:latin typeface="+mn-lt"/>
                <a:ea typeface="ＭＳ Ｐゴシック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CC00CC"/>
                </a:solidFill>
                <a:latin typeface="+mn-lt"/>
                <a:ea typeface="ＭＳ Ｐゴシック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0066"/>
                </a:solidFill>
                <a:latin typeface="+mn-lt"/>
                <a:ea typeface="ＭＳ Ｐゴシック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0066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0066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0066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0066"/>
                </a:solidFill>
                <a:latin typeface="+mn-lt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2800" kern="0" dirty="0">
                <a:latin typeface="Arial Narrow"/>
                <a:cs typeface="Arial Narrow"/>
              </a:rPr>
              <a:t>Detector completed and the cryostat shut end of June, 2018</a:t>
            </a:r>
          </a:p>
          <a:p>
            <a:pPr lvl="1">
              <a:lnSpc>
                <a:spcPct val="90000"/>
              </a:lnSpc>
            </a:pPr>
            <a:r>
              <a:rPr lang="en-US" sz="2400" kern="0" dirty="0" err="1">
                <a:latin typeface="Arial Narrow"/>
                <a:cs typeface="Arial Narrow"/>
              </a:rPr>
              <a:t>LAr</a:t>
            </a:r>
            <a:r>
              <a:rPr lang="en-US" sz="2400" kern="0" dirty="0">
                <a:latin typeface="Arial Narrow"/>
                <a:cs typeface="Arial Narrow"/>
              </a:rPr>
              <a:t> filling completed on Sept. 13, 2018</a:t>
            </a:r>
          </a:p>
          <a:p>
            <a:pPr lvl="1">
              <a:lnSpc>
                <a:spcPct val="90000"/>
              </a:lnSpc>
            </a:pPr>
            <a:r>
              <a:rPr lang="en-US" sz="2400" kern="0" dirty="0">
                <a:latin typeface="Arial Narrow"/>
                <a:cs typeface="Arial Narrow"/>
              </a:rPr>
              <a:t>TPC’s activated and taking data since Sept. 21</a:t>
            </a:r>
          </a:p>
          <a:p>
            <a:pPr lvl="2">
              <a:lnSpc>
                <a:spcPct val="90000"/>
              </a:lnSpc>
            </a:pPr>
            <a:r>
              <a:rPr lang="en-US" sz="2000" kern="0" dirty="0">
                <a:latin typeface="Arial Narrow"/>
                <a:cs typeface="Arial Narrow"/>
              </a:rPr>
              <a:t>Observed cosmic tracks as soon as the TPC turned on close to the operational HV</a:t>
            </a:r>
          </a:p>
          <a:p>
            <a:pPr lvl="2">
              <a:lnSpc>
                <a:spcPct val="90000"/>
              </a:lnSpc>
            </a:pPr>
            <a:r>
              <a:rPr lang="en-US" sz="2000" kern="0" dirty="0" err="1">
                <a:latin typeface="Arial Narrow"/>
                <a:cs typeface="Arial Narrow"/>
              </a:rPr>
              <a:t>LAr</a:t>
            </a:r>
            <a:r>
              <a:rPr lang="en-US" sz="2000" kern="0" dirty="0">
                <a:latin typeface="Arial Narrow"/>
                <a:cs typeface="Arial Narrow"/>
              </a:rPr>
              <a:t> purity is </a:t>
            </a:r>
            <a:r>
              <a:rPr lang="en-US" sz="2000" b="1" u="sng" kern="0" dirty="0">
                <a:solidFill>
                  <a:srgbClr val="C00000"/>
                </a:solidFill>
                <a:latin typeface="Arial Narrow"/>
                <a:cs typeface="Arial Narrow"/>
              </a:rPr>
              <a:t>&gt;6ms</a:t>
            </a:r>
            <a:r>
              <a:rPr lang="en-US" sz="2000" kern="0" dirty="0">
                <a:latin typeface="Arial Narrow"/>
                <a:cs typeface="Arial Narrow"/>
              </a:rPr>
              <a:t>, </a:t>
            </a:r>
            <a:r>
              <a:rPr lang="en-US" sz="2000" b="1" u="sng" kern="0" dirty="0">
                <a:solidFill>
                  <a:srgbClr val="C00000"/>
                </a:solidFill>
                <a:latin typeface="Arial Narrow"/>
                <a:cs typeface="Arial Narrow"/>
              </a:rPr>
              <a:t>99.7%</a:t>
            </a:r>
            <a:r>
              <a:rPr lang="en-US" sz="2000" kern="0" dirty="0">
                <a:latin typeface="Arial Narrow"/>
                <a:cs typeface="Arial Narrow"/>
              </a:rPr>
              <a:t> of the channels alive!, gain </a:t>
            </a:r>
            <a:r>
              <a:rPr lang="en-US" sz="2000" b="1" u="sng" kern="0" dirty="0">
                <a:solidFill>
                  <a:srgbClr val="C00000"/>
                </a:solidFill>
                <a:latin typeface="Arial Narrow"/>
                <a:cs typeface="Arial Narrow"/>
              </a:rPr>
              <a:t>uniform within 5% </a:t>
            </a:r>
            <a:r>
              <a:rPr lang="en-US" sz="2000" kern="0" dirty="0">
                <a:latin typeface="Arial Narrow"/>
                <a:cs typeface="Arial Narrow"/>
              </a:rPr>
              <a:t>across</a:t>
            </a:r>
          </a:p>
          <a:p>
            <a:pPr lvl="1">
              <a:lnSpc>
                <a:spcPct val="90000"/>
              </a:lnSpc>
            </a:pPr>
            <a:r>
              <a:rPr lang="en-US" sz="2600" kern="0" dirty="0">
                <a:latin typeface="Arial Narrow"/>
                <a:cs typeface="Arial Narrow"/>
              </a:rPr>
              <a:t>Beam data taking stopped on Nov. 15, 2018</a:t>
            </a:r>
          </a:p>
          <a:p>
            <a:pPr lvl="1">
              <a:lnSpc>
                <a:spcPct val="90000"/>
              </a:lnSpc>
            </a:pPr>
            <a:r>
              <a:rPr lang="en-US" sz="2600" kern="0" dirty="0">
                <a:latin typeface="Arial Narrow"/>
                <a:cs typeface="Arial Narrow"/>
              </a:rPr>
              <a:t>Cosmic data taking continues throughout the 2 year CERN beam shutdown</a:t>
            </a:r>
          </a:p>
          <a:p>
            <a:pPr lvl="1">
              <a:lnSpc>
                <a:spcPct val="90000"/>
              </a:lnSpc>
            </a:pPr>
            <a:endParaRPr lang="en-US" sz="2200" kern="0" dirty="0">
              <a:latin typeface="Arial Narrow"/>
              <a:cs typeface="Arial Narrow"/>
            </a:endParaRPr>
          </a:p>
        </p:txBody>
      </p:sp>
      <p:grpSp>
        <p:nvGrpSpPr>
          <p:cNvPr id="16" name="Group 15"/>
          <p:cNvGrpSpPr/>
          <p:nvPr/>
        </p:nvGrpSpPr>
        <p:grpSpPr>
          <a:xfrm rot="1025486">
            <a:off x="1438110" y="3275464"/>
            <a:ext cx="599457" cy="3417510"/>
            <a:chOff x="1676400" y="2895600"/>
            <a:chExt cx="599457" cy="3505200"/>
          </a:xfrm>
        </p:grpSpPr>
        <p:cxnSp>
          <p:nvCxnSpPr>
            <p:cNvPr id="10" name="Straight Arrow Connector 9"/>
            <p:cNvCxnSpPr/>
            <p:nvPr/>
          </p:nvCxnSpPr>
          <p:spPr bwMode="auto">
            <a:xfrm>
              <a:off x="1676400" y="2895600"/>
              <a:ext cx="152400" cy="3505200"/>
            </a:xfrm>
            <a:prstGeom prst="straightConnector1">
              <a:avLst/>
            </a:prstGeom>
            <a:noFill/>
            <a:ln w="57150" cap="flat" cmpd="sng" algn="ctr">
              <a:solidFill>
                <a:schemeClr val="bg1"/>
              </a:solidFill>
              <a:prstDash val="solid"/>
              <a:round/>
              <a:headEnd type="triangle"/>
              <a:tailEnd type="triangle"/>
            </a:ln>
            <a:effectLst/>
          </p:spPr>
        </p:cxnSp>
        <p:sp>
          <p:nvSpPr>
            <p:cNvPr id="13" name="TextBox 12"/>
            <p:cNvSpPr txBox="1"/>
            <p:nvPr/>
          </p:nvSpPr>
          <p:spPr>
            <a:xfrm>
              <a:off x="1725706" y="4360183"/>
              <a:ext cx="55015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Arial Narrow" charset="0"/>
                  <a:ea typeface="Arial Narrow" charset="0"/>
                  <a:cs typeface="Arial Narrow" charset="0"/>
                </a:rPr>
                <a:t>6m</a:t>
              </a:r>
            </a:p>
          </p:txBody>
        </p:sp>
      </p:grpSp>
      <p:pic>
        <p:nvPicPr>
          <p:cNvPr id="22" name="Picture 27"/>
          <p:cNvPicPr/>
          <p:nvPr/>
        </p:nvPicPr>
        <p:blipFill>
          <a:blip r:embed="rId3"/>
          <a:srcRect t="3145" r="13075"/>
          <a:stretch/>
        </p:blipFill>
        <p:spPr>
          <a:xfrm>
            <a:off x="4260960" y="2361020"/>
            <a:ext cx="4883040" cy="4257209"/>
          </a:xfrm>
          <a:prstGeom prst="rect">
            <a:avLst/>
          </a:prstGeom>
          <a:ln w="3240">
            <a:solidFill>
              <a:srgbClr val="000000"/>
            </a:solidFill>
            <a:round/>
          </a:ln>
        </p:spPr>
      </p:pic>
      <p:grpSp>
        <p:nvGrpSpPr>
          <p:cNvPr id="23" name="Group 22"/>
          <p:cNvGrpSpPr/>
          <p:nvPr/>
        </p:nvGrpSpPr>
        <p:grpSpPr>
          <a:xfrm rot="20859498">
            <a:off x="8239199" y="2792235"/>
            <a:ext cx="599457" cy="3343362"/>
            <a:chOff x="1676400" y="2895600"/>
            <a:chExt cx="599457" cy="3505200"/>
          </a:xfrm>
        </p:grpSpPr>
        <p:cxnSp>
          <p:nvCxnSpPr>
            <p:cNvPr id="24" name="Straight Arrow Connector 23"/>
            <p:cNvCxnSpPr/>
            <p:nvPr/>
          </p:nvCxnSpPr>
          <p:spPr bwMode="auto">
            <a:xfrm>
              <a:off x="1676400" y="2895600"/>
              <a:ext cx="152400" cy="3505200"/>
            </a:xfrm>
            <a:prstGeom prst="straightConnector1">
              <a:avLst/>
            </a:prstGeom>
            <a:noFill/>
            <a:ln w="57150" cap="flat" cmpd="sng" algn="ctr">
              <a:solidFill>
                <a:schemeClr val="bg1"/>
              </a:solidFill>
              <a:prstDash val="solid"/>
              <a:round/>
              <a:headEnd type="triangle"/>
              <a:tailEnd type="triangle"/>
            </a:ln>
            <a:effectLst/>
          </p:spPr>
        </p:cxnSp>
        <p:sp>
          <p:nvSpPr>
            <p:cNvPr id="25" name="TextBox 24"/>
            <p:cNvSpPr txBox="1"/>
            <p:nvPr/>
          </p:nvSpPr>
          <p:spPr>
            <a:xfrm>
              <a:off x="1725706" y="4360183"/>
              <a:ext cx="55015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Arial Narrow" charset="0"/>
                  <a:ea typeface="Arial Narrow" charset="0"/>
                  <a:cs typeface="Arial Narrow" charset="0"/>
                </a:rPr>
                <a:t>6m</a:t>
              </a:r>
            </a:p>
          </p:txBody>
        </p:sp>
      </p:grpSp>
      <p:grpSp>
        <p:nvGrpSpPr>
          <p:cNvPr id="27" name="Group 26"/>
          <p:cNvGrpSpPr/>
          <p:nvPr/>
        </p:nvGrpSpPr>
        <p:grpSpPr>
          <a:xfrm rot="16395553">
            <a:off x="7130329" y="4642694"/>
            <a:ext cx="501856" cy="2851394"/>
            <a:chOff x="1676400" y="2895600"/>
            <a:chExt cx="501856" cy="3505200"/>
          </a:xfrm>
        </p:grpSpPr>
        <p:cxnSp>
          <p:nvCxnSpPr>
            <p:cNvPr id="28" name="Straight Arrow Connector 27"/>
            <p:cNvCxnSpPr/>
            <p:nvPr/>
          </p:nvCxnSpPr>
          <p:spPr bwMode="auto">
            <a:xfrm>
              <a:off x="1676400" y="2895600"/>
              <a:ext cx="152400" cy="3505200"/>
            </a:xfrm>
            <a:prstGeom prst="straightConnector1">
              <a:avLst/>
            </a:prstGeom>
            <a:noFill/>
            <a:ln w="57150" cap="flat" cmpd="sng" algn="ctr">
              <a:solidFill>
                <a:schemeClr val="bg1"/>
              </a:solidFill>
              <a:prstDash val="solid"/>
              <a:round/>
              <a:headEnd type="triangle"/>
              <a:tailEnd type="triangle"/>
            </a:ln>
            <a:effectLst/>
          </p:spPr>
        </p:cxnSp>
        <p:sp>
          <p:nvSpPr>
            <p:cNvPr id="29" name="TextBox 28"/>
            <p:cNvSpPr txBox="1"/>
            <p:nvPr/>
          </p:nvSpPr>
          <p:spPr>
            <a:xfrm rot="5204447">
              <a:off x="1061088" y="4385093"/>
              <a:ext cx="177267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  <a:latin typeface="Arial Narrow" charset="0"/>
                  <a:ea typeface="Arial Narrow" charset="0"/>
                  <a:cs typeface="Arial Narrow" charset="0"/>
                </a:rPr>
                <a:t>3.6m Drift</a:t>
              </a:r>
            </a:p>
          </p:txBody>
        </p:sp>
      </p:grpSp>
      <p:grpSp>
        <p:nvGrpSpPr>
          <p:cNvPr id="30" name="Group 29"/>
          <p:cNvGrpSpPr/>
          <p:nvPr/>
        </p:nvGrpSpPr>
        <p:grpSpPr>
          <a:xfrm rot="16395553">
            <a:off x="2331927" y="4939482"/>
            <a:ext cx="497196" cy="2851394"/>
            <a:chOff x="1676400" y="2895600"/>
            <a:chExt cx="497196" cy="3505200"/>
          </a:xfrm>
        </p:grpSpPr>
        <p:cxnSp>
          <p:nvCxnSpPr>
            <p:cNvPr id="31" name="Straight Arrow Connector 30"/>
            <p:cNvCxnSpPr/>
            <p:nvPr/>
          </p:nvCxnSpPr>
          <p:spPr bwMode="auto">
            <a:xfrm>
              <a:off x="1676400" y="2895600"/>
              <a:ext cx="152400" cy="3505200"/>
            </a:xfrm>
            <a:prstGeom prst="straightConnector1">
              <a:avLst/>
            </a:prstGeom>
            <a:noFill/>
            <a:ln w="57150" cap="flat" cmpd="sng" algn="ctr">
              <a:solidFill>
                <a:schemeClr val="bg1"/>
              </a:solidFill>
              <a:prstDash val="solid"/>
              <a:round/>
              <a:headEnd type="triangle"/>
              <a:tailEnd type="triangle"/>
            </a:ln>
            <a:effectLst/>
          </p:spPr>
        </p:cxnSp>
        <p:sp>
          <p:nvSpPr>
            <p:cNvPr id="32" name="TextBox 31"/>
            <p:cNvSpPr txBox="1"/>
            <p:nvPr/>
          </p:nvSpPr>
          <p:spPr>
            <a:xfrm rot="5204447">
              <a:off x="1056428" y="4284484"/>
              <a:ext cx="177267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Arial Narrow" charset="0"/>
                  <a:ea typeface="Arial Narrow" charset="0"/>
                  <a:cs typeface="Arial Narrow" charset="0"/>
                </a:rPr>
                <a:t>3.6m Drift</a:t>
              </a:r>
            </a:p>
          </p:txBody>
        </p:sp>
      </p:grpSp>
      <p:sp>
        <p:nvSpPr>
          <p:cNvPr id="33" name="TextBox 32"/>
          <p:cNvSpPr txBox="1"/>
          <p:nvPr/>
        </p:nvSpPr>
        <p:spPr>
          <a:xfrm>
            <a:off x="3253055" y="3690839"/>
            <a:ext cx="28664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chemeClr val="bg1"/>
                </a:solidFill>
                <a:latin typeface="Arial Narrow" charset="0"/>
                <a:ea typeface="Arial Narrow" charset="0"/>
                <a:cs typeface="Arial Narrow" charset="0"/>
              </a:rPr>
              <a:t>Shared Cathode Plane</a:t>
            </a:r>
            <a:endParaRPr lang="en-US" b="1" dirty="0">
              <a:solidFill>
                <a:schemeClr val="bg1"/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PHYS 1444-001, Summer 2019             Dr. Jaehoon Yu</a:t>
            </a:r>
            <a:endParaRPr lang="en-US" dirty="0"/>
          </a:p>
        </p:txBody>
      </p:sp>
      <p:sp>
        <p:nvSpPr>
          <p:cNvPr id="34" name="Date Placeholder 3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Monday, June 3, 2019</a:t>
            </a:r>
          </a:p>
        </p:txBody>
      </p:sp>
      <p:sp>
        <p:nvSpPr>
          <p:cNvPr id="35" name="Slide Number Placeholder 3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3DD456A-AC27-D043-BC72-1A49498E49EE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7115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3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uild="p" autoUpdateAnimBg="0"/>
      <p:bldP spid="3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493200"/>
            <a:ext cx="4572000" cy="2783399"/>
          </a:xfrm>
          <a:prstGeom prst="rect">
            <a:avLst/>
          </a:prstGeom>
        </p:spPr>
      </p:pic>
      <p:sp>
        <p:nvSpPr>
          <p:cNvPr id="8" name="ZoneTexte 1"/>
          <p:cNvSpPr txBox="1">
            <a:spLocks noChangeArrowheads="1"/>
          </p:cNvSpPr>
          <p:nvPr/>
        </p:nvSpPr>
        <p:spPr bwMode="auto">
          <a:xfrm>
            <a:off x="132588" y="-83641"/>
            <a:ext cx="8915401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fr-FR" altLang="en-US" sz="4400" b="1" dirty="0" err="1">
                <a:solidFill>
                  <a:srgbClr val="C00000"/>
                </a:solidFill>
                <a:latin typeface="Arial Narrow" charset="0"/>
                <a:ea typeface="Arial Narrow" charset="0"/>
                <a:cs typeface="Arial Narrow" charset="0"/>
              </a:rPr>
              <a:t>ProtoDUNE</a:t>
            </a:r>
            <a:r>
              <a:rPr lang="fr-FR" altLang="en-US" sz="4400" b="1" dirty="0">
                <a:solidFill>
                  <a:srgbClr val="C00000"/>
                </a:solidFill>
                <a:latin typeface="Arial Narrow" charset="0"/>
                <a:ea typeface="Arial Narrow" charset="0"/>
                <a:cs typeface="Arial Narrow" charset="0"/>
              </a:rPr>
              <a:t> SP First Events</a:t>
            </a:r>
            <a:endParaRPr lang="en-US" altLang="en-US" sz="4400" b="1" dirty="0">
              <a:solidFill>
                <a:srgbClr val="C00000"/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  <p:pic>
        <p:nvPicPr>
          <p:cNvPr id="20" name="Picture 19"/>
          <p:cNvPicPr/>
          <p:nvPr/>
        </p:nvPicPr>
        <p:blipFill>
          <a:blip r:embed="rId3"/>
          <a:stretch/>
        </p:blipFill>
        <p:spPr>
          <a:xfrm>
            <a:off x="4724401" y="3693600"/>
            <a:ext cx="4419600" cy="3164400"/>
          </a:xfrm>
          <a:prstGeom prst="rect">
            <a:avLst/>
          </a:prstGeom>
          <a:ln>
            <a:noFill/>
          </a:ln>
        </p:spPr>
      </p:pic>
      <p:sp>
        <p:nvSpPr>
          <p:cNvPr id="26" name="TextShape 2"/>
          <p:cNvSpPr txBox="1"/>
          <p:nvPr/>
        </p:nvSpPr>
        <p:spPr>
          <a:xfrm>
            <a:off x="7710589" y="3774671"/>
            <a:ext cx="1337400" cy="51444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US" sz="1200" b="1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entury Schoolbook L"/>
                <a:ea typeface="Arial"/>
              </a:rPr>
              <a:t>10/2/18 1</a:t>
            </a:r>
            <a:r>
              <a:rPr lang="en-US" sz="1200" b="1" strike="noStrike" spc="-1" baseline="3000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entury Schoolbook L"/>
                <a:ea typeface="Arial"/>
              </a:rPr>
              <a:t>st</a:t>
            </a:r>
            <a:r>
              <a:rPr lang="en-US" sz="1200" b="1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entury Schoolbook L"/>
                <a:ea typeface="Arial"/>
              </a:rPr>
              <a:t> e</a:t>
            </a:r>
          </a:p>
          <a:p>
            <a:pPr algn="ctr">
              <a:lnSpc>
                <a:spcPct val="100000"/>
              </a:lnSpc>
            </a:pPr>
            <a:r>
              <a:rPr lang="en-US" sz="1200" b="1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entury Schoolbook L"/>
                <a:ea typeface="Arial"/>
              </a:rPr>
              <a:t>3D “near”-line Event Display 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4" name="Picture 33"/>
          <p:cNvPicPr/>
          <p:nvPr/>
        </p:nvPicPr>
        <p:blipFill>
          <a:blip r:embed="rId4"/>
          <a:stretch/>
        </p:blipFill>
        <p:spPr>
          <a:xfrm>
            <a:off x="0" y="609600"/>
            <a:ext cx="4572000" cy="2971800"/>
          </a:xfrm>
          <a:prstGeom prst="rect">
            <a:avLst/>
          </a:prstGeom>
          <a:ln>
            <a:noFill/>
          </a:ln>
        </p:spPr>
      </p:pic>
      <p:sp>
        <p:nvSpPr>
          <p:cNvPr id="35" name="TextShape 3"/>
          <p:cNvSpPr txBox="1"/>
          <p:nvPr/>
        </p:nvSpPr>
        <p:spPr>
          <a:xfrm>
            <a:off x="415440" y="835560"/>
            <a:ext cx="4536360" cy="39204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US" sz="1200" b="1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entury Schoolbook L"/>
                <a:ea typeface="Arial"/>
              </a:rPr>
              <a:t>9/</a:t>
            </a:r>
            <a:r>
              <a:rPr lang="en-US" sz="1200" b="1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entury Schoolbook L"/>
                <a:ea typeface="Arial"/>
              </a:rPr>
              <a:t>21/2018: First track seen at nominal E Field!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6" name="TextShape 4"/>
          <p:cNvSpPr txBox="1"/>
          <p:nvPr/>
        </p:nvSpPr>
        <p:spPr>
          <a:xfrm>
            <a:off x="2266294" y="2668320"/>
            <a:ext cx="2149920" cy="36684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US" sz="1200" b="1" i="1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entury Schoolbook L"/>
                <a:ea typeface="Arial"/>
              </a:rPr>
              <a:t>On-line Event Display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7" name="TextShape 5"/>
          <p:cNvSpPr txBox="1"/>
          <p:nvPr/>
        </p:nvSpPr>
        <p:spPr>
          <a:xfrm>
            <a:off x="4883573" y="3276600"/>
            <a:ext cx="3853440" cy="51444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US" sz="1200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Schoolbook L"/>
                <a:ea typeface="Arial"/>
              </a:rPr>
              <a:t>10</a:t>
            </a:r>
            <a:r>
              <a:rPr lang="en-US" sz="12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Schoolbook L"/>
                <a:ea typeface="Arial"/>
              </a:rPr>
              <a:t>/2/2018: First event seen from beam!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n-US" sz="12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Schoolbook L"/>
                <a:ea typeface="Arial"/>
              </a:rPr>
              <a:t>(1 GeV electron)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9" name="TextShape 6"/>
          <p:cNvSpPr txBox="1"/>
          <p:nvPr/>
        </p:nvSpPr>
        <p:spPr>
          <a:xfrm>
            <a:off x="6019800" y="1957571"/>
            <a:ext cx="2228220" cy="3312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US" sz="1200" b="1" i="1" strike="noStrike" spc="-1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Century Schoolbook L"/>
                <a:ea typeface="Arial"/>
              </a:rPr>
              <a:t>Off-line Event Display</a:t>
            </a:r>
            <a:endParaRPr lang="en-US" sz="1800" b="0" strike="noStrike" spc="-1">
              <a:solidFill>
                <a:schemeClr val="bg1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40" name="Picture 39"/>
          <p:cNvPicPr/>
          <p:nvPr/>
        </p:nvPicPr>
        <p:blipFill>
          <a:blip r:embed="rId5"/>
          <a:stretch/>
        </p:blipFill>
        <p:spPr>
          <a:xfrm>
            <a:off x="24240" y="3657600"/>
            <a:ext cx="4700160" cy="3200400"/>
          </a:xfrm>
          <a:prstGeom prst="rect">
            <a:avLst/>
          </a:prstGeom>
          <a:ln>
            <a:noFill/>
          </a:ln>
        </p:spPr>
      </p:pic>
      <p:sp>
        <p:nvSpPr>
          <p:cNvPr id="41" name="TextShape 7"/>
          <p:cNvSpPr txBox="1"/>
          <p:nvPr/>
        </p:nvSpPr>
        <p:spPr>
          <a:xfrm>
            <a:off x="682560" y="4351320"/>
            <a:ext cx="3853440" cy="51444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US" sz="12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Schoolbook L"/>
                <a:ea typeface="Arial"/>
              </a:rPr>
              <a:t>10/2/2018: First pion interaction from beam!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n-US" sz="12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Schoolbook L"/>
                <a:ea typeface="Arial"/>
              </a:rPr>
              <a:t>(1 GeV pion)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3DD456A-AC27-D043-BC72-1A49498E49EE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Monday, June 3, 2019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PHYS 1444-001, Summer 2019             Dr. Jaehoon Yu</a:t>
            </a:r>
          </a:p>
        </p:txBody>
      </p:sp>
    </p:spTree>
    <p:extLst>
      <p:ext uri="{BB962C8B-B14F-4D97-AF65-F5344CB8AC3E}">
        <p14:creationId xmlns:p14="http://schemas.microsoft.com/office/powerpoint/2010/main" val="425793027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8" name="protodune_collection_plane.png"/>
          <p:cNvPicPr/>
          <p:nvPr/>
        </p:nvPicPr>
        <p:blipFill>
          <a:blip r:embed="rId2"/>
          <a:srcRect t="58792" b="7289"/>
          <a:stretch/>
        </p:blipFill>
        <p:spPr>
          <a:xfrm>
            <a:off x="23033" y="48208"/>
            <a:ext cx="9120967" cy="6781800"/>
          </a:xfrm>
          <a:prstGeom prst="rect">
            <a:avLst/>
          </a:prstGeom>
          <a:ln w="12600">
            <a:noFill/>
          </a:ln>
        </p:spPr>
      </p:pic>
      <p:sp>
        <p:nvSpPr>
          <p:cNvPr id="390" name="TextShape 2"/>
          <p:cNvSpPr txBox="1"/>
          <p:nvPr/>
        </p:nvSpPr>
        <p:spPr>
          <a:xfrm>
            <a:off x="54135" y="1141559"/>
            <a:ext cx="9038049" cy="381000"/>
          </a:xfrm>
          <a:prstGeom prst="rect">
            <a:avLst/>
          </a:prstGeom>
          <a:noFill/>
          <a:ln>
            <a:noFill/>
          </a:ln>
        </p:spPr>
        <p:txBody>
          <a:bodyPr lIns="81612" tIns="40806" rIns="81612" bIns="40806"/>
          <a:lstStyle/>
          <a:p>
            <a:pPr algn="ctr">
              <a:lnSpc>
                <a:spcPct val="100000"/>
              </a:lnSpc>
            </a:pPr>
            <a:r>
              <a:rPr lang="en-US" sz="1451" b="1" i="1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entury Schoolbook L"/>
                <a:ea typeface="Arial"/>
              </a:rPr>
              <a:t>Beam halo (high energy) muon with bremsstrahlung initiated E.M. shower</a:t>
            </a:r>
            <a:endParaRPr lang="en-US" sz="1632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91" name="TextShape 3"/>
          <p:cNvSpPr txBox="1"/>
          <p:nvPr/>
        </p:nvSpPr>
        <p:spPr>
          <a:xfrm>
            <a:off x="85797" y="5140909"/>
            <a:ext cx="2271428" cy="335262"/>
          </a:xfrm>
          <a:prstGeom prst="rect">
            <a:avLst/>
          </a:prstGeom>
          <a:noFill/>
          <a:ln>
            <a:noFill/>
          </a:ln>
        </p:spPr>
        <p:txBody>
          <a:bodyPr lIns="81612" tIns="40806" rIns="81612" bIns="40806"/>
          <a:lstStyle/>
          <a:p>
            <a:pPr algn="ctr">
              <a:lnSpc>
                <a:spcPct val="100000"/>
              </a:lnSpc>
            </a:pPr>
            <a:r>
              <a:rPr lang="en-US" sz="1451" b="1" i="1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entury Schoolbook L"/>
                <a:ea typeface="Arial"/>
              </a:rPr>
              <a:t>Collection plane view</a:t>
            </a:r>
            <a:endParaRPr lang="en-US" sz="1632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" name="ZoneTexte 1"/>
          <p:cNvSpPr txBox="1">
            <a:spLocks noChangeArrowheads="1"/>
          </p:cNvSpPr>
          <p:nvPr/>
        </p:nvSpPr>
        <p:spPr bwMode="auto">
          <a:xfrm>
            <a:off x="132588" y="76200"/>
            <a:ext cx="8915401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fr-FR" altLang="en-US" sz="4400" b="1" dirty="0" err="1">
                <a:solidFill>
                  <a:schemeClr val="bg1"/>
                </a:solidFill>
                <a:latin typeface="Arial Narrow" charset="0"/>
                <a:ea typeface="Arial Narrow" charset="0"/>
                <a:cs typeface="Arial Narrow" charset="0"/>
              </a:rPr>
              <a:t>ProtoDUNE</a:t>
            </a:r>
            <a:r>
              <a:rPr lang="fr-FR" altLang="en-US" sz="4400" b="1" dirty="0">
                <a:solidFill>
                  <a:schemeClr val="bg1"/>
                </a:solidFill>
                <a:latin typeface="Arial Narrow" charset="0"/>
                <a:ea typeface="Arial Narrow" charset="0"/>
                <a:cs typeface="Arial Narrow" charset="0"/>
              </a:rPr>
              <a:t> SP First Event</a:t>
            </a:r>
            <a:endParaRPr lang="en-US" altLang="en-US" sz="4400" b="1" dirty="0">
              <a:solidFill>
                <a:schemeClr val="bg1"/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Monday, June 3, 2019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PHYS 1444-001, Summer 2019             Dr. Jaehoon Yu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A58E5-F186-8448-8915-9CBFB02328D9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18706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itle 1"/>
          <p:cNvSpPr>
            <a:spLocks noGrp="1"/>
          </p:cNvSpPr>
          <p:nvPr>
            <p:ph type="title"/>
          </p:nvPr>
        </p:nvSpPr>
        <p:spPr>
          <a:xfrm>
            <a:off x="152400" y="-76200"/>
            <a:ext cx="8686800" cy="762000"/>
          </a:xfrm>
        </p:spPr>
        <p:txBody>
          <a:bodyPr/>
          <a:lstStyle/>
          <a:p>
            <a:r>
              <a:rPr lang="en-US" sz="4800" dirty="0"/>
              <a:t>Intermediate Physics w/ </a:t>
            </a:r>
            <a:r>
              <a:rPr lang="en-US" sz="4800" dirty="0" err="1"/>
              <a:t>ProtoDUNE</a:t>
            </a:r>
            <a:r>
              <a:rPr lang="en-US" sz="4800" dirty="0"/>
              <a:t>?</a:t>
            </a:r>
            <a:endParaRPr lang="en-US" sz="4800" dirty="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609600"/>
            <a:ext cx="8686800" cy="19812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dirty="0" err="1">
                <a:latin typeface="Arial Narrow" charset="0"/>
                <a:sym typeface="Wingdings"/>
              </a:rPr>
              <a:t>ProtoDUNE</a:t>
            </a:r>
            <a:r>
              <a:rPr lang="en-US" sz="2800" dirty="0">
                <a:latin typeface="Arial Narrow" charset="0"/>
                <a:sym typeface="Wingdings"/>
              </a:rPr>
              <a:t> detectors have active volume of over 600t total </a:t>
            </a:r>
          </a:p>
          <a:p>
            <a:pPr eaLnBrk="1" hangingPunct="1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dirty="0">
                <a:latin typeface="Arial Narrow" charset="0"/>
                <a:sym typeface="Wingdings"/>
              </a:rPr>
              <a:t>Potential for searching for relativistic Boosted Dark Matter in its inelastic scattering in the detector  Distinct signature of e/p + </a:t>
            </a:r>
            <a:r>
              <a:rPr lang="en-US" sz="2800" dirty="0" err="1">
                <a:latin typeface="Arial Narrow" charset="0"/>
                <a:sym typeface="Wingdings"/>
              </a:rPr>
              <a:t>e</a:t>
            </a:r>
            <a:r>
              <a:rPr lang="en-US" baseline="30000" dirty="0" err="1">
                <a:latin typeface="Arial Narrow" charset="0"/>
                <a:sym typeface="Wingdings"/>
              </a:rPr>
              <a:t>+</a:t>
            </a:r>
            <a:r>
              <a:rPr lang="en-US" sz="2800" dirty="0" err="1">
                <a:latin typeface="Arial Narrow" charset="0"/>
                <a:sym typeface="Wingdings"/>
              </a:rPr>
              <a:t>e</a:t>
            </a:r>
            <a:r>
              <a:rPr lang="en-US" sz="2800" baseline="30000" dirty="0">
                <a:latin typeface="Arial Narrow" charset="0"/>
                <a:sym typeface="Wingdings"/>
              </a:rPr>
              <a:t>-</a:t>
            </a:r>
            <a:r>
              <a:rPr lang="en-US" sz="2800" dirty="0">
                <a:latin typeface="Arial Narrow" charset="0"/>
                <a:sym typeface="Wingdings"/>
              </a:rPr>
              <a:t> pair final states helps over the anticipated large background on the surface</a:t>
            </a:r>
          </a:p>
          <a:p>
            <a:pPr eaLnBrk="1" hangingPunct="1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dirty="0">
                <a:latin typeface="Arial Narrow" charset="0"/>
                <a:sym typeface="Wingdings"/>
              </a:rPr>
              <a:t>UTA Ph.D. student out at CERN working on this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Monday, June 3, 2019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PHYS 1444-001, Summer 2019             Dr. Jaehoon Yu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A58E5-F186-8448-8915-9CBFB02328D9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624" y="3048000"/>
            <a:ext cx="8640576" cy="3048000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 bwMode="auto">
          <a:xfrm>
            <a:off x="5029200" y="2895600"/>
            <a:ext cx="3276600" cy="3200400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2917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047" y="685800"/>
            <a:ext cx="8820553" cy="6172200"/>
          </a:xfrm>
          <a:prstGeom prst="rect">
            <a:avLst/>
          </a:prstGeom>
        </p:spPr>
      </p:pic>
      <p:sp>
        <p:nvSpPr>
          <p:cNvPr id="18433" name="Rectangle 1"/>
          <p:cNvSpPr>
            <a:spLocks noGrp="1" noChangeArrowheads="1"/>
          </p:cNvSpPr>
          <p:nvPr>
            <p:ph type="title"/>
          </p:nvPr>
        </p:nvSpPr>
        <p:spPr>
          <a:xfrm>
            <a:off x="609600" y="0"/>
            <a:ext cx="7772400" cy="734511"/>
          </a:xfrm>
          <a:ln/>
        </p:spPr>
        <p:txBody>
          <a:bodyPr/>
          <a:lstStyle/>
          <a:p>
            <a:r>
              <a:rPr lang="en-US" dirty="0"/>
              <a:t>Dark Matter Search Motivation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Monday, June 3, 2019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PHYS 1444-001, Summer 2019             Dr. Jaehoon Yu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A58E5-F186-8448-8915-9CBFB02328D9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  <p:sp>
        <p:nvSpPr>
          <p:cNvPr id="8" name="Rectangle 7"/>
          <p:cNvSpPr/>
          <p:nvPr/>
        </p:nvSpPr>
        <p:spPr bwMode="auto">
          <a:xfrm>
            <a:off x="1219200" y="1219200"/>
            <a:ext cx="2338606" cy="4876800"/>
          </a:xfrm>
          <a:prstGeom prst="rect">
            <a:avLst/>
          </a:prstGeom>
          <a:solidFill>
            <a:srgbClr val="CCFFCC">
              <a:alpha val="66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cxnSp>
        <p:nvCxnSpPr>
          <p:cNvPr id="9" name="Straight Connector 8"/>
          <p:cNvCxnSpPr/>
          <p:nvPr/>
        </p:nvCxnSpPr>
        <p:spPr bwMode="auto">
          <a:xfrm>
            <a:off x="1224619" y="3429000"/>
            <a:ext cx="2333187" cy="0"/>
          </a:xfrm>
          <a:prstGeom prst="line">
            <a:avLst/>
          </a:prstGeom>
          <a:noFill/>
          <a:ln w="38100" cap="flat" cmpd="sng" algn="ctr">
            <a:solidFill>
              <a:srgbClr val="800000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11" name="TextBox 10"/>
          <p:cNvSpPr txBox="1"/>
          <p:nvPr/>
        </p:nvSpPr>
        <p:spPr>
          <a:xfrm>
            <a:off x="1366180" y="3412576"/>
            <a:ext cx="21916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800000"/>
                </a:solidFill>
              </a:rPr>
              <a:t>DUNE </a:t>
            </a:r>
            <a:r>
              <a:rPr lang="en-US" dirty="0">
                <a:solidFill>
                  <a:srgbClr val="800000"/>
                </a:solidFill>
              </a:rPr>
              <a:t>potential</a:t>
            </a:r>
          </a:p>
        </p:txBody>
      </p:sp>
      <p:cxnSp>
        <p:nvCxnSpPr>
          <p:cNvPr id="13" name="Straight Connector 12"/>
          <p:cNvCxnSpPr/>
          <p:nvPr/>
        </p:nvCxnSpPr>
        <p:spPr bwMode="auto">
          <a:xfrm>
            <a:off x="1248213" y="2570734"/>
            <a:ext cx="2286000" cy="0"/>
          </a:xfrm>
          <a:prstGeom prst="line">
            <a:avLst/>
          </a:prstGeom>
          <a:noFill/>
          <a:ln w="38100" cap="flat" cmpd="sng" algn="ctr">
            <a:solidFill>
              <a:srgbClr val="800000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14" name="TextBox 13"/>
          <p:cNvSpPr txBox="1"/>
          <p:nvPr/>
        </p:nvSpPr>
        <p:spPr>
          <a:xfrm>
            <a:off x="1866900" y="2720902"/>
            <a:ext cx="83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800000"/>
                </a:solidFill>
              </a:rPr>
              <a:t>LHC</a:t>
            </a:r>
          </a:p>
        </p:txBody>
      </p:sp>
      <p:sp>
        <p:nvSpPr>
          <p:cNvPr id="6" name="Notched Right Arrow 5"/>
          <p:cNvSpPr/>
          <p:nvPr/>
        </p:nvSpPr>
        <p:spPr bwMode="auto">
          <a:xfrm rot="-3300000">
            <a:off x="3775567" y="2509249"/>
            <a:ext cx="1600200" cy="917079"/>
          </a:xfrm>
          <a:prstGeom prst="notchedRightArrow">
            <a:avLst/>
          </a:prstGeom>
          <a:solidFill>
            <a:schemeClr val="accent2"/>
          </a:solidFill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b="1">
                <a:solidFill>
                  <a:schemeClr val="bg1"/>
                </a:solidFill>
                <a:latin typeface="+mj-lt"/>
              </a:rPr>
              <a:t>No DM</a:t>
            </a:r>
            <a:endParaRPr kumimoji="0" lang="en-US" sz="24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998117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108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152400" y="609601"/>
            <a:ext cx="8915400" cy="2286000"/>
          </a:xfrm>
          <a:noFill/>
          <a:ln/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800" dirty="0">
                <a:latin typeface="Arial Narrow"/>
                <a:cs typeface="Arial Narrow"/>
              </a:rPr>
              <a:t>A system that uses a string of magnets</a:t>
            </a:r>
          </a:p>
          <a:p>
            <a:pPr>
              <a:lnSpc>
                <a:spcPct val="90000"/>
              </a:lnSpc>
            </a:pPr>
            <a:r>
              <a:rPr lang="en-US" sz="2800" dirty="0">
                <a:latin typeface="Arial Narrow"/>
                <a:cs typeface="Arial Narrow"/>
              </a:rPr>
              <a:t>We can have a </a:t>
            </a:r>
            <a:r>
              <a:rPr lang="en-US" sz="2800" dirty="0" err="1">
                <a:latin typeface="Arial Narrow"/>
                <a:cs typeface="Arial Narrow"/>
              </a:rPr>
              <a:t>beamline</a:t>
            </a:r>
            <a:r>
              <a:rPr lang="en-US" sz="2800" dirty="0">
                <a:latin typeface="Arial Narrow"/>
                <a:cs typeface="Arial Narrow"/>
              </a:rPr>
              <a:t> that separates neutrinos and anti-neutrinos from DM’s</a:t>
            </a:r>
          </a:p>
          <a:p>
            <a:pPr>
              <a:lnSpc>
                <a:spcPct val="90000"/>
              </a:lnSpc>
            </a:pPr>
            <a:r>
              <a:rPr lang="en-US" sz="2800" dirty="0"/>
              <a:t>Give parent particles of </a:t>
            </a:r>
            <a:r>
              <a:rPr lang="en-US" sz="2800" dirty="0">
                <a:latin typeface="Symbol" charset="2"/>
                <a:ea typeface="Symbol" charset="2"/>
                <a:cs typeface="Symbol" charset="2"/>
              </a:rPr>
              <a:t>n’</a:t>
            </a:r>
            <a:r>
              <a:rPr lang="en-US" sz="2800" dirty="0">
                <a:ea typeface="Symbol" charset="2"/>
                <a:cs typeface="Symbol" charset="2"/>
              </a:rPr>
              <a:t>s</a:t>
            </a:r>
            <a:r>
              <a:rPr lang="en-US" sz="2800" dirty="0"/>
              <a:t> a magnetic kick to do this separation</a:t>
            </a:r>
          </a:p>
          <a:p>
            <a:pPr>
              <a:lnSpc>
                <a:spcPct val="90000"/>
              </a:lnSpc>
            </a:pPr>
            <a:r>
              <a:rPr lang="en-US" sz="2800" dirty="0"/>
              <a:t>Add a dipole after the mesons are fully focused with the 2</a:t>
            </a:r>
            <a:r>
              <a:rPr lang="en-US" sz="2800" baseline="30000" dirty="0"/>
              <a:t>nd</a:t>
            </a:r>
            <a:r>
              <a:rPr lang="en-US" sz="2800" dirty="0"/>
              <a:t> horn</a:t>
            </a:r>
          </a:p>
          <a:p>
            <a:pPr>
              <a:lnSpc>
                <a:spcPct val="90000"/>
              </a:lnSpc>
            </a:pPr>
            <a:endParaRPr lang="en-US" sz="2800" dirty="0"/>
          </a:p>
        </p:txBody>
      </p:sp>
      <p:sp>
        <p:nvSpPr>
          <p:cNvPr id="9" name="Title 1"/>
          <p:cNvSpPr txBox="1">
            <a:spLocks/>
          </p:cNvSpPr>
          <p:nvPr/>
        </p:nvSpPr>
        <p:spPr bwMode="auto">
          <a:xfrm>
            <a:off x="76200" y="-152400"/>
            <a:ext cx="9144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9pPr>
          </a:lstStyle>
          <a:p>
            <a:r>
              <a:rPr lang="en-US" sz="4000" b="1" dirty="0"/>
              <a:t>Smart Dark Matter Beam Line!!</a:t>
            </a:r>
          </a:p>
        </p:txBody>
      </p:sp>
      <p:sp>
        <p:nvSpPr>
          <p:cNvPr id="10" name="Isosceles Triangle 9"/>
          <p:cNvSpPr/>
          <p:nvPr/>
        </p:nvSpPr>
        <p:spPr bwMode="auto">
          <a:xfrm rot="10800000" flipH="1">
            <a:off x="3622292" y="3359567"/>
            <a:ext cx="609600" cy="914400"/>
          </a:xfrm>
          <a:prstGeom prst="triangle">
            <a:avLst/>
          </a:prstGeom>
          <a:noFill/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cxnSp>
        <p:nvCxnSpPr>
          <p:cNvPr id="11" name="Straight Arrow Connector 10"/>
          <p:cNvCxnSpPr/>
          <p:nvPr/>
        </p:nvCxnSpPr>
        <p:spPr bwMode="auto">
          <a:xfrm>
            <a:off x="152400" y="3733801"/>
            <a:ext cx="1066800" cy="0"/>
          </a:xfrm>
          <a:prstGeom prst="straightConnector1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2" name="Rectangle 11"/>
          <p:cNvSpPr/>
          <p:nvPr/>
        </p:nvSpPr>
        <p:spPr bwMode="auto">
          <a:xfrm>
            <a:off x="1295400" y="3581401"/>
            <a:ext cx="1143000" cy="461665"/>
          </a:xfrm>
          <a:prstGeom prst="rect">
            <a:avLst/>
          </a:prstGeom>
          <a:solidFill>
            <a:srgbClr val="3333CC"/>
          </a:solidFill>
          <a:ln w="952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sz="2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</a:rPr>
              <a:t>ν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</a:rPr>
              <a:t> target</a:t>
            </a:r>
          </a:p>
        </p:txBody>
      </p:sp>
      <p:sp>
        <p:nvSpPr>
          <p:cNvPr id="13" name="Block Arc 12"/>
          <p:cNvSpPr/>
          <p:nvPr/>
        </p:nvSpPr>
        <p:spPr bwMode="auto">
          <a:xfrm rot="16200000">
            <a:off x="2438400" y="3581400"/>
            <a:ext cx="762000" cy="457200"/>
          </a:xfrm>
          <a:prstGeom prst="blockArc">
            <a:avLst>
              <a:gd name="adj1" fmla="val 9849421"/>
              <a:gd name="adj2" fmla="val 1120985"/>
              <a:gd name="adj3" fmla="val 0"/>
            </a:avLst>
          </a:prstGeom>
          <a:noFill/>
          <a:ln w="952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4" name="Block Arc 13"/>
          <p:cNvSpPr/>
          <p:nvPr/>
        </p:nvSpPr>
        <p:spPr bwMode="auto">
          <a:xfrm rot="16200000">
            <a:off x="2895600" y="3581400"/>
            <a:ext cx="762000" cy="457200"/>
          </a:xfrm>
          <a:prstGeom prst="blockArc">
            <a:avLst>
              <a:gd name="adj1" fmla="val 9849421"/>
              <a:gd name="adj2" fmla="val 1120985"/>
              <a:gd name="adj3" fmla="val 0"/>
            </a:avLst>
          </a:prstGeom>
          <a:noFill/>
          <a:ln w="952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cxnSp>
        <p:nvCxnSpPr>
          <p:cNvPr id="15" name="Straight Arrow Connector 14"/>
          <p:cNvCxnSpPr/>
          <p:nvPr/>
        </p:nvCxnSpPr>
        <p:spPr bwMode="auto">
          <a:xfrm>
            <a:off x="4536692" y="3664368"/>
            <a:ext cx="1447800" cy="0"/>
          </a:xfrm>
          <a:prstGeom prst="straightConnector1">
            <a:avLst/>
          </a:prstGeom>
          <a:noFill/>
          <a:ln w="57150" cap="flat" cmpd="sng" algn="ctr">
            <a:solidFill>
              <a:srgbClr val="0033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6" name="Rectangle 15"/>
          <p:cNvSpPr/>
          <p:nvPr/>
        </p:nvSpPr>
        <p:spPr bwMode="auto">
          <a:xfrm>
            <a:off x="6060692" y="3290571"/>
            <a:ext cx="990600" cy="830997"/>
          </a:xfrm>
          <a:prstGeom prst="rect">
            <a:avLst/>
          </a:prstGeom>
          <a:solidFill>
            <a:srgbClr val="3333CC"/>
          </a:solidFill>
          <a:ln w="952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</a:rPr>
              <a:t>Beam Dump</a:t>
            </a:r>
          </a:p>
        </p:txBody>
      </p:sp>
      <p:cxnSp>
        <p:nvCxnSpPr>
          <p:cNvPr id="17" name="Straight Arrow Connector 16"/>
          <p:cNvCxnSpPr/>
          <p:nvPr/>
        </p:nvCxnSpPr>
        <p:spPr bwMode="auto">
          <a:xfrm>
            <a:off x="4536692" y="3816768"/>
            <a:ext cx="1295400" cy="609600"/>
          </a:xfrm>
          <a:prstGeom prst="straightConnector1">
            <a:avLst/>
          </a:prstGeom>
          <a:noFill/>
          <a:ln w="57150" cap="flat" cmpd="sng" algn="ctr">
            <a:solidFill>
              <a:srgbClr val="FF0066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8" name="Rectangle 17"/>
          <p:cNvSpPr/>
          <p:nvPr/>
        </p:nvSpPr>
        <p:spPr bwMode="auto">
          <a:xfrm>
            <a:off x="7356092" y="3054768"/>
            <a:ext cx="1371600" cy="1200328"/>
          </a:xfrm>
          <a:prstGeom prst="rect">
            <a:avLst/>
          </a:prstGeom>
          <a:solidFill>
            <a:srgbClr val="3333CC"/>
          </a:solidFill>
          <a:ln w="952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</a:rPr>
              <a:t>High Precision</a:t>
            </a:r>
            <a:r>
              <a:rPr kumimoji="0" lang="en-US" sz="2400" b="0" i="0" u="none" strike="noStrike" cap="none" normalizeH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</a:rPr>
              <a:t> Detector</a:t>
            </a: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612892" y="3207168"/>
            <a:ext cx="10567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8000"/>
                </a:solidFill>
              </a:rPr>
              <a:t>p, π</a:t>
            </a:r>
            <a:r>
              <a:rPr lang="en-US" baseline="30000" dirty="0">
                <a:solidFill>
                  <a:srgbClr val="008000"/>
                </a:solidFill>
              </a:rPr>
              <a:t>0</a:t>
            </a:r>
            <a:r>
              <a:rPr lang="en-US" dirty="0">
                <a:solidFill>
                  <a:srgbClr val="008000"/>
                </a:solidFill>
              </a:rPr>
              <a:t>, </a:t>
            </a:r>
            <a:r>
              <a:rPr lang="en-US" dirty="0" err="1">
                <a:solidFill>
                  <a:srgbClr val="008000"/>
                </a:solidFill>
              </a:rPr>
              <a:t>χ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460493" y="4121568"/>
            <a:ext cx="1219199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8000"/>
                </a:solidFill>
              </a:rPr>
              <a:t>π</a:t>
            </a:r>
            <a:r>
              <a:rPr lang="en-US" baseline="30000" dirty="0">
                <a:solidFill>
                  <a:srgbClr val="008000"/>
                </a:solidFill>
              </a:rPr>
              <a:t>+(-)</a:t>
            </a:r>
            <a:r>
              <a:rPr lang="en-US" dirty="0">
                <a:solidFill>
                  <a:srgbClr val="008000"/>
                </a:solidFill>
              </a:rPr>
              <a:t>, charged mesons</a:t>
            </a:r>
          </a:p>
        </p:txBody>
      </p:sp>
      <p:sp>
        <p:nvSpPr>
          <p:cNvPr id="21" name="Rectangle 20"/>
          <p:cNvSpPr/>
          <p:nvPr/>
        </p:nvSpPr>
        <p:spPr bwMode="auto">
          <a:xfrm rot="1800000">
            <a:off x="5823868" y="4566893"/>
            <a:ext cx="1600200" cy="461665"/>
          </a:xfrm>
          <a:prstGeom prst="rect">
            <a:avLst/>
          </a:prstGeom>
          <a:noFill/>
          <a:ln w="38100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rgbClr val="008000"/>
                </a:solidFill>
                <a:effectLst/>
                <a:latin typeface="Times New Roman" pitchFamily="18" charset="0"/>
              </a:rPr>
              <a:t>Decay pipe</a:t>
            </a:r>
          </a:p>
        </p:txBody>
      </p:sp>
      <p:sp>
        <p:nvSpPr>
          <p:cNvPr id="22" name="Rectangle 21"/>
          <p:cNvSpPr/>
          <p:nvPr/>
        </p:nvSpPr>
        <p:spPr bwMode="auto">
          <a:xfrm rot="1800000">
            <a:off x="7371209" y="5044138"/>
            <a:ext cx="1251761" cy="1200328"/>
          </a:xfrm>
          <a:prstGeom prst="rect">
            <a:avLst/>
          </a:prstGeom>
          <a:solidFill>
            <a:srgbClr val="008000"/>
          </a:solidFill>
          <a:ln w="38100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chemeClr val="bg1"/>
                </a:solidFill>
                <a:latin typeface="Times New Roman" pitchFamily="18" charset="0"/>
              </a:rPr>
              <a:t>DUNE detector system</a:t>
            </a: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47246" y="3272135"/>
            <a:ext cx="3388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+mn-lt"/>
              </a:rPr>
              <a:t>p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438400" y="4267200"/>
            <a:ext cx="120883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  <a:latin typeface="+mj-lt"/>
              </a:rPr>
              <a:t>Focusing </a:t>
            </a:r>
          </a:p>
          <a:p>
            <a:r>
              <a:rPr lang="en-US" dirty="0">
                <a:solidFill>
                  <a:srgbClr val="0000FF"/>
                </a:solidFill>
                <a:latin typeface="+mj-lt"/>
              </a:rPr>
              <a:t>horns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485172" y="2814935"/>
            <a:ext cx="8582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  <a:latin typeface="+mj-lt"/>
              </a:rPr>
              <a:t>dipole</a:t>
            </a:r>
          </a:p>
        </p:txBody>
      </p:sp>
      <p:sp>
        <p:nvSpPr>
          <p:cNvPr id="26" name="Right Arrow 25"/>
          <p:cNvSpPr/>
          <p:nvPr/>
        </p:nvSpPr>
        <p:spPr bwMode="auto">
          <a:xfrm>
            <a:off x="4800600" y="3121521"/>
            <a:ext cx="3371776" cy="917079"/>
          </a:xfrm>
          <a:prstGeom prst="rightArrow">
            <a:avLst/>
          </a:prstGeom>
          <a:solidFill>
            <a:srgbClr val="FFFF00">
              <a:alpha val="60000"/>
            </a:srgbClr>
          </a:solidFill>
          <a:ln w="57150" cap="flat" cmpd="sng" algn="ctr">
            <a:solidFill>
              <a:srgbClr val="A5002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b="1" dirty="0">
                <a:solidFill>
                  <a:srgbClr val="660066"/>
                </a:solidFill>
                <a:latin typeface="+mj-lt"/>
                <a:cs typeface="Arial"/>
              </a:rPr>
              <a:t>Dark Matter Experiments</a:t>
            </a:r>
            <a:endParaRPr kumimoji="0" lang="en-US" sz="2400" b="1" i="0" u="none" strike="noStrike" cap="none" normalizeH="0" baseline="0" dirty="0">
              <a:ln>
                <a:noFill/>
              </a:ln>
              <a:solidFill>
                <a:srgbClr val="660066"/>
              </a:solidFill>
              <a:effectLst/>
              <a:latin typeface="+mj-lt"/>
              <a:cs typeface="Arial"/>
            </a:endParaRPr>
          </a:p>
        </p:txBody>
      </p:sp>
      <p:sp>
        <p:nvSpPr>
          <p:cNvPr id="27" name="Right Arrow 26"/>
          <p:cNvSpPr/>
          <p:nvPr/>
        </p:nvSpPr>
        <p:spPr bwMode="auto">
          <a:xfrm rot="1740000">
            <a:off x="4454329" y="4521266"/>
            <a:ext cx="4207617" cy="917079"/>
          </a:xfrm>
          <a:prstGeom prst="rightArrow">
            <a:avLst/>
          </a:prstGeom>
          <a:solidFill>
            <a:srgbClr val="FFFF00">
              <a:alpha val="60000"/>
            </a:srgbClr>
          </a:solidFill>
          <a:ln w="57150" cap="flat" cmpd="sng" algn="ctr">
            <a:solidFill>
              <a:srgbClr val="A5002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b="1" dirty="0">
                <a:solidFill>
                  <a:srgbClr val="660066"/>
                </a:solidFill>
                <a:latin typeface="+mj-lt"/>
                <a:cs typeface="Arial"/>
              </a:rPr>
              <a:t>Precision Neutrino Experiments</a:t>
            </a:r>
            <a:endParaRPr kumimoji="0" lang="en-US" sz="2400" b="1" i="0" u="none" strike="noStrike" cap="none" normalizeH="0" baseline="0" dirty="0">
              <a:ln>
                <a:noFill/>
              </a:ln>
              <a:solidFill>
                <a:srgbClr val="660066"/>
              </a:solidFill>
              <a:effectLst/>
              <a:latin typeface="+mj-lt"/>
              <a:cs typeface="Arial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Monday, June 3, 2019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PHYS 1444-001, Summer 2019             Dr. Jaehoon Yu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A58E5-F186-8448-8915-9CBFB02328D9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0494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1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311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1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311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1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311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10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3110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"/>
                            </p:stCondLst>
                            <p:childTnLst>
                              <p:par>
                                <p:cTn id="8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1108" grpId="0" build="p" autoUpdateAnimBg="0"/>
      <p:bldP spid="10" grpId="0" animBg="1"/>
      <p:bldP spid="12" grpId="0" animBg="1"/>
      <p:bldP spid="13" grpId="0" animBg="1"/>
      <p:bldP spid="14" grpId="0" animBg="1"/>
      <p:bldP spid="16" grpId="0" animBg="1"/>
      <p:bldP spid="18" grpId="0" animBg="1"/>
      <p:bldP spid="19" grpId="0"/>
      <p:bldP spid="20" grpId="0"/>
      <p:bldP spid="21" grpId="0" animBg="1"/>
      <p:bldP spid="22" grpId="0" animBg="1"/>
      <p:bldP spid="23" grpId="0"/>
      <p:bldP spid="24" grpId="0"/>
      <p:bldP spid="25" grpId="0"/>
      <p:bldP spid="26" grpId="0" animBg="1"/>
      <p:bldP spid="27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62000"/>
          </a:xfrm>
        </p:spPr>
        <p:txBody>
          <a:bodyPr/>
          <a:lstStyle/>
          <a:p>
            <a:r>
              <a:rPr lang="en-US" altLang="ko-KR" dirty="0">
                <a:ea typeface="굴림" charset="-127"/>
                <a:cs typeface="굴림" charset="-127"/>
              </a:rPr>
              <a:t>Dark Matter Searches at </a:t>
            </a:r>
            <a:r>
              <a:rPr lang="en-US" altLang="ko-KR" dirty="0" err="1">
                <a:ea typeface="굴림" charset="-127"/>
                <a:cs typeface="굴림" charset="-127"/>
              </a:rPr>
              <a:t>Fermilab</a:t>
            </a:r>
            <a:endParaRPr lang="en-US" sz="4800" dirty="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838200"/>
            <a:ext cx="8534400" cy="53340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3600" dirty="0" err="1">
                <a:latin typeface="Arial Narrow" charset="0"/>
              </a:rPr>
              <a:t>Fermilab</a:t>
            </a:r>
            <a:r>
              <a:rPr lang="en-US" sz="3600" dirty="0">
                <a:latin typeface="Arial Narrow" charset="0"/>
              </a:rPr>
              <a:t> is turning into a lab with very high intensity accelerator program</a:t>
            </a:r>
          </a:p>
          <a:p>
            <a:pPr eaLnBrk="1" hangingPunct="1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3600" dirty="0">
                <a:latin typeface="Arial Narrow" charset="0"/>
              </a:rPr>
              <a:t>UTA group is part of three experiments</a:t>
            </a:r>
          </a:p>
          <a:p>
            <a:pPr lvl="1" eaLnBrk="1" hangingPunct="1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3200" dirty="0">
                <a:latin typeface="Arial Narrow" charset="0"/>
                <a:cs typeface="ＭＳ Ｐゴシック" charset="-128"/>
                <a:sym typeface="Wingdings"/>
              </a:rPr>
              <a:t>Deep Underground Neutrino Experiment (DUNE), a $1.3B US flagship experiment, with data expected in 2026</a:t>
            </a:r>
          </a:p>
          <a:p>
            <a:pPr lvl="2" eaLnBrk="1" hangingPunct="1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800" dirty="0">
                <a:latin typeface="Arial Narrow" charset="0"/>
                <a:cs typeface="ＭＳ Ｐゴシック" charset="-128"/>
                <a:sym typeface="Wingdings"/>
              </a:rPr>
              <a:t>UTA playing very significant role in this experiment</a:t>
            </a:r>
          </a:p>
          <a:p>
            <a:pPr eaLnBrk="1" hangingPunct="1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3600" dirty="0">
                <a:latin typeface="Arial Narrow" charset="0"/>
                <a:sym typeface="Wingdings"/>
              </a:rPr>
              <a:t>A rich physics program for the next 20 – 30 years!!</a:t>
            </a:r>
          </a:p>
          <a:p>
            <a:pPr eaLnBrk="1" hangingPunct="1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3600" dirty="0">
                <a:latin typeface="Arial Narrow" charset="0"/>
                <a:sym typeface="Wingdings"/>
              </a:rPr>
              <a:t>If we see DM, we could use this to make DM Beam??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Monday, June 3, 2019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PHYS 1444-001, Summer 2019             Dr. Jaehoon Yu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A58E5-F186-8448-8915-9CBFB02328D9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814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Monday, June 3, 2019</a:t>
            </a:r>
          </a:p>
        </p:txBody>
      </p:sp>
      <p:sp>
        <p:nvSpPr>
          <p:cNvPr id="11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PHYS 1444-001, Summer 2019             Dr. Jaehoon Yu</a:t>
            </a:r>
            <a:endParaRPr lang="en-US"/>
          </a:p>
        </p:txBody>
      </p:sp>
      <p:sp>
        <p:nvSpPr>
          <p:cNvPr id="36868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7E77EA-6C25-7B49-ACAD-7F94141B7CF5}" type="slidenum">
              <a:rPr lang="en-US"/>
              <a:pPr>
                <a:defRPr/>
              </a:pPr>
              <a:t>38</a:t>
            </a:fld>
            <a:endParaRPr lang="en-US"/>
          </a:p>
        </p:txBody>
      </p:sp>
      <p:sp>
        <p:nvSpPr>
          <p:cNvPr id="3584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152400"/>
            <a:ext cx="3886200" cy="533400"/>
          </a:xfrm>
        </p:spPr>
        <p:txBody>
          <a:bodyPr/>
          <a:lstStyle/>
          <a:p>
            <a:pPr eaLnBrk="1" hangingPunct="1"/>
            <a:r>
              <a:rPr lang="en-US" altLang="ko-KR" sz="2400" b="1">
                <a:ea typeface="굴림" charset="-127"/>
                <a:cs typeface="굴림" charset="-127"/>
              </a:rPr>
              <a:t>GEM Application Potential</a:t>
            </a:r>
          </a:p>
        </p:txBody>
      </p:sp>
      <p:sp>
        <p:nvSpPr>
          <p:cNvPr id="199683" name="Rectangle 3"/>
          <p:cNvSpPr>
            <a:spLocks noChangeArrowheads="1"/>
          </p:cNvSpPr>
          <p:nvPr/>
        </p:nvSpPr>
        <p:spPr bwMode="auto">
          <a:xfrm>
            <a:off x="5334000" y="228600"/>
            <a:ext cx="3276600" cy="3048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/>
            <a:r>
              <a:rPr lang="en-US" altLang="ko-KR" sz="2000" b="1" i="1">
                <a:solidFill>
                  <a:srgbClr val="009900"/>
                </a:solidFill>
                <a:latin typeface="Arial Narrow" charset="0"/>
                <a:ea typeface="굴림" charset="-127"/>
                <a:cs typeface="굴림" charset="-127"/>
              </a:rPr>
              <a:t>FAST X-RAY IMAGING</a:t>
            </a:r>
          </a:p>
        </p:txBody>
      </p:sp>
      <p:pic>
        <p:nvPicPr>
          <p:cNvPr id="199684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3400" y="1857375"/>
            <a:ext cx="4114800" cy="343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9685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00600" y="609600"/>
            <a:ext cx="236220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9686" name="Text Box 6"/>
          <p:cNvSpPr txBox="1">
            <a:spLocks noChangeArrowheads="1"/>
          </p:cNvSpPr>
          <p:nvPr/>
        </p:nvSpPr>
        <p:spPr bwMode="auto">
          <a:xfrm>
            <a:off x="533400" y="685800"/>
            <a:ext cx="441960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altLang="ko-KR" sz="1800" b="1">
                <a:solidFill>
                  <a:srgbClr val="3019FF"/>
                </a:solidFill>
                <a:latin typeface="Arial" charset="0"/>
                <a:ea typeface="굴림" charset="-127"/>
                <a:cs typeface="굴림" charset="-127"/>
              </a:rPr>
              <a:t>Using the lower GEM signal, the readout can be self-triggered with energy discrimination:</a:t>
            </a:r>
          </a:p>
        </p:txBody>
      </p:sp>
      <p:sp>
        <p:nvSpPr>
          <p:cNvPr id="199687" name="Text Box 7"/>
          <p:cNvSpPr txBox="1">
            <a:spLocks noChangeArrowheads="1"/>
          </p:cNvSpPr>
          <p:nvPr/>
        </p:nvSpPr>
        <p:spPr bwMode="auto">
          <a:xfrm>
            <a:off x="304800" y="5518150"/>
            <a:ext cx="3933825" cy="73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altLang="ko-KR" sz="1400" b="1" i="1">
                <a:latin typeface="Arial" charset="0"/>
                <a:ea typeface="굴림" charset="-127"/>
                <a:cs typeface="굴림" charset="-127"/>
              </a:rPr>
              <a:t>A. Bressan et al, </a:t>
            </a:r>
          </a:p>
          <a:p>
            <a:pPr eaLnBrk="0" hangingPunct="0"/>
            <a:r>
              <a:rPr lang="en-US" altLang="ko-KR" sz="1400" b="1" i="1">
                <a:latin typeface="Arial" charset="0"/>
                <a:ea typeface="굴림" charset="-127"/>
                <a:cs typeface="굴림" charset="-127"/>
              </a:rPr>
              <a:t>Nucl. Instr. and Meth. A 425(1999)254</a:t>
            </a:r>
          </a:p>
          <a:p>
            <a:pPr eaLnBrk="0" hangingPunct="0"/>
            <a:r>
              <a:rPr lang="en-US" altLang="ko-KR" sz="1400" b="1" i="1">
                <a:latin typeface="Arial" charset="0"/>
                <a:ea typeface="굴림" charset="-127"/>
                <a:cs typeface="굴림" charset="-127"/>
              </a:rPr>
              <a:t>F. Sauli,  Nucl. Instr. and Meth.A 461(2001)47</a:t>
            </a:r>
          </a:p>
        </p:txBody>
      </p:sp>
      <p:sp>
        <p:nvSpPr>
          <p:cNvPr id="199688" name="Text Box 8"/>
          <p:cNvSpPr txBox="1">
            <a:spLocks noChangeArrowheads="1"/>
          </p:cNvSpPr>
          <p:nvPr/>
        </p:nvSpPr>
        <p:spPr bwMode="auto">
          <a:xfrm>
            <a:off x="6934200" y="2514600"/>
            <a:ext cx="2209800" cy="94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altLang="ko-KR" sz="1400" b="1">
                <a:latin typeface="Arial" charset="0"/>
                <a:ea typeface="굴림" charset="-127"/>
                <a:cs typeface="굴림" charset="-127"/>
              </a:rPr>
              <a:t>9 keV absorption radiography of a small mammal (image size ~ 60 x 30 mm</a:t>
            </a:r>
            <a:r>
              <a:rPr lang="en-US" altLang="ko-KR" sz="1400" b="1" baseline="30000">
                <a:latin typeface="Arial" charset="0"/>
                <a:ea typeface="굴림" charset="-127"/>
                <a:cs typeface="굴림" charset="-127"/>
              </a:rPr>
              <a:t>2</a:t>
            </a:r>
            <a:r>
              <a:rPr lang="en-US" altLang="ko-KR" sz="1400" b="1">
                <a:latin typeface="Arial" charset="0"/>
                <a:ea typeface="굴림" charset="-127"/>
                <a:cs typeface="굴림" charset="-127"/>
              </a:rPr>
              <a:t>)</a:t>
            </a:r>
          </a:p>
        </p:txBody>
      </p:sp>
      <p:pic>
        <p:nvPicPr>
          <p:cNvPr id="199689" name="Picture 9" descr="machine-gun-in-a-violin-box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24400" y="3962400"/>
            <a:ext cx="43434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2121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96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96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96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96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96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96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96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996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996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996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96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996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996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996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996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9683" grpId="0" animBg="1"/>
      <p:bldP spid="199686" grpId="0"/>
      <p:bldP spid="199687" grpId="0"/>
      <p:bldP spid="199688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3159112"/>
            <a:ext cx="4495800" cy="3546488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2000"/>
          </a:xfrm>
        </p:spPr>
        <p:txBody>
          <a:bodyPr>
            <a:normAutofit fontScale="90000"/>
          </a:bodyPr>
          <a:lstStyle/>
          <a:p>
            <a:r>
              <a:rPr lang="en-US" sz="4000" dirty="0"/>
              <a:t>Bi-product of High Energy Physics Research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Monday, June 3, 2019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590A33-9DDF-D041-A6E4-2FCA1E7639A1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PHYS 1444-001, Summer 2019             Dr. Jaehoon Yu</a:t>
            </a:r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588" y="838428"/>
            <a:ext cx="4443412" cy="3581172"/>
          </a:xfrm>
          <a:prstGeom prst="rect">
            <a:avLst/>
          </a:prstGeom>
        </p:spPr>
      </p:pic>
      <p:sp>
        <p:nvSpPr>
          <p:cNvPr id="15" name="Title 1"/>
          <p:cNvSpPr txBox="1">
            <a:spLocks/>
          </p:cNvSpPr>
          <p:nvPr/>
        </p:nvSpPr>
        <p:spPr bwMode="auto">
          <a:xfrm>
            <a:off x="0" y="4572000"/>
            <a:ext cx="4800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800" kern="0" dirty="0">
                <a:solidFill>
                  <a:srgbClr val="0000FF"/>
                </a:solidFill>
                <a:latin typeface="+mj-lt"/>
                <a:ea typeface="ＭＳ Ｐゴシック" charset="-128"/>
                <a:cs typeface="ＭＳ Ｐゴシック" charset="-128"/>
              </a:rPr>
              <a:t>Can you see what the object is?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lt"/>
                <a:ea typeface="ＭＳ Ｐゴシック" charset="-128"/>
                <a:cs typeface="ＭＳ Ｐゴシック" charset="-128"/>
              </a:rPr>
              <a:t>(GEM Detector X-ray Image)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4800600" y="666750"/>
            <a:ext cx="3886200" cy="291465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595039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StarryNigh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995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Monday, June 3, 2019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PHYS 1444-001, Summer 2019             Dr. Jaehoon Yu</a:t>
            </a:r>
            <a:endParaRPr lang="en-US"/>
          </a:p>
        </p:txBody>
      </p:sp>
      <p:sp>
        <p:nvSpPr>
          <p:cNvPr id="11981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76200"/>
            <a:ext cx="8229600" cy="868363"/>
          </a:xfrm>
        </p:spPr>
        <p:txBody>
          <a:bodyPr/>
          <a:lstStyle/>
          <a:p>
            <a:r>
              <a:rPr lang="en-US" dirty="0">
                <a:solidFill>
                  <a:srgbClr val="FFFFFF"/>
                </a:solidFill>
                <a:latin typeface="Arial Narrow" charset="0"/>
              </a:rPr>
              <a:t>We always wonder…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A58E5-F186-8448-8915-9CBFB02328D9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sp>
        <p:nvSpPr>
          <p:cNvPr id="2" name="Cloud Callout 1"/>
          <p:cNvSpPr/>
          <p:nvPr/>
        </p:nvSpPr>
        <p:spPr bwMode="auto">
          <a:xfrm>
            <a:off x="685800" y="762000"/>
            <a:ext cx="7772400" cy="3429000"/>
          </a:xfrm>
          <a:prstGeom prst="cloudCallout">
            <a:avLst>
              <a:gd name="adj1" fmla="val -42196"/>
              <a:gd name="adj2" fmla="val 34100"/>
            </a:avLst>
          </a:prstGeom>
          <a:solidFill>
            <a:schemeClr val="accent6">
              <a:lumMod val="75000"/>
            </a:schemeClr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198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52600" y="1295400"/>
            <a:ext cx="5715000" cy="2590800"/>
          </a:xfrm>
        </p:spPr>
        <p:txBody>
          <a:bodyPr/>
          <a:lstStyle/>
          <a:p>
            <a:pPr marL="347472">
              <a:spcBef>
                <a:spcPts val="0"/>
              </a:spcBef>
            </a:pPr>
            <a:r>
              <a:rPr lang="en-US" sz="2800" dirty="0">
                <a:solidFill>
                  <a:srgbClr val="FFFFFF"/>
                </a:solidFill>
                <a:latin typeface="Arial Narrow" charset="0"/>
              </a:rPr>
              <a:t>What makes up the universe?</a:t>
            </a:r>
          </a:p>
          <a:p>
            <a:pPr marL="347472">
              <a:spcBef>
                <a:spcPts val="0"/>
              </a:spcBef>
            </a:pPr>
            <a:r>
              <a:rPr lang="en-US" sz="2800" dirty="0">
                <a:solidFill>
                  <a:srgbClr val="FFFFFF"/>
                </a:solidFill>
                <a:latin typeface="Arial Narrow" charset="0"/>
              </a:rPr>
              <a:t>How does the universe work?</a:t>
            </a:r>
          </a:p>
          <a:p>
            <a:pPr marL="347472">
              <a:spcBef>
                <a:spcPts val="0"/>
              </a:spcBef>
            </a:pPr>
            <a:r>
              <a:rPr lang="en-US" sz="2800" dirty="0">
                <a:solidFill>
                  <a:srgbClr val="FFFFFF"/>
                </a:solidFill>
                <a:latin typeface="Arial Narrow" charset="0"/>
              </a:rPr>
              <a:t>What holds the universe together?</a:t>
            </a:r>
          </a:p>
          <a:p>
            <a:pPr marL="347472">
              <a:spcBef>
                <a:spcPts val="0"/>
              </a:spcBef>
            </a:pPr>
            <a:r>
              <a:rPr lang="en-US" sz="2800" dirty="0">
                <a:solidFill>
                  <a:srgbClr val="FFFFFF"/>
                </a:solidFill>
                <a:latin typeface="Arial Narrow" charset="0"/>
              </a:rPr>
              <a:t>How can we live in the universe well?</a:t>
            </a:r>
          </a:p>
          <a:p>
            <a:pPr marL="347472">
              <a:spcBef>
                <a:spcPts val="0"/>
              </a:spcBef>
            </a:pPr>
            <a:r>
              <a:rPr lang="en-US" sz="2800" dirty="0">
                <a:solidFill>
                  <a:srgbClr val="FFFFFF"/>
                </a:solidFill>
                <a:latin typeface="Arial Narrow" charset="0"/>
              </a:rPr>
              <a:t>Where do we all come from?</a:t>
            </a:r>
          </a:p>
        </p:txBody>
      </p:sp>
      <p:pic>
        <p:nvPicPr>
          <p:cNvPr id="10" name="Picture 8" descr="thinker-female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2" t="433" r="6992" b="9245"/>
          <a:stretch>
            <a:fillRect/>
          </a:stretch>
        </p:blipFill>
        <p:spPr bwMode="auto">
          <a:xfrm>
            <a:off x="157323" y="3581400"/>
            <a:ext cx="1976277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46427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98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98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98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198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198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198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198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198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9810" grpId="0"/>
      <p:bldP spid="2" grpId="0" animBg="1"/>
      <p:bldP spid="119811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1-03-07 at 6.38.59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60636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52400" y="0"/>
            <a:ext cx="9525000" cy="914400"/>
          </a:xfrm>
        </p:spPr>
        <p:txBody>
          <a:bodyPr/>
          <a:lstStyle/>
          <a:p>
            <a:r>
              <a:rPr lang="en-US" sz="4000" dirty="0">
                <a:solidFill>
                  <a:srgbClr val="FF0066"/>
                </a:solidFill>
                <a:latin typeface="+mn-lt"/>
              </a:rPr>
              <a:t>And in not too distant future, we could do …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56E9FED-B022-7D4C-99D4-EF9E9B6BF054}" type="slidenum">
              <a:rPr lang="ko-KR" altLang="en-US" smtClean="0"/>
              <a:pPr>
                <a:defRPr/>
              </a:pPr>
              <a:t>40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76122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Monday, June 3, 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PHYS 1444-001, Summer 2019             Dr. Jaehoon Yu</a:t>
            </a:r>
          </a:p>
        </p:txBody>
      </p:sp>
      <p:sp>
        <p:nvSpPr>
          <p:cNvPr id="4301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615D9F57-A737-A840-8C4B-2C7CC2124182}" type="slidenum">
              <a:rPr lang="en-US">
                <a:latin typeface="Arial Narrow" pitchFamily="-84" charset="0"/>
              </a:rPr>
              <a:pPr/>
              <a:t>41</a:t>
            </a:fld>
            <a:endParaRPr lang="en-US">
              <a:latin typeface="Arial Narrow" pitchFamily="-84" charset="0"/>
            </a:endParaRPr>
          </a:p>
        </p:txBody>
      </p:sp>
      <p:sp>
        <p:nvSpPr>
          <p:cNvPr id="43013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3252"/>
            <a:ext cx="7772400" cy="685800"/>
          </a:xfrm>
        </p:spPr>
        <p:txBody>
          <a:bodyPr/>
          <a:lstStyle/>
          <a:p>
            <a:pPr eaLnBrk="1" hangingPunct="1"/>
            <a:r>
              <a:rPr lang="en-US" sz="4000" b="1" dirty="0">
                <a:ea typeface="ＭＳ Ｐゴシック" pitchFamily="-84" charset="-128"/>
                <a:cs typeface="ＭＳ Ｐゴシック" pitchFamily="-84" charset="-128"/>
              </a:rPr>
              <a:t>Textbook</a:t>
            </a:r>
          </a:p>
        </p:txBody>
      </p:sp>
      <p:sp>
        <p:nvSpPr>
          <p:cNvPr id="1075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0500" y="533400"/>
            <a:ext cx="8763000" cy="1977887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800" dirty="0">
                <a:ea typeface="ＭＳ Ｐゴシック" pitchFamily="-84" charset="-128"/>
                <a:cs typeface="ＭＳ Ｐゴシック" pitchFamily="-84" charset="-128"/>
              </a:rPr>
              <a:t>Title: Physics for Scientists and Engineers with Modern Physics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>
                <a:ea typeface="ＭＳ Ｐゴシック" pitchFamily="-84" charset="-128"/>
                <a:cs typeface="ＭＳ Ｐゴシック" pitchFamily="-84" charset="-128"/>
              </a:rPr>
              <a:t>4</a:t>
            </a:r>
            <a:r>
              <a:rPr lang="en-US" sz="2400" baseline="30000" dirty="0">
                <a:ea typeface="ＭＳ Ｐゴシック" pitchFamily="-84" charset="-128"/>
                <a:cs typeface="ＭＳ Ｐゴシック" pitchFamily="-84" charset="-128"/>
              </a:rPr>
              <a:t>th</a:t>
            </a:r>
            <a:r>
              <a:rPr lang="en-US" sz="2400" dirty="0">
                <a:ea typeface="ＭＳ Ｐゴシック" pitchFamily="-84" charset="-128"/>
                <a:cs typeface="ＭＳ Ｐゴシック" pitchFamily="-84" charset="-128"/>
              </a:rPr>
              <a:t> edition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dirty="0">
                <a:ea typeface="ＭＳ Ｐゴシック" pitchFamily="-84" charset="-128"/>
                <a:cs typeface="ＭＳ Ｐゴシック" pitchFamily="-84" charset="-128"/>
              </a:rPr>
              <a:t>Authors: D.C. </a:t>
            </a:r>
            <a:r>
              <a:rPr lang="en-US" sz="2800" dirty="0" err="1">
                <a:ea typeface="ＭＳ Ｐゴシック" pitchFamily="-84" charset="-128"/>
                <a:cs typeface="ＭＳ Ｐゴシック" pitchFamily="-84" charset="-128"/>
              </a:rPr>
              <a:t>Giancoli</a:t>
            </a:r>
            <a:endParaRPr lang="en-US" sz="2800" dirty="0">
              <a:ea typeface="ＭＳ Ｐゴシック" pitchFamily="-84" charset="-128"/>
              <a:cs typeface="ＭＳ Ｐゴシック" pitchFamily="-84" charset="-128"/>
            </a:endParaRPr>
          </a:p>
          <a:p>
            <a:pPr eaLnBrk="1" hangingPunct="1">
              <a:lnSpc>
                <a:spcPct val="90000"/>
              </a:lnSpc>
            </a:pPr>
            <a:r>
              <a:rPr lang="en-US" sz="2800" dirty="0">
                <a:ea typeface="ＭＳ Ｐゴシック" pitchFamily="-84" charset="-128"/>
                <a:cs typeface="ＭＳ Ｐゴシック" pitchFamily="-84" charset="-128"/>
              </a:rPr>
              <a:t>ISBN13: </a:t>
            </a:r>
            <a:r>
              <a:rPr lang="en-US" sz="2800" dirty="0"/>
              <a:t>978-0132273596</a:t>
            </a:r>
            <a:endParaRPr lang="en-US" sz="2800" dirty="0">
              <a:ea typeface="ＭＳ Ｐゴシック" pitchFamily="-84" charset="-128"/>
              <a:cs typeface="ＭＳ Ｐゴシック" pitchFamily="-84" charset="-128"/>
            </a:endParaRPr>
          </a:p>
          <a:p>
            <a:pPr eaLnBrk="1" hangingPunct="1">
              <a:lnSpc>
                <a:spcPct val="90000"/>
              </a:lnSpc>
            </a:pPr>
            <a:r>
              <a:rPr lang="en-US" sz="2800" dirty="0">
                <a:ea typeface="ＭＳ Ｐゴシック" pitchFamily="-84" charset="-128"/>
                <a:cs typeface="ＭＳ Ｐゴシック" pitchFamily="-84" charset="-128"/>
              </a:rPr>
              <a:t>ISBN10: </a:t>
            </a:r>
            <a:r>
              <a:rPr lang="en-US" sz="2800" dirty="0"/>
              <a:t>9780132273596</a:t>
            </a:r>
            <a:endParaRPr lang="en-US" sz="2800" dirty="0">
              <a:ea typeface="ＭＳ Ｐゴシック" pitchFamily="-84" charset="-128"/>
              <a:cs typeface="ＭＳ Ｐゴシック" pitchFamily="-84" charset="-128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E0697EC-A108-1149-A987-5ADD2445CC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2819400"/>
            <a:ext cx="77724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631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75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075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075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075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075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523" grpId="0" uiExpand="1" build="p" autoUpdateAnimBg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3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685800"/>
          </a:xfrm>
        </p:spPr>
        <p:txBody>
          <a:bodyPr/>
          <a:lstStyle/>
          <a:p>
            <a:pPr eaLnBrk="1" hangingPunct="1"/>
            <a:r>
              <a:rPr lang="en-US" sz="4000" dirty="0">
                <a:ea typeface="ＭＳ Ｐゴシック" pitchFamily="-84" charset="-128"/>
                <a:cs typeface="ＭＳ Ｐゴシック" pitchFamily="-84" charset="-128"/>
              </a:rPr>
              <a:t>Information &amp; Communication Source</a:t>
            </a:r>
          </a:p>
        </p:txBody>
      </p:sp>
      <p:sp>
        <p:nvSpPr>
          <p:cNvPr id="1075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685800"/>
            <a:ext cx="9144000" cy="57150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800" dirty="0">
                <a:ea typeface="ＭＳ Ｐゴシック" pitchFamily="-84" charset="-128"/>
                <a:cs typeface="ＭＳ Ｐゴシック" pitchFamily="-84" charset="-128"/>
              </a:rPr>
              <a:t>Course web page: </a:t>
            </a:r>
            <a:r>
              <a:rPr lang="en-US" sz="2800" dirty="0">
                <a:ea typeface="ＭＳ Ｐゴシック" pitchFamily="-84" charset="-128"/>
                <a:cs typeface="ＭＳ Ｐゴシック" pitchFamily="-84" charset="-128"/>
                <a:hlinkClick r:id="rId3"/>
              </a:rPr>
              <a:t>http://www-hep.uta.edu/~yu/teaching/summer19-1444-001/summer19-1444-001.html</a:t>
            </a:r>
            <a:r>
              <a:rPr lang="en-US" sz="2800" dirty="0">
                <a:ea typeface="ＭＳ Ｐゴシック" pitchFamily="-84" charset="-128"/>
                <a:cs typeface="ＭＳ Ｐゴシック" pitchFamily="-84" charset="-128"/>
              </a:rPr>
              <a:t> 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/>
              <a:t>Contact information &amp; Class Schedule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/>
              <a:t>Syllabus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/>
              <a:t>Homework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/>
              <a:t>Holidays and Exam days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/>
              <a:t>Evaluation Policy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/>
              <a:t>Class Style &amp; Communication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/>
              <a:t>Other information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dirty="0">
                <a:ea typeface="ＭＳ Ｐゴシック" pitchFamily="-84" charset="-128"/>
                <a:cs typeface="ＭＳ Ｐゴシック" pitchFamily="-84" charset="-128"/>
              </a:rPr>
              <a:t>Primary communication tool is e-mail: Make sure that your e-mail at the time of course registration is the one you most often read!! </a:t>
            </a:r>
            <a:r>
              <a:rPr lang="en-US" sz="2800" dirty="0">
                <a:ea typeface="ＭＳ Ｐゴシック" pitchFamily="-84" charset="-128"/>
                <a:cs typeface="ＭＳ Ｐゴシック" pitchFamily="-84" charset="-128"/>
                <a:sym typeface="Wingdings" pitchFamily="-84" charset="2"/>
              </a:rPr>
              <a:t> 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dirty="0">
                <a:ea typeface="ＭＳ Ｐゴシック" pitchFamily="-84" charset="-128"/>
                <a:cs typeface="ＭＳ Ｐゴシック" pitchFamily="-84" charset="-128"/>
              </a:rPr>
              <a:t>Office Hours for Dr. Yu: 12:30 – 1:30pm, M-</a:t>
            </a:r>
            <a:r>
              <a:rPr lang="en-US" sz="2800" dirty="0" err="1">
                <a:ea typeface="ＭＳ Ｐゴシック" pitchFamily="-84" charset="-128"/>
                <a:cs typeface="ＭＳ Ｐゴシック" pitchFamily="-84" charset="-128"/>
              </a:rPr>
              <a:t>Th</a:t>
            </a:r>
            <a:r>
              <a:rPr lang="en-US" sz="2800" dirty="0">
                <a:ea typeface="ＭＳ Ｐゴシック" pitchFamily="-84" charset="-128"/>
                <a:cs typeface="ＭＳ Ｐゴシック" pitchFamily="-84" charset="-128"/>
              </a:rPr>
              <a:t> or by appointments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Monday, June 3, 2019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PHYS 1444-001, Summer 2019             Dr. Jaehoon Yu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23D45CD-16A2-224C-B70A-0D1B04896262}" type="slidenum">
              <a:rPr lang="en-US" smtClean="0"/>
              <a:pPr>
                <a:defRPr/>
              </a:pPr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735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75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75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75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075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075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075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075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075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0752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0752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523" grpId="0" build="p" autoUpdateAnimBg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Monday, June 3, 2019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PHYS 1444-001, Summer 2019             Dr. Jaehoon Yu</a:t>
            </a:r>
            <a:endParaRPr lang="en-US"/>
          </a:p>
        </p:txBody>
      </p:sp>
      <p:sp>
        <p:nvSpPr>
          <p:cNvPr id="3891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C293E1-DDA2-4944-B029-05297B3D35FB}" type="slidenum">
              <a:rPr lang="en-US"/>
              <a:pPr>
                <a:defRPr/>
              </a:pPr>
              <a:t>43</a:t>
            </a:fld>
            <a:endParaRPr lang="en-US"/>
          </a:p>
        </p:txBody>
      </p:sp>
      <p:sp>
        <p:nvSpPr>
          <p:cNvPr id="37893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76200"/>
            <a:ext cx="7772400" cy="685800"/>
          </a:xfrm>
        </p:spPr>
        <p:txBody>
          <a:bodyPr/>
          <a:lstStyle/>
          <a:p>
            <a:pPr eaLnBrk="1" hangingPunct="1"/>
            <a:r>
              <a:rPr lang="en-US" sz="4000" dirty="0"/>
              <a:t>Evaluation Policy</a:t>
            </a:r>
          </a:p>
        </p:txBody>
      </p:sp>
      <p:sp>
        <p:nvSpPr>
          <p:cNvPr id="2007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762000"/>
            <a:ext cx="8229600" cy="5410200"/>
          </a:xfrm>
          <a:solidFill>
            <a:srgbClr val="FFFFFF"/>
          </a:solidFill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400" dirty="0"/>
              <a:t>Homework: </a:t>
            </a:r>
            <a:r>
              <a:rPr lang="en-US" altLang="ko-KR" sz="2400" dirty="0">
                <a:ea typeface="굴림" charset="-127"/>
                <a:cs typeface="굴림" charset="-127"/>
              </a:rPr>
              <a:t>25</a:t>
            </a:r>
            <a:r>
              <a:rPr lang="en-US" sz="2400" dirty="0"/>
              <a:t>%!!!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Exams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Final Comprehensive Exam (</a:t>
            </a:r>
            <a:r>
              <a:rPr lang="en-US" sz="2000" dirty="0">
                <a:ea typeface="굴림" charset="-127"/>
                <a:cs typeface="굴림" charset="-127"/>
              </a:rPr>
              <a:t>7/3/19</a:t>
            </a:r>
            <a:r>
              <a:rPr lang="en-US" sz="2000" dirty="0"/>
              <a:t>): 23%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Mid-term Comprehensive Exam (6/18/19): 20%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One better of the two term Exams (6/10/19 and 6/26/19): </a:t>
            </a:r>
            <a:r>
              <a:rPr lang="en-US" altLang="ko-KR" sz="2000" dirty="0">
                <a:ea typeface="굴림" charset="-127"/>
                <a:cs typeface="굴림" charset="-127"/>
              </a:rPr>
              <a:t>12</a:t>
            </a:r>
            <a:r>
              <a:rPr lang="en-US" sz="2000" dirty="0"/>
              <a:t>%</a:t>
            </a:r>
            <a:endParaRPr lang="en-US" sz="1800" dirty="0"/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Missing an exam is not permissible unless pre-approved</a:t>
            </a:r>
          </a:p>
          <a:p>
            <a:pPr lvl="2" eaLnBrk="1" hangingPunct="1">
              <a:lnSpc>
                <a:spcPct val="80000"/>
              </a:lnSpc>
            </a:pPr>
            <a:r>
              <a:rPr lang="en-US" sz="1800" dirty="0"/>
              <a:t>No makeup test</a:t>
            </a:r>
          </a:p>
          <a:p>
            <a:pPr lvl="2" eaLnBrk="1" hangingPunct="1">
              <a:lnSpc>
                <a:spcPct val="80000"/>
              </a:lnSpc>
            </a:pPr>
            <a:r>
              <a:rPr lang="en-US" sz="1800" u="sng" dirty="0">
                <a:solidFill>
                  <a:srgbClr val="A50021"/>
                </a:solidFill>
              </a:rPr>
              <a:t>You will get an F if you miss any of the exams without a prior approval no matter how well you’ve been doing in class!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Lab score: 10%</a:t>
            </a:r>
            <a:endParaRPr lang="en-US" sz="2400" dirty="0">
              <a:solidFill>
                <a:srgbClr val="FF0066"/>
              </a:solidFill>
            </a:endParaRPr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Pop-quizzes: 10%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Extra credits: 10% of the total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Random attendances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Strong participation in the class discussions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Special projects (BIGGGGG!!!)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Planetarium shows and Other many opportunities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Grading will be done on a sliding scale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-107950" y="3962400"/>
            <a:ext cx="8947150" cy="396875"/>
            <a:chOff x="28" y="2551"/>
            <a:chExt cx="4964" cy="250"/>
          </a:xfrm>
        </p:grpSpPr>
        <p:sp>
          <p:nvSpPr>
            <p:cNvPr id="37896" name="Line 5"/>
            <p:cNvSpPr>
              <a:spLocks noChangeShapeType="1"/>
            </p:cNvSpPr>
            <p:nvPr/>
          </p:nvSpPr>
          <p:spPr bwMode="auto">
            <a:xfrm>
              <a:off x="480" y="2676"/>
              <a:ext cx="4512" cy="0"/>
            </a:xfrm>
            <a:prstGeom prst="line">
              <a:avLst/>
            </a:prstGeom>
            <a:noFill/>
            <a:ln w="28575">
              <a:solidFill>
                <a:srgbClr val="FF0066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897" name="Text Box 6"/>
            <p:cNvSpPr txBox="1">
              <a:spLocks noChangeArrowheads="1"/>
            </p:cNvSpPr>
            <p:nvPr/>
          </p:nvSpPr>
          <p:spPr bwMode="auto">
            <a:xfrm>
              <a:off x="28" y="2551"/>
              <a:ext cx="452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2000" b="1">
                  <a:solidFill>
                    <a:srgbClr val="FF0066"/>
                  </a:solidFill>
                  <a:latin typeface="Arial Narrow" charset="0"/>
                </a:rPr>
                <a:t>100%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71235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07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007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007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007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007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007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007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0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0070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0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0070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0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0070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0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20070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0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20070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0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20070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0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20070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0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20070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07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200707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0707" grpId="0" uiExpand="1" build="p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Monday, June 3, 2019</a:t>
            </a: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PHYS 1444-001, Summer 2019             Dr. Jaehoon Yu</a:t>
            </a:r>
            <a:endParaRPr lang="en-US"/>
          </a:p>
        </p:txBody>
      </p:sp>
      <p:sp>
        <p:nvSpPr>
          <p:cNvPr id="39940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AE3BCED-6AD3-074F-9922-7EB389254E80}" type="slidenum">
              <a:rPr lang="en-US"/>
              <a:pPr>
                <a:defRPr/>
              </a:pPr>
              <a:t>44</a:t>
            </a:fld>
            <a:endParaRPr lang="en-US"/>
          </a:p>
        </p:txBody>
      </p:sp>
      <p:sp>
        <p:nvSpPr>
          <p:cNvPr id="3891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09600" y="76200"/>
            <a:ext cx="7772400" cy="533400"/>
          </a:xfrm>
        </p:spPr>
        <p:txBody>
          <a:bodyPr/>
          <a:lstStyle/>
          <a:p>
            <a:pPr eaLnBrk="1" hangingPunct="1"/>
            <a:r>
              <a:rPr lang="en-US"/>
              <a:t>Homework</a:t>
            </a:r>
          </a:p>
        </p:txBody>
      </p:sp>
      <p:sp>
        <p:nvSpPr>
          <p:cNvPr id="20275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228600" y="533400"/>
            <a:ext cx="8534400" cy="59436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400" dirty="0"/>
              <a:t>Solving homework problems is the only way to comprehend class material </a:t>
            </a:r>
            <a:r>
              <a:rPr lang="en-US" sz="2400" dirty="0">
                <a:sym typeface="Wingdings"/>
              </a:rPr>
              <a:t> 2 </a:t>
            </a:r>
            <a:r>
              <a:rPr lang="en-US" sz="2400" dirty="0" err="1">
                <a:sym typeface="Wingdings"/>
              </a:rPr>
              <a:t>homeworks</a:t>
            </a:r>
            <a:r>
              <a:rPr lang="en-US" sz="2400" dirty="0">
                <a:sym typeface="Wingdings"/>
              </a:rPr>
              <a:t> per week</a:t>
            </a:r>
            <a:endParaRPr lang="en-US" sz="2400" dirty="0"/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An electronic homework system has been setup for you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>
                <a:solidFill>
                  <a:srgbClr val="A50021"/>
                </a:solidFill>
              </a:rPr>
              <a:t>Details are in the material distributed today and on the web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>
                <a:hlinkClick r:id="rId3"/>
              </a:rPr>
              <a:t>https://quest.cns.utexas.edu/student/courses/list</a:t>
            </a:r>
            <a:r>
              <a:rPr lang="en-US" sz="2000" dirty="0"/>
              <a:t> </a:t>
            </a:r>
            <a:endParaRPr lang="en-US" sz="2400" dirty="0"/>
          </a:p>
          <a:p>
            <a:pPr lvl="1" eaLnBrk="1" hangingPunct="1">
              <a:lnSpc>
                <a:spcPct val="80000"/>
              </a:lnSpc>
            </a:pPr>
            <a:r>
              <a:rPr lang="en-US" sz="2000" dirty="0">
                <a:solidFill>
                  <a:schemeClr val="accent2"/>
                </a:solidFill>
              </a:rPr>
              <a:t>Choose the course </a:t>
            </a:r>
            <a:r>
              <a:rPr lang="en-US" sz="2000" b="1" u="sng" dirty="0">
                <a:solidFill>
                  <a:srgbClr val="FF0000"/>
                </a:solidFill>
              </a:rPr>
              <a:t>PHYS1444-Summer19</a:t>
            </a:r>
            <a:r>
              <a:rPr lang="en-US" sz="2000" dirty="0">
                <a:solidFill>
                  <a:schemeClr val="accent2"/>
                </a:solidFill>
              </a:rPr>
              <a:t>, unique number </a:t>
            </a:r>
            <a:r>
              <a:rPr lang="en-US" sz="2000" b="1" u="sng" dirty="0">
                <a:solidFill>
                  <a:srgbClr val="FF0000"/>
                </a:solidFill>
              </a:rPr>
              <a:t>44019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u="sng" dirty="0">
                <a:solidFill>
                  <a:schemeClr val="accent2"/>
                </a:solidFill>
              </a:rPr>
              <a:t>Download </a:t>
            </a:r>
            <a:r>
              <a:rPr lang="en-US" sz="2000" u="sng" dirty="0" err="1">
                <a:solidFill>
                  <a:schemeClr val="accent2"/>
                </a:solidFill>
              </a:rPr>
              <a:t>homeworks</a:t>
            </a:r>
            <a:r>
              <a:rPr lang="en-US" altLang="ko-KR" sz="2000" u="sng" dirty="0">
                <a:solidFill>
                  <a:schemeClr val="accent2"/>
                </a:solidFill>
                <a:ea typeface="굴림" charset="-127"/>
                <a:cs typeface="굴림" charset="-127"/>
              </a:rPr>
              <a:t>, solve the problems and submit them online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ko-KR" sz="2000" u="sng" dirty="0">
                <a:solidFill>
                  <a:schemeClr val="accent2"/>
                </a:solidFill>
                <a:ea typeface="굴림" charset="-127"/>
                <a:cs typeface="굴림" charset="-127"/>
              </a:rPr>
              <a:t>Multiple unsuccessful tries will deduct points</a:t>
            </a:r>
            <a:endParaRPr lang="en-US" sz="2000" u="sng" dirty="0">
              <a:solidFill>
                <a:schemeClr val="accent2"/>
              </a:solidFill>
            </a:endParaRPr>
          </a:p>
          <a:p>
            <a:pPr lvl="1" eaLnBrk="1" hangingPunct="1">
              <a:lnSpc>
                <a:spcPct val="80000"/>
              </a:lnSpc>
            </a:pPr>
            <a:r>
              <a:rPr lang="en-US" sz="2000" dirty="0">
                <a:solidFill>
                  <a:srgbClr val="A50021"/>
                </a:solidFill>
              </a:rPr>
              <a:t>Roster will close at 11pm this Wednesday, June 5</a:t>
            </a:r>
            <a:endParaRPr lang="en-US" altLang="ko-KR" sz="2000" dirty="0">
              <a:solidFill>
                <a:srgbClr val="A50021"/>
              </a:solidFill>
              <a:ea typeface="굴림" charset="-127"/>
              <a:cs typeface="굴림" charset="-127"/>
            </a:endParaRPr>
          </a:p>
          <a:p>
            <a:pPr lvl="1" eaLnBrk="1" hangingPunct="1">
              <a:lnSpc>
                <a:spcPct val="80000"/>
              </a:lnSpc>
            </a:pPr>
            <a:r>
              <a:rPr lang="en-US" sz="2000" dirty="0">
                <a:solidFill>
                  <a:srgbClr val="A50021"/>
                </a:solidFill>
                <a:ea typeface="굴림" charset="-127"/>
                <a:cs typeface="굴림" charset="-127"/>
              </a:rPr>
              <a:t>You need a UT e-ID (NOT the UTA NetID): Go and apply at the URL </a:t>
            </a:r>
            <a:r>
              <a:rPr lang="en-US" sz="2000" dirty="0">
                <a:solidFill>
                  <a:srgbClr val="A50021"/>
                </a:solidFill>
                <a:ea typeface="굴림" charset="-127"/>
                <a:cs typeface="굴림" charset="-127"/>
                <a:hlinkClick r:id="rId4"/>
              </a:rPr>
              <a:t>https://idmanager.its.utexas.edu/eid_self_help/?createEID&amp;qwicap-page-id=EA027EFF7E2DA39E</a:t>
            </a:r>
            <a:r>
              <a:rPr lang="en-US" sz="2000" dirty="0">
                <a:solidFill>
                  <a:srgbClr val="A50021"/>
                </a:solidFill>
                <a:ea typeface="굴림" charset="-127"/>
                <a:cs typeface="굴림" charset="-127"/>
              </a:rPr>
              <a:t> if you don’t have one.</a:t>
            </a:r>
            <a:endParaRPr lang="en-US" sz="2000" dirty="0">
              <a:solidFill>
                <a:srgbClr val="A50021"/>
              </a:solidFill>
            </a:endParaRPr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Each homework carries the same weight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Home work problems will be slightly ahead of the class and tough!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b="1" u="sng" dirty="0">
                <a:solidFill>
                  <a:srgbClr val="A50021"/>
                </a:solidFill>
              </a:rPr>
              <a:t>No</a:t>
            </a:r>
            <a:r>
              <a:rPr lang="en-US" sz="2400" dirty="0"/>
              <a:t> homework will be dropped from the final grade!!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Home work will constitute </a:t>
            </a:r>
            <a:r>
              <a:rPr lang="en-US" altLang="ko-KR" sz="2400" b="1" u="sng" dirty="0">
                <a:solidFill>
                  <a:srgbClr val="A50021"/>
                </a:solidFill>
                <a:ea typeface="굴림" charset="-127"/>
                <a:cs typeface="굴림" charset="-127"/>
              </a:rPr>
              <a:t>25%</a:t>
            </a:r>
            <a:r>
              <a:rPr lang="en-US" sz="2400" b="1" u="sng" dirty="0">
                <a:solidFill>
                  <a:srgbClr val="A50021"/>
                </a:solidFill>
              </a:rPr>
              <a:t> of the total</a:t>
            </a:r>
            <a:r>
              <a:rPr lang="en-US" sz="2400" dirty="0"/>
              <a:t> </a:t>
            </a:r>
            <a:r>
              <a:rPr lang="en-US" sz="2400" dirty="0">
                <a:sym typeface="Wingdings" charset="2"/>
              </a:rPr>
              <a:t> A good way of keeping your grades high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Strongly encouraged to collaborate </a:t>
            </a:r>
            <a:r>
              <a:rPr lang="en-US" sz="2400" dirty="0" err="1">
                <a:sym typeface="Wingdings" charset="2"/>
              </a:rPr>
              <a:t></a:t>
            </a:r>
            <a:r>
              <a:rPr lang="en-US" sz="2400" dirty="0">
                <a:sym typeface="Wingdings" charset="2"/>
              </a:rPr>
              <a:t> Does not mean you can copy</a:t>
            </a:r>
          </a:p>
        </p:txBody>
      </p:sp>
    </p:spTree>
    <p:extLst>
      <p:ext uri="{BB962C8B-B14F-4D97-AF65-F5344CB8AC3E}">
        <p14:creationId xmlns:p14="http://schemas.microsoft.com/office/powerpoint/2010/main" val="1386947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27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027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027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027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027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027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027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5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0275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5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0275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5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0275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5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20275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5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20275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5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20275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5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20275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2755" grpId="0" uiExpand="1" build="p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Monday, June 3, 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PHYS 1444-001, Summer 2019             Dr. Jaehoon Yu</a:t>
            </a:r>
            <a:endParaRPr lang="en-US"/>
          </a:p>
        </p:txBody>
      </p:sp>
      <p:sp>
        <p:nvSpPr>
          <p:cNvPr id="4608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B6DDFA2E-DC40-C340-BB90-95012A4DAC1F}" type="slidenum">
              <a:rPr lang="en-US">
                <a:latin typeface="Arial Narrow" pitchFamily="-84" charset="0"/>
              </a:rPr>
              <a:pPr/>
              <a:t>45</a:t>
            </a:fld>
            <a:endParaRPr lang="en-US">
              <a:latin typeface="Arial Narrow" pitchFamily="-84" charset="0"/>
            </a:endParaRPr>
          </a:p>
        </p:txBody>
      </p:sp>
      <p:sp>
        <p:nvSpPr>
          <p:cNvPr id="46085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533400"/>
          </a:xfrm>
        </p:spPr>
        <p:txBody>
          <a:bodyPr/>
          <a:lstStyle/>
          <a:p>
            <a:pPr eaLnBrk="1" hangingPunct="1"/>
            <a:r>
              <a:rPr lang="en-US" sz="4000">
                <a:ea typeface="ＭＳ Ｐゴシック" pitchFamily="-84" charset="-128"/>
                <a:cs typeface="ＭＳ Ｐゴシック" pitchFamily="-84" charset="-128"/>
              </a:rPr>
              <a:t>Attendances and Class Style</a:t>
            </a:r>
          </a:p>
        </p:txBody>
      </p:sp>
      <p:sp>
        <p:nvSpPr>
          <p:cNvPr id="2037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762000"/>
            <a:ext cx="8534400" cy="58674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>
                <a:ea typeface="+mn-ea"/>
                <a:cs typeface="+mn-cs"/>
              </a:rPr>
              <a:t>Attendances: 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/>
              <a:t>Will be taken randomly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/>
              <a:t>Will be used for extra credits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>
                <a:ea typeface="+mn-ea"/>
                <a:cs typeface="+mn-cs"/>
              </a:rPr>
              <a:t>Class style: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/>
              <a:t>Lectures will be on electronic media</a:t>
            </a:r>
          </a:p>
          <a:p>
            <a:pPr lvl="2" eaLnBrk="1" hangingPunct="1">
              <a:lnSpc>
                <a:spcPct val="90000"/>
              </a:lnSpc>
              <a:defRPr/>
            </a:pPr>
            <a:r>
              <a:rPr lang="en-US"/>
              <a:t>The lecture notes will be posted on the web </a:t>
            </a:r>
            <a:r>
              <a:rPr lang="en-US" b="1" u="sng">
                <a:solidFill>
                  <a:srgbClr val="A50021"/>
                </a:solidFill>
              </a:rPr>
              <a:t>AFTER</a:t>
            </a:r>
            <a:r>
              <a:rPr lang="en-US"/>
              <a:t> each class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/>
              <a:t>Will be mixed with traditional methods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/>
              <a:t>Active participation through questions and discussions are </a:t>
            </a:r>
            <a:r>
              <a:rPr lang="en-US" b="1" u="sng">
                <a:solidFill>
                  <a:srgbClr val="A50021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STRONGLY</a:t>
            </a:r>
            <a:r>
              <a:rPr lang="en-US"/>
              <a:t> encouraged </a:t>
            </a:r>
            <a:r>
              <a:rPr lang="en-US">
                <a:sym typeface="Wingdings" charset="2"/>
              </a:rPr>
              <a:t> Extra credit….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>
                <a:sym typeface="Wingdings" charset="2"/>
              </a:rPr>
              <a:t>Communication between you and me is extremely important</a:t>
            </a:r>
          </a:p>
          <a:p>
            <a:pPr lvl="2" eaLnBrk="1" hangingPunct="1">
              <a:lnSpc>
                <a:spcPct val="90000"/>
              </a:lnSpc>
              <a:defRPr/>
            </a:pPr>
            <a:r>
              <a:rPr lang="en-US">
                <a:sym typeface="Wingdings" charset="2"/>
              </a:rPr>
              <a:t>If you have problems, please do not hesitate talking to me</a:t>
            </a:r>
          </a:p>
        </p:txBody>
      </p:sp>
    </p:spTree>
    <p:extLst>
      <p:ext uri="{BB962C8B-B14F-4D97-AF65-F5344CB8AC3E}">
        <p14:creationId xmlns:p14="http://schemas.microsoft.com/office/powerpoint/2010/main" val="865441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7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37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7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037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7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037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7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037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7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037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7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037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77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0377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77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0377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77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0377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77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0377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3779" grpId="0" build="p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Monday, June 3, 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PHYS 1444-001, Summer 2019             Dr. Jaehoon Yu</a:t>
            </a:r>
            <a:endParaRPr lang="en-US"/>
          </a:p>
        </p:txBody>
      </p:sp>
      <p:sp>
        <p:nvSpPr>
          <p:cNvPr id="4198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27F15C3-4849-B24E-B0DE-48090D7A5563}" type="slidenum">
              <a:rPr lang="en-US"/>
              <a:pPr>
                <a:defRPr/>
              </a:pPr>
              <a:t>46</a:t>
            </a:fld>
            <a:endParaRPr lang="en-US"/>
          </a:p>
        </p:txBody>
      </p:sp>
      <p:sp>
        <p:nvSpPr>
          <p:cNvPr id="40965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533400"/>
          </a:xfrm>
        </p:spPr>
        <p:txBody>
          <a:bodyPr/>
          <a:lstStyle/>
          <a:p>
            <a:pPr eaLnBrk="1" hangingPunct="1"/>
            <a:r>
              <a:rPr lang="en-US" sz="4000" dirty="0"/>
              <a:t>Lab and Physics Clinic</a:t>
            </a:r>
          </a:p>
        </p:txBody>
      </p:sp>
      <p:sp>
        <p:nvSpPr>
          <p:cNvPr id="2048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685800"/>
            <a:ext cx="8534400" cy="5638800"/>
          </a:xfrm>
        </p:spPr>
        <p:txBody>
          <a:bodyPr/>
          <a:lstStyle/>
          <a:p>
            <a:pPr eaLnBrk="1" hangingPunct="1"/>
            <a:r>
              <a:rPr lang="en-US" sz="2400" dirty="0"/>
              <a:t>Physics Labs:</a:t>
            </a:r>
            <a:r>
              <a:rPr lang="en-US" sz="2000" dirty="0"/>
              <a:t> Begins Wednesday, June 5</a:t>
            </a:r>
          </a:p>
          <a:p>
            <a:pPr lvl="1" eaLnBrk="1" hangingPunct="1"/>
            <a:r>
              <a:rPr lang="en-US" sz="2000" dirty="0"/>
              <a:t>Important to understand physical principles through experiments</a:t>
            </a:r>
          </a:p>
          <a:p>
            <a:pPr lvl="1" eaLnBrk="1" hangingPunct="1"/>
            <a:r>
              <a:rPr lang="en-US" sz="2000" dirty="0"/>
              <a:t>10% of the grade</a:t>
            </a:r>
          </a:p>
          <a:p>
            <a:pPr lvl="1" eaLnBrk="1" hangingPunct="1"/>
            <a:r>
              <a:rPr lang="en-US" sz="2000" dirty="0" err="1"/>
              <a:t>Prelab</a:t>
            </a:r>
            <a:r>
              <a:rPr lang="en-US" sz="2000" dirty="0"/>
              <a:t> questions can be obtained at </a:t>
            </a:r>
            <a:r>
              <a:rPr lang="en-US" sz="2000" dirty="0">
                <a:hlinkClick r:id="rId2"/>
              </a:rPr>
              <a:t>www.uta.edu/physics/labs</a:t>
            </a:r>
            <a:r>
              <a:rPr lang="en-US" sz="2000" dirty="0"/>
              <a:t> </a:t>
            </a:r>
          </a:p>
          <a:p>
            <a:pPr lvl="1" eaLnBrk="1" hangingPunct="1"/>
            <a:r>
              <a:rPr lang="en-US" sz="2000" dirty="0"/>
              <a:t>Lab syllabus is available in your assigned lab rooms.  </a:t>
            </a:r>
          </a:p>
          <a:p>
            <a:pPr eaLnBrk="1" hangingPunct="1"/>
            <a:r>
              <a:rPr lang="en-US" sz="2400" dirty="0"/>
              <a:t>Physics Clinic:</a:t>
            </a:r>
          </a:p>
          <a:p>
            <a:pPr lvl="1" eaLnBrk="1" hangingPunct="1"/>
            <a:r>
              <a:rPr lang="en-US" sz="2000" dirty="0"/>
              <a:t>Free service</a:t>
            </a:r>
          </a:p>
          <a:p>
            <a:pPr lvl="1" eaLnBrk="1" hangingPunct="1"/>
            <a:r>
              <a:rPr lang="en-US" sz="2000" dirty="0"/>
              <a:t>They provide general help on physics, including help solving homework problems</a:t>
            </a:r>
          </a:p>
          <a:p>
            <a:pPr lvl="2" eaLnBrk="1" hangingPunct="1"/>
            <a:r>
              <a:rPr lang="en-US" sz="1800" dirty="0"/>
              <a:t>Do not expect solutions of the problem from them!</a:t>
            </a:r>
          </a:p>
          <a:p>
            <a:pPr lvl="2" eaLnBrk="1" hangingPunct="1"/>
            <a:r>
              <a:rPr lang="en-US" sz="1800" dirty="0"/>
              <a:t>Do not expect them to tell you whether your answers are correct!</a:t>
            </a:r>
          </a:p>
          <a:p>
            <a:pPr lvl="2" eaLnBrk="1" hangingPunct="1"/>
            <a:r>
              <a:rPr lang="en-US" sz="1800" dirty="0"/>
              <a:t>It is your responsibility to make sure that you have done everything correctly!</a:t>
            </a:r>
            <a:endParaRPr lang="en-US" sz="2000" dirty="0">
              <a:sym typeface="Wingdings" charset="2"/>
            </a:endParaRPr>
          </a:p>
          <a:p>
            <a:pPr lvl="1" eaLnBrk="1" hangingPunct="1"/>
            <a:r>
              <a:rPr lang="en-US" sz="2000" dirty="0">
                <a:sym typeface="Wingdings" charset="2"/>
              </a:rPr>
              <a:t>11am – 6pm, Mon – Thu in SH 007</a:t>
            </a:r>
          </a:p>
          <a:p>
            <a:pPr lvl="1" eaLnBrk="1" hangingPunct="1"/>
            <a:r>
              <a:rPr lang="en-US" sz="2000" dirty="0">
                <a:sym typeface="Wingdings" charset="2"/>
              </a:rPr>
              <a:t>This service begins today!</a:t>
            </a:r>
          </a:p>
          <a:p>
            <a:pPr lvl="1" eaLnBrk="1" hangingPunct="1"/>
            <a:r>
              <a:rPr lang="en-US" sz="2000" dirty="0">
                <a:sym typeface="Wingdings" charset="2"/>
              </a:rPr>
              <a:t>Please take full advantage of this service!!</a:t>
            </a:r>
          </a:p>
        </p:txBody>
      </p:sp>
    </p:spTree>
    <p:extLst>
      <p:ext uri="{BB962C8B-B14F-4D97-AF65-F5344CB8AC3E}">
        <p14:creationId xmlns:p14="http://schemas.microsoft.com/office/powerpoint/2010/main" val="1354468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48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048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048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048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048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048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048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0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0480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0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0480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0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0480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0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20480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0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20480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0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20480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0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20480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03" grpId="0" build="p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7772400" cy="457200"/>
          </a:xfrm>
        </p:spPr>
        <p:txBody>
          <a:bodyPr/>
          <a:lstStyle/>
          <a:p>
            <a:pPr eaLnBrk="1" hangingPunct="1"/>
            <a:r>
              <a:rPr lang="en-US"/>
              <a:t>Extra credit</a:t>
            </a:r>
          </a:p>
        </p:txBody>
      </p:sp>
      <p:sp>
        <p:nvSpPr>
          <p:cNvPr id="41987" name="Content Placeholder 2"/>
          <p:cNvSpPr>
            <a:spLocks noGrp="1"/>
          </p:cNvSpPr>
          <p:nvPr>
            <p:ph idx="1"/>
          </p:nvPr>
        </p:nvSpPr>
        <p:spPr>
          <a:xfrm>
            <a:off x="685800" y="762000"/>
            <a:ext cx="7772400" cy="5257800"/>
          </a:xfrm>
        </p:spPr>
        <p:txBody>
          <a:bodyPr/>
          <a:lstStyle/>
          <a:p>
            <a:pPr eaLnBrk="1" hangingPunct="1"/>
            <a:r>
              <a:rPr lang="en-US" sz="4000" dirty="0"/>
              <a:t>10% addition to the total</a:t>
            </a:r>
          </a:p>
          <a:p>
            <a:pPr lvl="1" eaLnBrk="1" hangingPunct="1"/>
            <a:r>
              <a:rPr lang="en-US" sz="3600" dirty="0"/>
              <a:t>Could boost a B to A, C to B or D to C</a:t>
            </a:r>
          </a:p>
          <a:p>
            <a:pPr eaLnBrk="1" hangingPunct="1"/>
            <a:r>
              <a:rPr lang="en-US" sz="4000" dirty="0"/>
              <a:t>What constitute for extra credit?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3600" dirty="0"/>
              <a:t>Special projects (biggest!!)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3600" dirty="0"/>
              <a:t>Random attendances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3600" dirty="0"/>
              <a:t>Strong participation in the class discussions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3600" dirty="0"/>
              <a:t>Watch the valid planetarium shows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3600" dirty="0"/>
              <a:t>Many other opportunities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Monday, June 3, 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PHYS 1444-001, Summer 2019             Dr. Jaehoon Yu</a:t>
            </a:r>
            <a:endParaRPr lang="en-US"/>
          </a:p>
        </p:txBody>
      </p:sp>
      <p:sp>
        <p:nvSpPr>
          <p:cNvPr id="4301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BEFFF0-8774-1042-994A-C32C17B54255}" type="slidenum">
              <a:rPr lang="en-US"/>
              <a:pPr>
                <a:defRPr/>
              </a:pPr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737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19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19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19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19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19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19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419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4198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87" grpId="0" build="p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457200"/>
          </a:xfrm>
        </p:spPr>
        <p:txBody>
          <a:bodyPr/>
          <a:lstStyle/>
          <a:p>
            <a:pPr eaLnBrk="1" hangingPunct="1"/>
            <a:r>
              <a:rPr lang="en-US" dirty="0">
                <a:ea typeface="ＭＳ Ｐゴシック" pitchFamily="-84" charset="-128"/>
                <a:cs typeface="ＭＳ Ｐゴシック" pitchFamily="-84" charset="-128"/>
              </a:rPr>
              <a:t>Valid Planetarium Shows</a:t>
            </a:r>
          </a:p>
        </p:txBody>
      </p:sp>
      <p:sp>
        <p:nvSpPr>
          <p:cNvPr id="4915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7630EF1E-AFE0-DE4D-AFB1-9733BEE277B8}" type="slidenum">
              <a:rPr lang="en-US">
                <a:latin typeface="Arial Narrow" pitchFamily="-84" charset="0"/>
              </a:rPr>
              <a:pPr/>
              <a:t>48</a:t>
            </a:fld>
            <a:endParaRPr lang="en-US">
              <a:latin typeface="Arial Narrow" pitchFamily="-84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Monday, June 3, 2019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PHYS 1444-001, Summer 2019             Dr. Jaehoon Yu</a:t>
            </a:r>
            <a:endParaRPr lang="en-US"/>
          </a:p>
        </p:txBody>
      </p:sp>
      <p:sp>
        <p:nvSpPr>
          <p:cNvPr id="49155" name="Content Placeholder 2"/>
          <p:cNvSpPr>
            <a:spLocks noGrp="1"/>
          </p:cNvSpPr>
          <p:nvPr>
            <p:ph idx="1"/>
          </p:nvPr>
        </p:nvSpPr>
        <p:spPr>
          <a:xfrm>
            <a:off x="381000" y="533400"/>
            <a:ext cx="8305800" cy="6172200"/>
          </a:xfrm>
          <a:solidFill>
            <a:schemeClr val="bg1"/>
          </a:solidFill>
        </p:spPr>
        <p:txBody>
          <a:bodyPr/>
          <a:lstStyle/>
          <a:p>
            <a:pPr eaLnBrk="1" hangingPunct="1"/>
            <a:r>
              <a:rPr lang="en-US" sz="2800" dirty="0">
                <a:ea typeface="ＭＳ Ｐゴシック" pitchFamily="-84" charset="-128"/>
              </a:rPr>
              <a:t>Regular running show schedule: </a:t>
            </a:r>
            <a:r>
              <a:rPr lang="en-US" sz="2800" dirty="0">
                <a:ea typeface="ＭＳ Ｐゴシック" pitchFamily="-84" charset="-128"/>
                <a:hlinkClick r:id="rId2"/>
              </a:rPr>
              <a:t>https://www.uta.edu/planetarium/shows/schedule.php</a:t>
            </a:r>
            <a:r>
              <a:rPr lang="en-US" sz="2800" dirty="0">
                <a:ea typeface="ＭＳ Ｐゴシック" pitchFamily="-84" charset="-128"/>
              </a:rPr>
              <a:t> </a:t>
            </a:r>
            <a:r>
              <a:rPr lang="en-US" sz="2400" dirty="0">
                <a:ea typeface="ＭＳ Ｐゴシック" pitchFamily="-84" charset="-128"/>
                <a:cs typeface="ＭＳ Ｐゴシック" pitchFamily="-84" charset="-128"/>
              </a:rPr>
              <a:t> </a:t>
            </a:r>
          </a:p>
          <a:p>
            <a:r>
              <a:rPr lang="en-US" sz="2800" dirty="0">
                <a:ea typeface="ＭＳ Ｐゴシック" pitchFamily="-84" charset="-128"/>
                <a:cs typeface="ＭＳ Ｐゴシック" pitchFamily="-84" charset="-128"/>
              </a:rPr>
              <a:t>Valid shows ( some need special arrangements)</a:t>
            </a:r>
            <a:endParaRPr lang="en-US" sz="2800" dirty="0"/>
          </a:p>
          <a:p>
            <a:pPr lvl="1"/>
            <a:r>
              <a:rPr lang="en-US" sz="2000" dirty="0"/>
              <a:t>Black Holes and Phantom of the Universe (Count up to 2 times!!)</a:t>
            </a:r>
          </a:p>
          <a:p>
            <a:pPr lvl="1"/>
            <a:r>
              <a:rPr lang="en-US" sz="2000" dirty="0"/>
              <a:t>Astronaut;  Bad Astronomy; Back to the Moon for Good; From Earth to the Universe; Experience the Aurora; IBEX; Ice Worlds; Magnificent Sun</a:t>
            </a:r>
          </a:p>
          <a:p>
            <a:pPr lvl="1"/>
            <a:r>
              <a:rPr lang="en-US" sz="2000" dirty="0"/>
              <a:t>Mayan Prophecies; </a:t>
            </a:r>
            <a:r>
              <a:rPr lang="en-US" sz="2000" dirty="0" err="1"/>
              <a:t>MicroCosm</a:t>
            </a:r>
            <a:r>
              <a:rPr lang="en-US" sz="2000" dirty="0"/>
              <a:t>; Nano Cam; Stars of the Pharaohs; </a:t>
            </a:r>
            <a:r>
              <a:rPr lang="en-US" sz="2000" dirty="0" err="1"/>
              <a:t>TimeSpace</a:t>
            </a:r>
            <a:r>
              <a:rPr lang="en-US" sz="2000" dirty="0"/>
              <a:t>, Two Small Pieces of Glass; Unseen Universe; Violent Universe; Out there</a:t>
            </a:r>
          </a:p>
          <a:p>
            <a:r>
              <a:rPr lang="en-US" sz="2400" dirty="0">
                <a:ea typeface="ＭＳ Ｐゴシック" pitchFamily="-84" charset="-128"/>
                <a:cs typeface="ＭＳ Ｐゴシック" pitchFamily="-84" charset="-128"/>
              </a:rPr>
              <a:t>How to submit for extra credit?</a:t>
            </a:r>
          </a:p>
          <a:p>
            <a:pPr lvl="1" eaLnBrk="1" hangingPunct="1"/>
            <a:r>
              <a:rPr lang="en-US" sz="2000" dirty="0"/>
              <a:t>Obtain the ticket stub that is signed and dated by the planetarium star lecturer at the show</a:t>
            </a:r>
          </a:p>
          <a:p>
            <a:pPr lvl="1" eaLnBrk="1" hangingPunct="1"/>
            <a:r>
              <a:rPr lang="en-US" sz="2000" dirty="0"/>
              <a:t>Collect the ticket stubs</a:t>
            </a:r>
          </a:p>
          <a:p>
            <a:pPr lvl="1" eaLnBrk="1" hangingPunct="1"/>
            <a:r>
              <a:rPr lang="en-US" sz="2000" dirty="0"/>
              <a:t>Tape one edge of all of the ticket stubs on a sheet of paper with your name and ID written on it</a:t>
            </a:r>
          </a:p>
          <a:p>
            <a:pPr lvl="1" eaLnBrk="1" hangingPunct="1"/>
            <a:r>
              <a:rPr lang="en-US" sz="2000" dirty="0"/>
              <a:t>Submit the sheet at the end of the semester at the final exam</a:t>
            </a:r>
          </a:p>
        </p:txBody>
      </p:sp>
    </p:spTree>
    <p:extLst>
      <p:ext uri="{BB962C8B-B14F-4D97-AF65-F5344CB8AC3E}">
        <p14:creationId xmlns:p14="http://schemas.microsoft.com/office/powerpoint/2010/main" val="3739545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91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91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91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491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491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491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491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4915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4915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4915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155" grpId="0" build="p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Monday, June 3, 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PHYS 1444-001, Summer 2019             Dr. Jaehoon Yu</a:t>
            </a:r>
            <a:endParaRPr lang="en-US"/>
          </a:p>
        </p:txBody>
      </p:sp>
      <p:sp>
        <p:nvSpPr>
          <p:cNvPr id="4506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7956704-E20E-9248-A268-467CBC5B306F}" type="slidenum">
              <a:rPr lang="en-US"/>
              <a:pPr>
                <a:defRPr/>
              </a:pPr>
              <a:t>49</a:t>
            </a:fld>
            <a:endParaRPr lang="en-US"/>
          </a:p>
        </p:txBody>
      </p:sp>
      <p:sp>
        <p:nvSpPr>
          <p:cNvPr id="44037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-76200"/>
            <a:ext cx="7772400" cy="762000"/>
          </a:xfrm>
        </p:spPr>
        <p:txBody>
          <a:bodyPr/>
          <a:lstStyle/>
          <a:p>
            <a:pPr eaLnBrk="1" hangingPunct="1"/>
            <a:r>
              <a:rPr lang="en-US" sz="4000"/>
              <a:t>What can you expect from this class?</a:t>
            </a:r>
          </a:p>
        </p:txBody>
      </p:sp>
      <p:sp>
        <p:nvSpPr>
          <p:cNvPr id="4506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685800"/>
            <a:ext cx="8229600" cy="57150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000" dirty="0"/>
              <a:t>All A’s?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800" dirty="0"/>
              <a:t>This would be really nice, wouldn’t it?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800" dirty="0"/>
              <a:t>But if it is too easy it is not fulfilling</a:t>
            </a:r>
            <a:r>
              <a:rPr lang="en-US" altLang="ko-KR" sz="1800" dirty="0">
                <a:ea typeface="굴림" charset="-127"/>
                <a:cs typeface="굴림" charset="-127"/>
              </a:rPr>
              <a:t> or meaningful</a:t>
            </a:r>
            <a:r>
              <a:rPr lang="en-US" sz="1800" dirty="0"/>
              <a:t>….</a:t>
            </a:r>
          </a:p>
          <a:p>
            <a:pPr eaLnBrk="1" hangingPunct="1">
              <a:lnSpc>
                <a:spcPct val="90000"/>
              </a:lnSpc>
            </a:pPr>
            <a:r>
              <a:rPr lang="en-US" sz="2000" dirty="0"/>
              <a:t>This class is not going to be a stroll in the park!!</a:t>
            </a:r>
          </a:p>
          <a:p>
            <a:pPr eaLnBrk="1" hangingPunct="1">
              <a:lnSpc>
                <a:spcPct val="90000"/>
              </a:lnSpc>
            </a:pPr>
            <a:r>
              <a:rPr lang="en-US" sz="2000" dirty="0"/>
              <a:t>You will earn your grade in this class.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800" dirty="0"/>
              <a:t>You will need to put in sufficient time and sincere efforts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800" dirty="0"/>
              <a:t>Exams</a:t>
            </a:r>
            <a:r>
              <a:rPr lang="en-US" altLang="ko-KR" sz="1800" dirty="0">
                <a:ea typeface="굴림" charset="-127"/>
                <a:cs typeface="굴림" charset="-127"/>
              </a:rPr>
              <a:t> and quizzes</a:t>
            </a:r>
            <a:r>
              <a:rPr lang="en-US" sz="1800" dirty="0"/>
              <a:t> will be tough!!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1600" dirty="0"/>
              <a:t>Sometimes problems might not look exactly like what you learned in the class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1600" dirty="0"/>
              <a:t>Show your work! Just putting the right answer for free response problems does not work!</a:t>
            </a:r>
          </a:p>
          <a:p>
            <a:pPr eaLnBrk="1" hangingPunct="1">
              <a:lnSpc>
                <a:spcPct val="90000"/>
              </a:lnSpc>
            </a:pPr>
            <a:r>
              <a:rPr lang="en-US" sz="2000" dirty="0"/>
              <a:t>But you have a great control (up to 45%) of your grade in your hands 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800" dirty="0"/>
              <a:t>Homework</a:t>
            </a:r>
            <a:r>
              <a:rPr lang="en-US" altLang="ko-KR" sz="1800" dirty="0">
                <a:ea typeface="굴림" charset="-127"/>
                <a:cs typeface="굴림" charset="-127"/>
              </a:rPr>
              <a:t> is 25</a:t>
            </a:r>
            <a:r>
              <a:rPr lang="en-US" sz="1800" dirty="0"/>
              <a:t>%</a:t>
            </a:r>
            <a:r>
              <a:rPr lang="en-US" altLang="ko-KR" sz="1800" dirty="0">
                <a:ea typeface="굴림" charset="-127"/>
                <a:cs typeface="굴림" charset="-127"/>
              </a:rPr>
              <a:t> of the total grade</a:t>
            </a:r>
            <a:r>
              <a:rPr lang="en-US" sz="1800" dirty="0"/>
              <a:t>!!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1600" dirty="0"/>
              <a:t>Means you will have many homework problems</a:t>
            </a:r>
          </a:p>
          <a:p>
            <a:pPr lvl="3" eaLnBrk="1" hangingPunct="1">
              <a:lnSpc>
                <a:spcPct val="90000"/>
              </a:lnSpc>
            </a:pPr>
            <a:r>
              <a:rPr lang="en-US" sz="1400" dirty="0"/>
              <a:t>Sometimes much more than </a:t>
            </a:r>
            <a:r>
              <a:rPr lang="en-US" altLang="ko-KR" sz="1400" dirty="0">
                <a:ea typeface="굴림" charset="-127"/>
                <a:cs typeface="굴림" charset="-127"/>
              </a:rPr>
              <a:t>any </a:t>
            </a:r>
            <a:r>
              <a:rPr lang="en-US" sz="1400" dirty="0"/>
              <a:t>other classes</a:t>
            </a:r>
          </a:p>
          <a:p>
            <a:pPr lvl="3" eaLnBrk="1" hangingPunct="1">
              <a:lnSpc>
                <a:spcPct val="90000"/>
              </a:lnSpc>
            </a:pPr>
            <a:r>
              <a:rPr lang="en-US" sz="1400" dirty="0"/>
              <a:t>Some homework problems will be something that you have yet to learn in class</a:t>
            </a:r>
          </a:p>
          <a:p>
            <a:pPr lvl="3" eaLnBrk="1" hangingPunct="1">
              <a:lnSpc>
                <a:spcPct val="90000"/>
              </a:lnSpc>
            </a:pPr>
            <a:r>
              <a:rPr lang="en-US" sz="1400" dirty="0"/>
              <a:t>Exam problems will be easier than homework problems but the same principles!!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800" dirty="0"/>
              <a:t>Lab 10%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800" dirty="0"/>
              <a:t>Extra credit 10%</a:t>
            </a:r>
          </a:p>
          <a:p>
            <a:pPr eaLnBrk="1" hangingPunct="1">
              <a:lnSpc>
                <a:spcPct val="90000"/>
              </a:lnSpc>
            </a:pPr>
            <a:r>
              <a:rPr lang="en-US" sz="2000" dirty="0"/>
              <a:t>I will work with you so that your efforts are properly rewarded </a:t>
            </a:r>
          </a:p>
        </p:txBody>
      </p:sp>
    </p:spTree>
    <p:extLst>
      <p:ext uri="{BB962C8B-B14F-4D97-AF65-F5344CB8AC3E}">
        <p14:creationId xmlns:p14="http://schemas.microsoft.com/office/powerpoint/2010/main" val="3193203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50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50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50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506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506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506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4506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4506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4506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4506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4506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4506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4506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4506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4506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4506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2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45062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2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45062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062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1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609600"/>
          </a:xfrm>
        </p:spPr>
        <p:txBody>
          <a:bodyPr/>
          <a:lstStyle/>
          <a:p>
            <a:pPr eaLnBrk="1" hangingPunct="1"/>
            <a:r>
              <a:rPr lang="en-US" dirty="0">
                <a:latin typeface="Arial Narrow" charset="0"/>
                <a:ea typeface="ＭＳ Ｐゴシック" charset="-128"/>
                <a:cs typeface="ＭＳ Ｐゴシック" charset="-128"/>
              </a:rPr>
              <a:t>High Energy Physics</a:t>
            </a:r>
          </a:p>
        </p:txBody>
      </p:sp>
      <p:sp>
        <p:nvSpPr>
          <p:cNvPr id="159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914400"/>
            <a:ext cx="7772400" cy="52578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dirty="0">
                <a:latin typeface="Arial Narrow" charset="0"/>
                <a:ea typeface="ＭＳ Ｐゴシック" charset="-128"/>
                <a:cs typeface="ＭＳ Ｐゴシック" charset="-128"/>
              </a:rPr>
              <a:t>Definition: A field of physics that pursues understanding the fundamental constituents of matter and basic principles of interactions between them.</a:t>
            </a:r>
          </a:p>
          <a:p>
            <a:pPr eaLnBrk="1" hangingPunct="1">
              <a:lnSpc>
                <a:spcPct val="90000"/>
              </a:lnSpc>
            </a:pPr>
            <a:r>
              <a:rPr lang="en-US" dirty="0">
                <a:latin typeface="Arial Narrow" charset="0"/>
                <a:ea typeface="ＭＳ Ｐゴシック" charset="-128"/>
                <a:cs typeface="ＭＳ Ｐゴシック" charset="-128"/>
              </a:rPr>
              <a:t>Known interactions (forces):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>
                <a:latin typeface="Arial Narrow" charset="0"/>
                <a:ea typeface="ＭＳ Ｐゴシック" charset="-128"/>
              </a:rPr>
              <a:t>Gravitational Force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>
                <a:latin typeface="Arial Narrow" charset="0"/>
                <a:ea typeface="ＭＳ Ｐゴシック" charset="-128"/>
              </a:rPr>
              <a:t>Electro</a:t>
            </a:r>
            <a:r>
              <a:rPr lang="en-US" dirty="0">
                <a:latin typeface="Arial Narrow" charset="0"/>
              </a:rPr>
              <a:t>magnetic Force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>
                <a:latin typeface="Arial Narrow" charset="0"/>
                <a:ea typeface="ＭＳ Ｐゴシック" charset="-128"/>
              </a:rPr>
              <a:t>Weak Nuclear Force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>
                <a:latin typeface="Arial Narrow" charset="0"/>
                <a:ea typeface="ＭＳ Ｐゴシック" charset="-128"/>
              </a:rPr>
              <a:t>Strong Nuclear Force</a:t>
            </a:r>
          </a:p>
          <a:p>
            <a:pPr eaLnBrk="1" hangingPunct="1">
              <a:lnSpc>
                <a:spcPct val="90000"/>
              </a:lnSpc>
            </a:pPr>
            <a:r>
              <a:rPr lang="en-US" dirty="0">
                <a:latin typeface="Arial Narrow" charset="0"/>
                <a:ea typeface="ＭＳ Ｐゴシック" charset="-128"/>
                <a:cs typeface="ＭＳ Ｐゴシック" charset="-128"/>
              </a:rPr>
              <a:t>Current theory: The Standard Model of Particle Physics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Monday, June 3, 2019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PHYS 1444-001, Summer 2019             Dr. Jaehoon Yu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A58E5-F186-8448-8915-9CBFB02328D9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5060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97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597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597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597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597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597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597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9747" grpId="0" build="p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Monday, June 3, 2019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PHYS 1444-001, Summer 2019             Dr. Jaehoon Yu</a:t>
            </a:r>
            <a:endParaRPr lang="en-US"/>
          </a:p>
        </p:txBody>
      </p:sp>
      <p:sp>
        <p:nvSpPr>
          <p:cNvPr id="5120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A0DFF576-8530-2E46-B54A-5D3FBF3503D0}" type="slidenum">
              <a:rPr lang="en-US">
                <a:latin typeface="Arial Narrow" pitchFamily="-84" charset="0"/>
              </a:rPr>
              <a:pPr/>
              <a:t>50</a:t>
            </a:fld>
            <a:endParaRPr lang="en-US">
              <a:latin typeface="Arial Narrow" pitchFamily="-84" charset="0"/>
            </a:endParaRPr>
          </a:p>
        </p:txBody>
      </p:sp>
      <p:sp>
        <p:nvSpPr>
          <p:cNvPr id="51205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152400"/>
            <a:ext cx="8153400" cy="609600"/>
          </a:xfrm>
        </p:spPr>
        <p:txBody>
          <a:bodyPr/>
          <a:lstStyle/>
          <a:p>
            <a:pPr eaLnBrk="1" hangingPunct="1"/>
            <a:r>
              <a:rPr lang="en-US">
                <a:ea typeface="ＭＳ Ｐゴシック" pitchFamily="-84" charset="-128"/>
                <a:cs typeface="ＭＳ Ｐゴシック" pitchFamily="-84" charset="-128"/>
              </a:rPr>
              <a:t>What do we want </a:t>
            </a:r>
            <a:r>
              <a:rPr lang="en-US" altLang="ko-KR">
                <a:ea typeface="굴림" pitchFamily="-84" charset="-127"/>
                <a:cs typeface="굴림" pitchFamily="-84" charset="-127"/>
              </a:rPr>
              <a:t>to learn</a:t>
            </a:r>
            <a:r>
              <a:rPr lang="en-US">
                <a:ea typeface="ＭＳ Ｐゴシック" pitchFamily="-84" charset="-128"/>
                <a:cs typeface="ＭＳ Ｐゴシック" pitchFamily="-84" charset="-128"/>
              </a:rPr>
              <a:t> in this class?</a:t>
            </a:r>
          </a:p>
        </p:txBody>
      </p:sp>
      <p:sp>
        <p:nvSpPr>
          <p:cNvPr id="2068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838200"/>
            <a:ext cx="8534400" cy="49530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800" dirty="0">
                <a:ea typeface="ＭＳ Ｐゴシック" pitchFamily="-84" charset="-128"/>
                <a:cs typeface="ＭＳ Ｐゴシック" pitchFamily="-84" charset="-128"/>
              </a:rPr>
              <a:t>Physics is everywhere around you.</a:t>
            </a:r>
          </a:p>
          <a:p>
            <a:pPr eaLnBrk="1" hangingPunct="1">
              <a:lnSpc>
                <a:spcPct val="80000"/>
              </a:lnSpc>
            </a:pPr>
            <a:r>
              <a:rPr lang="en-US" sz="2800" dirty="0">
                <a:solidFill>
                  <a:srgbClr val="CC00CC"/>
                </a:solidFill>
                <a:ea typeface="ＭＳ Ｐゴシック" pitchFamily="-84" charset="-128"/>
                <a:cs typeface="ＭＳ Ｐゴシック" pitchFamily="-84" charset="-128"/>
              </a:rPr>
              <a:t>Skills to understand the fundamental principles that surrounds you in everyday lives…</a:t>
            </a:r>
          </a:p>
          <a:p>
            <a:pPr eaLnBrk="1" hangingPunct="1">
              <a:lnSpc>
                <a:spcPct val="80000"/>
              </a:lnSpc>
            </a:pPr>
            <a:r>
              <a:rPr lang="en-US" sz="2800" dirty="0">
                <a:ea typeface="ＭＳ Ｐゴシック" pitchFamily="-84" charset="-128"/>
                <a:cs typeface="ＭＳ Ｐゴシック" pitchFamily="-84" charset="-128"/>
              </a:rPr>
              <a:t>Skills to identify what law</a:t>
            </a:r>
            <a:r>
              <a:rPr lang="en-US" altLang="ko-KR" sz="2800" dirty="0">
                <a:ea typeface="굴림" pitchFamily="-84" charset="-127"/>
                <a:cs typeface="굴림" pitchFamily="-84" charset="-127"/>
              </a:rPr>
              <a:t>s</a:t>
            </a:r>
            <a:r>
              <a:rPr lang="en-US" sz="2800" dirty="0">
                <a:ea typeface="ＭＳ Ｐゴシック" pitchFamily="-84" charset="-128"/>
                <a:cs typeface="ＭＳ Ｐゴシック" pitchFamily="-84" charset="-128"/>
              </a:rPr>
              <a:t> of physics applies to what phenomena and use them appropriately</a:t>
            </a:r>
          </a:p>
          <a:p>
            <a:pPr eaLnBrk="1" hangingPunct="1">
              <a:lnSpc>
                <a:spcPct val="80000"/>
              </a:lnSpc>
            </a:pPr>
            <a:r>
              <a:rPr lang="en-US" sz="2800" dirty="0">
                <a:solidFill>
                  <a:srgbClr val="CC00CC"/>
                </a:solidFill>
                <a:ea typeface="ＭＳ Ｐゴシック" pitchFamily="-84" charset="-128"/>
                <a:cs typeface="ＭＳ Ｐゴシック" pitchFamily="-84" charset="-128"/>
              </a:rPr>
              <a:t>Understand the impact of physical laws and apply them</a:t>
            </a:r>
          </a:p>
          <a:p>
            <a:pPr eaLnBrk="1" hangingPunct="1">
              <a:lnSpc>
                <a:spcPct val="80000"/>
              </a:lnSpc>
            </a:pPr>
            <a:r>
              <a:rPr lang="en-US" sz="2800" dirty="0">
                <a:ea typeface="ＭＳ Ｐゴシック" pitchFamily="-84" charset="-128"/>
                <a:cs typeface="ＭＳ Ｐゴシック" pitchFamily="-84" charset="-128"/>
              </a:rPr>
              <a:t>Learn skills to think, research and analyze observations.</a:t>
            </a:r>
          </a:p>
          <a:p>
            <a:pPr eaLnBrk="1" hangingPunct="1">
              <a:lnSpc>
                <a:spcPct val="80000"/>
              </a:lnSpc>
            </a:pPr>
            <a:r>
              <a:rPr lang="en-US" sz="2800" dirty="0">
                <a:solidFill>
                  <a:srgbClr val="CC00CC"/>
                </a:solidFill>
                <a:ea typeface="ＭＳ Ｐゴシック" pitchFamily="-84" charset="-128"/>
                <a:cs typeface="ＭＳ Ｐゴシック" pitchFamily="-84" charset="-128"/>
              </a:rPr>
              <a:t>Learn skills to express observations and measurements in mathematical language</a:t>
            </a:r>
          </a:p>
          <a:p>
            <a:pPr eaLnBrk="1" hangingPunct="1">
              <a:lnSpc>
                <a:spcPct val="80000"/>
              </a:lnSpc>
            </a:pPr>
            <a:r>
              <a:rPr lang="en-US" sz="2800" dirty="0">
                <a:ea typeface="ＭＳ Ｐゴシック" pitchFamily="-84" charset="-128"/>
                <a:cs typeface="ＭＳ Ｐゴシック" pitchFamily="-84" charset="-128"/>
              </a:rPr>
              <a:t>Learn skills to express your research in a systematic manner in writing</a:t>
            </a:r>
          </a:p>
          <a:p>
            <a:pPr eaLnBrk="1" hangingPunct="1">
              <a:lnSpc>
                <a:spcPct val="80000"/>
              </a:lnSpc>
            </a:pPr>
            <a:r>
              <a:rPr lang="en-US" sz="2800" dirty="0">
                <a:solidFill>
                  <a:srgbClr val="FF0066"/>
                </a:solidFill>
                <a:ea typeface="ＭＳ Ｐゴシック" pitchFamily="-84" charset="-128"/>
                <a:cs typeface="ＭＳ Ｐゴシック" pitchFamily="-84" charset="-128"/>
              </a:rPr>
              <a:t>But most importantly the confidence in your physics ability and to take on any challenges laid in front of you!!</a:t>
            </a:r>
          </a:p>
        </p:txBody>
      </p:sp>
      <p:sp>
        <p:nvSpPr>
          <p:cNvPr id="206852" name="Text Box 4"/>
          <p:cNvSpPr txBox="1">
            <a:spLocks noChangeArrowheads="1"/>
          </p:cNvSpPr>
          <p:nvPr/>
        </p:nvSpPr>
        <p:spPr bwMode="auto">
          <a:xfrm>
            <a:off x="948168" y="6014185"/>
            <a:ext cx="7323864" cy="584775"/>
          </a:xfrm>
          <a:prstGeom prst="rect">
            <a:avLst/>
          </a:prstGeom>
          <a:solidFill>
            <a:srgbClr val="FFFF99"/>
          </a:solidFill>
          <a:ln w="38100">
            <a:solidFill>
              <a:srgbClr val="A50021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200" dirty="0">
                <a:solidFill>
                  <a:srgbClr val="A50021"/>
                </a:solidFill>
                <a:latin typeface="Arial Narrow" pitchFamily="-84" charset="0"/>
              </a:rPr>
              <a:t>Eve more importantly, let us have a lot of FUN!!</a:t>
            </a:r>
          </a:p>
        </p:txBody>
      </p:sp>
    </p:spTree>
    <p:extLst>
      <p:ext uri="{BB962C8B-B14F-4D97-AF65-F5344CB8AC3E}">
        <p14:creationId xmlns:p14="http://schemas.microsoft.com/office/powerpoint/2010/main" val="2851420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68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068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068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068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068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068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068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0685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4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4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4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5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6851" grpId="0" build="p" autoUpdateAnimBg="0"/>
      <p:bldP spid="206852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Monday, June 3, 2019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PHYS 1444-001, Summer 2019             Dr. Jaehoon Yu</a:t>
            </a:r>
            <a:endParaRPr lang="en-US"/>
          </a:p>
        </p:txBody>
      </p:sp>
      <p:sp>
        <p:nvSpPr>
          <p:cNvPr id="4608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09C22BE-10A7-894E-B454-BDF75A16054F}" type="slidenum">
              <a:rPr lang="en-US"/>
              <a:pPr>
                <a:defRPr/>
              </a:pPr>
              <a:t>51</a:t>
            </a:fld>
            <a:endParaRPr lang="en-US"/>
          </a:p>
        </p:txBody>
      </p:sp>
      <p:sp>
        <p:nvSpPr>
          <p:cNvPr id="46085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152400"/>
            <a:ext cx="8915400" cy="609600"/>
          </a:xfrm>
        </p:spPr>
        <p:txBody>
          <a:bodyPr/>
          <a:lstStyle/>
          <a:p>
            <a:pPr eaLnBrk="1" hangingPunct="1"/>
            <a:r>
              <a:rPr lang="en-US" dirty="0"/>
              <a:t>Specifically, in this course, you will </a:t>
            </a:r>
            <a:r>
              <a:rPr lang="en-US" altLang="ko-KR" dirty="0">
                <a:ea typeface="굴림" charset="-127"/>
                <a:cs typeface="굴림" charset="-127"/>
              </a:rPr>
              <a:t>learn</a:t>
            </a:r>
            <a:r>
              <a:rPr lang="en-US" altLang="ko-KR" dirty="0"/>
              <a:t>…</a:t>
            </a:r>
            <a:endParaRPr lang="en-US" dirty="0"/>
          </a:p>
        </p:txBody>
      </p:sp>
      <p:sp>
        <p:nvSpPr>
          <p:cNvPr id="2068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914400"/>
            <a:ext cx="8534400" cy="48006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3600" dirty="0"/>
              <a:t>Concept of Electricity and Magnetism</a:t>
            </a:r>
          </a:p>
          <a:p>
            <a:pPr eaLnBrk="1" hangingPunct="1">
              <a:lnSpc>
                <a:spcPct val="80000"/>
              </a:lnSpc>
            </a:pPr>
            <a:r>
              <a:rPr lang="en-US" sz="3600" dirty="0"/>
              <a:t>Electric charge and magnetic poles</a:t>
            </a:r>
          </a:p>
          <a:p>
            <a:pPr eaLnBrk="1" hangingPunct="1">
              <a:lnSpc>
                <a:spcPct val="80000"/>
              </a:lnSpc>
            </a:pPr>
            <a:r>
              <a:rPr lang="en-US" sz="3600" dirty="0"/>
              <a:t>Electric and Magnetic Forces and fields</a:t>
            </a:r>
          </a:p>
          <a:p>
            <a:pPr eaLnBrk="1" hangingPunct="1">
              <a:lnSpc>
                <a:spcPct val="80000"/>
              </a:lnSpc>
            </a:pPr>
            <a:r>
              <a:rPr lang="en-US" sz="3600" dirty="0"/>
              <a:t>Electric and magnetic potential and energies</a:t>
            </a:r>
          </a:p>
          <a:p>
            <a:pPr eaLnBrk="1" hangingPunct="1">
              <a:lnSpc>
                <a:spcPct val="80000"/>
              </a:lnSpc>
            </a:pPr>
            <a:r>
              <a:rPr lang="en-US" sz="3600" dirty="0"/>
              <a:t>Propagation of electric and magnetic fields</a:t>
            </a:r>
          </a:p>
          <a:p>
            <a:pPr eaLnBrk="1" hangingPunct="1">
              <a:lnSpc>
                <a:spcPct val="80000"/>
              </a:lnSpc>
            </a:pPr>
            <a:r>
              <a:rPr lang="en-US" sz="3600" dirty="0"/>
              <a:t>Relationship between electro-magnetic forces and light</a:t>
            </a:r>
          </a:p>
          <a:p>
            <a:pPr eaLnBrk="1" hangingPunct="1">
              <a:lnSpc>
                <a:spcPct val="80000"/>
              </a:lnSpc>
            </a:pPr>
            <a:r>
              <a:rPr lang="en-US" sz="3600" dirty="0"/>
              <a:t>Behaviors of light and optics</a:t>
            </a:r>
          </a:p>
          <a:p>
            <a:pPr eaLnBrk="1" hangingPunct="1">
              <a:lnSpc>
                <a:spcPct val="80000"/>
              </a:lnSpc>
            </a:pPr>
            <a:r>
              <a:rPr lang="en-US" sz="3600" dirty="0"/>
              <a:t>Special relativity and quantum theories</a:t>
            </a:r>
          </a:p>
          <a:p>
            <a:pPr eaLnBrk="1" hangingPunct="1">
              <a:lnSpc>
                <a:spcPct val="80000"/>
              </a:lnSpc>
            </a:pP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484748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68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068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068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068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068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068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068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0685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6851" grpId="0" build="p" autoUpdateAnimBg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>
                <a:solidFill>
                  <a:srgbClr val="FF0066"/>
                </a:solidFill>
                <a:latin typeface="Arial Narrow" charset="0"/>
              </a:rPr>
              <a:t>Monday, June 3, 2019</a:t>
            </a:r>
          </a:p>
        </p:txBody>
      </p:sp>
      <p:sp>
        <p:nvSpPr>
          <p:cNvPr id="21507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de-DE" sz="1400">
                <a:solidFill>
                  <a:srgbClr val="003300"/>
                </a:solidFill>
                <a:latin typeface="Arial Narrow" charset="0"/>
              </a:rPr>
              <a:t>PHYS 1444-001, Summer 2019             Dr. Jaehoon Yu</a:t>
            </a:r>
            <a:endParaRPr lang="en-US" sz="1400">
              <a:solidFill>
                <a:srgbClr val="003300"/>
              </a:solidFill>
              <a:latin typeface="Arial Narrow" charset="0"/>
            </a:endParaRPr>
          </a:p>
        </p:txBody>
      </p:sp>
      <p:sp>
        <p:nvSpPr>
          <p:cNvPr id="2150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9662C0DF-DAE1-E344-B623-7DC2CE6EF011}" type="slidenum">
              <a:rPr lang="en-US" sz="1400">
                <a:solidFill>
                  <a:srgbClr val="A50021"/>
                </a:solidFill>
                <a:latin typeface="Arial Narrow" charset="0"/>
              </a:rPr>
              <a:pPr eaLnBrk="1" hangingPunct="1"/>
              <a:t>52</a:t>
            </a:fld>
            <a:endParaRPr lang="en-US" sz="1400">
              <a:solidFill>
                <a:srgbClr val="A50021"/>
              </a:solidFill>
              <a:latin typeface="Arial Narrow" charset="0"/>
            </a:endParaRPr>
          </a:p>
        </p:txBody>
      </p:sp>
      <p:sp>
        <p:nvSpPr>
          <p:cNvPr id="1030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" y="-76200"/>
            <a:ext cx="8915400" cy="685800"/>
          </a:xfrm>
        </p:spPr>
        <p:txBody>
          <a:bodyPr/>
          <a:lstStyle/>
          <a:p>
            <a:r>
              <a:rPr lang="en-US" sz="4000">
                <a:latin typeface="Arial Narrow" charset="0"/>
                <a:ea typeface="ＭＳ Ｐゴシック" charset="0"/>
                <a:cs typeface="ＭＳ Ｐゴシック" charset="0"/>
              </a:rPr>
              <a:t>How to study for this course?</a:t>
            </a:r>
          </a:p>
        </p:txBody>
      </p:sp>
      <p:sp>
        <p:nvSpPr>
          <p:cNvPr id="3215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457200"/>
            <a:ext cx="8305800" cy="5943600"/>
          </a:xfrm>
        </p:spPr>
        <p:txBody>
          <a:bodyPr/>
          <a:lstStyle/>
          <a:p>
            <a:r>
              <a:rPr lang="en-US" sz="2400" dirty="0">
                <a:latin typeface="Arial Narrow" charset="0"/>
                <a:ea typeface="ＭＳ Ｐゴシック" charset="0"/>
                <a:cs typeface="ＭＳ Ｐゴシック" charset="0"/>
              </a:rPr>
              <a:t>Keep up with the class for comprehensive understanding of materials</a:t>
            </a:r>
          </a:p>
          <a:p>
            <a:pPr lvl="1"/>
            <a:r>
              <a:rPr lang="en-US" sz="2000" dirty="0">
                <a:latin typeface="Arial Narrow" charset="0"/>
                <a:ea typeface="ＭＳ Ｐゴシック" charset="0"/>
              </a:rPr>
              <a:t>Come to the class and participate in the discussions and problems solving sessions</a:t>
            </a:r>
          </a:p>
          <a:p>
            <a:pPr lvl="1"/>
            <a:r>
              <a:rPr lang="en-US" sz="2000" dirty="0">
                <a:latin typeface="Arial Narrow" charset="0"/>
                <a:ea typeface="ＭＳ Ｐゴシック" charset="0"/>
              </a:rPr>
              <a:t>Follow through lecture notes</a:t>
            </a:r>
          </a:p>
          <a:p>
            <a:pPr lvl="1"/>
            <a:r>
              <a:rPr lang="en-US" sz="2000" dirty="0">
                <a:latin typeface="Arial Narrow" charset="0"/>
                <a:ea typeface="ＭＳ Ｐゴシック" charset="0"/>
              </a:rPr>
              <a:t>Work out example problems in the book yourself without looking at the solution</a:t>
            </a:r>
          </a:p>
          <a:p>
            <a:pPr lvl="1"/>
            <a:r>
              <a:rPr lang="en-US" sz="2000" dirty="0">
                <a:latin typeface="Arial Narrow" charset="0"/>
                <a:ea typeface="ＭＳ Ｐゴシック" charset="0"/>
              </a:rPr>
              <a:t>Have many tons of fun in the class, asking lots of questions!!!!!</a:t>
            </a:r>
          </a:p>
          <a:p>
            <a:r>
              <a:rPr lang="en-US" sz="2400" dirty="0">
                <a:latin typeface="Arial Narrow" charset="0"/>
                <a:ea typeface="ＭＳ Ｐゴシック" charset="0"/>
                <a:cs typeface="ＭＳ Ｐゴシック" charset="0"/>
              </a:rPr>
              <a:t> Keep up with the homework to put the last nail on the coffin</a:t>
            </a:r>
          </a:p>
          <a:p>
            <a:pPr lvl="1"/>
            <a:r>
              <a:rPr lang="en-US" sz="2000" dirty="0">
                <a:latin typeface="Arial Narrow" charset="0"/>
                <a:ea typeface="ＭＳ Ｐゴシック" charset="0"/>
              </a:rPr>
              <a:t>One can always input the answers as you solve problems.  Do NOT wait till you are done with all the problems.</a:t>
            </a:r>
          </a:p>
          <a:p>
            <a:pPr lvl="1"/>
            <a:r>
              <a:rPr lang="en-US" sz="2000" dirty="0">
                <a:latin typeface="Arial Narrow" charset="0"/>
                <a:ea typeface="ＭＳ Ｐゴシック" charset="0"/>
              </a:rPr>
              <a:t>Form a study group and discuss how to solve problems with your friends, then work the problems out yourselves!</a:t>
            </a:r>
          </a:p>
          <a:p>
            <a:r>
              <a:rPr lang="en-US" sz="2400" dirty="0">
                <a:latin typeface="Arial Narrow" charset="0"/>
                <a:ea typeface="ＭＳ Ｐゴシック" charset="0"/>
                <a:cs typeface="ＭＳ Ｐゴシック" charset="0"/>
              </a:rPr>
              <a:t>Prepare </a:t>
            </a:r>
            <a:r>
              <a:rPr lang="en-US" sz="2400">
                <a:latin typeface="Arial Narrow" charset="0"/>
                <a:ea typeface="ＭＳ Ｐゴシック" charset="0"/>
                <a:cs typeface="ＭＳ Ｐゴシック" charset="0"/>
              </a:rPr>
              <a:t>for upcoming </a:t>
            </a:r>
            <a:r>
              <a:rPr lang="en-US" sz="2400" dirty="0">
                <a:latin typeface="Arial Narrow" charset="0"/>
                <a:ea typeface="ＭＳ Ｐゴシック" charset="0"/>
                <a:cs typeface="ＭＳ Ｐゴシック" charset="0"/>
              </a:rPr>
              <a:t>classes</a:t>
            </a:r>
          </a:p>
          <a:p>
            <a:pPr lvl="1"/>
            <a:r>
              <a:rPr lang="en-US" sz="2000" dirty="0">
                <a:latin typeface="Arial Narrow" charset="0"/>
                <a:ea typeface="ＭＳ Ｐゴシック" charset="0"/>
              </a:rPr>
              <a:t>Read the textbook for the material to be covered in the next class</a:t>
            </a:r>
          </a:p>
          <a:p>
            <a:r>
              <a:rPr lang="en-US" sz="2400" dirty="0">
                <a:latin typeface="Arial Narrow" charset="0"/>
                <a:ea typeface="ＭＳ Ｐゴシック" charset="0"/>
                <a:cs typeface="ＭＳ Ｐゴシック" charset="0"/>
              </a:rPr>
              <a:t>The extra mile</a:t>
            </a:r>
          </a:p>
          <a:p>
            <a:pPr lvl="1"/>
            <a:r>
              <a:rPr lang="en-US" sz="2000" dirty="0">
                <a:latin typeface="Arial Narrow" charset="0"/>
                <a:ea typeface="ＭＳ Ｐゴシック" charset="0"/>
              </a:rPr>
              <a:t>Work out additional problems in the back of the book starting the easiest problems to harder ones </a:t>
            </a:r>
          </a:p>
        </p:txBody>
      </p:sp>
    </p:spTree>
    <p:extLst>
      <p:ext uri="{BB962C8B-B14F-4D97-AF65-F5344CB8AC3E}">
        <p14:creationId xmlns:p14="http://schemas.microsoft.com/office/powerpoint/2010/main" val="1050017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5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215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5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215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5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215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5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215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5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215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5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215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5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215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53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2153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53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32153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53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32153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53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32153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53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32153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000"/>
                                        <p:tgtEl>
                                          <p:spTgt spid="10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10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800" decel="100000" fill="hold"/>
                                        <p:tgtEl>
                                          <p:spTgt spid="10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0" grpId="0" build="p" bldLvl="3"/>
      <p:bldP spid="321539" grpId="0" build="p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4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Monday, June 3, 2019</a:t>
            </a:r>
          </a:p>
        </p:txBody>
      </p:sp>
      <p:sp>
        <p:nvSpPr>
          <p:cNvPr id="53251" name="Rectangle 6"/>
          <p:cNvSpPr>
            <a:spLocks noGrp="1" noChangeArrowheads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678CA85B-B30E-0D41-87DE-7BB3FA64BD0D}" type="slidenum">
              <a:rPr lang="en-US">
                <a:latin typeface="Arial Narrow" pitchFamily="-84" charset="0"/>
              </a:rPr>
              <a:pPr/>
              <a:t>53</a:t>
            </a:fld>
            <a:endParaRPr lang="en-US">
              <a:latin typeface="Arial Narrow" pitchFamily="-84" charset="0"/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PHYS 1444-001, Summer 2019             Dr. Jaehoon Yu</a:t>
            </a:r>
            <a:endParaRPr lang="en-US"/>
          </a:p>
        </p:txBody>
      </p:sp>
      <p:sp>
        <p:nvSpPr>
          <p:cNvPr id="53253" name="Slide Number Placeholder 5"/>
          <p:cNvSpPr txBox="1">
            <a:spLocks noGrp="1"/>
          </p:cNvSpPr>
          <p:nvPr/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r"/>
            <a:fld id="{53F01506-6911-2F41-9B13-E3A4BB1C3644}" type="slidenum">
              <a:rPr lang="en-US" sz="1400" b="1">
                <a:solidFill>
                  <a:srgbClr val="A50021"/>
                </a:solidFill>
                <a:latin typeface="Arial Narrow" pitchFamily="-84" charset="0"/>
              </a:rPr>
              <a:pPr algn="r"/>
              <a:t>53</a:t>
            </a:fld>
            <a:endParaRPr lang="en-US" sz="1400" b="1">
              <a:solidFill>
                <a:srgbClr val="A50021"/>
              </a:solidFill>
              <a:latin typeface="Arial Narrow" pitchFamily="-84" charset="0"/>
            </a:endParaRPr>
          </a:p>
        </p:txBody>
      </p:sp>
      <p:sp>
        <p:nvSpPr>
          <p:cNvPr id="5325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685800"/>
          </a:xfrm>
        </p:spPr>
        <p:txBody>
          <a:bodyPr/>
          <a:lstStyle/>
          <a:p>
            <a:pPr eaLnBrk="1" hangingPunct="1"/>
            <a:r>
              <a:rPr lang="en-US">
                <a:ea typeface="ＭＳ Ｐゴシック" pitchFamily="-84" charset="-128"/>
                <a:cs typeface="ＭＳ Ｐゴシック" pitchFamily="-84" charset="-128"/>
              </a:rPr>
              <a:t>Why do Physics?</a:t>
            </a:r>
          </a:p>
        </p:txBody>
      </p:sp>
      <p:sp>
        <p:nvSpPr>
          <p:cNvPr id="2078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66800" y="1082675"/>
            <a:ext cx="7772400" cy="48006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800" dirty="0">
                <a:solidFill>
                  <a:srgbClr val="003300"/>
                </a:solidFill>
                <a:ea typeface="ＭＳ Ｐゴシック" pitchFamily="-84" charset="-128"/>
                <a:cs typeface="ＭＳ Ｐゴシック" pitchFamily="-84" charset="-128"/>
              </a:rPr>
              <a:t>To understand nature through experimental observations and measurements (</a:t>
            </a:r>
            <a:r>
              <a:rPr lang="en-US" sz="2800" b="1" dirty="0">
                <a:solidFill>
                  <a:srgbClr val="A50021"/>
                </a:solidFill>
                <a:ea typeface="ＭＳ Ｐゴシック" pitchFamily="-84" charset="-128"/>
                <a:cs typeface="ＭＳ Ｐゴシック" pitchFamily="-84" charset="-128"/>
              </a:rPr>
              <a:t>Research</a:t>
            </a:r>
            <a:r>
              <a:rPr lang="en-US" sz="2800" dirty="0">
                <a:solidFill>
                  <a:srgbClr val="003300"/>
                </a:solidFill>
                <a:ea typeface="ＭＳ Ｐゴシック" pitchFamily="-84" charset="-128"/>
                <a:cs typeface="ＭＳ Ｐゴシック" pitchFamily="-84" charset="-128"/>
              </a:rPr>
              <a:t>)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dirty="0">
                <a:solidFill>
                  <a:srgbClr val="003300"/>
                </a:solidFill>
                <a:ea typeface="ＭＳ Ｐゴシック" pitchFamily="-84" charset="-128"/>
                <a:cs typeface="ＭＳ Ｐゴシック" pitchFamily="-84" charset="-128"/>
              </a:rPr>
              <a:t>Establish limited number of fundamental laws, usually with mathematical expressions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dirty="0">
                <a:solidFill>
                  <a:srgbClr val="003300"/>
                </a:solidFill>
                <a:ea typeface="ＭＳ Ｐゴシック" pitchFamily="-84" charset="-128"/>
                <a:cs typeface="ＭＳ Ｐゴシック" pitchFamily="-84" charset="-128"/>
              </a:rPr>
              <a:t>Predict the nature’s course</a:t>
            </a:r>
          </a:p>
          <a:p>
            <a:pPr eaLnBrk="1" hangingPunct="1">
              <a:lnSpc>
                <a:spcPct val="90000"/>
              </a:lnSpc>
              <a:buFont typeface="MS Mincho" pitchFamily="49" charset="-128"/>
              <a:buChar char="⇒"/>
            </a:pPr>
            <a:r>
              <a:rPr lang="en-US" sz="2800" dirty="0">
                <a:solidFill>
                  <a:srgbClr val="CC6600"/>
                </a:solidFill>
                <a:ea typeface="ＭＳ Ｐゴシック" pitchFamily="-84" charset="-128"/>
                <a:cs typeface="ＭＳ Ｐゴシック" pitchFamily="-84" charset="-128"/>
              </a:rPr>
              <a:t>Theory and Experiment work hand-in-hand</a:t>
            </a:r>
          </a:p>
          <a:p>
            <a:pPr eaLnBrk="1" hangingPunct="1">
              <a:lnSpc>
                <a:spcPct val="90000"/>
              </a:lnSpc>
              <a:buFont typeface="MS Mincho" pitchFamily="49" charset="-128"/>
              <a:buChar char="⇒"/>
            </a:pPr>
            <a:r>
              <a:rPr lang="en-US" sz="2800" dirty="0">
                <a:solidFill>
                  <a:srgbClr val="CC6600"/>
                </a:solidFill>
                <a:ea typeface="ＭＳ Ｐゴシック" pitchFamily="-84" charset="-128"/>
                <a:cs typeface="ＭＳ Ｐゴシック" pitchFamily="-84" charset="-128"/>
              </a:rPr>
              <a:t>Discrepancies between experimental measurements and theory are good for improvements</a:t>
            </a:r>
          </a:p>
          <a:p>
            <a:pPr eaLnBrk="1" hangingPunct="1">
              <a:lnSpc>
                <a:spcPct val="90000"/>
              </a:lnSpc>
              <a:buFont typeface="MS Mincho" pitchFamily="49" charset="-128"/>
              <a:buChar char="⇒"/>
            </a:pPr>
            <a:r>
              <a:rPr lang="en-US" sz="2800" dirty="0">
                <a:solidFill>
                  <a:srgbClr val="CC6600"/>
                </a:solidFill>
                <a:ea typeface="ＭＳ Ｐゴシック" pitchFamily="-84" charset="-128"/>
                <a:cs typeface="ＭＳ Ｐゴシック" pitchFamily="-84" charset="-128"/>
              </a:rPr>
              <a:t>The general principles formulated through theory is used to </a:t>
            </a:r>
            <a:r>
              <a:rPr lang="en-US" sz="2800" dirty="0">
                <a:ea typeface="ＭＳ Ｐゴシック" pitchFamily="-84" charset="-128"/>
                <a:cs typeface="ＭＳ Ｐゴシック" pitchFamily="-84" charset="-128"/>
              </a:rPr>
              <a:t>improve our everyday lives, even though some laws can take a while till we see them amongst us</a:t>
            </a:r>
          </a:p>
        </p:txBody>
      </p:sp>
      <p:sp>
        <p:nvSpPr>
          <p:cNvPr id="207876" name="Text Box 4"/>
          <p:cNvSpPr txBox="1">
            <a:spLocks noChangeArrowheads="1"/>
          </p:cNvSpPr>
          <p:nvPr/>
        </p:nvSpPr>
        <p:spPr bwMode="auto">
          <a:xfrm>
            <a:off x="228600" y="990600"/>
            <a:ext cx="1058863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200">
                <a:solidFill>
                  <a:srgbClr val="FF0066"/>
                </a:solidFill>
                <a:latin typeface="Arial Narrow" pitchFamily="-84" charset="0"/>
              </a:rPr>
              <a:t>Exp.</a:t>
            </a:r>
            <a:r>
              <a:rPr lang="en-US" sz="6000">
                <a:solidFill>
                  <a:srgbClr val="FF0066"/>
                </a:solidFill>
                <a:latin typeface="Arial Narrow" pitchFamily="-84" charset="0"/>
              </a:rPr>
              <a:t>{</a:t>
            </a:r>
          </a:p>
        </p:txBody>
      </p:sp>
      <p:sp>
        <p:nvSpPr>
          <p:cNvPr id="207877" name="Text Box 5"/>
          <p:cNvSpPr txBox="1">
            <a:spLocks noChangeArrowheads="1"/>
          </p:cNvSpPr>
          <p:nvPr/>
        </p:nvSpPr>
        <p:spPr bwMode="auto">
          <a:xfrm>
            <a:off x="-76200" y="1752600"/>
            <a:ext cx="1620838" cy="1433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200">
                <a:solidFill>
                  <a:srgbClr val="FF0066"/>
                </a:solidFill>
                <a:latin typeface="Arial Narrow" pitchFamily="-84" charset="0"/>
              </a:rPr>
              <a:t>Theory </a:t>
            </a:r>
            <a:r>
              <a:rPr lang="en-US" sz="8800">
                <a:solidFill>
                  <a:srgbClr val="FF0066"/>
                </a:solidFill>
                <a:latin typeface="Arial Narrow" pitchFamily="-84" charset="0"/>
              </a:rPr>
              <a:t>{</a:t>
            </a:r>
          </a:p>
        </p:txBody>
      </p:sp>
    </p:spTree>
    <p:extLst>
      <p:ext uri="{BB962C8B-B14F-4D97-AF65-F5344CB8AC3E}">
        <p14:creationId xmlns:p14="http://schemas.microsoft.com/office/powerpoint/2010/main" val="3887289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78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078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078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078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078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078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078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078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7875" grpId="0" uiExpand="1" build="p"/>
      <p:bldP spid="207876" grpId="0"/>
      <p:bldP spid="207877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4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Monday, June 3, 2019</a:t>
            </a:r>
          </a:p>
        </p:txBody>
      </p:sp>
      <p:sp>
        <p:nvSpPr>
          <p:cNvPr id="54275" name="Rectangle 6"/>
          <p:cNvSpPr>
            <a:spLocks noGrp="1" noChangeArrowheads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98CC9227-5877-134E-99CC-F1153F04D645}" type="slidenum">
              <a:rPr lang="en-US">
                <a:latin typeface="Arial Narrow" pitchFamily="-84" charset="0"/>
              </a:rPr>
              <a:pPr/>
              <a:t>54</a:t>
            </a:fld>
            <a:endParaRPr lang="en-US">
              <a:latin typeface="Arial Narrow" pitchFamily="-8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PHYS 1444-001, Summer 2019             Dr. Jaehoon Yu</a:t>
            </a:r>
            <a:endParaRPr lang="en-US"/>
          </a:p>
        </p:txBody>
      </p:sp>
      <p:sp>
        <p:nvSpPr>
          <p:cNvPr id="54277" name="Slide Number Placeholder 5"/>
          <p:cNvSpPr txBox="1">
            <a:spLocks noGrp="1"/>
          </p:cNvSpPr>
          <p:nvPr/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r"/>
            <a:fld id="{1969EC02-B465-1F46-95EF-CE1AC1643C7B}" type="slidenum">
              <a:rPr lang="en-US" sz="1400" b="1">
                <a:solidFill>
                  <a:srgbClr val="A50021"/>
                </a:solidFill>
                <a:latin typeface="Arial Narrow" pitchFamily="-84" charset="0"/>
              </a:rPr>
              <a:pPr algn="r"/>
              <a:t>54</a:t>
            </a:fld>
            <a:endParaRPr lang="en-US" sz="1400" b="1">
              <a:solidFill>
                <a:srgbClr val="A50021"/>
              </a:solidFill>
              <a:latin typeface="Arial Narrow" pitchFamily="-84" charset="0"/>
            </a:endParaRPr>
          </a:p>
        </p:txBody>
      </p:sp>
      <p:sp>
        <p:nvSpPr>
          <p:cNvPr id="5427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685800"/>
          </a:xfrm>
        </p:spPr>
        <p:txBody>
          <a:bodyPr/>
          <a:lstStyle/>
          <a:p>
            <a:pPr eaLnBrk="1" hangingPunct="1"/>
            <a:r>
              <a:rPr lang="en-US">
                <a:ea typeface="ＭＳ Ｐゴシック" pitchFamily="-84" charset="-128"/>
                <a:cs typeface="ＭＳ Ｐゴシック" pitchFamily="-84" charset="-128"/>
              </a:rPr>
              <a:t>Brief History of Physics</a:t>
            </a:r>
          </a:p>
        </p:txBody>
      </p:sp>
      <p:sp>
        <p:nvSpPr>
          <p:cNvPr id="150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838200"/>
            <a:ext cx="8001000" cy="51816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400" dirty="0">
                <a:ea typeface="ＭＳ Ｐゴシック" pitchFamily="-84" charset="-128"/>
                <a:cs typeface="ＭＳ Ｐゴシック" pitchFamily="-84" charset="-128"/>
              </a:rPr>
              <a:t>AD 18</a:t>
            </a:r>
            <a:r>
              <a:rPr lang="en-US" sz="2400" baseline="30000" dirty="0">
                <a:ea typeface="ＭＳ Ｐゴシック" pitchFamily="-84" charset="-128"/>
                <a:cs typeface="ＭＳ Ｐゴシック" pitchFamily="-84" charset="-128"/>
              </a:rPr>
              <a:t>th</a:t>
            </a:r>
            <a:r>
              <a:rPr lang="en-US" sz="2400" dirty="0">
                <a:ea typeface="ＭＳ Ｐゴシック" pitchFamily="-84" charset="-128"/>
                <a:cs typeface="ＭＳ Ｐゴシック" pitchFamily="-84" charset="-128"/>
              </a:rPr>
              <a:t> century: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/>
              <a:t>Newton’s Classical Mechanics: A theory of mechanics based on observations and measurements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dirty="0">
                <a:ea typeface="ＭＳ Ｐゴシック" pitchFamily="-84" charset="-128"/>
                <a:cs typeface="ＭＳ Ｐゴシック" pitchFamily="-84" charset="-128"/>
              </a:rPr>
              <a:t>AD 19</a:t>
            </a:r>
            <a:r>
              <a:rPr lang="en-US" sz="2400" baseline="30000" dirty="0">
                <a:ea typeface="ＭＳ Ｐゴシック" pitchFamily="-84" charset="-128"/>
                <a:cs typeface="ＭＳ Ｐゴシック" pitchFamily="-84" charset="-128"/>
              </a:rPr>
              <a:t>th</a:t>
            </a:r>
            <a:r>
              <a:rPr lang="en-US" sz="2400" dirty="0">
                <a:ea typeface="ＭＳ Ｐゴシック" pitchFamily="-84" charset="-128"/>
                <a:cs typeface="ＭＳ Ｐゴシック" pitchFamily="-84" charset="-128"/>
              </a:rPr>
              <a:t> Century: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/>
              <a:t>Electricity, Magnetism, and Thermodynamics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dirty="0">
                <a:ea typeface="ＭＳ Ｐゴシック" pitchFamily="-84" charset="-128"/>
                <a:cs typeface="ＭＳ Ｐゴシック" pitchFamily="-84" charset="-128"/>
              </a:rPr>
              <a:t>Late AD 19</a:t>
            </a:r>
            <a:r>
              <a:rPr lang="en-US" sz="2400" baseline="30000" dirty="0">
                <a:ea typeface="ＭＳ Ｐゴシック" pitchFamily="-84" charset="-128"/>
                <a:cs typeface="ＭＳ Ｐゴシック" pitchFamily="-84" charset="-128"/>
              </a:rPr>
              <a:t>th</a:t>
            </a:r>
            <a:r>
              <a:rPr lang="en-US" sz="2400" dirty="0">
                <a:ea typeface="ＭＳ Ｐゴシック" pitchFamily="-84" charset="-128"/>
                <a:cs typeface="ＭＳ Ｐゴシック" pitchFamily="-84" charset="-128"/>
              </a:rPr>
              <a:t> and early 20</a:t>
            </a:r>
            <a:r>
              <a:rPr lang="en-US" sz="2400" baseline="30000" dirty="0">
                <a:ea typeface="ＭＳ Ｐゴシック" pitchFamily="-84" charset="-128"/>
                <a:cs typeface="ＭＳ Ｐゴシック" pitchFamily="-84" charset="-128"/>
              </a:rPr>
              <a:t>th</a:t>
            </a:r>
            <a:r>
              <a:rPr lang="en-US" sz="2400" dirty="0">
                <a:ea typeface="ＭＳ Ｐゴシック" pitchFamily="-84" charset="-128"/>
                <a:cs typeface="ＭＳ Ｐゴシック" pitchFamily="-84" charset="-128"/>
              </a:rPr>
              <a:t> century</a:t>
            </a:r>
            <a:r>
              <a:rPr lang="en-US" sz="2800" dirty="0">
                <a:ea typeface="ＭＳ Ｐゴシック" pitchFamily="-84" charset="-128"/>
                <a:cs typeface="ＭＳ Ｐゴシック" pitchFamily="-84" charset="-128"/>
              </a:rPr>
              <a:t> (</a:t>
            </a:r>
            <a:r>
              <a:rPr lang="en-US" sz="2400" dirty="0">
                <a:solidFill>
                  <a:srgbClr val="A50021"/>
                </a:solidFill>
                <a:ea typeface="ＭＳ Ｐゴシック" pitchFamily="-84" charset="-128"/>
                <a:cs typeface="ＭＳ Ｐゴシック" pitchFamily="-84" charset="-128"/>
              </a:rPr>
              <a:t>Modern Physics Era</a:t>
            </a:r>
            <a:r>
              <a:rPr lang="en-US" sz="2800" dirty="0">
                <a:ea typeface="ＭＳ Ｐゴシック" pitchFamily="-84" charset="-128"/>
                <a:cs typeface="ＭＳ Ｐゴシック" pitchFamily="-84" charset="-128"/>
              </a:rPr>
              <a:t>)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/>
              <a:t>Einstein’s theory of relativity: Generalized theory of space, time, and energy (mechanics)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/>
              <a:t>Quantum Mechanics: Theory of atomic phenomena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dirty="0">
                <a:ea typeface="ＭＳ Ｐゴシック" pitchFamily="-84" charset="-128"/>
                <a:cs typeface="ＭＳ Ｐゴシック" pitchFamily="-84" charset="-128"/>
              </a:rPr>
              <a:t>Physics has come very far, very fast, and is still progressing, yet we’ve got a long way to go 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/>
              <a:t>What is matter made of?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/>
              <a:t>How do matters get mass?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/>
              <a:t>How and why do matters interact with each other?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/>
              <a:t>How is universe created?</a:t>
            </a:r>
          </a:p>
        </p:txBody>
      </p:sp>
    </p:spTree>
    <p:extLst>
      <p:ext uri="{BB962C8B-B14F-4D97-AF65-F5344CB8AC3E}">
        <p14:creationId xmlns:p14="http://schemas.microsoft.com/office/powerpoint/2010/main" val="242900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0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505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505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505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505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505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3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5053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3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5053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3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5053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3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5053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3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5053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3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15053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0531" grpId="0" build="p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4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Monday, June 3, 2019</a:t>
            </a:r>
          </a:p>
        </p:txBody>
      </p:sp>
      <p:sp>
        <p:nvSpPr>
          <p:cNvPr id="55299" name="Rectangle 6"/>
          <p:cNvSpPr>
            <a:spLocks noGrp="1" noChangeArrowheads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0A70E4F3-5A7A-6E40-8D6E-155C2781E57E}" type="slidenum">
              <a:rPr lang="en-US">
                <a:latin typeface="Arial Narrow" pitchFamily="-84" charset="0"/>
              </a:rPr>
              <a:pPr/>
              <a:t>55</a:t>
            </a:fld>
            <a:endParaRPr lang="en-US">
              <a:latin typeface="Arial Narrow" pitchFamily="-8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PHYS 1444-001, Summer 2019             Dr. Jaehoon Yu</a:t>
            </a:r>
            <a:endParaRPr lang="en-US"/>
          </a:p>
        </p:txBody>
      </p:sp>
      <p:sp>
        <p:nvSpPr>
          <p:cNvPr id="55301" name="Slide Number Placeholder 5"/>
          <p:cNvSpPr txBox="1">
            <a:spLocks noGrp="1"/>
          </p:cNvSpPr>
          <p:nvPr/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r"/>
            <a:fld id="{B2B7437F-471F-5744-A69F-7381C54885A0}" type="slidenum">
              <a:rPr lang="en-US" sz="1400" b="1">
                <a:solidFill>
                  <a:srgbClr val="A50021"/>
                </a:solidFill>
                <a:latin typeface="Arial Narrow" pitchFamily="-84" charset="0"/>
              </a:rPr>
              <a:pPr algn="r"/>
              <a:t>55</a:t>
            </a:fld>
            <a:endParaRPr lang="en-US" sz="1400" b="1">
              <a:solidFill>
                <a:srgbClr val="A50021"/>
              </a:solidFill>
              <a:latin typeface="Arial Narrow" pitchFamily="-84" charset="0"/>
            </a:endParaRPr>
          </a:p>
        </p:txBody>
      </p:sp>
      <p:sp>
        <p:nvSpPr>
          <p:cNvPr id="5530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838200"/>
          </a:xfrm>
        </p:spPr>
        <p:txBody>
          <a:bodyPr/>
          <a:lstStyle/>
          <a:p>
            <a:pPr eaLnBrk="1" hangingPunct="1"/>
            <a:r>
              <a:rPr lang="en-US">
                <a:ea typeface="ＭＳ Ｐゴシック" pitchFamily="-84" charset="-128"/>
                <a:cs typeface="ＭＳ Ｐゴシック" pitchFamily="-84" charset="-128"/>
              </a:rPr>
              <a:t>Models, Theories and Laws</a:t>
            </a:r>
          </a:p>
        </p:txBody>
      </p:sp>
      <p:sp>
        <p:nvSpPr>
          <p:cNvPr id="2088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914400"/>
            <a:ext cx="8534400" cy="51816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800" dirty="0">
                <a:solidFill>
                  <a:srgbClr val="CC00CC"/>
                </a:solidFill>
                <a:ea typeface="ＭＳ Ｐゴシック" pitchFamily="-84" charset="-128"/>
                <a:cs typeface="ＭＳ Ｐゴシック" pitchFamily="-84" charset="-128"/>
              </a:rPr>
              <a:t>Models</a:t>
            </a:r>
            <a:r>
              <a:rPr lang="en-US" sz="2800" dirty="0">
                <a:ea typeface="ＭＳ Ｐゴシック" pitchFamily="-84" charset="-128"/>
                <a:cs typeface="ＭＳ Ｐゴシック" pitchFamily="-84" charset="-128"/>
              </a:rPr>
              <a:t>: An analogy or a mental image of a phenomena in terms of something we are familiar with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400" dirty="0"/>
              <a:t>Thinking light as waves, behaving just like water waves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400" dirty="0"/>
              <a:t>Often provide insights for new experiments and ideas</a:t>
            </a:r>
          </a:p>
          <a:p>
            <a:pPr eaLnBrk="1" hangingPunct="1">
              <a:lnSpc>
                <a:spcPct val="80000"/>
              </a:lnSpc>
            </a:pPr>
            <a:r>
              <a:rPr lang="en-US" sz="2800" dirty="0">
                <a:solidFill>
                  <a:srgbClr val="CC00CC"/>
                </a:solidFill>
                <a:ea typeface="ＭＳ Ｐゴシック" pitchFamily="-84" charset="-128"/>
                <a:cs typeface="ＭＳ Ｐゴシック" pitchFamily="-84" charset="-128"/>
              </a:rPr>
              <a:t>Theories</a:t>
            </a:r>
            <a:r>
              <a:rPr lang="en-US" sz="2800" dirty="0">
                <a:ea typeface="ＭＳ Ｐゴシック" pitchFamily="-84" charset="-128"/>
                <a:cs typeface="ＭＳ Ｐゴシック" pitchFamily="-84" charset="-128"/>
              </a:rPr>
              <a:t>: More systematically improved version of models</a:t>
            </a:r>
          </a:p>
          <a:p>
            <a:pPr lvl="1" eaLnBrk="1" hangingPunct="1">
              <a:lnSpc>
                <a:spcPct val="80000"/>
              </a:lnSpc>
            </a:pPr>
            <a:r>
              <a:rPr lang="en-US" dirty="0"/>
              <a:t>Can provide quantitative predictions that are testable and more precise</a:t>
            </a:r>
          </a:p>
          <a:p>
            <a:pPr eaLnBrk="1" hangingPunct="1">
              <a:lnSpc>
                <a:spcPct val="80000"/>
              </a:lnSpc>
            </a:pPr>
            <a:r>
              <a:rPr lang="en-US" sz="2800" dirty="0">
                <a:solidFill>
                  <a:srgbClr val="CC00CC"/>
                </a:solidFill>
                <a:ea typeface="ＭＳ Ｐゴシック" pitchFamily="-84" charset="-128"/>
                <a:cs typeface="ＭＳ Ｐゴシック" pitchFamily="-84" charset="-128"/>
              </a:rPr>
              <a:t>Laws</a:t>
            </a:r>
            <a:r>
              <a:rPr lang="en-US" sz="2800" dirty="0">
                <a:ea typeface="ＭＳ Ｐゴシック" pitchFamily="-84" charset="-128"/>
                <a:cs typeface="ＭＳ Ｐゴシック" pitchFamily="-84" charset="-128"/>
              </a:rPr>
              <a:t>: Certain concise but general statements about how nature behaves </a:t>
            </a:r>
            <a:endParaRPr lang="en-US" sz="2800" dirty="0">
              <a:ea typeface="ＭＳ Ｐゴシック" pitchFamily="-84" charset="-128"/>
              <a:cs typeface="ＭＳ Ｐゴシック" pitchFamily="-84" charset="-128"/>
              <a:sym typeface="Wingdings" pitchFamily="-84" charset="2"/>
            </a:endParaRPr>
          </a:p>
          <a:p>
            <a:pPr lvl="1" eaLnBrk="1" hangingPunct="1">
              <a:lnSpc>
                <a:spcPct val="80000"/>
              </a:lnSpc>
            </a:pPr>
            <a:r>
              <a:rPr lang="en-US" sz="2400" dirty="0"/>
              <a:t>Energy conservation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400" dirty="0">
                <a:sym typeface="Wingdings" pitchFamily="-84" charset="2"/>
              </a:rPr>
              <a:t>The statement must be found experimentally valid to become a law</a:t>
            </a:r>
            <a:endParaRPr lang="en-US" sz="2400" dirty="0"/>
          </a:p>
          <a:p>
            <a:pPr eaLnBrk="1" hangingPunct="1">
              <a:lnSpc>
                <a:spcPct val="80000"/>
              </a:lnSpc>
            </a:pPr>
            <a:r>
              <a:rPr lang="en-US" sz="2800" dirty="0">
                <a:solidFill>
                  <a:srgbClr val="CC00CC"/>
                </a:solidFill>
                <a:ea typeface="ＭＳ Ｐゴシック" pitchFamily="-84" charset="-128"/>
                <a:cs typeface="ＭＳ Ｐゴシック" pitchFamily="-84" charset="-128"/>
              </a:rPr>
              <a:t>Principles</a:t>
            </a:r>
            <a:r>
              <a:rPr lang="en-US" sz="2800" dirty="0">
                <a:ea typeface="ＭＳ Ｐゴシック" pitchFamily="-84" charset="-128"/>
                <a:cs typeface="ＭＳ Ｐゴシック" pitchFamily="-84" charset="-128"/>
              </a:rPr>
              <a:t>: Less general statements of how nature behaves</a:t>
            </a:r>
          </a:p>
          <a:p>
            <a:pPr lvl="1" eaLnBrk="1" hangingPunct="1">
              <a:lnSpc>
                <a:spcPct val="80000"/>
              </a:lnSpc>
            </a:pPr>
            <a:r>
              <a:rPr lang="en-US" dirty="0"/>
              <a:t>Has some level of arbitrariness</a:t>
            </a:r>
          </a:p>
        </p:txBody>
      </p:sp>
    </p:spTree>
    <p:extLst>
      <p:ext uri="{BB962C8B-B14F-4D97-AF65-F5344CB8AC3E}">
        <p14:creationId xmlns:p14="http://schemas.microsoft.com/office/powerpoint/2010/main" val="3680070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8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88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8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088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8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088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8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088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8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088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8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088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8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088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89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0889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89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0889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89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0889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8899" grpId="0" build="p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4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Monday, June 3, 2019</a:t>
            </a:r>
          </a:p>
        </p:txBody>
      </p:sp>
      <p:sp>
        <p:nvSpPr>
          <p:cNvPr id="56323" name="Rectangle 6"/>
          <p:cNvSpPr>
            <a:spLocks noGrp="1" noChangeArrowheads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B5F4C5E4-A20A-D34A-94BA-12452F65537C}" type="slidenum">
              <a:rPr lang="en-US">
                <a:latin typeface="Arial Narrow" pitchFamily="-84" charset="0"/>
              </a:rPr>
              <a:pPr/>
              <a:t>56</a:t>
            </a:fld>
            <a:endParaRPr lang="en-US">
              <a:latin typeface="Arial Narrow" pitchFamily="-84" charset="0"/>
            </a:endParaRPr>
          </a:p>
        </p:txBody>
      </p:sp>
      <p:sp>
        <p:nvSpPr>
          <p:cNvPr id="56324" name="Slide Number Placeholder 5"/>
          <p:cNvSpPr txBox="1">
            <a:spLocks noGrp="1"/>
          </p:cNvSpPr>
          <p:nvPr/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r"/>
            <a:fld id="{AB566C1F-BBF6-6242-A5A3-31BE5DA5B18D}" type="slidenum">
              <a:rPr lang="en-US" sz="1400" b="1">
                <a:solidFill>
                  <a:srgbClr val="A50021"/>
                </a:solidFill>
                <a:latin typeface="Arial Narrow" pitchFamily="-84" charset="0"/>
              </a:rPr>
              <a:pPr algn="r"/>
              <a:t>56</a:t>
            </a:fld>
            <a:endParaRPr lang="en-US" sz="1400" b="1">
              <a:solidFill>
                <a:srgbClr val="A50021"/>
              </a:solidFill>
              <a:latin typeface="Arial Narrow" pitchFamily="-84" charset="0"/>
            </a:endParaRPr>
          </a:p>
        </p:txBody>
      </p:sp>
      <p:sp>
        <p:nvSpPr>
          <p:cNvPr id="5632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>
                <a:ea typeface="ＭＳ Ｐゴシック" pitchFamily="-84" charset="-128"/>
                <a:cs typeface="ＭＳ Ｐゴシック" pitchFamily="-84" charset="-128"/>
              </a:rPr>
              <a:t>Uncertainties</a:t>
            </a:r>
          </a:p>
        </p:txBody>
      </p:sp>
      <p:sp>
        <p:nvSpPr>
          <p:cNvPr id="16998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685800" y="990600"/>
            <a:ext cx="8153400" cy="5486400"/>
          </a:xfrm>
        </p:spPr>
        <p:txBody>
          <a:bodyPr/>
          <a:lstStyle/>
          <a:p>
            <a:pPr eaLnBrk="1" hangingPunct="1"/>
            <a:r>
              <a:rPr lang="en-US" sz="3500">
                <a:ea typeface="ＭＳ Ｐゴシック" pitchFamily="-84" charset="-128"/>
                <a:cs typeface="ＭＳ Ｐゴシック" pitchFamily="-84" charset="-128"/>
              </a:rPr>
              <a:t>Physical measurements have limited precision, however good they are, due to:</a:t>
            </a:r>
          </a:p>
          <a:p>
            <a:pPr lvl="1" eaLnBrk="1" hangingPunct="1"/>
            <a:r>
              <a:rPr lang="en-US" dirty="0"/>
              <a:t>Number of measurements </a:t>
            </a:r>
          </a:p>
          <a:p>
            <a:pPr lvl="1" eaLnBrk="1" hangingPunct="1"/>
            <a:r>
              <a:rPr lang="en-US" dirty="0"/>
              <a:t>Quality of instruments (meter stick vs micro-meter)</a:t>
            </a:r>
          </a:p>
          <a:p>
            <a:pPr lvl="1" eaLnBrk="1" hangingPunct="1"/>
            <a:r>
              <a:rPr lang="en-US" dirty="0"/>
              <a:t>Experience of the person doing measurements</a:t>
            </a:r>
          </a:p>
          <a:p>
            <a:pPr lvl="1" eaLnBrk="1" hangingPunct="1"/>
            <a:r>
              <a:rPr lang="en-US" dirty="0" err="1"/>
              <a:t>Etc</a:t>
            </a:r>
            <a:endParaRPr lang="en-US" dirty="0"/>
          </a:p>
          <a:p>
            <a:pPr eaLnBrk="1" hangingPunct="1"/>
            <a:r>
              <a:rPr lang="en-US" dirty="0">
                <a:ea typeface="ＭＳ Ｐゴシック" pitchFamily="-84" charset="-128"/>
                <a:cs typeface="ＭＳ Ｐゴシック" pitchFamily="-84" charset="-128"/>
              </a:rPr>
              <a:t>In many cases, uncertainties are more important and difficult to estimate than the central (or mean) values</a:t>
            </a:r>
          </a:p>
        </p:txBody>
      </p:sp>
      <p:sp>
        <p:nvSpPr>
          <p:cNvPr id="169988" name="Text Box 4"/>
          <p:cNvSpPr txBox="1">
            <a:spLocks noChangeArrowheads="1"/>
          </p:cNvSpPr>
          <p:nvPr/>
        </p:nvSpPr>
        <p:spPr bwMode="auto">
          <a:xfrm>
            <a:off x="338138" y="2160588"/>
            <a:ext cx="881062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800">
                <a:solidFill>
                  <a:srgbClr val="A50021"/>
                </a:solidFill>
                <a:latin typeface="Arial Narrow" pitchFamily="-84" charset="0"/>
              </a:rPr>
              <a:t>Stat.{</a:t>
            </a: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228600" y="2590800"/>
            <a:ext cx="914400" cy="1555750"/>
            <a:chOff x="144" y="1632"/>
            <a:chExt cx="576" cy="980"/>
          </a:xfrm>
        </p:grpSpPr>
        <p:sp>
          <p:nvSpPr>
            <p:cNvPr id="56330" name="Text Box 6"/>
            <p:cNvSpPr txBox="1">
              <a:spLocks noChangeArrowheads="1"/>
            </p:cNvSpPr>
            <p:nvPr/>
          </p:nvSpPr>
          <p:spPr bwMode="auto">
            <a:xfrm>
              <a:off x="528" y="1632"/>
              <a:ext cx="192" cy="9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sz="9600">
                  <a:solidFill>
                    <a:srgbClr val="A50021"/>
                  </a:solidFill>
                  <a:latin typeface="Arial Narrow" pitchFamily="-84" charset="0"/>
                </a:rPr>
                <a:t>{</a:t>
              </a:r>
            </a:p>
          </p:txBody>
        </p:sp>
        <p:sp>
          <p:nvSpPr>
            <p:cNvPr id="56331" name="Text Box 7"/>
            <p:cNvSpPr txBox="1">
              <a:spLocks noChangeArrowheads="1"/>
            </p:cNvSpPr>
            <p:nvPr/>
          </p:nvSpPr>
          <p:spPr bwMode="auto">
            <a:xfrm>
              <a:off x="144" y="1959"/>
              <a:ext cx="528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sz="2800">
                  <a:solidFill>
                    <a:srgbClr val="A50021"/>
                  </a:solidFill>
                  <a:latin typeface="Arial Narrow" pitchFamily="-84" charset="0"/>
                </a:rPr>
                <a:t>Syst.</a:t>
              </a:r>
            </a:p>
          </p:txBody>
        </p:sp>
      </p:grpSp>
      <p:sp>
        <p:nvSpPr>
          <p:cNvPr id="56329" name="Footer Placeholder 12"/>
          <p:cNvSpPr>
            <a:spLocks noGrp="1"/>
          </p:cNvSpPr>
          <p:nvPr>
            <p:ph type="ftr" sz="quarter" idx="11"/>
          </p:nvPr>
        </p:nvSpPr>
        <p:spPr>
          <a:xfrm>
            <a:off x="3124200" y="6172200"/>
            <a:ext cx="2895600" cy="457200"/>
          </a:xfrm>
        </p:spPr>
        <p:txBody>
          <a:bodyPr/>
          <a:lstStyle/>
          <a:p>
            <a:pPr>
              <a:defRPr/>
            </a:pPr>
            <a:r>
              <a:rPr lang="de-DE"/>
              <a:t>PHYS 1444-001, Summer 2019             Dr. Jaehoon Yu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1781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9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99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9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699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9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699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9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99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9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699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9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699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9987" grpId="0" build="p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4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Monday, June 3, 2019</a:t>
            </a:r>
          </a:p>
        </p:txBody>
      </p:sp>
      <p:sp>
        <p:nvSpPr>
          <p:cNvPr id="57347" name="Rectangle 6"/>
          <p:cNvSpPr>
            <a:spLocks noGrp="1" noChangeArrowheads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43DA9EC3-498A-5149-865F-1AB9EFEAF230}" type="slidenum">
              <a:rPr lang="en-US">
                <a:latin typeface="Arial Narrow" pitchFamily="-84" charset="0"/>
              </a:rPr>
              <a:pPr/>
              <a:t>57</a:t>
            </a:fld>
            <a:endParaRPr lang="en-US">
              <a:latin typeface="Arial Narrow" pitchFamily="-84" charset="0"/>
            </a:endParaRPr>
          </a:p>
        </p:txBody>
      </p:sp>
      <p:sp>
        <p:nvSpPr>
          <p:cNvPr id="57348" name="Slide Number Placeholder 5"/>
          <p:cNvSpPr txBox="1">
            <a:spLocks noGrp="1"/>
          </p:cNvSpPr>
          <p:nvPr/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r"/>
            <a:fld id="{03923EB7-681D-CF4C-AC8C-B50A6C1752F8}" type="slidenum">
              <a:rPr lang="en-US" sz="1400" b="1">
                <a:solidFill>
                  <a:srgbClr val="A50021"/>
                </a:solidFill>
                <a:latin typeface="Arial Narrow" pitchFamily="-84" charset="0"/>
              </a:rPr>
              <a:pPr algn="r"/>
              <a:t>57</a:t>
            </a:fld>
            <a:endParaRPr lang="en-US" sz="1400" b="1">
              <a:solidFill>
                <a:srgbClr val="A50021"/>
              </a:solidFill>
              <a:latin typeface="Arial Narrow" pitchFamily="-84" charset="0"/>
            </a:endParaRPr>
          </a:p>
        </p:txBody>
      </p:sp>
      <p:sp>
        <p:nvSpPr>
          <p:cNvPr id="5734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0"/>
            <a:ext cx="7772400" cy="762000"/>
          </a:xfrm>
        </p:spPr>
        <p:txBody>
          <a:bodyPr/>
          <a:lstStyle/>
          <a:p>
            <a:pPr eaLnBrk="1" hangingPunct="1"/>
            <a:r>
              <a:rPr lang="en-US">
                <a:ea typeface="ＭＳ Ｐゴシック" pitchFamily="-84" charset="-128"/>
                <a:cs typeface="ＭＳ Ｐゴシック" pitchFamily="-84" charset="-128"/>
              </a:rPr>
              <a:t>Significant Figures</a:t>
            </a:r>
          </a:p>
        </p:txBody>
      </p:sp>
      <p:sp>
        <p:nvSpPr>
          <p:cNvPr id="17101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228600" y="685800"/>
            <a:ext cx="8382000" cy="5715000"/>
          </a:xfrm>
        </p:spPr>
        <p:txBody>
          <a:bodyPr/>
          <a:lstStyle/>
          <a:p>
            <a:pPr eaLnBrk="1" hangingPunct="1"/>
            <a:r>
              <a:rPr lang="en-US" dirty="0">
                <a:ea typeface="ＭＳ Ｐゴシック" pitchFamily="-84" charset="-128"/>
                <a:cs typeface="ＭＳ Ｐゴシック" pitchFamily="-84" charset="-128"/>
              </a:rPr>
              <a:t>Denote the precision of the measured values</a:t>
            </a:r>
          </a:p>
          <a:p>
            <a:pPr lvl="1" eaLnBrk="1" hangingPunct="1"/>
            <a:r>
              <a:rPr lang="en-US" sz="2400" dirty="0"/>
              <a:t>The number 80 implies precision of +/- 1, between 79 and 81</a:t>
            </a:r>
          </a:p>
          <a:p>
            <a:pPr lvl="2" eaLnBrk="1" hangingPunct="1"/>
            <a:r>
              <a:rPr lang="en-US" sz="2000" dirty="0">
                <a:ea typeface="ＭＳ Ｐゴシック" pitchFamily="-84" charset="-128"/>
              </a:rPr>
              <a:t>If you are sure to +/-0.1, the number should be written 80.0</a:t>
            </a:r>
          </a:p>
          <a:p>
            <a:pPr lvl="1" eaLnBrk="1" hangingPunct="1"/>
            <a:r>
              <a:rPr lang="en-US" sz="2400" dirty="0"/>
              <a:t>Significant figures: non-zero numbers or zeros that are not place-holders</a:t>
            </a:r>
          </a:p>
          <a:p>
            <a:pPr lvl="2" eaLnBrk="1" hangingPunct="1"/>
            <a:r>
              <a:rPr lang="en-US" sz="2000" dirty="0">
                <a:ea typeface="ＭＳ Ｐゴシック" pitchFamily="-84" charset="-128"/>
              </a:rPr>
              <a:t>34, 34.2, 0.001, 34.100</a:t>
            </a:r>
          </a:p>
          <a:p>
            <a:pPr lvl="3" eaLnBrk="1" hangingPunct="1"/>
            <a:r>
              <a:rPr lang="en-US" sz="1800" dirty="0">
                <a:ea typeface="ＭＳ Ｐゴシック" pitchFamily="-84" charset="-128"/>
              </a:rPr>
              <a:t>34 has two significant digits</a:t>
            </a:r>
          </a:p>
          <a:p>
            <a:pPr lvl="3" eaLnBrk="1" hangingPunct="1"/>
            <a:r>
              <a:rPr lang="en-US" sz="1800" dirty="0">
                <a:ea typeface="ＭＳ Ｐゴシック" pitchFamily="-84" charset="-128"/>
              </a:rPr>
              <a:t>34.2 has 3</a:t>
            </a:r>
          </a:p>
          <a:p>
            <a:pPr lvl="3" eaLnBrk="1" hangingPunct="1"/>
            <a:r>
              <a:rPr lang="en-US" sz="1800" dirty="0">
                <a:ea typeface="ＭＳ Ｐゴシック" pitchFamily="-84" charset="-128"/>
              </a:rPr>
              <a:t>0.001 has one because the 0’s before 1 are place holders to position “.”</a:t>
            </a:r>
          </a:p>
          <a:p>
            <a:pPr lvl="3" eaLnBrk="1" hangingPunct="1"/>
            <a:r>
              <a:rPr lang="en-US" sz="1800" dirty="0">
                <a:ea typeface="ＭＳ Ｐゴシック" pitchFamily="-84" charset="-128"/>
              </a:rPr>
              <a:t>34.100 has 5, because the 0’s after 1 indicate that the numbers in these digits are indeed 0’s.</a:t>
            </a:r>
          </a:p>
          <a:p>
            <a:pPr lvl="2" eaLnBrk="1" hangingPunct="1"/>
            <a:r>
              <a:rPr lang="en-US" sz="2000" dirty="0">
                <a:ea typeface="ＭＳ Ｐゴシック" pitchFamily="-84" charset="-128"/>
              </a:rPr>
              <a:t>When there are many 0’s, use scientific notation for simplicity: </a:t>
            </a:r>
          </a:p>
          <a:p>
            <a:pPr lvl="3" eaLnBrk="1" hangingPunct="1"/>
            <a:r>
              <a:rPr lang="en-US" sz="1800" dirty="0">
                <a:ea typeface="ＭＳ Ｐゴシック" pitchFamily="-84" charset="-128"/>
              </a:rPr>
              <a:t>31400000=3.14x10</a:t>
            </a:r>
            <a:r>
              <a:rPr lang="en-US" sz="1800" baseline="30000" dirty="0">
                <a:ea typeface="ＭＳ Ｐゴシック" pitchFamily="-84" charset="-128"/>
              </a:rPr>
              <a:t>7</a:t>
            </a:r>
          </a:p>
          <a:p>
            <a:pPr lvl="3" eaLnBrk="1" hangingPunct="1"/>
            <a:r>
              <a:rPr lang="en-US" sz="1800" dirty="0">
                <a:ea typeface="ＭＳ Ｐゴシック" pitchFamily="-84" charset="-128"/>
              </a:rPr>
              <a:t>0.00012=1.2x10</a:t>
            </a:r>
            <a:r>
              <a:rPr lang="en-US" sz="1800" baseline="30000" dirty="0">
                <a:ea typeface="ＭＳ Ｐゴシック" pitchFamily="-84" charset="-128"/>
              </a:rPr>
              <a:t>-4</a:t>
            </a:r>
          </a:p>
        </p:txBody>
      </p:sp>
      <p:sp>
        <p:nvSpPr>
          <p:cNvPr id="57351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PHYS 1444-001, Summer 2019             Dr. Jaehoon Yu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2638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10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710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710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710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710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710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710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710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710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710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710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1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17101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1011" grpId="0" build="p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4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Monday, June 3, 2019</a:t>
            </a:r>
          </a:p>
        </p:txBody>
      </p:sp>
      <p:sp>
        <p:nvSpPr>
          <p:cNvPr id="58371" name="Rectangle 6"/>
          <p:cNvSpPr>
            <a:spLocks noGrp="1" noChangeArrowheads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E4B8BF76-6258-CA40-8FC0-A7EB9F001A89}" type="slidenum">
              <a:rPr lang="en-US">
                <a:latin typeface="Arial Narrow" pitchFamily="-84" charset="0"/>
              </a:rPr>
              <a:pPr/>
              <a:t>58</a:t>
            </a:fld>
            <a:endParaRPr lang="en-US">
              <a:latin typeface="Arial Narrow" pitchFamily="-84" charset="0"/>
            </a:endParaRPr>
          </a:p>
        </p:txBody>
      </p:sp>
      <p:sp>
        <p:nvSpPr>
          <p:cNvPr id="58372" name="Slide Number Placeholder 5"/>
          <p:cNvSpPr txBox="1">
            <a:spLocks noGrp="1"/>
          </p:cNvSpPr>
          <p:nvPr/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r"/>
            <a:fld id="{FC30454C-6BA0-A14A-912E-43B5CFFA7E23}" type="slidenum">
              <a:rPr lang="en-US" sz="1400" b="1">
                <a:solidFill>
                  <a:srgbClr val="A50021"/>
                </a:solidFill>
                <a:latin typeface="Arial Narrow" pitchFamily="-84" charset="0"/>
              </a:rPr>
              <a:pPr algn="r"/>
              <a:t>58</a:t>
            </a:fld>
            <a:endParaRPr lang="en-US" sz="1400" b="1">
              <a:solidFill>
                <a:srgbClr val="A50021"/>
              </a:solidFill>
              <a:latin typeface="Arial Narrow" pitchFamily="-84" charset="0"/>
            </a:endParaRPr>
          </a:p>
        </p:txBody>
      </p:sp>
      <p:sp>
        <p:nvSpPr>
          <p:cNvPr id="5837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0"/>
            <a:ext cx="7772400" cy="762000"/>
          </a:xfrm>
        </p:spPr>
        <p:txBody>
          <a:bodyPr/>
          <a:lstStyle/>
          <a:p>
            <a:pPr eaLnBrk="1" hangingPunct="1"/>
            <a:r>
              <a:rPr lang="en-US">
                <a:ea typeface="ＭＳ Ｐゴシック" pitchFamily="-84" charset="-128"/>
                <a:cs typeface="ＭＳ Ｐゴシック" pitchFamily="-84" charset="-128"/>
              </a:rPr>
              <a:t>Significant Figures</a:t>
            </a:r>
          </a:p>
        </p:txBody>
      </p:sp>
      <p:sp>
        <p:nvSpPr>
          <p:cNvPr id="17203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609600" y="990600"/>
            <a:ext cx="8153400" cy="36576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dirty="0">
                <a:ea typeface="ＭＳ Ｐゴシック" pitchFamily="-84" charset="-128"/>
                <a:cs typeface="ＭＳ Ｐゴシック" pitchFamily="-84" charset="-128"/>
              </a:rPr>
              <a:t>Operational rules: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>
                <a:solidFill>
                  <a:srgbClr val="A50021"/>
                </a:solidFill>
              </a:rPr>
              <a:t>Addition or subtraction:</a:t>
            </a:r>
            <a:r>
              <a:rPr lang="en-US" dirty="0"/>
              <a:t> Keep the </a:t>
            </a:r>
            <a:r>
              <a:rPr lang="en-US" b="1" u="sng" dirty="0">
                <a:solidFill>
                  <a:srgbClr val="A50021"/>
                </a:solidFill>
              </a:rPr>
              <a:t>smallest number of</a:t>
            </a:r>
            <a:r>
              <a:rPr lang="en-US" u="sng" dirty="0"/>
              <a:t> </a:t>
            </a:r>
            <a:r>
              <a:rPr lang="en-US" b="1" u="sng" dirty="0">
                <a:solidFill>
                  <a:srgbClr val="A50021"/>
                </a:solidFill>
              </a:rPr>
              <a:t>decimal place</a:t>
            </a:r>
            <a:r>
              <a:rPr lang="en-US" dirty="0"/>
              <a:t> in the result, independent of the number of significant digits: 12.001+ 3333.1= </a:t>
            </a:r>
          </a:p>
          <a:p>
            <a:pPr lvl="1" eaLnBrk="1" hangingPunct="1">
              <a:lnSpc>
                <a:spcPct val="90000"/>
              </a:lnSpc>
              <a:buFontTx/>
              <a:buNone/>
            </a:pPr>
            <a:endParaRPr lang="en-US" dirty="0"/>
          </a:p>
          <a:p>
            <a:pPr lvl="1" eaLnBrk="1" hangingPunct="1">
              <a:lnSpc>
                <a:spcPct val="90000"/>
              </a:lnSpc>
            </a:pPr>
            <a:r>
              <a:rPr lang="en-US" dirty="0">
                <a:solidFill>
                  <a:srgbClr val="A50021"/>
                </a:solidFill>
              </a:rPr>
              <a:t>Multiplication or Division</a:t>
            </a:r>
            <a:r>
              <a:rPr lang="en-US" dirty="0"/>
              <a:t>: Keep the </a:t>
            </a:r>
            <a:r>
              <a:rPr lang="en-US" b="1" u="sng" dirty="0">
                <a:solidFill>
                  <a:srgbClr val="A50021"/>
                </a:solidFill>
              </a:rPr>
              <a:t>smallest number of significant digits</a:t>
            </a:r>
            <a:r>
              <a:rPr lang="en-US" dirty="0"/>
              <a:t> in the result: 12.001 </a:t>
            </a:r>
            <a:r>
              <a:rPr lang="en-US" dirty="0" err="1"/>
              <a:t>x</a:t>
            </a:r>
            <a:r>
              <a:rPr lang="en-US" dirty="0"/>
              <a:t> 3.1 =        , because the smallest significant figures is ?. </a:t>
            </a:r>
          </a:p>
        </p:txBody>
      </p:sp>
      <p:sp>
        <p:nvSpPr>
          <p:cNvPr id="172036" name="Text Box 4"/>
          <p:cNvSpPr txBox="1">
            <a:spLocks noChangeArrowheads="1"/>
          </p:cNvSpPr>
          <p:nvPr/>
        </p:nvSpPr>
        <p:spPr bwMode="auto">
          <a:xfrm>
            <a:off x="6299200" y="2286000"/>
            <a:ext cx="956662" cy="461665"/>
          </a:xfrm>
          <a:prstGeom prst="rect">
            <a:avLst/>
          </a:prstGeom>
          <a:solidFill>
            <a:srgbClr val="FFFFCC"/>
          </a:solidFill>
          <a:ln w="38100">
            <a:solidFill>
              <a:srgbClr val="A50021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rgbClr val="A50021"/>
                </a:solidFill>
                <a:latin typeface="Arial Narrow" pitchFamily="-84" charset="0"/>
              </a:rPr>
              <a:t>3345.1</a:t>
            </a:r>
          </a:p>
        </p:txBody>
      </p:sp>
      <p:sp>
        <p:nvSpPr>
          <p:cNvPr id="172037" name="Text Box 5"/>
          <p:cNvSpPr txBox="1">
            <a:spLocks noChangeArrowheads="1"/>
          </p:cNvSpPr>
          <p:nvPr/>
        </p:nvSpPr>
        <p:spPr bwMode="auto">
          <a:xfrm>
            <a:off x="7467600" y="3657600"/>
            <a:ext cx="501650" cy="495300"/>
          </a:xfrm>
          <a:prstGeom prst="rect">
            <a:avLst/>
          </a:prstGeom>
          <a:solidFill>
            <a:srgbClr val="FFFFCC"/>
          </a:solidFill>
          <a:ln w="38100">
            <a:solidFill>
              <a:srgbClr val="A50021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rgbClr val="A50021"/>
                </a:solidFill>
                <a:latin typeface="Arial Narrow" pitchFamily="-84" charset="0"/>
              </a:rPr>
              <a:t>37</a:t>
            </a:r>
          </a:p>
        </p:txBody>
      </p:sp>
      <p:sp>
        <p:nvSpPr>
          <p:cNvPr id="53256" name="Text Box 8"/>
          <p:cNvSpPr txBox="1">
            <a:spLocks noChangeArrowheads="1"/>
          </p:cNvSpPr>
          <p:nvPr/>
        </p:nvSpPr>
        <p:spPr bwMode="auto">
          <a:xfrm>
            <a:off x="685800" y="4724400"/>
            <a:ext cx="28400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rgbClr val="A50021"/>
                </a:solidFill>
                <a:latin typeface="Arial Narrow" pitchFamily="-84" charset="0"/>
              </a:rPr>
              <a:t>What does this mean?</a:t>
            </a:r>
          </a:p>
        </p:txBody>
      </p:sp>
      <p:sp>
        <p:nvSpPr>
          <p:cNvPr id="53257" name="Text Box 9"/>
          <p:cNvSpPr txBox="1">
            <a:spLocks noChangeArrowheads="1"/>
          </p:cNvSpPr>
          <p:nvPr/>
        </p:nvSpPr>
        <p:spPr bwMode="auto">
          <a:xfrm>
            <a:off x="3713163" y="4724400"/>
            <a:ext cx="4592637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b="1" dirty="0">
                <a:solidFill>
                  <a:srgbClr val="A50021"/>
                </a:solidFill>
                <a:latin typeface="Arial Narrow" pitchFamily="-84" charset="0"/>
              </a:rPr>
              <a:t>The worst precision determines the precision the overall operation!!</a:t>
            </a:r>
          </a:p>
        </p:txBody>
      </p:sp>
      <p:sp>
        <p:nvSpPr>
          <p:cNvPr id="58379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PHYS 1444-001, Summer 2019             Dr. Jaehoon Yu</a:t>
            </a:r>
            <a:endParaRPr lang="en-US"/>
          </a:p>
        </p:txBody>
      </p:sp>
      <p:sp>
        <p:nvSpPr>
          <p:cNvPr id="13" name="Text Box 9"/>
          <p:cNvSpPr txBox="1">
            <a:spLocks noChangeArrowheads="1"/>
          </p:cNvSpPr>
          <p:nvPr/>
        </p:nvSpPr>
        <p:spPr bwMode="auto">
          <a:xfrm>
            <a:off x="3657600" y="5502275"/>
            <a:ext cx="4592638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b="1" dirty="0">
                <a:solidFill>
                  <a:srgbClr val="A50021"/>
                </a:solidFill>
                <a:latin typeface="Arial Narrow" pitchFamily="-84" charset="0"/>
              </a:rPr>
              <a:t>Can’t get any better than the worst of the measurements!</a:t>
            </a:r>
          </a:p>
        </p:txBody>
      </p:sp>
      <p:sp>
        <p:nvSpPr>
          <p:cNvPr id="14" name="Text Box 8"/>
          <p:cNvSpPr txBox="1">
            <a:spLocks noChangeArrowheads="1"/>
          </p:cNvSpPr>
          <p:nvPr/>
        </p:nvSpPr>
        <p:spPr bwMode="auto">
          <a:xfrm>
            <a:off x="762000" y="5557838"/>
            <a:ext cx="1544638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rgbClr val="A50021"/>
                </a:solidFill>
                <a:latin typeface="Arial Narrow" pitchFamily="-84" charset="0"/>
              </a:rPr>
              <a:t>In English?</a:t>
            </a:r>
          </a:p>
        </p:txBody>
      </p:sp>
    </p:spTree>
    <p:extLst>
      <p:ext uri="{BB962C8B-B14F-4D97-AF65-F5344CB8AC3E}">
        <p14:creationId xmlns:p14="http://schemas.microsoft.com/office/powerpoint/2010/main" val="3790323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20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720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720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3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3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2035" grpId="0" build="p"/>
      <p:bldP spid="53256" grpId="0"/>
      <p:bldP spid="53257" grpId="0"/>
      <p:bldP spid="13" grpId="0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770" name="Picture 2" descr="Forces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0825" cy="685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Monday, June 3, 2019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PHYS 1444-001, Summer 2019             Dr. Jaehoon Yu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3DD456A-AC27-D043-BC72-1A49498E49EE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5269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07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07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07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685800"/>
            <a:ext cx="8839199" cy="47244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5203747" y="1219200"/>
            <a:ext cx="2568654" cy="1792043"/>
            <a:chOff x="5148964" y="457200"/>
            <a:chExt cx="2488178" cy="2067742"/>
          </a:xfrm>
        </p:grpSpPr>
        <p:sp>
          <p:nvSpPr>
            <p:cNvPr id="8" name="Oval 11"/>
            <p:cNvSpPr>
              <a:spLocks noChangeArrowheads="1"/>
            </p:cNvSpPr>
            <p:nvPr/>
          </p:nvSpPr>
          <p:spPr bwMode="auto">
            <a:xfrm>
              <a:off x="5148964" y="457200"/>
              <a:ext cx="947036" cy="685800"/>
            </a:xfrm>
            <a:prstGeom prst="ellipse">
              <a:avLst/>
            </a:prstGeom>
            <a:noFill/>
            <a:ln w="57150">
              <a:solidFill>
                <a:srgbClr val="FF3300"/>
              </a:solidFill>
              <a:round/>
              <a:headEnd type="none" w="sm" len="sm"/>
              <a:tailEnd type="none" w="sm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Text Box 12"/>
            <p:cNvSpPr txBox="1">
              <a:spLocks noChangeArrowheads="1"/>
            </p:cNvSpPr>
            <p:nvPr/>
          </p:nvSpPr>
          <p:spPr bwMode="auto">
            <a:xfrm>
              <a:off x="6172200" y="1708151"/>
              <a:ext cx="1464942" cy="816791"/>
            </a:xfrm>
            <a:prstGeom prst="rect">
              <a:avLst/>
            </a:prstGeom>
            <a:solidFill>
              <a:srgbClr val="FFFF99"/>
            </a:solidFill>
            <a:ln w="2857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sz="2000" dirty="0">
                  <a:solidFill>
                    <a:srgbClr val="FF0000"/>
                  </a:solidFill>
                  <a:latin typeface="Arial Narrow" charset="0"/>
                </a:rPr>
                <a:t>Discovered in 1995, ~175m</a:t>
              </a:r>
              <a:r>
                <a:rPr lang="en-US" sz="2000" baseline="-25000" dirty="0">
                  <a:solidFill>
                    <a:srgbClr val="FF0000"/>
                  </a:solidFill>
                  <a:latin typeface="Arial Narrow" charset="0"/>
                </a:rPr>
                <a:t>p</a:t>
              </a:r>
            </a:p>
          </p:txBody>
        </p:sp>
        <p:cxnSp>
          <p:nvCxnSpPr>
            <p:cNvPr id="10" name="AutoShape 13"/>
            <p:cNvCxnSpPr>
              <a:cxnSpLocks noChangeShapeType="1"/>
              <a:stCxn id="8" idx="5"/>
              <a:endCxn id="9" idx="0"/>
            </p:cNvCxnSpPr>
            <p:nvPr/>
          </p:nvCxnSpPr>
          <p:spPr bwMode="auto">
            <a:xfrm>
              <a:off x="5957309" y="1042567"/>
              <a:ext cx="947362" cy="665583"/>
            </a:xfrm>
            <a:prstGeom prst="straightConnector1">
              <a:avLst/>
            </a:prstGeom>
            <a:noFill/>
            <a:ln w="38100">
              <a:solidFill>
                <a:srgbClr val="FF3300"/>
              </a:solidFill>
              <a:round/>
              <a:headEnd type="triangle" w="med" len="med"/>
              <a:tailEnd type="none" w="sm" len="sm"/>
            </a:ln>
          </p:spPr>
        </p:cxnSp>
      </p:grpSp>
      <p:sp>
        <p:nvSpPr>
          <p:cNvPr id="13" name="Rectangle 3"/>
          <p:cNvSpPr txBox="1">
            <a:spLocks noChangeArrowheads="1"/>
          </p:cNvSpPr>
          <p:nvPr/>
        </p:nvSpPr>
        <p:spPr bwMode="auto">
          <a:xfrm>
            <a:off x="457200" y="5410200"/>
            <a:ext cx="8305800" cy="1219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en-US" kern="0" dirty="0">
                <a:solidFill>
                  <a:schemeClr val="accent2"/>
                </a:solidFill>
                <a:latin typeface="+mn-lt"/>
                <a:ea typeface="ＭＳ Ｐゴシック" charset="-128"/>
                <a:cs typeface="ＭＳ Ｐゴシック" charset="-128"/>
                <a:sym typeface="Wingdings" charset="2"/>
              </a:rPr>
              <a:t>Total of 16 particles (12+4 force mediators) make up all the visible matter in the universe! </a:t>
            </a:r>
            <a:r>
              <a:rPr lang="en-US" kern="0" dirty="0" err="1">
                <a:solidFill>
                  <a:schemeClr val="accent2"/>
                </a:solidFill>
                <a:latin typeface="+mn-lt"/>
                <a:ea typeface="ＭＳ Ｐゴシック" charset="-128"/>
                <a:cs typeface="ＭＳ Ｐゴシック" charset="-128"/>
                <a:sym typeface="Wingdings"/>
              </a:rPr>
              <a:t></a:t>
            </a:r>
            <a:r>
              <a:rPr lang="en-US" kern="0" dirty="0">
                <a:solidFill>
                  <a:schemeClr val="accent2"/>
                </a:solidFill>
                <a:latin typeface="+mn-lt"/>
                <a:ea typeface="ＭＳ Ｐゴシック" charset="-128"/>
                <a:cs typeface="ＭＳ Ｐゴシック" charset="-128"/>
                <a:sym typeface="Wingdings"/>
              </a:rPr>
              <a:t> 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  <a:sym typeface="Wingdings" charset="2"/>
              </a:rPr>
              <a:t>Simple and elegant!!!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  <a:sym typeface="Wingdings" charset="2"/>
              </a:rPr>
              <a:t>Tested to a precision of 1 part per million!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1752600" y="2971800"/>
            <a:ext cx="3657601" cy="1168063"/>
            <a:chOff x="1600200" y="3200400"/>
            <a:chExt cx="2963918" cy="1168063"/>
          </a:xfrm>
        </p:grpSpPr>
        <p:sp>
          <p:nvSpPr>
            <p:cNvPr id="16" name="Oval 19"/>
            <p:cNvSpPr>
              <a:spLocks noChangeArrowheads="1"/>
            </p:cNvSpPr>
            <p:nvPr/>
          </p:nvSpPr>
          <p:spPr bwMode="auto">
            <a:xfrm>
              <a:off x="1600200" y="3200400"/>
              <a:ext cx="838200" cy="1143000"/>
            </a:xfrm>
            <a:prstGeom prst="ellipse">
              <a:avLst/>
            </a:prstGeom>
            <a:solidFill>
              <a:srgbClr val="00FF00">
                <a:alpha val="20000"/>
              </a:srgbClr>
            </a:solidFill>
            <a:ln w="38100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Text Box 12"/>
            <p:cNvSpPr txBox="1">
              <a:spLocks noChangeArrowheads="1"/>
            </p:cNvSpPr>
            <p:nvPr/>
          </p:nvSpPr>
          <p:spPr bwMode="auto">
            <a:xfrm>
              <a:off x="3200400" y="3352800"/>
              <a:ext cx="1363718" cy="1015663"/>
            </a:xfrm>
            <a:prstGeom prst="rect">
              <a:avLst/>
            </a:prstGeom>
            <a:solidFill>
              <a:srgbClr val="FFFF99"/>
            </a:solidFill>
            <a:ln w="2857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sz="2000" dirty="0">
                  <a:solidFill>
                    <a:srgbClr val="FF0000"/>
                  </a:solidFill>
                  <a:latin typeface="Arial Narrow" charset="0"/>
                </a:rPr>
                <a:t>Make up most ordinary matters ~0.1m</a:t>
              </a:r>
              <a:r>
                <a:rPr lang="en-US" sz="2000" baseline="-25000" dirty="0">
                  <a:solidFill>
                    <a:srgbClr val="FF0000"/>
                  </a:solidFill>
                  <a:latin typeface="Arial Narrow" charset="0"/>
                </a:rPr>
                <a:t>p</a:t>
              </a:r>
            </a:p>
          </p:txBody>
        </p:sp>
        <p:cxnSp>
          <p:nvCxnSpPr>
            <p:cNvPr id="18" name="AutoShape 13"/>
            <p:cNvCxnSpPr>
              <a:cxnSpLocks noChangeShapeType="1"/>
              <a:stCxn id="16" idx="6"/>
              <a:endCxn id="17" idx="1"/>
            </p:cNvCxnSpPr>
            <p:nvPr/>
          </p:nvCxnSpPr>
          <p:spPr bwMode="auto">
            <a:xfrm>
              <a:off x="2438400" y="3771900"/>
              <a:ext cx="762000" cy="88732"/>
            </a:xfrm>
            <a:prstGeom prst="straightConnector1">
              <a:avLst/>
            </a:prstGeom>
            <a:noFill/>
            <a:ln w="38100">
              <a:solidFill>
                <a:srgbClr val="FF3300"/>
              </a:solidFill>
              <a:round/>
              <a:headEnd type="triangle" w="med" len="med"/>
              <a:tailEnd type="none" w="sm" len="sm"/>
            </a:ln>
          </p:spPr>
        </p:cxnSp>
      </p:grpSp>
      <p:sp>
        <p:nvSpPr>
          <p:cNvPr id="22" name="Oval 11"/>
          <p:cNvSpPr>
            <a:spLocks noChangeArrowheads="1"/>
          </p:cNvSpPr>
          <p:nvPr/>
        </p:nvSpPr>
        <p:spPr bwMode="auto">
          <a:xfrm>
            <a:off x="7594317" y="1143000"/>
            <a:ext cx="1168683" cy="685800"/>
          </a:xfrm>
          <a:prstGeom prst="ellipse">
            <a:avLst/>
          </a:prstGeom>
          <a:solidFill>
            <a:srgbClr val="CC00CC">
              <a:alpha val="18000"/>
            </a:srgbClr>
          </a:solidFill>
          <a:ln w="57150">
            <a:solidFill>
              <a:srgbClr val="FF3300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7772400" cy="762000"/>
          </a:xfrm>
        </p:spPr>
        <p:txBody>
          <a:bodyPr/>
          <a:lstStyle/>
          <a:p>
            <a:r>
              <a:rPr lang="en-US" dirty="0"/>
              <a:t>HEP and the Standard Model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A58E5-F186-8448-8915-9CBFB02328D9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Monday, June 3, 2019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PHYS 1444-001, Summer 2019             Dr. Jaehoon Yu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541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p"/>
      <p:bldP spid="2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screenshot of a computer&#13;&#10;&#13;&#10;Description automatically generated">
            <a:extLst>
              <a:ext uri="{FF2B5EF4-FFF2-40B4-BE49-F238E27FC236}">
                <a16:creationId xmlns:a16="http://schemas.microsoft.com/office/drawing/2014/main" id="{C42D4F44-ACC6-F440-8E17-F6DED3EA4E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635939A1-5F8A-3A40-AA00-DEC276B3B8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Monday, June 3, 2019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706B6A7F-F264-D54A-992B-81D6B6829D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PHYS 1444-001, Summer 2019             Dr. Jaehoon Yu</a:t>
            </a:r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762E16C6-1BA5-AC41-A588-F7A9BBC9CC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A58E5-F186-8448-8915-9CBFB02328D9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3705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" y="762000"/>
            <a:ext cx="8915400" cy="6096000"/>
          </a:xfrm>
          <a:solidFill>
            <a:schemeClr val="bg1"/>
          </a:solidFill>
        </p:spPr>
        <p:txBody>
          <a:bodyPr/>
          <a:lstStyle/>
          <a:p>
            <a:pPr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800" dirty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Why is the mass range so large (0.1m</a:t>
            </a:r>
            <a:r>
              <a:rPr lang="en-US" sz="2800" baseline="-25000" dirty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p</a:t>
            </a:r>
            <a:r>
              <a:rPr lang="en-US" sz="2800" dirty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 – 175 m</a:t>
            </a:r>
            <a:r>
              <a:rPr lang="en-US" sz="2800" baseline="-25000" dirty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p</a:t>
            </a:r>
            <a:r>
              <a:rPr lang="en-US" sz="2800" dirty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)?</a:t>
            </a:r>
          </a:p>
          <a:p>
            <a:pPr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800" dirty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Is the </a:t>
            </a:r>
            <a:r>
              <a:rPr lang="en-US" sz="2800" dirty="0">
                <a:solidFill>
                  <a:srgbClr val="0033CC"/>
                </a:solidFill>
                <a:latin typeface="Arial Narrow" charset="0"/>
              </a:rPr>
              <a:t>particle discovered at the LHC really the Higgs particle?</a:t>
            </a:r>
          </a:p>
          <a:p>
            <a:pPr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800" dirty="0">
                <a:solidFill>
                  <a:srgbClr val="0033CC"/>
                </a:solidFill>
                <a:latin typeface="Arial Narrow" charset="0"/>
              </a:rPr>
              <a:t>Why is the matter in the universe made only of particles?</a:t>
            </a:r>
          </a:p>
          <a:p>
            <a:pPr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800" dirty="0">
                <a:solidFill>
                  <a:srgbClr val="0033CC"/>
                </a:solidFill>
                <a:latin typeface="Arial Narrow" charset="0"/>
              </a:rPr>
              <a:t>Neutrinos have mass!! (</a:t>
            </a:r>
            <a:r>
              <a:rPr lang="en-US" sz="2800" b="1" dirty="0">
                <a:solidFill>
                  <a:srgbClr val="A50021"/>
                </a:solidFill>
                <a:latin typeface="Arial Narrow" charset="0"/>
              </a:rPr>
              <a:t>OMG!! The SM is broken!!! </a:t>
            </a:r>
            <a:r>
              <a:rPr lang="en-US" sz="2800" dirty="0">
                <a:solidFill>
                  <a:srgbClr val="0033CC"/>
                </a:solidFill>
                <a:latin typeface="Arial Narrow" charset="0"/>
              </a:rPr>
              <a:t>) </a:t>
            </a:r>
          </a:p>
          <a:p>
            <a:pPr lvl="1"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400" dirty="0">
                <a:latin typeface="Arial Narrow" charset="0"/>
              </a:rPr>
              <a:t>What are the mixing parameters, particle-anti particle asymmetry and the neutrino mass ordering?</a:t>
            </a:r>
          </a:p>
          <a:p>
            <a:pPr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800" dirty="0">
                <a:solidFill>
                  <a:srgbClr val="0033CC"/>
                </a:solidFill>
                <a:latin typeface="Arial Narrow" charset="0"/>
              </a:rPr>
              <a:t>Why are there only four apparent forces?</a:t>
            </a:r>
          </a:p>
          <a:p>
            <a:pPr lvl="1">
              <a:lnSpc>
                <a:spcPct val="90000"/>
              </a:lnSpc>
              <a:spcBef>
                <a:spcPts val="300"/>
              </a:spcBef>
            </a:pPr>
            <a:r>
              <a:rPr lang="en-US" sz="2400" dirty="0">
                <a:solidFill>
                  <a:srgbClr val="660066"/>
                </a:solidFill>
                <a:latin typeface="Arial Narrow" charset="0"/>
              </a:rPr>
              <a:t>Were they all unified at the Big Bang?</a:t>
            </a:r>
          </a:p>
        </p:txBody>
      </p:sp>
      <p:sp>
        <p:nvSpPr>
          <p:cNvPr id="23557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838200"/>
          </a:xfrm>
        </p:spPr>
        <p:txBody>
          <a:bodyPr/>
          <a:lstStyle/>
          <a:p>
            <a:pPr eaLnBrk="1" hangingPunct="1"/>
            <a:r>
              <a:rPr lang="en-US" sz="4800" dirty="0"/>
              <a:t>What are some issues in HEP?</a:t>
            </a:r>
          </a:p>
        </p:txBody>
      </p:sp>
      <p:pic>
        <p:nvPicPr>
          <p:cNvPr id="4" name="Picture 3" descr="Screen Shot 2015-07-24 at 7.20.13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5500" y="3251200"/>
            <a:ext cx="3238500" cy="3606800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Monday, June 3, 2019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PHYS 1444-001, Summer 2019             Dr. Jaehoon Yu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A58E5-F186-8448-8915-9CBFB02328D9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4495800" y="4953000"/>
            <a:ext cx="3276600" cy="1147465"/>
            <a:chOff x="4495800" y="4953000"/>
            <a:chExt cx="3276600" cy="1147465"/>
          </a:xfrm>
        </p:grpSpPr>
        <p:sp>
          <p:nvSpPr>
            <p:cNvPr id="8" name="Oval 7"/>
            <p:cNvSpPr/>
            <p:nvPr/>
          </p:nvSpPr>
          <p:spPr bwMode="auto">
            <a:xfrm>
              <a:off x="6934200" y="4953000"/>
              <a:ext cx="838200" cy="914400"/>
            </a:xfrm>
            <a:prstGeom prst="ellipse">
              <a:avLst/>
            </a:prstGeom>
            <a:noFill/>
            <a:ln w="381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cxnSp>
          <p:nvCxnSpPr>
            <p:cNvPr id="10" name="Straight Arrow Connector 9"/>
            <p:cNvCxnSpPr>
              <a:endCxn id="8" idx="2"/>
            </p:cNvCxnSpPr>
            <p:nvPr/>
          </p:nvCxnSpPr>
          <p:spPr bwMode="auto">
            <a:xfrm flipV="1">
              <a:off x="5105400" y="5410200"/>
              <a:ext cx="1828800" cy="457200"/>
            </a:xfrm>
            <a:prstGeom prst="straightConnector1">
              <a:avLst/>
            </a:prstGeom>
            <a:noFill/>
            <a:ln w="28575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11" name="TextBox 10"/>
            <p:cNvSpPr txBox="1"/>
            <p:nvPr/>
          </p:nvSpPr>
          <p:spPr>
            <a:xfrm>
              <a:off x="4495800" y="5638800"/>
              <a:ext cx="606256" cy="461665"/>
            </a:xfrm>
            <a:prstGeom prst="rect">
              <a:avLst/>
            </a:prstGeom>
            <a:noFill/>
            <a:ln w="28575">
              <a:solidFill>
                <a:srgbClr val="C00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srgbClr val="A50021"/>
                  </a:solidFill>
                  <a:latin typeface="+mj-lt"/>
                </a:rPr>
                <a:t>Me!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35630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40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140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140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140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140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140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85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140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4019" grpId="0" uiExpand="1" build="p"/>
    </p:bldLst>
  </p:timing>
</p:sld>
</file>

<file path=ppt/theme/theme1.xml><?xml version="1.0" encoding="utf-8"?>
<a:theme xmlns:a="http://schemas.openxmlformats.org/drawingml/2006/main" name="phys1443-spring02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6600"/>
      </a:hlink>
      <a:folHlink>
        <a:srgbClr val="B2B2B2"/>
      </a:folHlink>
    </a:clrScheme>
    <a:fontScheme name="phys1443-spring02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lnDef>
  </a:objectDefaults>
  <a:extraClrSchemeLst>
    <a:extraClrScheme>
      <a:clrScheme name="phys1443-spring02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hys1443-spring02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hys1443-spring02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hys1443-spring02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hys1443-spring02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hys1443-spring02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hys1443-spring02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D:\UTA\Classes\1443 Spring 2002\phys1443-spring02.pot</Template>
  <TotalTime>8095</TotalTime>
  <Words>5012</Words>
  <Application>Microsoft Macintosh PowerPoint</Application>
  <PresentationFormat>On-screen Show (4:3)</PresentationFormat>
  <Paragraphs>718</Paragraphs>
  <Slides>58</Slides>
  <Notes>20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58</vt:i4>
      </vt:variant>
    </vt:vector>
  </HeadingPairs>
  <TitlesOfParts>
    <vt:vector size="69" baseType="lpstr">
      <vt:lpstr>Century Schoolbook L</vt:lpstr>
      <vt:lpstr>MS Mincho</vt:lpstr>
      <vt:lpstr>Arial</vt:lpstr>
      <vt:lpstr>Arial Black</vt:lpstr>
      <vt:lpstr>Arial Narrow</vt:lpstr>
      <vt:lpstr>Monotype Corsiva</vt:lpstr>
      <vt:lpstr>Symbol</vt:lpstr>
      <vt:lpstr>Tahoma</vt:lpstr>
      <vt:lpstr>Times New Roman</vt:lpstr>
      <vt:lpstr>Wingdings</vt:lpstr>
      <vt:lpstr>phys1443-spring02</vt:lpstr>
      <vt:lpstr>PHYS 1441 – Section 001 Lecture #1</vt:lpstr>
      <vt:lpstr>Announcements</vt:lpstr>
      <vt:lpstr>Who am I?</vt:lpstr>
      <vt:lpstr>We always wonder…</vt:lpstr>
      <vt:lpstr>High Energy Physics</vt:lpstr>
      <vt:lpstr>PowerPoint Presentation</vt:lpstr>
      <vt:lpstr>HEP and the Standard Model</vt:lpstr>
      <vt:lpstr>PowerPoint Presentation</vt:lpstr>
      <vt:lpstr>What are some issues in HEP?</vt:lpstr>
      <vt:lpstr>How does a nuclear power plant work?</vt:lpstr>
      <vt:lpstr>So what’s the problem?</vt:lpstr>
      <vt:lpstr>What makes up the universe?</vt:lpstr>
      <vt:lpstr>So what’s the problem?</vt:lpstr>
      <vt:lpstr>PowerPoint Presentation</vt:lpstr>
      <vt:lpstr>PowerPoint Presentation</vt:lpstr>
      <vt:lpstr>Fermilab Tevatron and LHC at CERN</vt:lpstr>
      <vt:lpstr>LHC @ CERN Aerial View</vt:lpstr>
      <vt:lpstr>What did statistics do for Higgs?</vt:lpstr>
      <vt:lpstr>How about this?</vt:lpstr>
      <vt:lpstr>Discovery of the God Particle in 2012</vt:lpstr>
      <vt:lpstr>Fermilab Neutrino Program</vt:lpstr>
      <vt:lpstr>Light DM Production at High Intensity Accelerator </vt:lpstr>
      <vt:lpstr>Dark Matter Search Motivation</vt:lpstr>
      <vt:lpstr>Light DM Production at High Intensity Accelerator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Intermediate Physics w/ ProtoDUNE?</vt:lpstr>
      <vt:lpstr>Dark Matter Search Motivation</vt:lpstr>
      <vt:lpstr>PowerPoint Presentation</vt:lpstr>
      <vt:lpstr>Dark Matter Searches at Fermilab</vt:lpstr>
      <vt:lpstr>GEM Application Potential</vt:lpstr>
      <vt:lpstr>Bi-product of High Energy Physics Research</vt:lpstr>
      <vt:lpstr>And in not too distant future, we could do …</vt:lpstr>
      <vt:lpstr>Textbook</vt:lpstr>
      <vt:lpstr>Information &amp; Communication Source</vt:lpstr>
      <vt:lpstr>Evaluation Policy</vt:lpstr>
      <vt:lpstr>Homework</vt:lpstr>
      <vt:lpstr>Attendances and Class Style</vt:lpstr>
      <vt:lpstr>Lab and Physics Clinic</vt:lpstr>
      <vt:lpstr>Extra credit</vt:lpstr>
      <vt:lpstr>Valid Planetarium Shows</vt:lpstr>
      <vt:lpstr>What can you expect from this class?</vt:lpstr>
      <vt:lpstr>What do we want to learn in this class?</vt:lpstr>
      <vt:lpstr>Specifically, in this course, you will learn…</vt:lpstr>
      <vt:lpstr>How to study for this course?</vt:lpstr>
      <vt:lpstr>Why do Physics?</vt:lpstr>
      <vt:lpstr>Brief History of Physics</vt:lpstr>
      <vt:lpstr>Models, Theories and Laws</vt:lpstr>
      <vt:lpstr>Uncertainties</vt:lpstr>
      <vt:lpstr>Significant Figures</vt:lpstr>
      <vt:lpstr>Significant Figures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PHYS 1443 – Section 501 Lecture #1</dc:title>
  <dc:creator>Jae Yu</dc:creator>
  <cp:lastModifiedBy>Yu, Jaehoon</cp:lastModifiedBy>
  <cp:revision>393</cp:revision>
  <dcterms:created xsi:type="dcterms:W3CDTF">2012-01-19T04:21:20Z</dcterms:created>
  <dcterms:modified xsi:type="dcterms:W3CDTF">2019-06-03T18:21:23Z</dcterms:modified>
</cp:coreProperties>
</file>