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536" r:id="rId2"/>
    <p:sldId id="481" r:id="rId3"/>
    <p:sldId id="480" r:id="rId4"/>
    <p:sldId id="464" r:id="rId5"/>
    <p:sldId id="524" r:id="rId6"/>
    <p:sldId id="525" r:id="rId7"/>
    <p:sldId id="526" r:id="rId8"/>
    <p:sldId id="527" r:id="rId9"/>
    <p:sldId id="528" r:id="rId10"/>
    <p:sldId id="529" r:id="rId11"/>
    <p:sldId id="530" r:id="rId12"/>
    <p:sldId id="531" r:id="rId13"/>
    <p:sldId id="532" r:id="rId14"/>
    <p:sldId id="533" r:id="rId15"/>
    <p:sldId id="534" r:id="rId16"/>
    <p:sldId id="535" r:id="rId17"/>
    <p:sldId id="541" r:id="rId18"/>
    <p:sldId id="542" r:id="rId19"/>
    <p:sldId id="543"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0"/>
    <p:restoredTop sz="94660"/>
  </p:normalViewPr>
  <p:slideViewPr>
    <p:cSldViewPr>
      <p:cViewPr varScale="1">
        <p:scale>
          <a:sx n="128" d="100"/>
          <a:sy n="128" d="100"/>
        </p:scale>
        <p:origin x="18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05821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19368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766066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4,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4,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4,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4,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Tuesday, June 4, 2019</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1444-001, Summer 2019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FD8D0F5F-F1D8-284C-9689-E99D0DEE078F}" type="slidenum">
              <a:rPr lang="en-US"/>
              <a:pPr/>
              <a:t>‹#›</a:t>
            </a:fld>
            <a:endParaRPr lang="en-US"/>
          </a:p>
        </p:txBody>
      </p:sp>
    </p:spTree>
    <p:extLst>
      <p:ext uri="{BB962C8B-B14F-4D97-AF65-F5344CB8AC3E}">
        <p14:creationId xmlns:p14="http://schemas.microsoft.com/office/powerpoint/2010/main" val="422619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4,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4,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4,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4,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4,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4,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4,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4,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4,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wmf"/><Relationship Id="rId18" Type="http://schemas.openxmlformats.org/officeDocument/2006/relationships/oleObject" Target="../embeddings/oleObject8.bin"/><Relationship Id="rId3" Type="http://schemas.openxmlformats.org/officeDocument/2006/relationships/image" Target="../media/image22.jpeg"/><Relationship Id="rId7" Type="http://schemas.openxmlformats.org/officeDocument/2006/relationships/image" Target="../media/image15.wmf"/><Relationship Id="rId12" Type="http://schemas.openxmlformats.org/officeDocument/2006/relationships/oleObject" Target="../embeddings/oleObject5.bin"/><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4.bin"/><Relationship Id="rId19" Type="http://schemas.openxmlformats.org/officeDocument/2006/relationships/image" Target="../media/image21.wmf"/><Relationship Id="rId4" Type="http://schemas.openxmlformats.org/officeDocument/2006/relationships/oleObject" Target="../embeddings/oleObject1.bin"/><Relationship Id="rId9" Type="http://schemas.openxmlformats.org/officeDocument/2006/relationships/image" Target="../media/image16.wmf"/><Relationship Id="rId1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4.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1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2.wmf"/><Relationship Id="rId3" Type="http://schemas.openxmlformats.org/officeDocument/2006/relationships/image" Target="../media/image34.jpeg"/><Relationship Id="rId7" Type="http://schemas.openxmlformats.org/officeDocument/2006/relationships/image" Target="../media/image29.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0.wmf"/><Relationship Id="rId1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2.bin"/><Relationship Id="rId5" Type="http://schemas.openxmlformats.org/officeDocument/2006/relationships/image" Target="../media/image35.w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4,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a:t>
            </a:r>
          </a:p>
        </p:txBody>
      </p:sp>
      <p:sp>
        <p:nvSpPr>
          <p:cNvPr id="18438" name="Text Box 4"/>
          <p:cNvSpPr txBox="1">
            <a:spLocks noChangeArrowheads="1"/>
          </p:cNvSpPr>
          <p:nvPr/>
        </p:nvSpPr>
        <p:spPr bwMode="auto">
          <a:xfrm>
            <a:off x="3123427" y="1447800"/>
            <a:ext cx="258917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4,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Text Box 9"/>
          <p:cNvSpPr txBox="1">
            <a:spLocks noChangeArrowheads="1"/>
          </p:cNvSpPr>
          <p:nvPr/>
        </p:nvSpPr>
        <p:spPr bwMode="auto">
          <a:xfrm>
            <a:off x="609600" y="5867400"/>
            <a:ext cx="8013732"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#2, due 11pm, this Saturday, June 8!!</a:t>
            </a:r>
          </a:p>
        </p:txBody>
      </p:sp>
      <p:sp>
        <p:nvSpPr>
          <p:cNvPr id="10" name="Content Placeholder 2"/>
          <p:cNvSpPr txBox="1">
            <a:spLocks/>
          </p:cNvSpPr>
          <p:nvPr/>
        </p:nvSpPr>
        <p:spPr bwMode="auto">
          <a:xfrm>
            <a:off x="952500" y="2133600"/>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Some basics …</a:t>
            </a:r>
          </a:p>
          <a:p>
            <a:pPr marL="609600" indent="-609600" algn="l"/>
            <a:r>
              <a:rPr lang="en-US" sz="2800" kern="0" dirty="0">
                <a:latin typeface="Arial Narrow" charset="0"/>
              </a:rPr>
              <a:t>Chapter 21</a:t>
            </a:r>
            <a:endParaRPr lang="en-US" sz="2800" kern="0" dirty="0">
              <a:solidFill>
                <a:srgbClr val="003300"/>
              </a:solidFill>
              <a:latin typeface="Arial Narrow" charset="0"/>
            </a:endParaRPr>
          </a:p>
          <a:p>
            <a:pPr marL="990600" lvl="1" indent="-533400"/>
            <a:r>
              <a:rPr lang="en-US" sz="2400" kern="0" dirty="0">
                <a:solidFill>
                  <a:srgbClr val="003300"/>
                </a:solidFill>
                <a:latin typeface="Arial Narrow" charset="0"/>
              </a:rPr>
              <a:t>Static Electricity and Charge Conservation</a:t>
            </a:r>
          </a:p>
          <a:p>
            <a:pPr marL="990600" lvl="1" indent="-533400"/>
            <a:r>
              <a:rPr lang="en-US" sz="2400" kern="0" dirty="0">
                <a:solidFill>
                  <a:srgbClr val="003300"/>
                </a:solidFill>
                <a:latin typeface="Arial Narrow" charset="0"/>
              </a:rPr>
              <a:t>Charges in Atom</a:t>
            </a:r>
          </a:p>
          <a:p>
            <a:pPr marL="990600" lvl="1" indent="-533400"/>
            <a:r>
              <a:rPr lang="en-US" sz="2400" kern="0" dirty="0">
                <a:solidFill>
                  <a:srgbClr val="003300"/>
                </a:solidFill>
                <a:latin typeface="Arial Narrow" charset="0"/>
              </a:rPr>
              <a:t>Insulators and Conductors &amp; Induced Charge</a:t>
            </a:r>
          </a:p>
          <a:p>
            <a:pPr marL="990600" lvl="1" indent="-533400"/>
            <a:r>
              <a:rPr lang="en-US" sz="2400" kern="0" dirty="0">
                <a:solidFill>
                  <a:srgbClr val="003300"/>
                </a:solidFill>
                <a:latin typeface="Arial Narrow" charset="0"/>
              </a:rPr>
              <a:t>Coulomb’s Law</a:t>
            </a:r>
          </a:p>
          <a:p>
            <a:pPr marL="990600" lvl="1" indent="-533400"/>
            <a:r>
              <a:rPr lang="en-US" sz="2400" dirty="0">
                <a:solidFill>
                  <a:srgbClr val="003300"/>
                </a:solidFill>
                <a:latin typeface="Arial Narrow" charset="0"/>
              </a:rPr>
              <a:t>The Electric Field &amp; Field Lines</a:t>
            </a:r>
          </a:p>
          <a:p>
            <a:pPr marL="990600" lvl="1" indent="-533400"/>
            <a:r>
              <a:rPr lang="en-US" sz="2400" dirty="0">
                <a:solidFill>
                  <a:srgbClr val="003300"/>
                </a:solidFill>
                <a:latin typeface="Arial Narrow" charset="0"/>
              </a:rPr>
              <a:t>Electric Fields and Conductors</a:t>
            </a:r>
          </a:p>
        </p:txBody>
      </p:sp>
    </p:spTree>
    <p:extLst>
      <p:ext uri="{BB962C8B-B14F-4D97-AF65-F5344CB8AC3E}">
        <p14:creationId xmlns:p14="http://schemas.microsoft.com/office/powerpoint/2010/main" val="15416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wipe(left)">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21_004.JPG"/>
          <p:cNvPicPr>
            <a:picLocks noChangeAspect="1"/>
          </p:cNvPicPr>
          <p:nvPr/>
        </p:nvPicPr>
        <p:blipFill>
          <a:blip r:embed="rId3"/>
          <a:stretch>
            <a:fillRect/>
          </a:stretch>
        </p:blipFill>
        <p:spPr>
          <a:xfrm>
            <a:off x="7620000" y="5543550"/>
            <a:ext cx="1447800" cy="1085850"/>
          </a:xfrm>
          <a:prstGeom prst="rect">
            <a:avLst/>
          </a:prstGeom>
        </p:spPr>
      </p:pic>
      <p:sp>
        <p:nvSpPr>
          <p:cNvPr id="5" name="Date Placeholder 3"/>
          <p:cNvSpPr>
            <a:spLocks noGrp="1"/>
          </p:cNvSpPr>
          <p:nvPr>
            <p:ph type="dt" sz="half" idx="10"/>
          </p:nvPr>
        </p:nvSpPr>
        <p:spPr/>
        <p:txBody>
          <a:bodyPr/>
          <a:lstStyle/>
          <a:p>
            <a:r>
              <a:rPr lang="en-US"/>
              <a:t>Tuesday, June 4,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FBFB943E-F9A2-0E4F-99AF-5B9DA1D44CFB}" type="slidenum">
              <a:rPr lang="en-US"/>
              <a:pPr/>
              <a:t>10</a:t>
            </a:fld>
            <a:endParaRPr lang="en-US"/>
          </a:p>
        </p:txBody>
      </p:sp>
      <p:sp>
        <p:nvSpPr>
          <p:cNvPr id="181250" name="Rectangle 2"/>
          <p:cNvSpPr>
            <a:spLocks noGrp="1" noChangeArrowheads="1"/>
          </p:cNvSpPr>
          <p:nvPr>
            <p:ph type="title"/>
          </p:nvPr>
        </p:nvSpPr>
        <p:spPr>
          <a:xfrm>
            <a:off x="457200" y="0"/>
            <a:ext cx="8077200" cy="762000"/>
          </a:xfrm>
        </p:spPr>
        <p:txBody>
          <a:bodyPr/>
          <a:lstStyle/>
          <a:p>
            <a:r>
              <a:rPr lang="en-US" dirty="0"/>
              <a:t>Electric Charge in an Atom</a:t>
            </a:r>
          </a:p>
        </p:txBody>
      </p:sp>
      <p:sp>
        <p:nvSpPr>
          <p:cNvPr id="181251" name="Rectangle 3"/>
          <p:cNvSpPr>
            <a:spLocks noGrp="1" noChangeArrowheads="1"/>
          </p:cNvSpPr>
          <p:nvPr>
            <p:ph type="body" idx="1"/>
          </p:nvPr>
        </p:nvSpPr>
        <p:spPr>
          <a:xfrm>
            <a:off x="152400" y="685800"/>
            <a:ext cx="8686800" cy="5638800"/>
          </a:xfrm>
        </p:spPr>
        <p:txBody>
          <a:bodyPr/>
          <a:lstStyle/>
          <a:p>
            <a:pPr>
              <a:lnSpc>
                <a:spcPct val="80000"/>
              </a:lnSpc>
            </a:pPr>
            <a:r>
              <a:rPr lang="en-US" sz="2800" dirty="0"/>
              <a:t>It has been understood through the past century that an atom consists of </a:t>
            </a:r>
          </a:p>
          <a:p>
            <a:pPr lvl="1">
              <a:lnSpc>
                <a:spcPct val="80000"/>
              </a:lnSpc>
            </a:pPr>
            <a:r>
              <a:rPr lang="en-US" sz="2400" dirty="0"/>
              <a:t>A positively charged heavy core </a:t>
            </a:r>
            <a:r>
              <a:rPr lang="en-US" sz="2400" dirty="0" err="1">
                <a:sym typeface="Wingdings" charset="2"/>
              </a:rPr>
              <a:t></a:t>
            </a:r>
            <a:r>
              <a:rPr lang="en-US" sz="2400" dirty="0">
                <a:sym typeface="Wingdings" charset="2"/>
              </a:rPr>
              <a:t> What is the name?</a:t>
            </a:r>
          </a:p>
          <a:p>
            <a:pPr lvl="2">
              <a:lnSpc>
                <a:spcPct val="80000"/>
              </a:lnSpc>
            </a:pPr>
            <a:r>
              <a:rPr lang="en-US" sz="2000" dirty="0"/>
              <a:t>This core is called the nucleus and consists of neutrons and protons.</a:t>
            </a:r>
          </a:p>
          <a:p>
            <a:pPr lvl="1">
              <a:lnSpc>
                <a:spcPct val="80000"/>
              </a:lnSpc>
            </a:pPr>
            <a:r>
              <a:rPr lang="en-US" sz="2400" dirty="0"/>
              <a:t>Many negatively charged particles with small mass surround the core </a:t>
            </a:r>
            <a:r>
              <a:rPr lang="en-US" sz="2400" dirty="0">
                <a:sym typeface="Wingdings" charset="2"/>
              </a:rPr>
              <a:t> What is the name of these light particles?</a:t>
            </a:r>
          </a:p>
          <a:p>
            <a:pPr lvl="2">
              <a:lnSpc>
                <a:spcPct val="80000"/>
              </a:lnSpc>
            </a:pPr>
            <a:r>
              <a:rPr lang="en-US" sz="2000" dirty="0"/>
              <a:t>These are called the electrons</a:t>
            </a:r>
          </a:p>
          <a:p>
            <a:pPr lvl="2">
              <a:lnSpc>
                <a:spcPct val="80000"/>
              </a:lnSpc>
            </a:pPr>
            <a:r>
              <a:rPr lang="en-US" sz="2000" dirty="0"/>
              <a:t>How many of these in an atom? </a:t>
            </a:r>
          </a:p>
          <a:p>
            <a:pPr>
              <a:lnSpc>
                <a:spcPct val="80000"/>
              </a:lnSpc>
            </a:pPr>
            <a:r>
              <a:rPr lang="en-US" sz="2800" dirty="0"/>
              <a:t>So what is the net electrical charge of an atom?</a:t>
            </a:r>
          </a:p>
          <a:p>
            <a:pPr lvl="1">
              <a:lnSpc>
                <a:spcPct val="80000"/>
              </a:lnSpc>
            </a:pPr>
            <a:r>
              <a:rPr lang="en-US" sz="2400" dirty="0"/>
              <a:t>Zero!!!   Electrically neutral!!!</a:t>
            </a:r>
          </a:p>
          <a:p>
            <a:pPr>
              <a:lnSpc>
                <a:spcPct val="80000"/>
              </a:lnSpc>
            </a:pPr>
            <a:r>
              <a:rPr lang="en-US" sz="2800" dirty="0"/>
              <a:t>Can you explain what happens when a comb is rubbed on a towel?</a:t>
            </a:r>
          </a:p>
          <a:p>
            <a:pPr lvl="1">
              <a:lnSpc>
                <a:spcPct val="80000"/>
              </a:lnSpc>
            </a:pPr>
            <a:r>
              <a:rPr lang="en-US" sz="2400" dirty="0"/>
              <a:t>The electrons from the towel get transferred to the comb, making the comb negatively charged while leaving positive ions on the towel.</a:t>
            </a:r>
          </a:p>
          <a:p>
            <a:pPr lvl="1">
              <a:lnSpc>
                <a:spcPct val="80000"/>
              </a:lnSpc>
            </a:pPr>
            <a:r>
              <a:rPr lang="en-US" sz="2400" dirty="0"/>
              <a:t>These charges eventually get neutralized primarily by water molecules in the air. </a:t>
            </a:r>
          </a:p>
        </p:txBody>
      </p:sp>
      <p:sp>
        <p:nvSpPr>
          <p:cNvPr id="181253" name="Text Box 5"/>
          <p:cNvSpPr txBox="1">
            <a:spLocks noChangeArrowheads="1"/>
          </p:cNvSpPr>
          <p:nvPr/>
        </p:nvSpPr>
        <p:spPr bwMode="auto">
          <a:xfrm>
            <a:off x="4600539" y="3019425"/>
            <a:ext cx="4238661" cy="338554"/>
          </a:xfrm>
          <a:prstGeom prst="rect">
            <a:avLst/>
          </a:prstGeom>
          <a:solidFill>
            <a:srgbClr val="FFFFCC"/>
          </a:solidFill>
          <a:ln w="38100">
            <a:solidFill>
              <a:srgbClr val="A50021"/>
            </a:solidFill>
            <a:miter lim="800000"/>
            <a:headEnd/>
            <a:tailEnd/>
          </a:ln>
          <a:effectLst/>
        </p:spPr>
        <p:txBody>
          <a:bodyPr wrap="none">
            <a:prstTxWarp prst="textNoShape">
              <a:avLst/>
            </a:prstTxWarp>
            <a:spAutoFit/>
          </a:bodyPr>
          <a:lstStyle/>
          <a:p>
            <a:r>
              <a:rPr lang="en-US" sz="1600" b="1" dirty="0">
                <a:solidFill>
                  <a:srgbClr val="A50021"/>
                </a:solidFill>
                <a:latin typeface="Arial Narrow" charset="0"/>
              </a:rPr>
              <a:t>As many as the number of protons in the nucleus!!</a:t>
            </a:r>
          </a:p>
        </p:txBody>
      </p:sp>
    </p:spTree>
    <p:extLst>
      <p:ext uri="{BB962C8B-B14F-4D97-AF65-F5344CB8AC3E}">
        <p14:creationId xmlns:p14="http://schemas.microsoft.com/office/powerpoint/2010/main" val="16566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wipe(left)">
                                      <p:cBhvr>
                                        <p:cTn id="7" dur="500"/>
                                        <p:tgtEl>
                                          <p:spTgt spid="181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wipe(left)">
                                      <p:cBhvr>
                                        <p:cTn id="12" dur="500"/>
                                        <p:tgtEl>
                                          <p:spTgt spid="181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wipe(left)">
                                      <p:cBhvr>
                                        <p:cTn id="17" dur="500"/>
                                        <p:tgtEl>
                                          <p:spTgt spid="181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wipe(left)">
                                      <p:cBhvr>
                                        <p:cTn id="22" dur="500"/>
                                        <p:tgtEl>
                                          <p:spTgt spid="181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wipe(left)">
                                      <p:cBhvr>
                                        <p:cTn id="27" dur="500"/>
                                        <p:tgtEl>
                                          <p:spTgt spid="181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1251">
                                            <p:txEl>
                                              <p:pRg st="5" end="5"/>
                                            </p:txEl>
                                          </p:spTgt>
                                        </p:tgtEl>
                                        <p:attrNameLst>
                                          <p:attrName>style.visibility</p:attrName>
                                        </p:attrNameLst>
                                      </p:cBhvr>
                                      <p:to>
                                        <p:strVal val="visible"/>
                                      </p:to>
                                    </p:set>
                                    <p:animEffect transition="in" filter="wipe(left)">
                                      <p:cBhvr>
                                        <p:cTn id="32" dur="500"/>
                                        <p:tgtEl>
                                          <p:spTgt spid="1812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81253"/>
                                        </p:tgtEl>
                                        <p:attrNameLst>
                                          <p:attrName>style.visibility</p:attrName>
                                        </p:attrNameLst>
                                      </p:cBhvr>
                                      <p:to>
                                        <p:strVal val="visible"/>
                                      </p:to>
                                    </p:set>
                                    <p:animEffect transition="in" filter="wipe(left)">
                                      <p:cBhvr>
                                        <p:cTn id="37" dur="500"/>
                                        <p:tgtEl>
                                          <p:spTgt spid="1812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1251">
                                            <p:txEl>
                                              <p:pRg st="6" end="6"/>
                                            </p:txEl>
                                          </p:spTgt>
                                        </p:tgtEl>
                                        <p:attrNameLst>
                                          <p:attrName>style.visibility</p:attrName>
                                        </p:attrNameLst>
                                      </p:cBhvr>
                                      <p:to>
                                        <p:strVal val="visible"/>
                                      </p:to>
                                    </p:set>
                                    <p:animEffect transition="in" filter="wipe(left)">
                                      <p:cBhvr>
                                        <p:cTn id="42" dur="500"/>
                                        <p:tgtEl>
                                          <p:spTgt spid="1812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1251">
                                            <p:txEl>
                                              <p:pRg st="7" end="7"/>
                                            </p:txEl>
                                          </p:spTgt>
                                        </p:tgtEl>
                                        <p:attrNameLst>
                                          <p:attrName>style.visibility</p:attrName>
                                        </p:attrNameLst>
                                      </p:cBhvr>
                                      <p:to>
                                        <p:strVal val="visible"/>
                                      </p:to>
                                    </p:set>
                                    <p:animEffect transition="in" filter="wipe(left)">
                                      <p:cBhvr>
                                        <p:cTn id="47" dur="500"/>
                                        <p:tgtEl>
                                          <p:spTgt spid="1812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1251">
                                            <p:txEl>
                                              <p:pRg st="8" end="8"/>
                                            </p:txEl>
                                          </p:spTgt>
                                        </p:tgtEl>
                                        <p:attrNameLst>
                                          <p:attrName>style.visibility</p:attrName>
                                        </p:attrNameLst>
                                      </p:cBhvr>
                                      <p:to>
                                        <p:strVal val="visible"/>
                                      </p:to>
                                    </p:set>
                                    <p:animEffect transition="in" filter="wipe(left)">
                                      <p:cBhvr>
                                        <p:cTn id="52" dur="500"/>
                                        <p:tgtEl>
                                          <p:spTgt spid="18125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1251">
                                            <p:txEl>
                                              <p:pRg st="9" end="9"/>
                                            </p:txEl>
                                          </p:spTgt>
                                        </p:tgtEl>
                                        <p:attrNameLst>
                                          <p:attrName>style.visibility</p:attrName>
                                        </p:attrNameLst>
                                      </p:cBhvr>
                                      <p:to>
                                        <p:strVal val="visible"/>
                                      </p:to>
                                    </p:set>
                                    <p:animEffect transition="in" filter="wipe(left)">
                                      <p:cBhvr>
                                        <p:cTn id="57" dur="500"/>
                                        <p:tgtEl>
                                          <p:spTgt spid="18125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1251">
                                            <p:txEl>
                                              <p:pRg st="10" end="10"/>
                                            </p:txEl>
                                          </p:spTgt>
                                        </p:tgtEl>
                                        <p:attrNameLst>
                                          <p:attrName>style.visibility</p:attrName>
                                        </p:attrNameLst>
                                      </p:cBhvr>
                                      <p:to>
                                        <p:strVal val="visible"/>
                                      </p:to>
                                    </p:set>
                                    <p:animEffect transition="in" filter="wipe(left)">
                                      <p:cBhvr>
                                        <p:cTn id="62" dur="500"/>
                                        <p:tgtEl>
                                          <p:spTgt spid="18125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uiExpand="1" build="p"/>
      <p:bldP spid="1812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4,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C815EA76-5565-2E44-A5A5-0AFB68126CAD}" type="slidenum">
              <a:rPr lang="en-US"/>
              <a:pPr/>
              <a:t>11</a:t>
            </a:fld>
            <a:endParaRPr lang="en-US"/>
          </a:p>
        </p:txBody>
      </p:sp>
      <p:sp>
        <p:nvSpPr>
          <p:cNvPr id="182274" name="Rectangle 2"/>
          <p:cNvSpPr>
            <a:spLocks noGrp="1" noChangeArrowheads="1"/>
          </p:cNvSpPr>
          <p:nvPr>
            <p:ph type="title"/>
          </p:nvPr>
        </p:nvSpPr>
        <p:spPr>
          <a:xfrm>
            <a:off x="457200" y="0"/>
            <a:ext cx="8077200" cy="685800"/>
          </a:xfrm>
        </p:spPr>
        <p:txBody>
          <a:bodyPr/>
          <a:lstStyle/>
          <a:p>
            <a:r>
              <a:rPr lang="en-US"/>
              <a:t>Insulators and Conductors</a:t>
            </a:r>
          </a:p>
        </p:txBody>
      </p:sp>
      <p:sp>
        <p:nvSpPr>
          <p:cNvPr id="182275" name="Rectangle 3"/>
          <p:cNvSpPr>
            <a:spLocks noGrp="1" noChangeArrowheads="1"/>
          </p:cNvSpPr>
          <p:nvPr>
            <p:ph type="body" idx="1"/>
          </p:nvPr>
        </p:nvSpPr>
        <p:spPr>
          <a:xfrm>
            <a:off x="304800" y="762000"/>
            <a:ext cx="8534400" cy="5638800"/>
          </a:xfrm>
        </p:spPr>
        <p:txBody>
          <a:bodyPr/>
          <a:lstStyle/>
          <a:p>
            <a:pPr>
              <a:lnSpc>
                <a:spcPct val="90000"/>
              </a:lnSpc>
            </a:pPr>
            <a:r>
              <a:rPr lang="en-US" sz="2800" dirty="0"/>
              <a:t>Let’s imagine two metal balls of which one is charged</a:t>
            </a:r>
          </a:p>
          <a:p>
            <a:pPr>
              <a:lnSpc>
                <a:spcPct val="90000"/>
              </a:lnSpc>
            </a:pPr>
            <a:r>
              <a:rPr lang="en-US" sz="2800" dirty="0"/>
              <a:t>What will happen if they are connected by </a:t>
            </a:r>
          </a:p>
          <a:p>
            <a:pPr lvl="1">
              <a:lnSpc>
                <a:spcPct val="90000"/>
              </a:lnSpc>
            </a:pPr>
            <a:r>
              <a:rPr lang="en-US" sz="2400" dirty="0"/>
              <a:t>A metallic object?</a:t>
            </a:r>
          </a:p>
          <a:p>
            <a:pPr lvl="2">
              <a:lnSpc>
                <a:spcPct val="90000"/>
              </a:lnSpc>
            </a:pPr>
            <a:r>
              <a:rPr lang="en-US" sz="2000" dirty="0"/>
              <a:t>Some charge is transferred through this object. </a:t>
            </a:r>
          </a:p>
          <a:p>
            <a:pPr lvl="2">
              <a:lnSpc>
                <a:spcPct val="90000"/>
              </a:lnSpc>
            </a:pPr>
            <a:r>
              <a:rPr lang="en-US" sz="2000" dirty="0"/>
              <a:t>These objects are called the </a:t>
            </a:r>
            <a:r>
              <a:rPr lang="en-US" sz="2000" b="1" u="sng" dirty="0">
                <a:solidFill>
                  <a:srgbClr val="C00000"/>
                </a:solidFill>
              </a:rPr>
              <a:t>conductors of electricity</a:t>
            </a:r>
            <a:r>
              <a:rPr lang="en-US" sz="2000" dirty="0"/>
              <a:t>.</a:t>
            </a:r>
          </a:p>
          <a:p>
            <a:pPr lvl="1">
              <a:lnSpc>
                <a:spcPct val="90000"/>
              </a:lnSpc>
            </a:pPr>
            <a:r>
              <a:rPr lang="en-US" sz="2400" dirty="0"/>
              <a:t>An wooden object?</a:t>
            </a:r>
          </a:p>
          <a:p>
            <a:pPr lvl="2">
              <a:lnSpc>
                <a:spcPct val="90000"/>
              </a:lnSpc>
            </a:pPr>
            <a:r>
              <a:rPr lang="en-US" sz="2000" dirty="0"/>
              <a:t>No charge is transferred</a:t>
            </a:r>
          </a:p>
          <a:p>
            <a:pPr lvl="2">
              <a:lnSpc>
                <a:spcPct val="90000"/>
              </a:lnSpc>
            </a:pPr>
            <a:r>
              <a:rPr lang="en-US" sz="2000" dirty="0"/>
              <a:t>These objects are called the </a:t>
            </a:r>
            <a:r>
              <a:rPr lang="en-US" sz="2000" b="1" u="sng" dirty="0">
                <a:solidFill>
                  <a:srgbClr val="C00000"/>
                </a:solidFill>
              </a:rPr>
              <a:t>nonconductors or insulators</a:t>
            </a:r>
            <a:r>
              <a:rPr lang="en-US" sz="2000" dirty="0"/>
              <a:t>.</a:t>
            </a:r>
          </a:p>
          <a:p>
            <a:pPr>
              <a:lnSpc>
                <a:spcPct val="90000"/>
              </a:lnSpc>
            </a:pPr>
            <a:r>
              <a:rPr lang="en-US" sz="2800" dirty="0"/>
              <a:t>Metals are generally a good conductor whereas most other materials are insulators.</a:t>
            </a:r>
          </a:p>
          <a:p>
            <a:pPr lvl="1">
              <a:lnSpc>
                <a:spcPct val="90000"/>
              </a:lnSpc>
            </a:pPr>
            <a:r>
              <a:rPr lang="en-US" sz="2400" dirty="0"/>
              <a:t>There are third kind of materials called, semi-conductors, like silicon or germanium </a:t>
            </a:r>
            <a:r>
              <a:rPr lang="en-US" sz="2400" dirty="0">
                <a:sym typeface="Wingdings" charset="2"/>
              </a:rPr>
              <a:t> conduct only in certain conditions</a:t>
            </a:r>
          </a:p>
          <a:p>
            <a:pPr>
              <a:lnSpc>
                <a:spcPct val="90000"/>
              </a:lnSpc>
            </a:pPr>
            <a:r>
              <a:rPr lang="en-US" sz="2800" dirty="0"/>
              <a:t>Atomically, conductors have loosely bound electrons while insulators have them tightly bound!</a:t>
            </a:r>
          </a:p>
        </p:txBody>
      </p:sp>
      <p:grpSp>
        <p:nvGrpSpPr>
          <p:cNvPr id="2" name="Group 4"/>
          <p:cNvGrpSpPr>
            <a:grpSpLocks/>
          </p:cNvGrpSpPr>
          <p:nvPr/>
        </p:nvGrpSpPr>
        <p:grpSpPr bwMode="auto">
          <a:xfrm>
            <a:off x="7620000" y="533400"/>
            <a:ext cx="1371600" cy="1066800"/>
            <a:chOff x="4464" y="912"/>
            <a:chExt cx="1056" cy="864"/>
          </a:xfrm>
        </p:grpSpPr>
        <p:pic>
          <p:nvPicPr>
            <p:cNvPr id="182277" name="Picture 5" descr="FG21_005A"/>
            <p:cNvPicPr>
              <a:picLocks noChangeAspect="1" noChangeArrowheads="1"/>
            </p:cNvPicPr>
            <p:nvPr/>
          </p:nvPicPr>
          <p:blipFill>
            <a:blip r:embed="rId2"/>
            <a:srcRect/>
            <a:stretch>
              <a:fillRect/>
            </a:stretch>
          </p:blipFill>
          <p:spPr bwMode="auto">
            <a:xfrm>
              <a:off x="4464" y="912"/>
              <a:ext cx="1056" cy="792"/>
            </a:xfrm>
            <a:prstGeom prst="rect">
              <a:avLst/>
            </a:prstGeom>
            <a:noFill/>
          </p:spPr>
        </p:pic>
        <p:sp>
          <p:nvSpPr>
            <p:cNvPr id="182278" name="Rectangle 6"/>
            <p:cNvSpPr>
              <a:spLocks noChangeArrowheads="1"/>
            </p:cNvSpPr>
            <p:nvPr/>
          </p:nvSpPr>
          <p:spPr bwMode="auto">
            <a:xfrm>
              <a:off x="4464" y="1488"/>
              <a:ext cx="1056"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pic>
        <p:nvPicPr>
          <p:cNvPr id="182279" name="Picture 7" descr="FG21_005B"/>
          <p:cNvPicPr>
            <a:picLocks noChangeAspect="1" noChangeArrowheads="1"/>
          </p:cNvPicPr>
          <p:nvPr/>
        </p:nvPicPr>
        <p:blipFill>
          <a:blip r:embed="rId3"/>
          <a:srcRect/>
          <a:stretch>
            <a:fillRect/>
          </a:stretch>
        </p:blipFill>
        <p:spPr bwMode="auto">
          <a:xfrm>
            <a:off x="7162800" y="1600200"/>
            <a:ext cx="1371600" cy="1028700"/>
          </a:xfrm>
          <a:prstGeom prst="rect">
            <a:avLst/>
          </a:prstGeom>
          <a:noFill/>
        </p:spPr>
      </p:pic>
      <p:pic>
        <p:nvPicPr>
          <p:cNvPr id="182280" name="Picture 8" descr="FG21_005C"/>
          <p:cNvPicPr>
            <a:picLocks noChangeAspect="1" noChangeArrowheads="1"/>
          </p:cNvPicPr>
          <p:nvPr/>
        </p:nvPicPr>
        <p:blipFill>
          <a:blip r:embed="rId4"/>
          <a:srcRect/>
          <a:stretch>
            <a:fillRect/>
          </a:stretch>
        </p:blipFill>
        <p:spPr bwMode="auto">
          <a:xfrm>
            <a:off x="7162800" y="2743200"/>
            <a:ext cx="1447800" cy="1085850"/>
          </a:xfrm>
          <a:prstGeom prst="rect">
            <a:avLst/>
          </a:prstGeom>
          <a:noFill/>
        </p:spPr>
      </p:pic>
    </p:spTree>
    <p:extLst>
      <p:ext uri="{BB962C8B-B14F-4D97-AF65-F5344CB8AC3E}">
        <p14:creationId xmlns:p14="http://schemas.microsoft.com/office/powerpoint/2010/main" val="29642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wipe(left)">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2275">
                                            <p:txEl>
                                              <p:pRg st="1" end="1"/>
                                            </p:txEl>
                                          </p:spTgt>
                                        </p:tgtEl>
                                        <p:attrNameLst>
                                          <p:attrName>style.visibility</p:attrName>
                                        </p:attrNameLst>
                                      </p:cBhvr>
                                      <p:to>
                                        <p:strVal val="visible"/>
                                      </p:to>
                                    </p:set>
                                    <p:animEffect transition="in" filter="wipe(left)">
                                      <p:cBhvr>
                                        <p:cTn id="19" dur="500"/>
                                        <p:tgtEl>
                                          <p:spTgt spid="18227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2275">
                                            <p:txEl>
                                              <p:pRg st="2" end="2"/>
                                            </p:txEl>
                                          </p:spTgt>
                                        </p:tgtEl>
                                        <p:attrNameLst>
                                          <p:attrName>style.visibility</p:attrName>
                                        </p:attrNameLst>
                                      </p:cBhvr>
                                      <p:to>
                                        <p:strVal val="visible"/>
                                      </p:to>
                                    </p:set>
                                    <p:animEffect transition="in" filter="wipe(left)">
                                      <p:cBhvr>
                                        <p:cTn id="24" dur="500"/>
                                        <p:tgtEl>
                                          <p:spTgt spid="1822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2275">
                                            <p:txEl>
                                              <p:pRg st="3" end="3"/>
                                            </p:txEl>
                                          </p:spTgt>
                                        </p:tgtEl>
                                        <p:attrNameLst>
                                          <p:attrName>style.visibility</p:attrName>
                                        </p:attrNameLst>
                                      </p:cBhvr>
                                      <p:to>
                                        <p:strVal val="visible"/>
                                      </p:to>
                                    </p:set>
                                    <p:animEffect transition="in" filter="wipe(left)">
                                      <p:cBhvr>
                                        <p:cTn id="29" dur="500"/>
                                        <p:tgtEl>
                                          <p:spTgt spid="182275">
                                            <p:txEl>
                                              <p:pRg st="3" end="3"/>
                                            </p:txEl>
                                          </p:spTgt>
                                        </p:tgtEl>
                                      </p:cBhvr>
                                    </p:animEffect>
                                  </p:childTnLst>
                                </p:cTn>
                              </p:par>
                            </p:childTnLst>
                          </p:cTn>
                        </p:par>
                        <p:par>
                          <p:cTn id="30" fill="hold">
                            <p:stCondLst>
                              <p:cond delay="850"/>
                            </p:stCondLst>
                            <p:childTnLst>
                              <p:par>
                                <p:cTn id="31" presetID="53" presetClass="entr" presetSubtype="0" fill="hold" nodeType="afterEffect">
                                  <p:stCondLst>
                                    <p:cond delay="0"/>
                                  </p:stCondLst>
                                  <p:iterate type="wd">
                                    <p:tmPct val="10000"/>
                                  </p:iterate>
                                  <p:childTnLst>
                                    <p:set>
                                      <p:cBhvr>
                                        <p:cTn id="32" dur="1" fill="hold">
                                          <p:stCondLst>
                                            <p:cond delay="0"/>
                                          </p:stCondLst>
                                        </p:cTn>
                                        <p:tgtEl>
                                          <p:spTgt spid="182279"/>
                                        </p:tgtEl>
                                        <p:attrNameLst>
                                          <p:attrName>style.visibility</p:attrName>
                                        </p:attrNameLst>
                                      </p:cBhvr>
                                      <p:to>
                                        <p:strVal val="visible"/>
                                      </p:to>
                                    </p:set>
                                    <p:anim calcmode="lin" valueType="num">
                                      <p:cBhvr>
                                        <p:cTn id="33" dur="500" fill="hold"/>
                                        <p:tgtEl>
                                          <p:spTgt spid="182279"/>
                                        </p:tgtEl>
                                        <p:attrNameLst>
                                          <p:attrName>ppt_w</p:attrName>
                                        </p:attrNameLst>
                                      </p:cBhvr>
                                      <p:tavLst>
                                        <p:tav tm="0">
                                          <p:val>
                                            <p:fltVal val="0"/>
                                          </p:val>
                                        </p:tav>
                                        <p:tav tm="100000">
                                          <p:val>
                                            <p:strVal val="#ppt_w"/>
                                          </p:val>
                                        </p:tav>
                                      </p:tavLst>
                                    </p:anim>
                                    <p:anim calcmode="lin" valueType="num">
                                      <p:cBhvr>
                                        <p:cTn id="34" dur="500" fill="hold"/>
                                        <p:tgtEl>
                                          <p:spTgt spid="182279"/>
                                        </p:tgtEl>
                                        <p:attrNameLst>
                                          <p:attrName>ppt_h</p:attrName>
                                        </p:attrNameLst>
                                      </p:cBhvr>
                                      <p:tavLst>
                                        <p:tav tm="0">
                                          <p:val>
                                            <p:fltVal val="0"/>
                                          </p:val>
                                        </p:tav>
                                        <p:tav tm="100000">
                                          <p:val>
                                            <p:strVal val="#ppt_h"/>
                                          </p:val>
                                        </p:tav>
                                      </p:tavLst>
                                    </p:anim>
                                    <p:animEffect transition="in" filter="fade">
                                      <p:cBhvr>
                                        <p:cTn id="35" dur="500"/>
                                        <p:tgtEl>
                                          <p:spTgt spid="1822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82275">
                                            <p:txEl>
                                              <p:pRg st="4" end="4"/>
                                            </p:txEl>
                                          </p:spTgt>
                                        </p:tgtEl>
                                        <p:attrNameLst>
                                          <p:attrName>style.visibility</p:attrName>
                                        </p:attrNameLst>
                                      </p:cBhvr>
                                      <p:to>
                                        <p:strVal val="visible"/>
                                      </p:to>
                                    </p:set>
                                    <p:animEffect transition="in" filter="wipe(left)">
                                      <p:cBhvr>
                                        <p:cTn id="40" dur="500"/>
                                        <p:tgtEl>
                                          <p:spTgt spid="18227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2275">
                                            <p:txEl>
                                              <p:pRg st="5" end="5"/>
                                            </p:txEl>
                                          </p:spTgt>
                                        </p:tgtEl>
                                        <p:attrNameLst>
                                          <p:attrName>style.visibility</p:attrName>
                                        </p:attrNameLst>
                                      </p:cBhvr>
                                      <p:to>
                                        <p:strVal val="visible"/>
                                      </p:to>
                                    </p:set>
                                    <p:animEffect transition="in" filter="wipe(left)">
                                      <p:cBhvr>
                                        <p:cTn id="45" dur="500"/>
                                        <p:tgtEl>
                                          <p:spTgt spid="18227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2275">
                                            <p:txEl>
                                              <p:pRg st="6" end="6"/>
                                            </p:txEl>
                                          </p:spTgt>
                                        </p:tgtEl>
                                        <p:attrNameLst>
                                          <p:attrName>style.visibility</p:attrName>
                                        </p:attrNameLst>
                                      </p:cBhvr>
                                      <p:to>
                                        <p:strVal val="visible"/>
                                      </p:to>
                                    </p:set>
                                    <p:animEffect transition="in" filter="wipe(left)">
                                      <p:cBhvr>
                                        <p:cTn id="50" dur="500"/>
                                        <p:tgtEl>
                                          <p:spTgt spid="182275">
                                            <p:txEl>
                                              <p:pRg st="6" end="6"/>
                                            </p:txEl>
                                          </p:spTgt>
                                        </p:tgtEl>
                                      </p:cBhvr>
                                    </p:animEffect>
                                  </p:childTnLst>
                                </p:cTn>
                              </p:par>
                            </p:childTnLst>
                          </p:cTn>
                        </p:par>
                        <p:par>
                          <p:cTn id="51" fill="hold">
                            <p:stCondLst>
                              <p:cond delay="650"/>
                            </p:stCondLst>
                            <p:childTnLst>
                              <p:par>
                                <p:cTn id="52" presetID="53" presetClass="entr" presetSubtype="0" fill="hold" nodeType="afterEffect">
                                  <p:stCondLst>
                                    <p:cond delay="0"/>
                                  </p:stCondLst>
                                  <p:iterate type="wd">
                                    <p:tmPct val="10000"/>
                                  </p:iterate>
                                  <p:childTnLst>
                                    <p:set>
                                      <p:cBhvr>
                                        <p:cTn id="53" dur="1" fill="hold">
                                          <p:stCondLst>
                                            <p:cond delay="0"/>
                                          </p:stCondLst>
                                        </p:cTn>
                                        <p:tgtEl>
                                          <p:spTgt spid="182280"/>
                                        </p:tgtEl>
                                        <p:attrNameLst>
                                          <p:attrName>style.visibility</p:attrName>
                                        </p:attrNameLst>
                                      </p:cBhvr>
                                      <p:to>
                                        <p:strVal val="visible"/>
                                      </p:to>
                                    </p:set>
                                    <p:anim calcmode="lin" valueType="num">
                                      <p:cBhvr>
                                        <p:cTn id="54" dur="500" fill="hold"/>
                                        <p:tgtEl>
                                          <p:spTgt spid="182280"/>
                                        </p:tgtEl>
                                        <p:attrNameLst>
                                          <p:attrName>ppt_w</p:attrName>
                                        </p:attrNameLst>
                                      </p:cBhvr>
                                      <p:tavLst>
                                        <p:tav tm="0">
                                          <p:val>
                                            <p:fltVal val="0"/>
                                          </p:val>
                                        </p:tav>
                                        <p:tav tm="100000">
                                          <p:val>
                                            <p:strVal val="#ppt_w"/>
                                          </p:val>
                                        </p:tav>
                                      </p:tavLst>
                                    </p:anim>
                                    <p:anim calcmode="lin" valueType="num">
                                      <p:cBhvr>
                                        <p:cTn id="55" dur="500" fill="hold"/>
                                        <p:tgtEl>
                                          <p:spTgt spid="182280"/>
                                        </p:tgtEl>
                                        <p:attrNameLst>
                                          <p:attrName>ppt_h</p:attrName>
                                        </p:attrNameLst>
                                      </p:cBhvr>
                                      <p:tavLst>
                                        <p:tav tm="0">
                                          <p:val>
                                            <p:fltVal val="0"/>
                                          </p:val>
                                        </p:tav>
                                        <p:tav tm="100000">
                                          <p:val>
                                            <p:strVal val="#ppt_h"/>
                                          </p:val>
                                        </p:tav>
                                      </p:tavLst>
                                    </p:anim>
                                    <p:animEffect transition="in" filter="fade">
                                      <p:cBhvr>
                                        <p:cTn id="56" dur="500"/>
                                        <p:tgtEl>
                                          <p:spTgt spid="18228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82275">
                                            <p:txEl>
                                              <p:pRg st="7" end="7"/>
                                            </p:txEl>
                                          </p:spTgt>
                                        </p:tgtEl>
                                        <p:attrNameLst>
                                          <p:attrName>style.visibility</p:attrName>
                                        </p:attrNameLst>
                                      </p:cBhvr>
                                      <p:to>
                                        <p:strVal val="visible"/>
                                      </p:to>
                                    </p:set>
                                    <p:animEffect transition="in" filter="wipe(left)">
                                      <p:cBhvr>
                                        <p:cTn id="61" dur="500"/>
                                        <p:tgtEl>
                                          <p:spTgt spid="182275">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182275">
                                            <p:txEl>
                                              <p:pRg st="8" end="8"/>
                                            </p:txEl>
                                          </p:spTgt>
                                        </p:tgtEl>
                                        <p:attrNameLst>
                                          <p:attrName>style.visibility</p:attrName>
                                        </p:attrNameLst>
                                      </p:cBhvr>
                                      <p:to>
                                        <p:strVal val="visible"/>
                                      </p:to>
                                    </p:set>
                                    <p:animEffect transition="in" filter="wipe(left)">
                                      <p:cBhvr>
                                        <p:cTn id="66" dur="500"/>
                                        <p:tgtEl>
                                          <p:spTgt spid="182275">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2275">
                                            <p:txEl>
                                              <p:pRg st="9" end="9"/>
                                            </p:txEl>
                                          </p:spTgt>
                                        </p:tgtEl>
                                        <p:attrNameLst>
                                          <p:attrName>style.visibility</p:attrName>
                                        </p:attrNameLst>
                                      </p:cBhvr>
                                      <p:to>
                                        <p:strVal val="visible"/>
                                      </p:to>
                                    </p:set>
                                    <p:animEffect transition="in" filter="wipe(left)">
                                      <p:cBhvr>
                                        <p:cTn id="71" dur="500"/>
                                        <p:tgtEl>
                                          <p:spTgt spid="182275">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82275">
                                            <p:txEl>
                                              <p:pRg st="10" end="10"/>
                                            </p:txEl>
                                          </p:spTgt>
                                        </p:tgtEl>
                                        <p:attrNameLst>
                                          <p:attrName>style.visibility</p:attrName>
                                        </p:attrNameLst>
                                      </p:cBhvr>
                                      <p:to>
                                        <p:strVal val="visible"/>
                                      </p:to>
                                    </p:set>
                                    <p:animEffect transition="in" filter="wipe(left)">
                                      <p:cBhvr>
                                        <p:cTn id="76" dur="500"/>
                                        <p:tgtEl>
                                          <p:spTgt spid="1822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4,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85FB0E94-5568-DE4B-B3AB-2391833D20FE}" type="slidenum">
              <a:rPr lang="en-US"/>
              <a:pPr/>
              <a:t>12</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sz="4000" b="1" dirty="0"/>
              <a:t>Induced Charge</a:t>
            </a:r>
          </a:p>
        </p:txBody>
      </p:sp>
      <p:sp>
        <p:nvSpPr>
          <p:cNvPr id="183299" name="Rectangle 3"/>
          <p:cNvSpPr>
            <a:spLocks noGrp="1" noChangeArrowheads="1"/>
          </p:cNvSpPr>
          <p:nvPr>
            <p:ph type="body" idx="1"/>
          </p:nvPr>
        </p:nvSpPr>
        <p:spPr>
          <a:xfrm>
            <a:off x="82952" y="457200"/>
            <a:ext cx="7079848" cy="5791200"/>
          </a:xfrm>
        </p:spPr>
        <p:txBody>
          <a:bodyPr/>
          <a:lstStyle/>
          <a:p>
            <a:r>
              <a:rPr lang="en-US" dirty="0"/>
              <a:t>When a positively charged metallic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194307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wipe(lef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183301"/>
                                        </p:tgtEl>
                                        <p:attrNameLst>
                                          <p:attrName>style.visibility</p:attrName>
                                        </p:attrNameLst>
                                      </p:cBhvr>
                                      <p:to>
                                        <p:strVal val="visible"/>
                                      </p:to>
                                    </p:set>
                                    <p:anim calcmode="lin" valueType="num">
                                      <p:cBhvr>
                                        <p:cTn id="17" dur="500" fill="hold"/>
                                        <p:tgtEl>
                                          <p:spTgt spid="183301"/>
                                        </p:tgtEl>
                                        <p:attrNameLst>
                                          <p:attrName>ppt_w</p:attrName>
                                        </p:attrNameLst>
                                      </p:cBhvr>
                                      <p:tavLst>
                                        <p:tav tm="0">
                                          <p:val>
                                            <p:fltVal val="0"/>
                                          </p:val>
                                        </p:tav>
                                        <p:tav tm="100000">
                                          <p:val>
                                            <p:strVal val="#ppt_w"/>
                                          </p:val>
                                        </p:tav>
                                      </p:tavLst>
                                    </p:anim>
                                    <p:anim calcmode="lin" valueType="num">
                                      <p:cBhvr>
                                        <p:cTn id="18" dur="500" fill="hold"/>
                                        <p:tgtEl>
                                          <p:spTgt spid="183301"/>
                                        </p:tgtEl>
                                        <p:attrNameLst>
                                          <p:attrName>ppt_h</p:attrName>
                                        </p:attrNameLst>
                                      </p:cBhvr>
                                      <p:tavLst>
                                        <p:tav tm="0">
                                          <p:val>
                                            <p:fltVal val="0"/>
                                          </p:val>
                                        </p:tav>
                                        <p:tav tm="100000">
                                          <p:val>
                                            <p:strVal val="#ppt_h"/>
                                          </p:val>
                                        </p:tav>
                                      </p:tavLst>
                                    </p:anim>
                                    <p:animEffect transition="in" filter="fade">
                                      <p:cBhvr>
                                        <p:cTn id="19" dur="500"/>
                                        <p:tgtEl>
                                          <p:spTgt spid="183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3299">
                                            <p:txEl>
                                              <p:pRg st="2" end="2"/>
                                            </p:txEl>
                                          </p:spTgt>
                                        </p:tgtEl>
                                        <p:attrNameLst>
                                          <p:attrName>style.visibility</p:attrName>
                                        </p:attrNameLst>
                                      </p:cBhvr>
                                      <p:to>
                                        <p:strVal val="visible"/>
                                      </p:to>
                                    </p:set>
                                    <p:animEffect transition="in" filter="wipe(left)">
                                      <p:cBhvr>
                                        <p:cTn id="24" dur="500"/>
                                        <p:tgtEl>
                                          <p:spTgt spid="18329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183300"/>
                                        </p:tgtEl>
                                        <p:attrNameLst>
                                          <p:attrName>style.visibility</p:attrName>
                                        </p:attrNameLst>
                                      </p:cBhvr>
                                      <p:to>
                                        <p:strVal val="visible"/>
                                      </p:to>
                                    </p:set>
                                    <p:anim calcmode="lin" valueType="num">
                                      <p:cBhvr>
                                        <p:cTn id="29" dur="500" fill="hold"/>
                                        <p:tgtEl>
                                          <p:spTgt spid="183300"/>
                                        </p:tgtEl>
                                        <p:attrNameLst>
                                          <p:attrName>ppt_w</p:attrName>
                                        </p:attrNameLst>
                                      </p:cBhvr>
                                      <p:tavLst>
                                        <p:tav tm="0">
                                          <p:val>
                                            <p:fltVal val="0"/>
                                          </p:val>
                                        </p:tav>
                                        <p:tav tm="100000">
                                          <p:val>
                                            <p:strVal val="#ppt_w"/>
                                          </p:val>
                                        </p:tav>
                                      </p:tavLst>
                                    </p:anim>
                                    <p:anim calcmode="lin" valueType="num">
                                      <p:cBhvr>
                                        <p:cTn id="30" dur="500" fill="hold"/>
                                        <p:tgtEl>
                                          <p:spTgt spid="183300"/>
                                        </p:tgtEl>
                                        <p:attrNameLst>
                                          <p:attrName>ppt_h</p:attrName>
                                        </p:attrNameLst>
                                      </p:cBhvr>
                                      <p:tavLst>
                                        <p:tav tm="0">
                                          <p:val>
                                            <p:fltVal val="0"/>
                                          </p:val>
                                        </p:tav>
                                        <p:tav tm="100000">
                                          <p:val>
                                            <p:strVal val="#ppt_h"/>
                                          </p:val>
                                        </p:tav>
                                      </p:tavLst>
                                    </p:anim>
                                    <p:animEffect transition="in" filter="fade">
                                      <p:cBhvr>
                                        <p:cTn id="31" dur="500"/>
                                        <p:tgtEl>
                                          <p:spTgt spid="1833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83299">
                                            <p:txEl>
                                              <p:pRg st="3" end="3"/>
                                            </p:txEl>
                                          </p:spTgt>
                                        </p:tgtEl>
                                        <p:attrNameLst>
                                          <p:attrName>style.visibility</p:attrName>
                                        </p:attrNameLst>
                                      </p:cBhvr>
                                      <p:to>
                                        <p:strVal val="visible"/>
                                      </p:to>
                                    </p:set>
                                    <p:animEffect transition="in" filter="wipe(left)">
                                      <p:cBhvr>
                                        <p:cTn id="36"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4,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AAFBAD2F-6B50-AD48-AD5E-A2599AE5E798}" type="slidenum">
              <a:rPr lang="en-US"/>
              <a:pPr/>
              <a:t>13</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76200"/>
            <a:ext cx="8077200" cy="685800"/>
          </a:xfrm>
        </p:spPr>
        <p:txBody>
          <a:bodyPr/>
          <a:lstStyle/>
          <a:p>
            <a:r>
              <a:rPr lang="en-US" dirty="0"/>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6007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25">
                                            <p:txEl>
                                              <p:pRg st="0" end="0"/>
                                            </p:txEl>
                                          </p:spTgt>
                                        </p:tgtEl>
                                        <p:attrNameLst>
                                          <p:attrName>style.visibility</p:attrName>
                                        </p:attrNameLst>
                                      </p:cBhvr>
                                      <p:to>
                                        <p:strVal val="visible"/>
                                      </p:to>
                                    </p:set>
                                    <p:animEffect transition="in" filter="wipe(left)">
                                      <p:cBhvr>
                                        <p:cTn id="7" dur="500"/>
                                        <p:tgtEl>
                                          <p:spTgt spid="184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25">
                                            <p:txEl>
                                              <p:pRg st="1" end="1"/>
                                            </p:txEl>
                                          </p:spTgt>
                                        </p:tgtEl>
                                        <p:attrNameLst>
                                          <p:attrName>style.visibility</p:attrName>
                                        </p:attrNameLst>
                                      </p:cBhvr>
                                      <p:to>
                                        <p:strVal val="visible"/>
                                      </p:to>
                                    </p:set>
                                    <p:animEffect transition="in" filter="wipe(left)">
                                      <p:cBhvr>
                                        <p:cTn id="12" dur="500"/>
                                        <p:tgtEl>
                                          <p:spTgt spid="184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25">
                                            <p:txEl>
                                              <p:pRg st="2" end="2"/>
                                            </p:txEl>
                                          </p:spTgt>
                                        </p:tgtEl>
                                        <p:attrNameLst>
                                          <p:attrName>style.visibility</p:attrName>
                                        </p:attrNameLst>
                                      </p:cBhvr>
                                      <p:to>
                                        <p:strVal val="visible"/>
                                      </p:to>
                                    </p:set>
                                    <p:animEffect transition="in" filter="wipe(left)">
                                      <p:cBhvr>
                                        <p:cTn id="17" dur="500"/>
                                        <p:tgtEl>
                                          <p:spTgt spid="184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4325">
                                            <p:txEl>
                                              <p:pRg st="3" end="3"/>
                                            </p:txEl>
                                          </p:spTgt>
                                        </p:tgtEl>
                                        <p:attrNameLst>
                                          <p:attrName>style.visibility</p:attrName>
                                        </p:attrNameLst>
                                      </p:cBhvr>
                                      <p:to>
                                        <p:strVal val="visible"/>
                                      </p:to>
                                    </p:set>
                                    <p:animEffect transition="in" filter="wipe(left)">
                                      <p:cBhvr>
                                        <p:cTn id="22" dur="500"/>
                                        <p:tgtEl>
                                          <p:spTgt spid="1843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25">
                                            <p:txEl>
                                              <p:pRg st="4" end="4"/>
                                            </p:txEl>
                                          </p:spTgt>
                                        </p:tgtEl>
                                        <p:attrNameLst>
                                          <p:attrName>style.visibility</p:attrName>
                                        </p:attrNameLst>
                                      </p:cBhvr>
                                      <p:to>
                                        <p:strVal val="visible"/>
                                      </p:to>
                                    </p:set>
                                    <p:animEffect transition="in" filter="wipe(left)">
                                      <p:cBhvr>
                                        <p:cTn id="27" dur="500"/>
                                        <p:tgtEl>
                                          <p:spTgt spid="1843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4325">
                                            <p:txEl>
                                              <p:pRg st="5" end="5"/>
                                            </p:txEl>
                                          </p:spTgt>
                                        </p:tgtEl>
                                        <p:attrNameLst>
                                          <p:attrName>style.visibility</p:attrName>
                                        </p:attrNameLst>
                                      </p:cBhvr>
                                      <p:to>
                                        <p:strVal val="visible"/>
                                      </p:to>
                                    </p:set>
                                    <p:animEffect transition="in" filter="wipe(left)">
                                      <p:cBhvr>
                                        <p:cTn id="32" dur="500"/>
                                        <p:tgtEl>
                                          <p:spTgt spid="1843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4325">
                                            <p:txEl>
                                              <p:pRg st="6" end="6"/>
                                            </p:txEl>
                                          </p:spTgt>
                                        </p:tgtEl>
                                        <p:attrNameLst>
                                          <p:attrName>style.visibility</p:attrName>
                                        </p:attrNameLst>
                                      </p:cBhvr>
                                      <p:to>
                                        <p:strVal val="visible"/>
                                      </p:to>
                                    </p:set>
                                    <p:animEffect transition="in" filter="wipe(left)">
                                      <p:cBhvr>
                                        <p:cTn id="37" dur="500"/>
                                        <p:tgtEl>
                                          <p:spTgt spid="1843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4325">
                                            <p:txEl>
                                              <p:pRg st="7" end="7"/>
                                            </p:txEl>
                                          </p:spTgt>
                                        </p:tgtEl>
                                        <p:attrNameLst>
                                          <p:attrName>style.visibility</p:attrName>
                                        </p:attrNameLst>
                                      </p:cBhvr>
                                      <p:to>
                                        <p:strVal val="visible"/>
                                      </p:to>
                                    </p:set>
                                    <p:animEffect transition="in" filter="wipe(left)">
                                      <p:cBhvr>
                                        <p:cTn id="42" dur="500"/>
                                        <p:tgtEl>
                                          <p:spTgt spid="1843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iterate type="wd">
                                    <p:tmPct val="10000"/>
                                  </p:iterate>
                                  <p:childTnLst>
                                    <p:set>
                                      <p:cBhvr>
                                        <p:cTn id="46" dur="1" fill="hold">
                                          <p:stCondLst>
                                            <p:cond delay="0"/>
                                          </p:stCondLst>
                                        </p:cTn>
                                        <p:tgtEl>
                                          <p:spTgt spid="184323"/>
                                        </p:tgtEl>
                                        <p:attrNameLst>
                                          <p:attrName>style.visibility</p:attrName>
                                        </p:attrNameLst>
                                      </p:cBhvr>
                                      <p:to>
                                        <p:strVal val="visible"/>
                                      </p:to>
                                    </p:set>
                                    <p:anim calcmode="lin" valueType="num">
                                      <p:cBhvr>
                                        <p:cTn id="47" dur="500" fill="hold"/>
                                        <p:tgtEl>
                                          <p:spTgt spid="184323"/>
                                        </p:tgtEl>
                                        <p:attrNameLst>
                                          <p:attrName>ppt_w</p:attrName>
                                        </p:attrNameLst>
                                      </p:cBhvr>
                                      <p:tavLst>
                                        <p:tav tm="0">
                                          <p:val>
                                            <p:fltVal val="0"/>
                                          </p:val>
                                        </p:tav>
                                        <p:tav tm="100000">
                                          <p:val>
                                            <p:strVal val="#ppt_w"/>
                                          </p:val>
                                        </p:tav>
                                      </p:tavLst>
                                    </p:anim>
                                    <p:anim calcmode="lin" valueType="num">
                                      <p:cBhvr>
                                        <p:cTn id="48" dur="500" fill="hold"/>
                                        <p:tgtEl>
                                          <p:spTgt spid="184323"/>
                                        </p:tgtEl>
                                        <p:attrNameLst>
                                          <p:attrName>ppt_h</p:attrName>
                                        </p:attrNameLst>
                                      </p:cBhvr>
                                      <p:tavLst>
                                        <p:tav tm="0">
                                          <p:val>
                                            <p:fltVal val="0"/>
                                          </p:val>
                                        </p:tav>
                                        <p:tav tm="100000">
                                          <p:val>
                                            <p:strVal val="#ppt_h"/>
                                          </p:val>
                                        </p:tav>
                                      </p:tavLst>
                                    </p:anim>
                                    <p:animEffect transition="in" filter="fade">
                                      <p:cBhvr>
                                        <p:cTn id="49" dur="500"/>
                                        <p:tgtEl>
                                          <p:spTgt spid="1843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iterate type="wd">
                                    <p:tmPct val="10000"/>
                                  </p:iterate>
                                  <p:childTnLst>
                                    <p:set>
                                      <p:cBhvr>
                                        <p:cTn id="53" dur="1" fill="hold">
                                          <p:stCondLst>
                                            <p:cond delay="0"/>
                                          </p:stCondLst>
                                        </p:cTn>
                                        <p:tgtEl>
                                          <p:spTgt spid="2"/>
                                        </p:tgtEl>
                                        <p:attrNameLst>
                                          <p:attrName>style.visibility</p:attrName>
                                        </p:attrNameLst>
                                      </p:cBhvr>
                                      <p:to>
                                        <p:strVal val="visible"/>
                                      </p:to>
                                    </p:set>
                                    <p:animEffect transition="in" filter="wipe(up)">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4325">
                                            <p:txEl>
                                              <p:pRg st="8" end="8"/>
                                            </p:txEl>
                                          </p:spTgt>
                                        </p:tgtEl>
                                        <p:attrNameLst>
                                          <p:attrName>style.visibility</p:attrName>
                                        </p:attrNameLst>
                                      </p:cBhvr>
                                      <p:to>
                                        <p:strVal val="visible"/>
                                      </p:to>
                                    </p:set>
                                    <p:animEffect transition="in" filter="wipe(left)">
                                      <p:cBhvr>
                                        <p:cTn id="59" dur="500"/>
                                        <p:tgtEl>
                                          <p:spTgt spid="184325">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iterate type="wd">
                                    <p:tmPct val="10000"/>
                                  </p:iterate>
                                  <p:childTnLst>
                                    <p:set>
                                      <p:cBhvr>
                                        <p:cTn id="63" dur="1" fill="hold">
                                          <p:stCondLst>
                                            <p:cond delay="0"/>
                                          </p:stCondLst>
                                        </p:cTn>
                                        <p:tgtEl>
                                          <p:spTgt spid="184322"/>
                                        </p:tgtEl>
                                        <p:attrNameLst>
                                          <p:attrName>style.visibility</p:attrName>
                                        </p:attrNameLst>
                                      </p:cBhvr>
                                      <p:to>
                                        <p:strVal val="visible"/>
                                      </p:to>
                                    </p:set>
                                    <p:anim calcmode="lin" valueType="num">
                                      <p:cBhvr>
                                        <p:cTn id="64" dur="500" fill="hold"/>
                                        <p:tgtEl>
                                          <p:spTgt spid="184322"/>
                                        </p:tgtEl>
                                        <p:attrNameLst>
                                          <p:attrName>ppt_w</p:attrName>
                                        </p:attrNameLst>
                                      </p:cBhvr>
                                      <p:tavLst>
                                        <p:tav tm="0">
                                          <p:val>
                                            <p:fltVal val="0"/>
                                          </p:val>
                                        </p:tav>
                                        <p:tav tm="100000">
                                          <p:val>
                                            <p:strVal val="#ppt_w"/>
                                          </p:val>
                                        </p:tav>
                                      </p:tavLst>
                                    </p:anim>
                                    <p:anim calcmode="lin" valueType="num">
                                      <p:cBhvr>
                                        <p:cTn id="65" dur="500" fill="hold"/>
                                        <p:tgtEl>
                                          <p:spTgt spid="184322"/>
                                        </p:tgtEl>
                                        <p:attrNameLst>
                                          <p:attrName>ppt_h</p:attrName>
                                        </p:attrNameLst>
                                      </p:cBhvr>
                                      <p:tavLst>
                                        <p:tav tm="0">
                                          <p:val>
                                            <p:fltVal val="0"/>
                                          </p:val>
                                        </p:tav>
                                        <p:tav tm="100000">
                                          <p:val>
                                            <p:strVal val="#ppt_h"/>
                                          </p:val>
                                        </p:tav>
                                      </p:tavLst>
                                    </p:anim>
                                    <p:animEffect transition="in" filter="fade">
                                      <p:cBhvr>
                                        <p:cTn id="66" dur="500"/>
                                        <p:tgtEl>
                                          <p:spTgt spid="1843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4325">
                                            <p:txEl>
                                              <p:pRg st="9" end="9"/>
                                            </p:txEl>
                                          </p:spTgt>
                                        </p:tgtEl>
                                        <p:attrNameLst>
                                          <p:attrName>style.visibility</p:attrName>
                                        </p:attrNameLst>
                                      </p:cBhvr>
                                      <p:to>
                                        <p:strVal val="visible"/>
                                      </p:to>
                                    </p:set>
                                    <p:animEffect transition="in" filter="wipe(left)">
                                      <p:cBhvr>
                                        <p:cTn id="71" dur="500"/>
                                        <p:tgtEl>
                                          <p:spTgt spid="1843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4,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730A5BC6-3A90-4F44-AACF-B7351EC92CF4}" type="slidenum">
              <a:rPr lang="en-US"/>
              <a:pPr/>
              <a:t>14</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190500" y="8001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 through an experiment using a torsion balance </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the fundamental property of matter, just like mass.</a:t>
            </a:r>
          </a:p>
          <a:p>
            <a:r>
              <a:rPr lang="en-US" sz="2800" dirty="0"/>
              <a:t>How would you put the above into a formula?</a:t>
            </a:r>
          </a:p>
        </p:txBody>
      </p:sp>
      <p:pic>
        <p:nvPicPr>
          <p:cNvPr id="2" name="Picture 1">
            <a:extLst>
              <a:ext uri="{FF2B5EF4-FFF2-40B4-BE49-F238E27FC236}">
                <a16:creationId xmlns:a16="http://schemas.microsoft.com/office/drawing/2014/main" id="{0DDA08D4-4FC7-CF48-8CE2-0D726C5E27A4}"/>
              </a:ext>
            </a:extLst>
          </p:cNvPr>
          <p:cNvPicPr>
            <a:picLocks noChangeAspect="1"/>
          </p:cNvPicPr>
          <p:nvPr/>
        </p:nvPicPr>
        <p:blipFill>
          <a:blip r:embed="rId2"/>
          <a:stretch>
            <a:fillRect/>
          </a:stretch>
        </p:blipFill>
        <p:spPr>
          <a:xfrm>
            <a:off x="6792699" y="2743200"/>
            <a:ext cx="2275101" cy="1973699"/>
          </a:xfrm>
          <a:prstGeom prst="rect">
            <a:avLst/>
          </a:prstGeom>
        </p:spPr>
      </p:pic>
    </p:spTree>
    <p:extLst>
      <p:ext uri="{BB962C8B-B14F-4D97-AF65-F5344CB8AC3E}">
        <p14:creationId xmlns:p14="http://schemas.microsoft.com/office/powerpoint/2010/main" val="365920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35171">
                                            <p:txEl>
                                              <p:pRg st="3" end="3"/>
                                            </p:txEl>
                                          </p:spTgt>
                                        </p:tgtEl>
                                        <p:attrNameLst>
                                          <p:attrName>style.visibility</p:attrName>
                                        </p:attrNameLst>
                                      </p:cBhvr>
                                      <p:to>
                                        <p:strVal val="visible"/>
                                      </p:to>
                                    </p:set>
                                    <p:animEffect transition="in" filter="wipe(left)">
                                      <p:cBhvr>
                                        <p:cTn id="29" dur="500"/>
                                        <p:tgtEl>
                                          <p:spTgt spid="13517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35171">
                                            <p:txEl>
                                              <p:pRg st="4" end="4"/>
                                            </p:txEl>
                                          </p:spTgt>
                                        </p:tgtEl>
                                        <p:attrNameLst>
                                          <p:attrName>style.visibility</p:attrName>
                                        </p:attrNameLst>
                                      </p:cBhvr>
                                      <p:to>
                                        <p:strVal val="visible"/>
                                      </p:to>
                                    </p:set>
                                    <p:animEffect transition="in" filter="wipe(left)">
                                      <p:cBhvr>
                                        <p:cTn id="34" dur="500"/>
                                        <p:tgtEl>
                                          <p:spTgt spid="13517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35171">
                                            <p:txEl>
                                              <p:pRg st="5" end="5"/>
                                            </p:txEl>
                                          </p:spTgt>
                                        </p:tgtEl>
                                        <p:attrNameLst>
                                          <p:attrName>style.visibility</p:attrName>
                                        </p:attrNameLst>
                                      </p:cBhvr>
                                      <p:to>
                                        <p:strVal val="visible"/>
                                      </p:to>
                                    </p:set>
                                    <p:animEffect transition="in" filter="wipe(left)">
                                      <p:cBhvr>
                                        <p:cTn id="39" dur="500"/>
                                        <p:tgtEl>
                                          <p:spTgt spid="13517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35171">
                                            <p:txEl>
                                              <p:pRg st="6" end="6"/>
                                            </p:txEl>
                                          </p:spTgt>
                                        </p:tgtEl>
                                        <p:attrNameLst>
                                          <p:attrName>style.visibility</p:attrName>
                                        </p:attrNameLst>
                                      </p:cBhvr>
                                      <p:to>
                                        <p:strVal val="visible"/>
                                      </p:to>
                                    </p:set>
                                    <p:animEffect transition="in" filter="wipe(left)">
                                      <p:cBhvr>
                                        <p:cTn id="44" dur="500"/>
                                        <p:tgtEl>
                                          <p:spTgt spid="13517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35171">
                                            <p:txEl>
                                              <p:pRg st="7" end="7"/>
                                            </p:txEl>
                                          </p:spTgt>
                                        </p:tgtEl>
                                        <p:attrNameLst>
                                          <p:attrName>style.visibility</p:attrName>
                                        </p:attrNameLst>
                                      </p:cBhvr>
                                      <p:to>
                                        <p:strVal val="visible"/>
                                      </p:to>
                                    </p:set>
                                    <p:animEffect transition="in" filter="wipe(left)">
                                      <p:cBhvr>
                                        <p:cTn id="49" dur="500"/>
                                        <p:tgtEl>
                                          <p:spTgt spid="13517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35171">
                                            <p:txEl>
                                              <p:pRg st="8" end="8"/>
                                            </p:txEl>
                                          </p:spTgt>
                                        </p:tgtEl>
                                        <p:attrNameLst>
                                          <p:attrName>style.visibility</p:attrName>
                                        </p:attrNameLst>
                                      </p:cBhvr>
                                      <p:to>
                                        <p:strVal val="visible"/>
                                      </p:to>
                                    </p:set>
                                    <p:animEffect transition="in" filter="wipe(left)">
                                      <p:cBhvr>
                                        <p:cTn id="54" dur="500"/>
                                        <p:tgtEl>
                                          <p:spTgt spid="13517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35171">
                                            <p:txEl>
                                              <p:pRg st="9" end="9"/>
                                            </p:txEl>
                                          </p:spTgt>
                                        </p:tgtEl>
                                        <p:attrNameLst>
                                          <p:attrName>style.visibility</p:attrName>
                                        </p:attrNameLst>
                                      </p:cBhvr>
                                      <p:to>
                                        <p:strVal val="visible"/>
                                      </p:to>
                                    </p:set>
                                    <p:animEffect transition="in" filter="wipe(left)">
                                      <p:cBhvr>
                                        <p:cTn id="59" dur="500"/>
                                        <p:tgtEl>
                                          <p:spTgt spid="135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Tuesday, June 4,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1C15CDBB-5BBB-B44F-A893-1516E99BEC87}" type="slidenum">
              <a:rPr lang="en-US"/>
              <a:pPr/>
              <a:t>15</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2769"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straight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the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2770"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2771"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2772"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2773"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2774"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2775"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extLst>
              <p:ext uri="{D42A27DB-BD31-4B8C-83A1-F6EECF244321}">
                <p14:modId xmlns:p14="http://schemas.microsoft.com/office/powerpoint/2010/main" val="1482049066"/>
              </p:ext>
            </p:extLst>
          </p:nvPr>
        </p:nvGraphicFramePr>
        <p:xfrm>
          <a:off x="1600200" y="5486400"/>
          <a:ext cx="3429000" cy="519112"/>
        </p:xfrm>
        <a:graphic>
          <a:graphicData uri="http://schemas.openxmlformats.org/presentationml/2006/ole">
            <mc:AlternateContent xmlns:mc="http://schemas.openxmlformats.org/markup-compatibility/2006">
              <mc:Choice xmlns:v="urn:schemas-microsoft-com:vml" Requires="v">
                <p:oleObj spid="_x0000_s2776"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5486400"/>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248400" y="4419600"/>
            <a:ext cx="28956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248400" y="59436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77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40292">
                                            <p:txEl>
                                              <p:pRg st="4" end="4"/>
                                            </p:txEl>
                                          </p:spTgt>
                                        </p:tgtEl>
                                        <p:attrNameLst>
                                          <p:attrName>style.visibility</p:attrName>
                                        </p:attrNameLst>
                                      </p:cBhvr>
                                      <p:to>
                                        <p:strVal val="visible"/>
                                      </p:to>
                                    </p:set>
                                    <p:animEffect transition="in" filter="wipe(left)">
                                      <p:cBhvr>
                                        <p:cTn id="78" dur="500"/>
                                        <p:tgtEl>
                                          <p:spTgt spid="14029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xit" presetSubtype="32" fill="hold" grpId="0" nodeType="clickEffect">
                                  <p:stCondLst>
                                    <p:cond delay="0"/>
                                  </p:stCondLst>
                                  <p:childTnLst>
                                    <p:anim calcmode="lin" valueType="num">
                                      <p:cBhvr>
                                        <p:cTn id="82" dur="500"/>
                                        <p:tgtEl>
                                          <p:spTgt spid="20"/>
                                        </p:tgtEl>
                                        <p:attrNameLst>
                                          <p:attrName>ppt_w</p:attrName>
                                        </p:attrNameLst>
                                      </p:cBhvr>
                                      <p:tavLst>
                                        <p:tav tm="0">
                                          <p:val>
                                            <p:strVal val="ppt_w"/>
                                          </p:val>
                                        </p:tav>
                                        <p:tav tm="100000">
                                          <p:val>
                                            <p:fltVal val="0"/>
                                          </p:val>
                                        </p:tav>
                                      </p:tavLst>
                                    </p:anim>
                                    <p:anim calcmode="lin" valueType="num">
                                      <p:cBhvr>
                                        <p:cTn id="83" dur="500"/>
                                        <p:tgtEl>
                                          <p:spTgt spid="20"/>
                                        </p:tgtEl>
                                        <p:attrNameLst>
                                          <p:attrName>ppt_h</p:attrName>
                                        </p:attrNameLst>
                                      </p:cBhvr>
                                      <p:tavLst>
                                        <p:tav tm="0">
                                          <p:val>
                                            <p:strVal val="ppt_h"/>
                                          </p:val>
                                        </p:tav>
                                        <p:tav tm="100000">
                                          <p:val>
                                            <p:fltVal val="0"/>
                                          </p:val>
                                        </p:tav>
                                      </p:tavLst>
                                    </p:anim>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build="p"/>
      <p:bldP spid="140306"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4,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75FFAE9E-AEEB-8049-A2ED-76ED55C7DBD3}" type="slidenum">
              <a:rPr lang="en-US"/>
              <a:pPr/>
              <a:t>16</a:t>
            </a:fld>
            <a:endParaRPr lang="en-US"/>
          </a:p>
        </p:txBody>
      </p:sp>
      <p:sp>
        <p:nvSpPr>
          <p:cNvPr id="141315" name="Rectangle 3"/>
          <p:cNvSpPr>
            <a:spLocks noGrp="1" noChangeArrowheads="1"/>
          </p:cNvSpPr>
          <p:nvPr>
            <p:ph type="title"/>
          </p:nvPr>
        </p:nvSpPr>
        <p:spPr>
          <a:xfrm>
            <a:off x="609600" y="139700"/>
            <a:ext cx="3124200" cy="685800"/>
          </a:xfrm>
        </p:spPr>
        <p:txBody>
          <a:bodyPr/>
          <a:lstStyle/>
          <a:p>
            <a:r>
              <a:rPr lang="en-US"/>
              <a:t>Electric Force</a:t>
            </a:r>
          </a:p>
        </p:txBody>
      </p:sp>
      <p:sp>
        <p:nvSpPr>
          <p:cNvPr id="141316" name="Rectangle 4"/>
          <p:cNvSpPr>
            <a:spLocks noGrp="1" noChangeArrowheads="1"/>
          </p:cNvSpPr>
          <p:nvPr>
            <p:ph type="body" idx="1"/>
          </p:nvPr>
        </p:nvSpPr>
        <p:spPr>
          <a:xfrm>
            <a:off x="457200" y="2286000"/>
            <a:ext cx="8534400" cy="4114800"/>
          </a:xfrm>
        </p:spPr>
        <p:txBody>
          <a:bodyPr/>
          <a:lstStyle/>
          <a:p>
            <a:pPr>
              <a:lnSpc>
                <a:spcPct val="80000"/>
              </a:lnSpc>
            </a:pPr>
            <a:r>
              <a:rPr lang="en-US" sz="2400" dirty="0"/>
              <a:t>Does the electric force look similar to another force?  What is it?</a:t>
            </a:r>
          </a:p>
          <a:p>
            <a:pPr lvl="1">
              <a:lnSpc>
                <a:spcPct val="80000"/>
              </a:lnSpc>
            </a:pPr>
            <a:r>
              <a:rPr lang="en-US" sz="2000" b="1" u="sng" dirty="0">
                <a:solidFill>
                  <a:srgbClr val="A50021"/>
                </a:solidFill>
              </a:rPr>
              <a:t>Gravitational Force</a:t>
            </a:r>
          </a:p>
          <a:p>
            <a:pPr>
              <a:lnSpc>
                <a:spcPct val="80000"/>
              </a:lnSpc>
            </a:pPr>
            <a:r>
              <a:rPr lang="en-US" sz="2400" dirty="0"/>
              <a:t>What are the sources of the forces?</a:t>
            </a:r>
          </a:p>
          <a:p>
            <a:pPr lvl="1">
              <a:lnSpc>
                <a:spcPct val="80000"/>
              </a:lnSpc>
            </a:pPr>
            <a:r>
              <a:rPr lang="en-US" sz="2000" dirty="0"/>
              <a:t>Electric Force: Electric charges, fundamental properties of matter</a:t>
            </a:r>
          </a:p>
          <a:p>
            <a:pPr lvl="1">
              <a:lnSpc>
                <a:spcPct val="80000"/>
              </a:lnSpc>
            </a:pPr>
            <a:r>
              <a:rPr lang="en-US" sz="2000" dirty="0"/>
              <a:t>Gravitational Force: Masses, fundamental properties of matter</a:t>
            </a:r>
          </a:p>
          <a:p>
            <a:pPr>
              <a:lnSpc>
                <a:spcPct val="80000"/>
              </a:lnSpc>
            </a:pPr>
            <a:r>
              <a:rPr lang="en-US" sz="2400" dirty="0"/>
              <a:t>What else is similar?</a:t>
            </a:r>
          </a:p>
          <a:p>
            <a:pPr lvl="1">
              <a:lnSpc>
                <a:spcPct val="80000"/>
              </a:lnSpc>
            </a:pPr>
            <a:r>
              <a:rPr lang="en-US" sz="2000" dirty="0"/>
              <a:t>Inversely proportional to the square of the distance between the sources of the force </a:t>
            </a:r>
            <a:r>
              <a:rPr lang="en-US" sz="2000" dirty="0" err="1">
                <a:sym typeface="Wingdings" charset="2"/>
              </a:rPr>
              <a:t></a:t>
            </a:r>
            <a:r>
              <a:rPr lang="en-US" sz="2000" dirty="0">
                <a:sym typeface="Wingdings" charset="2"/>
              </a:rPr>
              <a:t> What is this kind law called?</a:t>
            </a:r>
          </a:p>
          <a:p>
            <a:pPr lvl="2">
              <a:lnSpc>
                <a:spcPct val="80000"/>
              </a:lnSpc>
            </a:pPr>
            <a:r>
              <a:rPr lang="en-US" sz="1800" dirty="0"/>
              <a:t>Inverse Square Law</a:t>
            </a:r>
          </a:p>
          <a:p>
            <a:pPr>
              <a:lnSpc>
                <a:spcPct val="80000"/>
              </a:lnSpc>
            </a:pPr>
            <a:r>
              <a:rPr lang="en-US" sz="2400" dirty="0"/>
              <a:t>What is the difference?</a:t>
            </a:r>
          </a:p>
          <a:p>
            <a:pPr lvl="1">
              <a:lnSpc>
                <a:spcPct val="80000"/>
              </a:lnSpc>
            </a:pPr>
            <a:r>
              <a:rPr lang="en-US" sz="2000" dirty="0"/>
              <a:t>Gravitational force is always attractive.</a:t>
            </a:r>
          </a:p>
          <a:p>
            <a:pPr lvl="1">
              <a:lnSpc>
                <a:spcPct val="80000"/>
              </a:lnSpc>
            </a:pPr>
            <a:r>
              <a:rPr lang="en-US" sz="2000" dirty="0"/>
              <a:t>Electric force depends on the type of the two charges. (must pay good attention to the signs due to the sign of the charge and the vector force directions!!)</a:t>
            </a:r>
          </a:p>
        </p:txBody>
      </p:sp>
      <p:graphicFrame>
        <p:nvGraphicFramePr>
          <p:cNvPr id="141319" name="Object 7"/>
          <p:cNvGraphicFramePr>
            <a:graphicFrameLocks noChangeAspect="1"/>
          </p:cNvGraphicFramePr>
          <p:nvPr/>
        </p:nvGraphicFramePr>
        <p:xfrm>
          <a:off x="609600" y="838200"/>
          <a:ext cx="3125788" cy="1395413"/>
        </p:xfrm>
        <a:graphic>
          <a:graphicData uri="http://schemas.openxmlformats.org/presentationml/2006/ole">
            <mc:AlternateContent xmlns:mc="http://schemas.openxmlformats.org/markup-compatibility/2006">
              <mc:Choice xmlns:v="urn:schemas-microsoft-com:vml" Requires="v">
                <p:oleObj spid="_x0000_s3253" name="Equation" r:id="rId5" imgW="685800" imgH="380880" progId="Equation.DSMT4">
                  <p:embed/>
                </p:oleObj>
              </mc:Choice>
              <mc:Fallback>
                <p:oleObj name="Equation" r:id="rId5" imgW="685800" imgH="380880" progId="Equation.DSMT4">
                  <p:embed/>
                  <p:pic>
                    <p:nvPicPr>
                      <p:cNvPr id="14131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838200"/>
                        <a:ext cx="31257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7" name="Rectangle 15"/>
          <p:cNvSpPr>
            <a:spLocks noChangeArrowheads="1"/>
          </p:cNvSpPr>
          <p:nvPr/>
        </p:nvSpPr>
        <p:spPr bwMode="auto">
          <a:xfrm>
            <a:off x="3124200" y="141288"/>
            <a:ext cx="5867400" cy="685800"/>
          </a:xfrm>
          <a:prstGeom prst="rect">
            <a:avLst/>
          </a:prstGeom>
          <a:noFill/>
          <a:ln w="9525">
            <a:noFill/>
            <a:miter lim="800000"/>
            <a:headEnd/>
            <a:tailEnd/>
          </a:ln>
          <a:effectLst/>
        </p:spPr>
        <p:txBody>
          <a:bodyPr anchor="ctr">
            <a:prstTxWarp prst="textNoShape">
              <a:avLst/>
            </a:prstTxWarp>
          </a:bodyPr>
          <a:lstStyle/>
          <a:p>
            <a:pPr algn="ctr"/>
            <a:r>
              <a:rPr lang="en-US" sz="4400" dirty="0">
                <a:solidFill>
                  <a:srgbClr val="A50021"/>
                </a:solidFill>
                <a:latin typeface="Arial Narrow" charset="0"/>
              </a:rPr>
              <a:t>and Gravitational Force</a:t>
            </a:r>
          </a:p>
        </p:txBody>
      </p:sp>
      <p:graphicFrame>
        <p:nvGraphicFramePr>
          <p:cNvPr id="141328" name="Object 16"/>
          <p:cNvGraphicFramePr>
            <a:graphicFrameLocks noChangeAspect="1"/>
          </p:cNvGraphicFramePr>
          <p:nvPr/>
        </p:nvGraphicFramePr>
        <p:xfrm>
          <a:off x="4964113" y="762000"/>
          <a:ext cx="3189287" cy="1395413"/>
        </p:xfrm>
        <a:graphic>
          <a:graphicData uri="http://schemas.openxmlformats.org/presentationml/2006/ole">
            <mc:AlternateContent xmlns:mc="http://schemas.openxmlformats.org/markup-compatibility/2006">
              <mc:Choice xmlns:v="urn:schemas-microsoft-com:vml" Requires="v">
                <p:oleObj spid="_x0000_s3254" name="Equation" r:id="rId7" imgW="799920" imgH="380880" progId="Equation.DSMT4">
                  <p:embed/>
                </p:oleObj>
              </mc:Choice>
              <mc:Fallback>
                <p:oleObj name="Equation" r:id="rId7" imgW="799920" imgH="380880" progId="Equation.DSMT4">
                  <p:embed/>
                  <p:pic>
                    <p:nvPicPr>
                      <p:cNvPr id="14132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113" y="762000"/>
                        <a:ext cx="3189287"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9" name="AutoShape 17"/>
          <p:cNvSpPr>
            <a:spLocks noChangeArrowheads="1"/>
          </p:cNvSpPr>
          <p:nvPr/>
        </p:nvSpPr>
        <p:spPr bwMode="auto">
          <a:xfrm>
            <a:off x="3702050" y="969963"/>
            <a:ext cx="1216025" cy="1108075"/>
          </a:xfrm>
          <a:prstGeom prst="leftRightArrow">
            <a:avLst>
              <a:gd name="adj1" fmla="val 50000"/>
              <a:gd name="adj2" fmla="val 21948"/>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sz="1600" b="1">
                <a:solidFill>
                  <a:srgbClr val="A50021"/>
                </a:solidFill>
                <a:latin typeface="Arial Narrow" charset="0"/>
              </a:rPr>
              <a:t>Extremely</a:t>
            </a:r>
          </a:p>
          <a:p>
            <a:pPr algn="ctr"/>
            <a:r>
              <a:rPr lang="en-US" sz="1600" b="1">
                <a:solidFill>
                  <a:srgbClr val="A50021"/>
                </a:solidFill>
                <a:latin typeface="Arial Narrow" charset="0"/>
              </a:rPr>
              <a:t>Similar</a:t>
            </a:r>
          </a:p>
        </p:txBody>
      </p:sp>
      <p:sp>
        <p:nvSpPr>
          <p:cNvPr id="141330" name="Oval 18"/>
          <p:cNvSpPr>
            <a:spLocks noChangeArrowheads="1"/>
          </p:cNvSpPr>
          <p:nvPr/>
        </p:nvSpPr>
        <p:spPr bwMode="auto">
          <a:xfrm>
            <a:off x="2057400" y="914400"/>
            <a:ext cx="15240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1" name="Oval 19"/>
          <p:cNvSpPr>
            <a:spLocks noChangeArrowheads="1"/>
          </p:cNvSpPr>
          <p:nvPr/>
        </p:nvSpPr>
        <p:spPr bwMode="auto">
          <a:xfrm>
            <a:off x="6477000" y="762000"/>
            <a:ext cx="1600200" cy="7620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2" name="Oval 20"/>
          <p:cNvSpPr>
            <a:spLocks noChangeArrowheads="1"/>
          </p:cNvSpPr>
          <p:nvPr/>
        </p:nvSpPr>
        <p:spPr bwMode="auto">
          <a:xfrm>
            <a:off x="2438400" y="16002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3" name="Oval 21"/>
          <p:cNvSpPr>
            <a:spLocks noChangeArrowheads="1"/>
          </p:cNvSpPr>
          <p:nvPr/>
        </p:nvSpPr>
        <p:spPr bwMode="auto">
          <a:xfrm>
            <a:off x="6781800" y="14478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64836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wipe(left)">
                                      <p:cBhvr>
                                        <p:cTn id="7" dur="500"/>
                                        <p:tgtEl>
                                          <p:spTgt spid="141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1316">
                                            <p:txEl>
                                              <p:pRg st="0" end="0"/>
                                            </p:txEl>
                                          </p:spTgt>
                                        </p:tgtEl>
                                        <p:attrNameLst>
                                          <p:attrName>style.visibility</p:attrName>
                                        </p:attrNameLst>
                                      </p:cBhvr>
                                      <p:to>
                                        <p:strVal val="visible"/>
                                      </p:to>
                                    </p:set>
                                    <p:animEffect transition="in" filter="wipe(left)">
                                      <p:cBhvr>
                                        <p:cTn id="12" dur="500"/>
                                        <p:tgtEl>
                                          <p:spTgt spid="141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1316">
                                            <p:txEl>
                                              <p:pRg st="1" end="1"/>
                                            </p:txEl>
                                          </p:spTgt>
                                        </p:tgtEl>
                                        <p:attrNameLst>
                                          <p:attrName>style.visibility</p:attrName>
                                        </p:attrNameLst>
                                      </p:cBhvr>
                                      <p:to>
                                        <p:strVal val="visible"/>
                                      </p:to>
                                    </p:set>
                                    <p:animEffect transition="in" filter="wipe(left)">
                                      <p:cBhvr>
                                        <p:cTn id="17" dur="500"/>
                                        <p:tgtEl>
                                          <p:spTgt spid="141316">
                                            <p:txEl>
                                              <p:pRg st="1" end="1"/>
                                            </p:txEl>
                                          </p:spTgt>
                                        </p:tgtEl>
                                      </p:cBhvr>
                                    </p:animEffect>
                                  </p:childTnLst>
                                </p:cTn>
                              </p:par>
                            </p:childTnLst>
                          </p:cTn>
                        </p:par>
                        <p:par>
                          <p:cTn id="18" fill="hold">
                            <p:stCondLst>
                              <p:cond delay="550"/>
                            </p:stCondLst>
                            <p:childTnLst>
                              <p:par>
                                <p:cTn id="19" presetID="26" presetClass="entr" presetSubtype="0" fill="hold" grpId="0" nodeType="afterEffect">
                                  <p:stCondLst>
                                    <p:cond delay="0"/>
                                  </p:stCondLst>
                                  <p:iterate type="wd">
                                    <p:tmPct val="10000"/>
                                  </p:iterate>
                                  <p:childTnLst>
                                    <p:set>
                                      <p:cBhvr>
                                        <p:cTn id="20" dur="1" fill="hold">
                                          <p:stCondLst>
                                            <p:cond delay="0"/>
                                          </p:stCondLst>
                                        </p:cTn>
                                        <p:tgtEl>
                                          <p:spTgt spid="141327"/>
                                        </p:tgtEl>
                                        <p:attrNameLst>
                                          <p:attrName>style.visibility</p:attrName>
                                        </p:attrNameLst>
                                      </p:cBhvr>
                                      <p:to>
                                        <p:strVal val="visible"/>
                                      </p:to>
                                    </p:set>
                                    <p:animEffect transition="in" filter="wipe(down)">
                                      <p:cBhvr>
                                        <p:cTn id="21" dur="580">
                                          <p:stCondLst>
                                            <p:cond delay="0"/>
                                          </p:stCondLst>
                                        </p:cTn>
                                        <p:tgtEl>
                                          <p:spTgt spid="141327"/>
                                        </p:tgtEl>
                                      </p:cBhvr>
                                    </p:animEffect>
                                    <p:anim calcmode="lin" valueType="num">
                                      <p:cBhvr>
                                        <p:cTn id="22" dur="1822" tmFilter="0,0; 0.14,0.36; 0.43,0.73; 0.71,0.91; 1.0,1.0">
                                          <p:stCondLst>
                                            <p:cond delay="0"/>
                                          </p:stCondLst>
                                        </p:cTn>
                                        <p:tgtEl>
                                          <p:spTgt spid="14132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132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132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132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1327"/>
                                        </p:tgtEl>
                                        <p:attrNameLst>
                                          <p:attrName>ppt_y</p:attrName>
                                        </p:attrNameLst>
                                      </p:cBhvr>
                                      <p:tavLst>
                                        <p:tav tm="0" fmla="#ppt_y-sin(pi*$)/81">
                                          <p:val>
                                            <p:fltVal val="0"/>
                                          </p:val>
                                        </p:tav>
                                        <p:tav tm="100000">
                                          <p:val>
                                            <p:fltVal val="1"/>
                                          </p:val>
                                        </p:tav>
                                      </p:tavLst>
                                    </p:anim>
                                    <p:animScale>
                                      <p:cBhvr>
                                        <p:cTn id="27" dur="26">
                                          <p:stCondLst>
                                            <p:cond delay="650"/>
                                          </p:stCondLst>
                                        </p:cTn>
                                        <p:tgtEl>
                                          <p:spTgt spid="141327"/>
                                        </p:tgtEl>
                                      </p:cBhvr>
                                      <p:to x="100000" y="60000"/>
                                    </p:animScale>
                                    <p:animScale>
                                      <p:cBhvr>
                                        <p:cTn id="28" dur="166" decel="50000">
                                          <p:stCondLst>
                                            <p:cond delay="676"/>
                                          </p:stCondLst>
                                        </p:cTn>
                                        <p:tgtEl>
                                          <p:spTgt spid="141327"/>
                                        </p:tgtEl>
                                      </p:cBhvr>
                                      <p:to x="100000" y="100000"/>
                                    </p:animScale>
                                    <p:animScale>
                                      <p:cBhvr>
                                        <p:cTn id="29" dur="26">
                                          <p:stCondLst>
                                            <p:cond delay="1312"/>
                                          </p:stCondLst>
                                        </p:cTn>
                                        <p:tgtEl>
                                          <p:spTgt spid="141327"/>
                                        </p:tgtEl>
                                      </p:cBhvr>
                                      <p:to x="100000" y="80000"/>
                                    </p:animScale>
                                    <p:animScale>
                                      <p:cBhvr>
                                        <p:cTn id="30" dur="166" decel="50000">
                                          <p:stCondLst>
                                            <p:cond delay="1338"/>
                                          </p:stCondLst>
                                        </p:cTn>
                                        <p:tgtEl>
                                          <p:spTgt spid="141327"/>
                                        </p:tgtEl>
                                      </p:cBhvr>
                                      <p:to x="100000" y="100000"/>
                                    </p:animScale>
                                    <p:animScale>
                                      <p:cBhvr>
                                        <p:cTn id="31" dur="26">
                                          <p:stCondLst>
                                            <p:cond delay="1642"/>
                                          </p:stCondLst>
                                        </p:cTn>
                                        <p:tgtEl>
                                          <p:spTgt spid="141327"/>
                                        </p:tgtEl>
                                      </p:cBhvr>
                                      <p:to x="100000" y="90000"/>
                                    </p:animScale>
                                    <p:animScale>
                                      <p:cBhvr>
                                        <p:cTn id="32" dur="166" decel="50000">
                                          <p:stCondLst>
                                            <p:cond delay="1668"/>
                                          </p:stCondLst>
                                        </p:cTn>
                                        <p:tgtEl>
                                          <p:spTgt spid="141327"/>
                                        </p:tgtEl>
                                      </p:cBhvr>
                                      <p:to x="100000" y="100000"/>
                                    </p:animScale>
                                    <p:animScale>
                                      <p:cBhvr>
                                        <p:cTn id="33" dur="26">
                                          <p:stCondLst>
                                            <p:cond delay="1808"/>
                                          </p:stCondLst>
                                        </p:cTn>
                                        <p:tgtEl>
                                          <p:spTgt spid="141327"/>
                                        </p:tgtEl>
                                      </p:cBhvr>
                                      <p:to x="100000" y="95000"/>
                                    </p:animScale>
                                    <p:animScale>
                                      <p:cBhvr>
                                        <p:cTn id="34" dur="166" decel="50000">
                                          <p:stCondLst>
                                            <p:cond delay="1834"/>
                                          </p:stCondLst>
                                        </p:cTn>
                                        <p:tgtEl>
                                          <p:spTgt spid="141327"/>
                                        </p:tgtEl>
                                      </p:cBhvr>
                                      <p:to x="100000" y="100000"/>
                                    </p:animScale>
                                  </p:childTnLst>
                                  <p:subTnLst>
                                    <p:audio>
                                      <p:cMediaNode vol="70000">
                                        <p:cTn display="0" masterRel="sameClick">
                                          <p:stCondLst>
                                            <p:cond evt="begin" delay="0">
                                              <p:tn val="19"/>
                                            </p:cond>
                                          </p:stCondLst>
                                          <p:endCondLst>
                                            <p:cond evt="onStopAudio" delay="0">
                                              <p:tgtEl>
                                                <p:sldTgt/>
                                              </p:tgtEl>
                                            </p:cond>
                                          </p:endCondLst>
                                        </p:cTn>
                                        <p:tgtEl>
                                          <p:sndTgt r:embed="rId4" name="explode.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141328"/>
                                        </p:tgtEl>
                                        <p:attrNameLst>
                                          <p:attrName>style.visibility</p:attrName>
                                        </p:attrNameLst>
                                      </p:cBhvr>
                                      <p:to>
                                        <p:strVal val="visible"/>
                                      </p:to>
                                    </p:set>
                                    <p:animEffect transition="in" filter="wipe(left)">
                                      <p:cBhvr>
                                        <p:cTn id="39" dur="500"/>
                                        <p:tgtEl>
                                          <p:spTgt spid="1413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iterate type="wd">
                                    <p:tmPct val="10000"/>
                                  </p:iterate>
                                  <p:childTnLst>
                                    <p:set>
                                      <p:cBhvr>
                                        <p:cTn id="43" dur="1" fill="hold">
                                          <p:stCondLst>
                                            <p:cond delay="0"/>
                                          </p:stCondLst>
                                        </p:cTn>
                                        <p:tgtEl>
                                          <p:spTgt spid="141329"/>
                                        </p:tgtEl>
                                        <p:attrNameLst>
                                          <p:attrName>style.visibility</p:attrName>
                                        </p:attrNameLst>
                                      </p:cBhvr>
                                      <p:to>
                                        <p:strVal val="visible"/>
                                      </p:to>
                                    </p:set>
                                    <p:animEffect transition="in" filter="barn(outVertical)">
                                      <p:cBhvr>
                                        <p:cTn id="44" dur="500"/>
                                        <p:tgtEl>
                                          <p:spTgt spid="1413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1316">
                                            <p:txEl>
                                              <p:pRg st="2" end="2"/>
                                            </p:txEl>
                                          </p:spTgt>
                                        </p:tgtEl>
                                        <p:attrNameLst>
                                          <p:attrName>style.visibility</p:attrName>
                                        </p:attrNameLst>
                                      </p:cBhvr>
                                      <p:to>
                                        <p:strVal val="visible"/>
                                      </p:to>
                                    </p:set>
                                    <p:animEffect transition="in" filter="wipe(left)">
                                      <p:cBhvr>
                                        <p:cTn id="49" dur="500"/>
                                        <p:tgtEl>
                                          <p:spTgt spid="1413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41316">
                                            <p:txEl>
                                              <p:pRg st="3" end="3"/>
                                            </p:txEl>
                                          </p:spTgt>
                                        </p:tgtEl>
                                        <p:attrNameLst>
                                          <p:attrName>style.visibility</p:attrName>
                                        </p:attrNameLst>
                                      </p:cBhvr>
                                      <p:to>
                                        <p:strVal val="visible"/>
                                      </p:to>
                                    </p:set>
                                    <p:animEffect transition="in" filter="wipe(left)">
                                      <p:cBhvr>
                                        <p:cTn id="54" dur="500"/>
                                        <p:tgtEl>
                                          <p:spTgt spid="141316">
                                            <p:txEl>
                                              <p:pRg st="3" end="3"/>
                                            </p:txEl>
                                          </p:spTgt>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41330"/>
                                        </p:tgtEl>
                                        <p:attrNameLst>
                                          <p:attrName>style.visibility</p:attrName>
                                        </p:attrNameLst>
                                      </p:cBhvr>
                                      <p:to>
                                        <p:strVal val="visible"/>
                                      </p:to>
                                    </p:set>
                                    <p:anim calcmode="lin" valueType="num">
                                      <p:cBhvr>
                                        <p:cTn id="57" dur="500" fill="hold"/>
                                        <p:tgtEl>
                                          <p:spTgt spid="141330"/>
                                        </p:tgtEl>
                                        <p:attrNameLst>
                                          <p:attrName>ppt_w</p:attrName>
                                        </p:attrNameLst>
                                      </p:cBhvr>
                                      <p:tavLst>
                                        <p:tav tm="0">
                                          <p:val>
                                            <p:fltVal val="0"/>
                                          </p:val>
                                        </p:tav>
                                        <p:tav tm="100000">
                                          <p:val>
                                            <p:strVal val="#ppt_w"/>
                                          </p:val>
                                        </p:tav>
                                      </p:tavLst>
                                    </p:anim>
                                    <p:anim calcmode="lin" valueType="num">
                                      <p:cBhvr>
                                        <p:cTn id="58" dur="500" fill="hold"/>
                                        <p:tgtEl>
                                          <p:spTgt spid="141330"/>
                                        </p:tgtEl>
                                        <p:attrNameLst>
                                          <p:attrName>ppt_h</p:attrName>
                                        </p:attrNameLst>
                                      </p:cBhvr>
                                      <p:tavLst>
                                        <p:tav tm="0">
                                          <p:val>
                                            <p:fltVal val="0"/>
                                          </p:val>
                                        </p:tav>
                                        <p:tav tm="100000">
                                          <p:val>
                                            <p:strVal val="#ppt_h"/>
                                          </p:val>
                                        </p:tav>
                                      </p:tavLst>
                                    </p:anim>
                                    <p:animEffect transition="in" filter="fade">
                                      <p:cBhvr>
                                        <p:cTn id="59" dur="500"/>
                                        <p:tgtEl>
                                          <p:spTgt spid="1413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41316">
                                            <p:txEl>
                                              <p:pRg st="4" end="4"/>
                                            </p:txEl>
                                          </p:spTgt>
                                        </p:tgtEl>
                                        <p:attrNameLst>
                                          <p:attrName>style.visibility</p:attrName>
                                        </p:attrNameLst>
                                      </p:cBhvr>
                                      <p:to>
                                        <p:strVal val="visible"/>
                                      </p:to>
                                    </p:set>
                                    <p:animEffect transition="in" filter="wipe(left)">
                                      <p:cBhvr>
                                        <p:cTn id="64" dur="500"/>
                                        <p:tgtEl>
                                          <p:spTgt spid="141316">
                                            <p:txEl>
                                              <p:pRg st="4" end="4"/>
                                            </p:tx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41331"/>
                                        </p:tgtEl>
                                        <p:attrNameLst>
                                          <p:attrName>style.visibility</p:attrName>
                                        </p:attrNameLst>
                                      </p:cBhvr>
                                      <p:to>
                                        <p:strVal val="visible"/>
                                      </p:to>
                                    </p:set>
                                    <p:anim calcmode="lin" valueType="num">
                                      <p:cBhvr>
                                        <p:cTn id="67" dur="500" fill="hold"/>
                                        <p:tgtEl>
                                          <p:spTgt spid="141331"/>
                                        </p:tgtEl>
                                        <p:attrNameLst>
                                          <p:attrName>ppt_w</p:attrName>
                                        </p:attrNameLst>
                                      </p:cBhvr>
                                      <p:tavLst>
                                        <p:tav tm="0">
                                          <p:val>
                                            <p:fltVal val="0"/>
                                          </p:val>
                                        </p:tav>
                                        <p:tav tm="100000">
                                          <p:val>
                                            <p:strVal val="#ppt_w"/>
                                          </p:val>
                                        </p:tav>
                                      </p:tavLst>
                                    </p:anim>
                                    <p:anim calcmode="lin" valueType="num">
                                      <p:cBhvr>
                                        <p:cTn id="68" dur="500" fill="hold"/>
                                        <p:tgtEl>
                                          <p:spTgt spid="141331"/>
                                        </p:tgtEl>
                                        <p:attrNameLst>
                                          <p:attrName>ppt_h</p:attrName>
                                        </p:attrNameLst>
                                      </p:cBhvr>
                                      <p:tavLst>
                                        <p:tav tm="0">
                                          <p:val>
                                            <p:fltVal val="0"/>
                                          </p:val>
                                        </p:tav>
                                        <p:tav tm="100000">
                                          <p:val>
                                            <p:strVal val="#ppt_h"/>
                                          </p:val>
                                        </p:tav>
                                      </p:tavLst>
                                    </p:anim>
                                    <p:animEffect transition="in" filter="fade">
                                      <p:cBhvr>
                                        <p:cTn id="69" dur="500"/>
                                        <p:tgtEl>
                                          <p:spTgt spid="1413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141316">
                                            <p:txEl>
                                              <p:pRg st="5" end="5"/>
                                            </p:txEl>
                                          </p:spTgt>
                                        </p:tgtEl>
                                        <p:attrNameLst>
                                          <p:attrName>style.visibility</p:attrName>
                                        </p:attrNameLst>
                                      </p:cBhvr>
                                      <p:to>
                                        <p:strVal val="visible"/>
                                      </p:to>
                                    </p:set>
                                    <p:animEffect transition="in" filter="wipe(left)">
                                      <p:cBhvr>
                                        <p:cTn id="74" dur="500"/>
                                        <p:tgtEl>
                                          <p:spTgt spid="141316">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41332"/>
                                        </p:tgtEl>
                                        <p:attrNameLst>
                                          <p:attrName>style.visibility</p:attrName>
                                        </p:attrNameLst>
                                      </p:cBhvr>
                                      <p:to>
                                        <p:strVal val="visible"/>
                                      </p:to>
                                    </p:set>
                                    <p:anim calcmode="lin" valueType="num">
                                      <p:cBhvr>
                                        <p:cTn id="79" dur="500" fill="hold"/>
                                        <p:tgtEl>
                                          <p:spTgt spid="141332"/>
                                        </p:tgtEl>
                                        <p:attrNameLst>
                                          <p:attrName>ppt_w</p:attrName>
                                        </p:attrNameLst>
                                      </p:cBhvr>
                                      <p:tavLst>
                                        <p:tav tm="0">
                                          <p:val>
                                            <p:fltVal val="0"/>
                                          </p:val>
                                        </p:tav>
                                        <p:tav tm="100000">
                                          <p:val>
                                            <p:strVal val="#ppt_w"/>
                                          </p:val>
                                        </p:tav>
                                      </p:tavLst>
                                    </p:anim>
                                    <p:anim calcmode="lin" valueType="num">
                                      <p:cBhvr>
                                        <p:cTn id="80" dur="500" fill="hold"/>
                                        <p:tgtEl>
                                          <p:spTgt spid="141332"/>
                                        </p:tgtEl>
                                        <p:attrNameLst>
                                          <p:attrName>ppt_h</p:attrName>
                                        </p:attrNameLst>
                                      </p:cBhvr>
                                      <p:tavLst>
                                        <p:tav tm="0">
                                          <p:val>
                                            <p:fltVal val="0"/>
                                          </p:val>
                                        </p:tav>
                                        <p:tav tm="100000">
                                          <p:val>
                                            <p:strVal val="#ppt_h"/>
                                          </p:val>
                                        </p:tav>
                                      </p:tavLst>
                                    </p:anim>
                                    <p:animEffect transition="in" filter="fade">
                                      <p:cBhvr>
                                        <p:cTn id="81" dur="500"/>
                                        <p:tgtEl>
                                          <p:spTgt spid="141332"/>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41333"/>
                                        </p:tgtEl>
                                        <p:attrNameLst>
                                          <p:attrName>style.visibility</p:attrName>
                                        </p:attrNameLst>
                                      </p:cBhvr>
                                      <p:to>
                                        <p:strVal val="visible"/>
                                      </p:to>
                                    </p:set>
                                    <p:anim calcmode="lin" valueType="num">
                                      <p:cBhvr>
                                        <p:cTn id="86" dur="500" fill="hold"/>
                                        <p:tgtEl>
                                          <p:spTgt spid="141333"/>
                                        </p:tgtEl>
                                        <p:attrNameLst>
                                          <p:attrName>ppt_w</p:attrName>
                                        </p:attrNameLst>
                                      </p:cBhvr>
                                      <p:tavLst>
                                        <p:tav tm="0">
                                          <p:val>
                                            <p:fltVal val="0"/>
                                          </p:val>
                                        </p:tav>
                                        <p:tav tm="100000">
                                          <p:val>
                                            <p:strVal val="#ppt_w"/>
                                          </p:val>
                                        </p:tav>
                                      </p:tavLst>
                                    </p:anim>
                                    <p:anim calcmode="lin" valueType="num">
                                      <p:cBhvr>
                                        <p:cTn id="87" dur="500" fill="hold"/>
                                        <p:tgtEl>
                                          <p:spTgt spid="141333"/>
                                        </p:tgtEl>
                                        <p:attrNameLst>
                                          <p:attrName>ppt_h</p:attrName>
                                        </p:attrNameLst>
                                      </p:cBhvr>
                                      <p:tavLst>
                                        <p:tav tm="0">
                                          <p:val>
                                            <p:fltVal val="0"/>
                                          </p:val>
                                        </p:tav>
                                        <p:tav tm="100000">
                                          <p:val>
                                            <p:strVal val="#ppt_h"/>
                                          </p:val>
                                        </p:tav>
                                      </p:tavLst>
                                    </p:anim>
                                    <p:animEffect transition="in" filter="fade">
                                      <p:cBhvr>
                                        <p:cTn id="88" dur="500"/>
                                        <p:tgtEl>
                                          <p:spTgt spid="14133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41316">
                                            <p:txEl>
                                              <p:pRg st="6" end="6"/>
                                            </p:txEl>
                                          </p:spTgt>
                                        </p:tgtEl>
                                        <p:attrNameLst>
                                          <p:attrName>style.visibility</p:attrName>
                                        </p:attrNameLst>
                                      </p:cBhvr>
                                      <p:to>
                                        <p:strVal val="visible"/>
                                      </p:to>
                                    </p:set>
                                    <p:animEffect transition="in" filter="wipe(left)">
                                      <p:cBhvr>
                                        <p:cTn id="93" dur="500"/>
                                        <p:tgtEl>
                                          <p:spTgt spid="141316">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141316">
                                            <p:txEl>
                                              <p:pRg st="7" end="7"/>
                                            </p:txEl>
                                          </p:spTgt>
                                        </p:tgtEl>
                                        <p:attrNameLst>
                                          <p:attrName>style.visibility</p:attrName>
                                        </p:attrNameLst>
                                      </p:cBhvr>
                                      <p:to>
                                        <p:strVal val="visible"/>
                                      </p:to>
                                    </p:set>
                                    <p:animEffect transition="in" filter="wipe(left)">
                                      <p:cBhvr>
                                        <p:cTn id="98" dur="500"/>
                                        <p:tgtEl>
                                          <p:spTgt spid="141316">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141316">
                                            <p:txEl>
                                              <p:pRg st="8" end="8"/>
                                            </p:txEl>
                                          </p:spTgt>
                                        </p:tgtEl>
                                        <p:attrNameLst>
                                          <p:attrName>style.visibility</p:attrName>
                                        </p:attrNameLst>
                                      </p:cBhvr>
                                      <p:to>
                                        <p:strVal val="visible"/>
                                      </p:to>
                                    </p:set>
                                    <p:animEffect transition="in" filter="wipe(left)">
                                      <p:cBhvr>
                                        <p:cTn id="103" dur="500"/>
                                        <p:tgtEl>
                                          <p:spTgt spid="141316">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141316">
                                            <p:txEl>
                                              <p:pRg st="9" end="9"/>
                                            </p:txEl>
                                          </p:spTgt>
                                        </p:tgtEl>
                                        <p:attrNameLst>
                                          <p:attrName>style.visibility</p:attrName>
                                        </p:attrNameLst>
                                      </p:cBhvr>
                                      <p:to>
                                        <p:strVal val="visible"/>
                                      </p:to>
                                    </p:set>
                                    <p:animEffect transition="in" filter="wipe(left)">
                                      <p:cBhvr>
                                        <p:cTn id="108" dur="500"/>
                                        <p:tgtEl>
                                          <p:spTgt spid="141316">
                                            <p:txEl>
                                              <p:pRg st="9" end="9"/>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141316">
                                            <p:txEl>
                                              <p:pRg st="10" end="10"/>
                                            </p:txEl>
                                          </p:spTgt>
                                        </p:tgtEl>
                                        <p:attrNameLst>
                                          <p:attrName>style.visibility</p:attrName>
                                        </p:attrNameLst>
                                      </p:cBhvr>
                                      <p:to>
                                        <p:strVal val="visible"/>
                                      </p:to>
                                    </p:set>
                                    <p:animEffect transition="in" filter="wipe(left)">
                                      <p:cBhvr>
                                        <p:cTn id="113" dur="500"/>
                                        <p:tgtEl>
                                          <p:spTgt spid="1413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uiExpand="1" build="p"/>
      <p:bldP spid="141327" grpId="0"/>
      <p:bldP spid="141329" grpId="0" animBg="1"/>
      <p:bldP spid="141330" grpId="0" animBg="1"/>
      <p:bldP spid="141331" grpId="0" animBg="1"/>
      <p:bldP spid="141332" grpId="0" animBg="1"/>
      <p:bldP spid="1413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4,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AC65A856-9DF0-FB48-A9B6-2B1181E15CFD}" type="slidenum">
              <a:rPr lang="en-US"/>
              <a:pPr/>
              <a:t>17</a:t>
            </a:fld>
            <a:endParaRPr lang="en-US"/>
          </a:p>
        </p:txBody>
      </p:sp>
      <p:sp>
        <p:nvSpPr>
          <p:cNvPr id="142338" name="Rectangle 2"/>
          <p:cNvSpPr>
            <a:spLocks noGrp="1" noChangeArrowheads="1"/>
          </p:cNvSpPr>
          <p:nvPr>
            <p:ph type="title"/>
          </p:nvPr>
        </p:nvSpPr>
        <p:spPr>
          <a:xfrm>
            <a:off x="304800" y="0"/>
            <a:ext cx="8382000" cy="685800"/>
          </a:xfrm>
        </p:spPr>
        <p:txBody>
          <a:bodyPr/>
          <a:lstStyle/>
          <a:p>
            <a:r>
              <a:rPr lang="en-US"/>
              <a:t>The Elementary Charge and Permittivity</a:t>
            </a:r>
          </a:p>
        </p:txBody>
      </p:sp>
      <p:sp>
        <p:nvSpPr>
          <p:cNvPr id="142339" name="Rectangle 3"/>
          <p:cNvSpPr>
            <a:spLocks noGrp="1" noChangeArrowheads="1"/>
          </p:cNvSpPr>
          <p:nvPr>
            <p:ph type="body" idx="1"/>
          </p:nvPr>
        </p:nvSpPr>
        <p:spPr>
          <a:xfrm>
            <a:off x="457200" y="533400"/>
            <a:ext cx="8229600" cy="5181600"/>
          </a:xfrm>
        </p:spPr>
        <p:txBody>
          <a:bodyPr/>
          <a:lstStyle/>
          <a:p>
            <a:r>
              <a:rPr lang="en-US" sz="2800" dirty="0"/>
              <a:t>The elementary charge, the smallest unit charge, is that of an electron: </a:t>
            </a:r>
          </a:p>
          <a:p>
            <a:pPr lvl="1"/>
            <a:r>
              <a:rPr lang="en-US" sz="2400" dirty="0"/>
              <a:t>Since electron is a negatively charged particle, its charge is </a:t>
            </a:r>
            <a:r>
              <a:rPr lang="en-US" sz="2400" dirty="0">
                <a:solidFill>
                  <a:srgbClr val="A50021"/>
                </a:solidFill>
                <a:latin typeface="Monotype Corsiva" charset="0"/>
              </a:rPr>
              <a:t>–</a:t>
            </a:r>
            <a:r>
              <a:rPr lang="en-US" sz="2400" dirty="0" err="1">
                <a:solidFill>
                  <a:srgbClr val="A50021"/>
                </a:solidFill>
                <a:latin typeface="Monotype Corsiva" charset="0"/>
              </a:rPr>
              <a:t>e</a:t>
            </a:r>
            <a:r>
              <a:rPr lang="en-US" sz="2400" dirty="0"/>
              <a:t>.</a:t>
            </a:r>
          </a:p>
          <a:p>
            <a:r>
              <a:rPr lang="en-US" sz="2800" dirty="0"/>
              <a:t>Object cannot gain or lose fraction of an electron.</a:t>
            </a:r>
          </a:p>
          <a:p>
            <a:pPr lvl="1"/>
            <a:r>
              <a:rPr lang="en-US" sz="2400" dirty="0"/>
              <a:t>Electric charge is quantized.</a:t>
            </a:r>
          </a:p>
          <a:p>
            <a:pPr lvl="2"/>
            <a:r>
              <a:rPr lang="en-US" sz="2000" dirty="0"/>
              <a:t>Charge of an object changes always in an integer multiples of </a:t>
            </a:r>
            <a:r>
              <a:rPr lang="en-US" sz="2000" dirty="0">
                <a:latin typeface="Monotype Corsiva" charset="0"/>
              </a:rPr>
              <a:t>e</a:t>
            </a:r>
            <a:r>
              <a:rPr lang="en-US" sz="2000" dirty="0"/>
              <a:t>.</a:t>
            </a:r>
          </a:p>
          <a:p>
            <a:pPr lvl="2"/>
            <a:r>
              <a:rPr lang="en-US" sz="2000" dirty="0"/>
              <a:t>What kind of quantity is the electric charge?</a:t>
            </a:r>
          </a:p>
          <a:p>
            <a:r>
              <a:rPr lang="en-US" sz="2800" dirty="0"/>
              <a:t>The proportionality constant </a:t>
            </a:r>
            <a:r>
              <a:rPr lang="en-US" sz="2800" dirty="0" err="1"/>
              <a:t>k</a:t>
            </a:r>
            <a:r>
              <a:rPr lang="en-US" sz="2800" dirty="0"/>
              <a:t> is often written in terms of another constant, </a:t>
            </a:r>
            <a:r>
              <a:rPr lang="en-US" sz="2800" dirty="0">
                <a:latin typeface="Symbol" charset="2"/>
              </a:rPr>
              <a:t>ε</a:t>
            </a:r>
            <a:r>
              <a:rPr lang="en-US" sz="2800" baseline="-25000" dirty="0"/>
              <a:t>0</a:t>
            </a:r>
            <a:r>
              <a:rPr lang="en-US" sz="2800" dirty="0"/>
              <a:t>, the permittivity* of free space.  They are related                 and                                                 . </a:t>
            </a:r>
          </a:p>
          <a:p>
            <a:r>
              <a:rPr lang="en-US" sz="2800" dirty="0"/>
              <a:t>Thus the electric force can also be written as:</a:t>
            </a:r>
          </a:p>
          <a:p>
            <a:r>
              <a:rPr lang="en-US" sz="2800" dirty="0"/>
              <a:t>Note that this force is for “point” charges at rest.</a:t>
            </a:r>
          </a:p>
        </p:txBody>
      </p:sp>
      <p:graphicFrame>
        <p:nvGraphicFramePr>
          <p:cNvPr id="142344" name="Object 8"/>
          <p:cNvGraphicFramePr>
            <a:graphicFrameLocks noChangeAspect="1"/>
          </p:cNvGraphicFramePr>
          <p:nvPr/>
        </p:nvGraphicFramePr>
        <p:xfrm>
          <a:off x="2514600" y="914400"/>
          <a:ext cx="2438400" cy="476250"/>
        </p:xfrm>
        <a:graphic>
          <a:graphicData uri="http://schemas.openxmlformats.org/presentationml/2006/ole">
            <mc:AlternateContent xmlns:mc="http://schemas.openxmlformats.org/markup-compatibility/2006">
              <mc:Choice xmlns:v="urn:schemas-microsoft-com:vml" Requires="v">
                <p:oleObj spid="_x0000_s4381" name="Equation" r:id="rId3" imgW="1041120" imgH="203040" progId="Equation.DSMT4">
                  <p:embed/>
                </p:oleObj>
              </mc:Choice>
              <mc:Fallback>
                <p:oleObj name="Equation" r:id="rId3" imgW="1041120" imgH="203040" progId="Equation.DSMT4">
                  <p:embed/>
                  <p:pic>
                    <p:nvPicPr>
                      <p:cNvPr id="1423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14400"/>
                        <a:ext cx="2438400" cy="476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2345" name="Object 9"/>
          <p:cNvGraphicFramePr>
            <a:graphicFrameLocks noChangeAspect="1"/>
          </p:cNvGraphicFramePr>
          <p:nvPr/>
        </p:nvGraphicFramePr>
        <p:xfrm>
          <a:off x="2286000" y="4495800"/>
          <a:ext cx="1371600" cy="447675"/>
        </p:xfrm>
        <a:graphic>
          <a:graphicData uri="http://schemas.openxmlformats.org/presentationml/2006/ole">
            <mc:AlternateContent xmlns:mc="http://schemas.openxmlformats.org/markup-compatibility/2006">
              <mc:Choice xmlns:v="urn:schemas-microsoft-com:vml" Requires="v">
                <p:oleObj spid="_x0000_s4382" name="Equation" r:id="rId5" imgW="622080" imgH="203040" progId="Equation.DSMT4">
                  <p:embed/>
                </p:oleObj>
              </mc:Choice>
              <mc:Fallback>
                <p:oleObj name="Equation" r:id="rId5" imgW="622080" imgH="203040" progId="Equation.DSMT4">
                  <p:embed/>
                  <p:pic>
                    <p:nvPicPr>
                      <p:cNvPr id="1423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495800"/>
                        <a:ext cx="1371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2346" name="Object 10"/>
          <p:cNvGraphicFramePr>
            <a:graphicFrameLocks noChangeAspect="1"/>
          </p:cNvGraphicFramePr>
          <p:nvPr/>
        </p:nvGraphicFramePr>
        <p:xfrm>
          <a:off x="4191000" y="4495800"/>
          <a:ext cx="4038600" cy="458788"/>
        </p:xfrm>
        <a:graphic>
          <a:graphicData uri="http://schemas.openxmlformats.org/presentationml/2006/ole">
            <mc:AlternateContent xmlns:mc="http://schemas.openxmlformats.org/markup-compatibility/2006">
              <mc:Choice xmlns:v="urn:schemas-microsoft-com:vml" Requires="v">
                <p:oleObj spid="_x0000_s4383" name="Equation" r:id="rId7" imgW="2006280" imgH="228600" progId="Equation.DSMT4">
                  <p:embed/>
                </p:oleObj>
              </mc:Choice>
              <mc:Fallback>
                <p:oleObj name="Equation" r:id="rId7" imgW="2006280" imgH="228600" progId="Equation.DSMT4">
                  <p:embed/>
                  <p:pic>
                    <p:nvPicPr>
                      <p:cNvPr id="1423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495800"/>
                        <a:ext cx="4038600" cy="458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2347" name="Object 11"/>
          <p:cNvGraphicFramePr>
            <a:graphicFrameLocks noChangeAspect="1"/>
          </p:cNvGraphicFramePr>
          <p:nvPr/>
        </p:nvGraphicFramePr>
        <p:xfrm>
          <a:off x="6781800" y="4843463"/>
          <a:ext cx="1981200" cy="795337"/>
        </p:xfrm>
        <a:graphic>
          <a:graphicData uri="http://schemas.openxmlformats.org/presentationml/2006/ole">
            <mc:AlternateContent xmlns:mc="http://schemas.openxmlformats.org/markup-compatibility/2006">
              <mc:Choice xmlns:v="urn:schemas-microsoft-com:vml" Requires="v">
                <p:oleObj spid="_x0000_s4384" name="Equation" r:id="rId9" imgW="901440" imgH="406080" progId="Equation.DSMT4">
                  <p:embed/>
                </p:oleObj>
              </mc:Choice>
              <mc:Fallback>
                <p:oleObj name="Equation" r:id="rId9" imgW="901440" imgH="406080" progId="Equation.DSMT4">
                  <p:embed/>
                  <p:pic>
                    <p:nvPicPr>
                      <p:cNvPr id="14234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843463"/>
                        <a:ext cx="1981200" cy="795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Box 10"/>
          <p:cNvSpPr txBox="1"/>
          <p:nvPr/>
        </p:nvSpPr>
        <p:spPr>
          <a:xfrm>
            <a:off x="76200" y="5940623"/>
            <a:ext cx="9145903" cy="307777"/>
          </a:xfrm>
          <a:prstGeom prst="rect">
            <a:avLst/>
          </a:prstGeom>
          <a:noFill/>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a:t>
            </a:r>
            <a:r>
              <a:rPr lang="en-US" sz="1400" b="1" dirty="0">
                <a:solidFill>
                  <a:srgbClr val="800000"/>
                </a:solidFill>
                <a:latin typeface="Arial Narrow"/>
                <a:cs typeface="Arial Narrow"/>
              </a:rPr>
              <a:t>-Webster, Permittivity: The ability of a material to store electric potential energy under the influence of an electric field </a:t>
            </a:r>
          </a:p>
        </p:txBody>
      </p:sp>
      <p:sp>
        <p:nvSpPr>
          <p:cNvPr id="12" name="TextBox 11"/>
          <p:cNvSpPr txBox="1"/>
          <p:nvPr/>
        </p:nvSpPr>
        <p:spPr>
          <a:xfrm>
            <a:off x="5825231" y="3242846"/>
            <a:ext cx="880369" cy="369332"/>
          </a:xfrm>
          <a:prstGeom prst="rect">
            <a:avLst/>
          </a:prstGeom>
          <a:solidFill>
            <a:srgbClr val="FFFF99"/>
          </a:solidFill>
          <a:ln w="28575">
            <a:solidFill>
              <a:srgbClr val="C00000"/>
            </a:solidFill>
          </a:ln>
        </p:spPr>
        <p:txBody>
          <a:bodyPr wrap="none" rtlCol="0">
            <a:spAutoFit/>
          </a:bodyPr>
          <a:lstStyle/>
          <a:p>
            <a:r>
              <a:rPr lang="en-US" sz="1800" b="1">
                <a:solidFill>
                  <a:srgbClr val="800000"/>
                </a:solidFill>
                <a:latin typeface="Arial Narrow"/>
                <a:cs typeface="Arial Narrow"/>
              </a:rPr>
              <a:t>Scalar!!</a:t>
            </a:r>
            <a:endParaRPr lang="en-US" sz="1800" b="1" dirty="0">
              <a:solidFill>
                <a:srgbClr val="800000"/>
              </a:solidFill>
              <a:latin typeface="Arial Narrow"/>
              <a:cs typeface="Arial Narrow"/>
            </a:endParaRPr>
          </a:p>
        </p:txBody>
      </p:sp>
    </p:spTree>
    <p:extLst>
      <p:ext uri="{BB962C8B-B14F-4D97-AF65-F5344CB8AC3E}">
        <p14:creationId xmlns:p14="http://schemas.microsoft.com/office/powerpoint/2010/main" val="2754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2344"/>
                                        </p:tgtEl>
                                        <p:attrNameLst>
                                          <p:attrName>style.visibility</p:attrName>
                                        </p:attrNameLst>
                                      </p:cBhvr>
                                      <p:to>
                                        <p:strVal val="visible"/>
                                      </p:to>
                                    </p:set>
                                    <p:animEffect transition="in" filter="wipe(left)">
                                      <p:cBhvr>
                                        <p:cTn id="12" dur="500"/>
                                        <p:tgtEl>
                                          <p:spTgt spid="1423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wipe(left)">
                                      <p:cBhvr>
                                        <p:cTn id="17" dur="500"/>
                                        <p:tgtEl>
                                          <p:spTgt spid="142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2339">
                                            <p:txEl>
                                              <p:pRg st="2" end="2"/>
                                            </p:txEl>
                                          </p:spTgt>
                                        </p:tgtEl>
                                        <p:attrNameLst>
                                          <p:attrName>style.visibility</p:attrName>
                                        </p:attrNameLst>
                                      </p:cBhvr>
                                      <p:to>
                                        <p:strVal val="visible"/>
                                      </p:to>
                                    </p:set>
                                    <p:animEffect transition="in" filter="wipe(left)">
                                      <p:cBhvr>
                                        <p:cTn id="22" dur="500"/>
                                        <p:tgtEl>
                                          <p:spTgt spid="142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2339">
                                            <p:txEl>
                                              <p:pRg st="3" end="3"/>
                                            </p:txEl>
                                          </p:spTgt>
                                        </p:tgtEl>
                                        <p:attrNameLst>
                                          <p:attrName>style.visibility</p:attrName>
                                        </p:attrNameLst>
                                      </p:cBhvr>
                                      <p:to>
                                        <p:strVal val="visible"/>
                                      </p:to>
                                    </p:set>
                                    <p:animEffect transition="in" filter="wipe(left)">
                                      <p:cBhvr>
                                        <p:cTn id="27" dur="500"/>
                                        <p:tgtEl>
                                          <p:spTgt spid="142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2339">
                                            <p:txEl>
                                              <p:pRg st="4" end="4"/>
                                            </p:txEl>
                                          </p:spTgt>
                                        </p:tgtEl>
                                        <p:attrNameLst>
                                          <p:attrName>style.visibility</p:attrName>
                                        </p:attrNameLst>
                                      </p:cBhvr>
                                      <p:to>
                                        <p:strVal val="visible"/>
                                      </p:to>
                                    </p:set>
                                    <p:animEffect transition="in" filter="wipe(left)">
                                      <p:cBhvr>
                                        <p:cTn id="32" dur="500"/>
                                        <p:tgtEl>
                                          <p:spTgt spid="142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2339">
                                            <p:txEl>
                                              <p:pRg st="5" end="5"/>
                                            </p:txEl>
                                          </p:spTgt>
                                        </p:tgtEl>
                                        <p:attrNameLst>
                                          <p:attrName>style.visibility</p:attrName>
                                        </p:attrNameLst>
                                      </p:cBhvr>
                                      <p:to>
                                        <p:strVal val="visible"/>
                                      </p:to>
                                    </p:set>
                                    <p:animEffect transition="in" filter="wipe(left)">
                                      <p:cBhvr>
                                        <p:cTn id="37" dur="500"/>
                                        <p:tgtEl>
                                          <p:spTgt spid="142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42339">
                                            <p:txEl>
                                              <p:pRg st="6" end="6"/>
                                            </p:txEl>
                                          </p:spTgt>
                                        </p:tgtEl>
                                        <p:attrNameLst>
                                          <p:attrName>style.visibility</p:attrName>
                                        </p:attrNameLst>
                                      </p:cBhvr>
                                      <p:to>
                                        <p:strVal val="visible"/>
                                      </p:to>
                                    </p:set>
                                    <p:animEffect transition="in" filter="wipe(left)">
                                      <p:cBhvr>
                                        <p:cTn id="47" dur="500"/>
                                        <p:tgtEl>
                                          <p:spTgt spid="142339">
                                            <p:txEl>
                                              <p:pRg st="6" end="6"/>
                                            </p:txEl>
                                          </p:spTgt>
                                        </p:tgtEl>
                                      </p:cBhvr>
                                    </p:animEffect>
                                  </p:childTnLst>
                                </p:cTn>
                              </p:par>
                            </p:childTnLst>
                          </p:cTn>
                        </p:par>
                        <p:par>
                          <p:cTn id="48" fill="hold">
                            <p:stCondLst>
                              <p:cond delay="1800"/>
                            </p:stCondLst>
                            <p:childTnLst>
                              <p:par>
                                <p:cTn id="49" presetID="22" presetClass="entr" presetSubtype="8" fill="hold" grpId="0" nodeType="afterEffect">
                                  <p:stCondLst>
                                    <p:cond delay="0"/>
                                  </p:stCondLst>
                                  <p:iterate type="wd">
                                    <p:tmPct val="10000"/>
                                  </p:iterate>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142345"/>
                                        </p:tgtEl>
                                        <p:attrNameLst>
                                          <p:attrName>style.visibility</p:attrName>
                                        </p:attrNameLst>
                                      </p:cBhvr>
                                      <p:to>
                                        <p:strVal val="visible"/>
                                      </p:to>
                                    </p:set>
                                    <p:animEffect transition="in" filter="wipe(left)">
                                      <p:cBhvr>
                                        <p:cTn id="56" dur="500"/>
                                        <p:tgtEl>
                                          <p:spTgt spid="14234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142346"/>
                                        </p:tgtEl>
                                        <p:attrNameLst>
                                          <p:attrName>style.visibility</p:attrName>
                                        </p:attrNameLst>
                                      </p:cBhvr>
                                      <p:to>
                                        <p:strVal val="visible"/>
                                      </p:to>
                                    </p:set>
                                    <p:animEffect transition="in" filter="wipe(left)">
                                      <p:cBhvr>
                                        <p:cTn id="61" dur="500"/>
                                        <p:tgtEl>
                                          <p:spTgt spid="14234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142339">
                                            <p:txEl>
                                              <p:pRg st="7" end="7"/>
                                            </p:txEl>
                                          </p:spTgt>
                                        </p:tgtEl>
                                        <p:attrNameLst>
                                          <p:attrName>style.visibility</p:attrName>
                                        </p:attrNameLst>
                                      </p:cBhvr>
                                      <p:to>
                                        <p:strVal val="visible"/>
                                      </p:to>
                                    </p:set>
                                    <p:animEffect transition="in" filter="wipe(left)">
                                      <p:cBhvr>
                                        <p:cTn id="66" dur="500"/>
                                        <p:tgtEl>
                                          <p:spTgt spid="142339">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42347"/>
                                        </p:tgtEl>
                                        <p:attrNameLst>
                                          <p:attrName>style.visibility</p:attrName>
                                        </p:attrNameLst>
                                      </p:cBhvr>
                                      <p:to>
                                        <p:strVal val="visible"/>
                                      </p:to>
                                    </p:set>
                                    <p:animEffect transition="in" filter="wipe(left)">
                                      <p:cBhvr>
                                        <p:cTn id="71" dur="500"/>
                                        <p:tgtEl>
                                          <p:spTgt spid="14234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42339">
                                            <p:txEl>
                                              <p:pRg st="8" end="8"/>
                                            </p:txEl>
                                          </p:spTgt>
                                        </p:tgtEl>
                                        <p:attrNameLst>
                                          <p:attrName>style.visibility</p:attrName>
                                        </p:attrNameLst>
                                      </p:cBhvr>
                                      <p:to>
                                        <p:strVal val="visible"/>
                                      </p:to>
                                    </p:set>
                                    <p:animEffect transition="in" filter="wipe(left)">
                                      <p:cBhvr>
                                        <p:cTn id="76" dur="500"/>
                                        <p:tgtEl>
                                          <p:spTgt spid="142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Tuesday, June 4,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BDB6796E-0686-9A4B-857C-67D60E3F3DCB}" type="slidenum">
              <a:rPr lang="en-US"/>
              <a:pPr/>
              <a:t>18</a:t>
            </a:fld>
            <a:endParaRPr lang="en-US"/>
          </a:p>
        </p:txBody>
      </p:sp>
      <p:pic>
        <p:nvPicPr>
          <p:cNvPr id="144386" name="Picture 2" descr="FG21_015"/>
          <p:cNvPicPr>
            <a:picLocks noChangeAspect="1" noChangeArrowheads="1"/>
          </p:cNvPicPr>
          <p:nvPr/>
        </p:nvPicPr>
        <p:blipFill>
          <a:blip r:embed="rId3"/>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0"/>
            <a:ext cx="8382000" cy="685800"/>
          </a:xfrm>
        </p:spPr>
        <p:txBody>
          <a:bodyPr/>
          <a:lstStyle/>
          <a:p>
            <a:r>
              <a:rPr lang="en-US" dirty="0"/>
              <a:t>Example on the Coulomb Force </a:t>
            </a:r>
          </a:p>
        </p:txBody>
      </p:sp>
      <p:sp>
        <p:nvSpPr>
          <p:cNvPr id="144388" name="Rectangle 4"/>
          <p:cNvSpPr>
            <a:spLocks noGrp="1" noChangeArrowheads="1"/>
          </p:cNvSpPr>
          <p:nvPr>
            <p:ph type="body" idx="1"/>
          </p:nvPr>
        </p:nvSpPr>
        <p:spPr>
          <a:xfrm>
            <a:off x="76200" y="609600"/>
            <a:ext cx="6934200" cy="2057400"/>
          </a:xfrm>
        </p:spPr>
        <p:txBody>
          <a:bodyPr/>
          <a:lstStyle/>
          <a:p>
            <a:pPr>
              <a:lnSpc>
                <a:spcPct val="90000"/>
              </a:lnSpc>
            </a:pPr>
            <a:r>
              <a:rPr lang="en-US" sz="2400" b="1" dirty="0"/>
              <a:t>Electric force on electron by proton</a:t>
            </a:r>
            <a:r>
              <a:rPr lang="en-US" sz="2400" dirty="0"/>
              <a:t>.  Determine the magnitude of the electric force on the electron of a hydrogen atom exerted by the single proton (Q</a:t>
            </a:r>
            <a:r>
              <a:rPr lang="en-US" sz="2400" baseline="-25000" dirty="0"/>
              <a:t>2</a:t>
            </a:r>
            <a:r>
              <a:rPr lang="en-US" sz="2400" dirty="0"/>
              <a:t>=+e) that is its nucleus.  Assume the electron “orbits” the proton at its average distance of r=0.53x10</a:t>
            </a:r>
            <a:r>
              <a:rPr lang="en-US" sz="2400" baseline="30000" dirty="0"/>
              <a:t>-10</a:t>
            </a:r>
            <a:r>
              <a:rPr lang="en-US" sz="2400" dirty="0"/>
              <a:t>m.  What is the orbital speed of the electron (m</a:t>
            </a:r>
            <a:r>
              <a:rPr lang="en-US" sz="2400" baseline="-25000" dirty="0"/>
              <a:t>e</a:t>
            </a:r>
            <a:r>
              <a:rPr lang="en-US" sz="2400" dirty="0"/>
              <a:t>=9.12x10</a:t>
            </a:r>
            <a:r>
              <a:rPr lang="en-US" sz="2400" baseline="30000" dirty="0"/>
              <a:t>-31</a:t>
            </a:r>
            <a:r>
              <a:rPr lang="en-US" sz="2400" dirty="0"/>
              <a:t>kg)?</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5547" name="Equation" r:id="rId4" imgW="1485720" imgH="228600" progId="Equation.DSMT4">
                  <p:embed/>
                </p:oleObj>
              </mc:Choice>
              <mc:Fallback>
                <p:oleObj name="Equation" r:id="rId4" imgW="1485720" imgH="228600" progId="Equation.DSMT4">
                  <p:embed/>
                  <p:pic>
                    <p:nvPicPr>
                      <p:cNvPr id="1443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5548" name="Equation" r:id="rId6" imgW="1434960" imgH="406080" progId="Equation.DSMT4">
                  <p:embed/>
                </p:oleObj>
              </mc:Choice>
              <mc:Fallback>
                <p:oleObj name="Equation" r:id="rId6" imgW="1434960" imgH="406080" progId="Equation.DSMT4">
                  <p:embed/>
                  <p:pic>
                    <p:nvPicPr>
                      <p:cNvPr id="14439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5549" name="Equation" r:id="rId8" imgW="1409400" imgH="228600" progId="Equation.DSMT4">
                  <p:embed/>
                </p:oleObj>
              </mc:Choice>
              <mc:Fallback>
                <p:oleObj name="Equation" r:id="rId8" imgW="1409400" imgH="228600" progId="Equation.DSMT4">
                  <p:embed/>
                  <p:pic>
                    <p:nvPicPr>
                      <p:cNvPr id="144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5550" name="Equation" r:id="rId10" imgW="736560" imgH="406080" progId="Equation.DSMT4">
                  <p:embed/>
                </p:oleObj>
              </mc:Choice>
              <mc:Fallback>
                <p:oleObj name="Equation" r:id="rId10" imgW="736560" imgH="406080" progId="Equation.DSMT4">
                  <p:embed/>
                  <p:pic>
                    <p:nvPicPr>
                      <p:cNvPr id="14439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5551" name="Equation" r:id="rId12" imgW="2806560" imgH="571320" progId="Equation.DSMT4">
                  <p:embed/>
                </p:oleObj>
              </mc:Choice>
              <mc:Fallback>
                <p:oleObj name="Equation" r:id="rId12" imgW="2806560" imgH="571320" progId="Equation.DSMT4">
                  <p:embed/>
                  <p:pic>
                    <p:nvPicPr>
                      <p:cNvPr id="14439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5552" name="Equation" r:id="rId14" imgW="787320" imgH="203040" progId="Equation.DSMT4">
                  <p:embed/>
                </p:oleObj>
              </mc:Choice>
              <mc:Fallback>
                <p:oleObj name="Equation" r:id="rId14" imgW="787320" imgH="203040" progId="Equation.DSMT4">
                  <p:embed/>
                  <p:pic>
                    <p:nvPicPr>
                      <p:cNvPr id="144398"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
        <p:nvSpPr>
          <p:cNvPr id="20" name="Text Box 16"/>
          <p:cNvSpPr txBox="1">
            <a:spLocks noChangeArrowheads="1"/>
          </p:cNvSpPr>
          <p:nvPr/>
        </p:nvSpPr>
        <p:spPr bwMode="auto">
          <a:xfrm>
            <a:off x="4692296" y="5791200"/>
            <a:ext cx="2916183" cy="40011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Orbital </a:t>
            </a:r>
            <a:r>
              <a:rPr lang="en-US" sz="2000" dirty="0">
                <a:solidFill>
                  <a:schemeClr val="accent2"/>
                </a:solidFill>
                <a:latin typeface="Arial Narrow" charset="0"/>
              </a:rPr>
              <a:t>speed of the election?</a:t>
            </a:r>
          </a:p>
        </p:txBody>
      </p:sp>
    </p:spTree>
    <p:extLst>
      <p:ext uri="{BB962C8B-B14F-4D97-AF65-F5344CB8AC3E}">
        <p14:creationId xmlns:p14="http://schemas.microsoft.com/office/powerpoint/2010/main" val="157300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wipe(left)">
                                      <p:cBhvr>
                                        <p:cTn id="7" dur="500"/>
                                        <p:tgtEl>
                                          <p:spTgt spid="144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 calcmode="lin" valueType="num">
                                      <p:cBhvr>
                                        <p:cTn id="12" dur="500" fill="hold"/>
                                        <p:tgtEl>
                                          <p:spTgt spid="144386"/>
                                        </p:tgtEl>
                                        <p:attrNameLst>
                                          <p:attrName>ppt_w</p:attrName>
                                        </p:attrNameLst>
                                      </p:cBhvr>
                                      <p:tavLst>
                                        <p:tav tm="0">
                                          <p:val>
                                            <p:fltVal val="0"/>
                                          </p:val>
                                        </p:tav>
                                        <p:tav tm="100000">
                                          <p:val>
                                            <p:strVal val="#ppt_w"/>
                                          </p:val>
                                        </p:tav>
                                      </p:tavLst>
                                    </p:anim>
                                    <p:anim calcmode="lin" valueType="num">
                                      <p:cBhvr>
                                        <p:cTn id="13" dur="500" fill="hold"/>
                                        <p:tgtEl>
                                          <p:spTgt spid="144386"/>
                                        </p:tgtEl>
                                        <p:attrNameLst>
                                          <p:attrName>ppt_h</p:attrName>
                                        </p:attrNameLst>
                                      </p:cBhvr>
                                      <p:tavLst>
                                        <p:tav tm="0">
                                          <p:val>
                                            <p:fltVal val="0"/>
                                          </p:val>
                                        </p:tav>
                                        <p:tav tm="100000">
                                          <p:val>
                                            <p:strVal val="#ppt_h"/>
                                          </p:val>
                                        </p:tav>
                                      </p:tavLst>
                                    </p:anim>
                                    <p:animEffect transition="in" filter="fade">
                                      <p:cBhvr>
                                        <p:cTn id="14" dur="500"/>
                                        <p:tgtEl>
                                          <p:spTgt spid="1443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4391"/>
                                        </p:tgtEl>
                                        <p:attrNameLst>
                                          <p:attrName>style.visibility</p:attrName>
                                        </p:attrNameLst>
                                      </p:cBhvr>
                                      <p:to>
                                        <p:strVal val="visible"/>
                                      </p:to>
                                    </p:set>
                                    <p:animEffect transition="in" filter="wipe(left)">
                                      <p:cBhvr>
                                        <p:cTn id="19" dur="500"/>
                                        <p:tgtEl>
                                          <p:spTgt spid="1443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4390"/>
                                        </p:tgtEl>
                                        <p:attrNameLst>
                                          <p:attrName>style.visibility</p:attrName>
                                        </p:attrNameLst>
                                      </p:cBhvr>
                                      <p:to>
                                        <p:strVal val="visible"/>
                                      </p:to>
                                    </p:set>
                                    <p:animEffect transition="in" filter="wipe(left)">
                                      <p:cBhvr>
                                        <p:cTn id="24" dur="500"/>
                                        <p:tgtEl>
                                          <p:spTgt spid="14439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4392"/>
                                        </p:tgtEl>
                                        <p:attrNameLst>
                                          <p:attrName>style.visibility</p:attrName>
                                        </p:attrNameLst>
                                      </p:cBhvr>
                                      <p:to>
                                        <p:strVal val="visible"/>
                                      </p:to>
                                    </p:set>
                                    <p:animEffect transition="in" filter="wipe(left)">
                                      <p:cBhvr>
                                        <p:cTn id="29" dur="500"/>
                                        <p:tgtEl>
                                          <p:spTgt spid="14439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44389"/>
                                        </p:tgtEl>
                                        <p:attrNameLst>
                                          <p:attrName>style.visibility</p:attrName>
                                        </p:attrNameLst>
                                      </p:cBhvr>
                                      <p:to>
                                        <p:strVal val="visible"/>
                                      </p:to>
                                    </p:set>
                                    <p:animEffect transition="in" filter="wipe(left)">
                                      <p:cBhvr>
                                        <p:cTn id="34" dur="500"/>
                                        <p:tgtEl>
                                          <p:spTgt spid="1443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4394"/>
                                        </p:tgtEl>
                                        <p:attrNameLst>
                                          <p:attrName>style.visibility</p:attrName>
                                        </p:attrNameLst>
                                      </p:cBhvr>
                                      <p:to>
                                        <p:strVal val="visible"/>
                                      </p:to>
                                    </p:set>
                                    <p:animEffect transition="in" filter="wipe(left)">
                                      <p:cBhvr>
                                        <p:cTn id="39" dur="500"/>
                                        <p:tgtEl>
                                          <p:spTgt spid="1443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44393"/>
                                        </p:tgtEl>
                                        <p:attrNameLst>
                                          <p:attrName>style.visibility</p:attrName>
                                        </p:attrNameLst>
                                      </p:cBhvr>
                                      <p:to>
                                        <p:strVal val="visible"/>
                                      </p:to>
                                    </p:set>
                                    <p:animEffect transition="in" filter="wipe(left)">
                                      <p:cBhvr>
                                        <p:cTn id="44" dur="500"/>
                                        <p:tgtEl>
                                          <p:spTgt spid="14439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4395"/>
                                        </p:tgtEl>
                                        <p:attrNameLst>
                                          <p:attrName>style.visibility</p:attrName>
                                        </p:attrNameLst>
                                      </p:cBhvr>
                                      <p:to>
                                        <p:strVal val="visible"/>
                                      </p:to>
                                    </p:set>
                                    <p:animEffect transition="in" filter="wipe(left)">
                                      <p:cBhvr>
                                        <p:cTn id="49" dur="500"/>
                                        <p:tgtEl>
                                          <p:spTgt spid="14439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4396"/>
                                        </p:tgtEl>
                                        <p:attrNameLst>
                                          <p:attrName>style.visibility</p:attrName>
                                        </p:attrNameLst>
                                      </p:cBhvr>
                                      <p:to>
                                        <p:strVal val="visible"/>
                                      </p:to>
                                    </p:set>
                                    <p:animEffect transition="in" filter="wipe(left)">
                                      <p:cBhvr>
                                        <p:cTn id="54" dur="500"/>
                                        <p:tgtEl>
                                          <p:spTgt spid="1443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4397"/>
                                        </p:tgtEl>
                                        <p:attrNameLst>
                                          <p:attrName>style.visibility</p:attrName>
                                        </p:attrNameLst>
                                      </p:cBhvr>
                                      <p:to>
                                        <p:strVal val="visible"/>
                                      </p:to>
                                    </p:set>
                                    <p:animEffect transition="in" filter="wipe(left)">
                                      <p:cBhvr>
                                        <p:cTn id="59" dur="500"/>
                                        <p:tgtEl>
                                          <p:spTgt spid="1443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4398"/>
                                        </p:tgtEl>
                                        <p:attrNameLst>
                                          <p:attrName>style.visibility</p:attrName>
                                        </p:attrNameLst>
                                      </p:cBhvr>
                                      <p:to>
                                        <p:strVal val="visible"/>
                                      </p:to>
                                    </p:set>
                                    <p:animEffect transition="in" filter="wipe(left)">
                                      <p:cBhvr>
                                        <p:cTn id="64" dur="500"/>
                                        <p:tgtEl>
                                          <p:spTgt spid="14439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4399"/>
                                        </p:tgtEl>
                                        <p:attrNameLst>
                                          <p:attrName>style.visibility</p:attrName>
                                        </p:attrNameLst>
                                      </p:cBhvr>
                                      <p:to>
                                        <p:strVal val="visible"/>
                                      </p:to>
                                    </p:set>
                                    <p:animEffect transition="in" filter="wipe(left)">
                                      <p:cBhvr>
                                        <p:cTn id="69" dur="500"/>
                                        <p:tgtEl>
                                          <p:spTgt spid="14439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4400"/>
                                        </p:tgtEl>
                                        <p:attrNameLst>
                                          <p:attrName>style.visibility</p:attrName>
                                        </p:attrNameLst>
                                      </p:cBhvr>
                                      <p:to>
                                        <p:strVal val="visible"/>
                                      </p:to>
                                    </p:set>
                                    <p:animEffect transition="in" filter="wipe(left)">
                                      <p:cBhvr>
                                        <p:cTn id="74" dur="500"/>
                                        <p:tgtEl>
                                          <p:spTgt spid="14440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p:bldP spid="144391" grpId="0"/>
      <p:bldP spid="144392" grpId="0"/>
      <p:bldP spid="144394" grpId="0"/>
      <p:bldP spid="144395" grpId="0"/>
      <p:bldP spid="144399" grpId="0"/>
      <p:bldP spid="14440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Tuesday, June 4,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DF71F785-1585-2548-9809-B8C877FB14F8}" type="slidenum">
              <a:rPr lang="en-US"/>
              <a:pPr/>
              <a:t>19</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1 </a:t>
            </a:r>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a greater force? </a:t>
            </a:r>
            <a:r>
              <a:rPr lang="en-US" sz="2400" dirty="0"/>
              <a:t>Two positive point charges, Q</a:t>
            </a:r>
            <a:r>
              <a:rPr lang="en-US" sz="2400" baseline="-25000" dirty="0"/>
              <a:t>1</a:t>
            </a:r>
            <a:r>
              <a:rPr lang="en-US" sz="2400" dirty="0"/>
              <a:t>=50</a:t>
            </a:r>
            <a:r>
              <a:rPr lang="en-US" sz="2400" dirty="0">
                <a:latin typeface="Symbol" charset="2"/>
              </a:rPr>
              <a:t>μ</a:t>
            </a:r>
            <a:r>
              <a:rPr lang="en-US" sz="2400" dirty="0"/>
              <a:t>C and Q</a:t>
            </a:r>
            <a:r>
              <a:rPr lang="en-US" sz="2400" baseline="-25000" dirty="0"/>
              <a:t>2</a:t>
            </a:r>
            <a:r>
              <a:rPr lang="en-US" sz="2400" dirty="0"/>
              <a:t>=1</a:t>
            </a:r>
            <a:r>
              <a:rPr lang="en-US" sz="2400" dirty="0">
                <a:latin typeface="Symbol" charset="2"/>
              </a:rPr>
              <a:t>μ</a:t>
            </a:r>
            <a:r>
              <a:rPr lang="en-US" sz="2400" dirty="0"/>
              <a:t>C, are separated by a distance L.  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6287" name="Equation" r:id="rId4" imgW="749160" imgH="380880" progId="Equation.DSMT4">
                  <p:embed/>
                </p:oleObj>
              </mc:Choice>
              <mc:Fallback>
                <p:oleObj name="Equation" r:id="rId4" imgW="749160" imgH="380880" progId="Equation.DSMT4">
                  <p:embed/>
                  <p:pic>
                    <p:nvPicPr>
                      <p:cNvPr id="1433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6288" name="Equation" r:id="rId6" imgW="761760" imgH="380880" progId="Equation.DSMT4">
                  <p:embed/>
                </p:oleObj>
              </mc:Choice>
              <mc:Fallback>
                <p:oleObj name="Equation" r:id="rId6" imgW="761760" imgH="380880" progId="Equation.DSMT4">
                  <p:embed/>
                  <p:pic>
                    <p:nvPicPr>
                      <p:cNvPr id="14338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196030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3380"/>
                                        </p:tgtEl>
                                        <p:attrNameLst>
                                          <p:attrName>style.visibility</p:attrName>
                                        </p:attrNameLst>
                                      </p:cBhvr>
                                      <p:to>
                                        <p:strVal val="visible"/>
                                      </p:to>
                                    </p:set>
                                    <p:anim calcmode="lin" valueType="num">
                                      <p:cBhvr>
                                        <p:cTn id="12" dur="500" fill="hold"/>
                                        <p:tgtEl>
                                          <p:spTgt spid="143380"/>
                                        </p:tgtEl>
                                        <p:attrNameLst>
                                          <p:attrName>ppt_w</p:attrName>
                                        </p:attrNameLst>
                                      </p:cBhvr>
                                      <p:tavLst>
                                        <p:tav tm="0">
                                          <p:val>
                                            <p:fltVal val="0"/>
                                          </p:val>
                                        </p:tav>
                                        <p:tav tm="100000">
                                          <p:val>
                                            <p:strVal val="#ppt_w"/>
                                          </p:val>
                                        </p:tav>
                                      </p:tavLst>
                                    </p:anim>
                                    <p:anim calcmode="lin" valueType="num">
                                      <p:cBhvr>
                                        <p:cTn id="13" dur="500" fill="hold"/>
                                        <p:tgtEl>
                                          <p:spTgt spid="143380"/>
                                        </p:tgtEl>
                                        <p:attrNameLst>
                                          <p:attrName>ppt_h</p:attrName>
                                        </p:attrNameLst>
                                      </p:cBhvr>
                                      <p:tavLst>
                                        <p:tav tm="0">
                                          <p:val>
                                            <p:fltVal val="0"/>
                                          </p:val>
                                        </p:tav>
                                        <p:tav tm="100000">
                                          <p:val>
                                            <p:strVal val="#ppt_h"/>
                                          </p:val>
                                        </p:tav>
                                      </p:tavLst>
                                    </p:anim>
                                    <p:animEffect transition="in" filter="fade">
                                      <p:cBhvr>
                                        <p:cTn id="14" dur="500"/>
                                        <p:tgtEl>
                                          <p:spTgt spid="14338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369"/>
                                        </p:tgtEl>
                                        <p:attrNameLst>
                                          <p:attrName>style.visibility</p:attrName>
                                        </p:attrNameLst>
                                      </p:cBhvr>
                                      <p:to>
                                        <p:strVal val="visible"/>
                                      </p:to>
                                    </p:set>
                                    <p:animEffect transition="in" filter="wipe(left)">
                                      <p:cBhvr>
                                        <p:cTn id="19" dur="500"/>
                                        <p:tgtEl>
                                          <p:spTgt spid="1433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67"/>
                                        </p:tgtEl>
                                        <p:attrNameLst>
                                          <p:attrName>style.visibility</p:attrName>
                                        </p:attrNameLst>
                                      </p:cBhvr>
                                      <p:to>
                                        <p:strVal val="visible"/>
                                      </p:to>
                                    </p:set>
                                    <p:animEffect transition="in" filter="wipe(left)">
                                      <p:cBhvr>
                                        <p:cTn id="24" dur="500"/>
                                        <p:tgtEl>
                                          <p:spTgt spid="1433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3381"/>
                                        </p:tgtEl>
                                        <p:attrNameLst>
                                          <p:attrName>style.visibility</p:attrName>
                                        </p:attrNameLst>
                                      </p:cBhvr>
                                      <p:to>
                                        <p:strVal val="visible"/>
                                      </p:to>
                                    </p:set>
                                    <p:animEffect transition="in" filter="wipe(left)">
                                      <p:cBhvr>
                                        <p:cTn id="29" dur="500"/>
                                        <p:tgtEl>
                                          <p:spTgt spid="143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3382"/>
                                        </p:tgtEl>
                                        <p:attrNameLst>
                                          <p:attrName>style.visibility</p:attrName>
                                        </p:attrNameLst>
                                      </p:cBhvr>
                                      <p:to>
                                        <p:strVal val="visible"/>
                                      </p:to>
                                    </p:set>
                                    <p:animEffect transition="in" filter="wipe(left)">
                                      <p:cBhvr>
                                        <p:cTn id="34" dur="500"/>
                                        <p:tgtEl>
                                          <p:spTgt spid="143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3373"/>
                                        </p:tgtEl>
                                        <p:attrNameLst>
                                          <p:attrName>style.visibility</p:attrName>
                                        </p:attrNameLst>
                                      </p:cBhvr>
                                      <p:to>
                                        <p:strVal val="visible"/>
                                      </p:to>
                                    </p:set>
                                    <p:animEffect transition="in" filter="wipe(left)">
                                      <p:cBhvr>
                                        <p:cTn id="39" dur="500"/>
                                        <p:tgtEl>
                                          <p:spTgt spid="1433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3378"/>
                                        </p:tgtEl>
                                        <p:attrNameLst>
                                          <p:attrName>style.visibility</p:attrName>
                                        </p:attrNameLst>
                                      </p:cBhvr>
                                      <p:to>
                                        <p:strVal val="visible"/>
                                      </p:to>
                                    </p:set>
                                    <p:animEffect transition="in" filter="wipe(left)">
                                      <p:cBhvr>
                                        <p:cTn id="44" dur="500"/>
                                        <p:tgtEl>
                                          <p:spTgt spid="1433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3379"/>
                                        </p:tgtEl>
                                        <p:attrNameLst>
                                          <p:attrName>style.visibility</p:attrName>
                                        </p:attrNameLst>
                                      </p:cBhvr>
                                      <p:to>
                                        <p:strVal val="visible"/>
                                      </p:to>
                                    </p:set>
                                    <p:animEffect transition="in" filter="wipe(left)">
                                      <p:cBhvr>
                                        <p:cTn id="49" dur="500"/>
                                        <p:tgtEl>
                                          <p:spTgt spid="1433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3384"/>
                                        </p:tgtEl>
                                        <p:attrNameLst>
                                          <p:attrName>style.visibility</p:attrName>
                                        </p:attrNameLst>
                                      </p:cBhvr>
                                      <p:to>
                                        <p:strVal val="visible"/>
                                      </p:to>
                                    </p:set>
                                    <p:animEffect transition="in" filter="wipe(left)">
                                      <p:cBhvr>
                                        <p:cTn id="54" dur="500"/>
                                        <p:tgtEl>
                                          <p:spTgt spid="1433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3385"/>
                                        </p:tgtEl>
                                        <p:attrNameLst>
                                          <p:attrName>style.visibility</p:attrName>
                                        </p:attrNameLst>
                                      </p:cBhvr>
                                      <p:to>
                                        <p:strVal val="visible"/>
                                      </p:to>
                                    </p:set>
                                    <p:animEffect transition="in" filter="wipe(left)">
                                      <p:cBhvr>
                                        <p:cTn id="59" dur="500"/>
                                        <p:tgtEl>
                                          <p:spTgt spid="1433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3383"/>
                                        </p:tgtEl>
                                        <p:attrNameLst>
                                          <p:attrName>style.visibility</p:attrName>
                                        </p:attrNameLst>
                                      </p:cBhvr>
                                      <p:to>
                                        <p:strVal val="visible"/>
                                      </p:to>
                                    </p:set>
                                    <p:animEffect transition="in" filter="wipe(left)">
                                      <p:cBhvr>
                                        <p:cTn id="64" dur="500"/>
                                        <p:tgtEl>
                                          <p:spTgt spid="1433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3386"/>
                                        </p:tgtEl>
                                        <p:attrNameLst>
                                          <p:attrName>style.visibility</p:attrName>
                                        </p:attrNameLst>
                                      </p:cBhvr>
                                      <p:to>
                                        <p:strVal val="visible"/>
                                      </p:to>
                                    </p:set>
                                    <p:animEffect transition="in" filter="wipe(left)">
                                      <p:cBhvr>
                                        <p:cTn id="69" dur="500"/>
                                        <p:tgtEl>
                                          <p:spTgt spid="143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69" grpId="0"/>
      <p:bldP spid="143373" grpId="0"/>
      <p:bldP spid="143378" grpId="0"/>
      <p:bldP spid="143379" grpId="0"/>
      <p:bldP spid="143381" grpId="0"/>
      <p:bldP spid="143383" grpId="0"/>
      <p:bldP spid="143384" grpId="0"/>
      <p:bldP spid="143385" grpId="0"/>
      <p:bldP spid="1433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4, 2019</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257800"/>
          </a:xfrm>
        </p:spPr>
        <p:txBody>
          <a:bodyPr/>
          <a:lstStyle/>
          <a:p>
            <a:pPr>
              <a:lnSpc>
                <a:spcPct val="90000"/>
              </a:lnSpc>
            </a:pPr>
            <a:r>
              <a:rPr lang="en-US" sz="2400" dirty="0">
                <a:latin typeface="Arial Narrow" charset="0"/>
                <a:ea typeface="ＭＳ Ｐゴシック" charset="0"/>
                <a:cs typeface="ＭＳ Ｐゴシック" charset="0"/>
              </a:rPr>
              <a:t>22/30 of you have registered in the homework system.</a:t>
            </a:r>
          </a:p>
          <a:p>
            <a:pPr lvl="1">
              <a:lnSpc>
                <a:spcPct val="90000"/>
              </a:lnSpc>
            </a:pPr>
            <a:r>
              <a:rPr lang="en-US" sz="2000" dirty="0">
                <a:latin typeface="Arial Narrow" charset="0"/>
                <a:ea typeface="ＭＳ Ｐゴシック" charset="0"/>
              </a:rPr>
              <a:t>17/22 submitted the homework!</a:t>
            </a:r>
          </a:p>
          <a:p>
            <a:pPr lvl="1">
              <a:lnSpc>
                <a:spcPct val="90000"/>
              </a:lnSpc>
            </a:pPr>
            <a:r>
              <a:rPr lang="en-US" sz="2000" dirty="0">
                <a:latin typeface="Arial Narrow" charset="0"/>
                <a:ea typeface="ＭＳ Ｐゴシック" charset="0"/>
              </a:rPr>
              <a:t>Fantastic job!! </a:t>
            </a:r>
          </a:p>
          <a:p>
            <a:pPr lvl="1">
              <a:lnSpc>
                <a:spcPct val="90000"/>
              </a:lnSpc>
            </a:pPr>
            <a:r>
              <a:rPr lang="en-US" sz="2000" dirty="0">
                <a:latin typeface="Arial Narrow" charset="0"/>
                <a:ea typeface="ＭＳ Ｐゴシック" charset="0"/>
              </a:rPr>
              <a:t>You need my enrollment approval… So move quickly…</a:t>
            </a:r>
          </a:p>
          <a:p>
            <a:pPr lvl="1">
              <a:lnSpc>
                <a:spcPct val="90000"/>
              </a:lnSpc>
            </a:pPr>
            <a:r>
              <a:rPr lang="en-US" sz="2000" dirty="0">
                <a:latin typeface="Arial Narrow" charset="0"/>
                <a:ea typeface="ＭＳ Ｐゴシック" charset="0"/>
              </a:rPr>
              <a:t>Remember, the deadline for the first homework is 11pm tomorrow, Wednesday, June 5</a:t>
            </a:r>
          </a:p>
          <a:p>
            <a:pPr lvl="1">
              <a:lnSpc>
                <a:spcPct val="90000"/>
              </a:lnSpc>
            </a:pPr>
            <a:r>
              <a:rPr lang="en-US" sz="2000" dirty="0">
                <a:latin typeface="Arial Narrow" charset="0"/>
                <a:ea typeface="ＭＳ Ｐゴシック" charset="0"/>
              </a:rPr>
              <a:t>You MUST submit the homework to obtain 100% credit!</a:t>
            </a:r>
          </a:p>
          <a:p>
            <a:pPr lvl="1">
              <a:lnSpc>
                <a:spcPct val="90000"/>
              </a:lnSpc>
            </a:pPr>
            <a:r>
              <a:rPr lang="en-US" sz="2000" dirty="0">
                <a:latin typeface="Arial Narrow" charset="0"/>
                <a:ea typeface="ＭＳ Ｐゴシック" charset="0"/>
              </a:rPr>
              <a:t>Also please be sure to make the payment in time otherwise your access as well as my access to the site for grading is cut.</a:t>
            </a:r>
          </a:p>
          <a:p>
            <a:pPr>
              <a:lnSpc>
                <a:spcPct val="90000"/>
              </a:lnSpc>
            </a:pPr>
            <a:r>
              <a:rPr lang="en-US" sz="2400" dirty="0">
                <a:latin typeface="Arial Narrow" charset="0"/>
                <a:ea typeface="ＭＳ Ｐゴシック" charset="0"/>
                <a:cs typeface="ＭＳ Ｐゴシック" charset="0"/>
              </a:rPr>
              <a:t>Reading assignments: CH21 – 7  </a:t>
            </a:r>
          </a:p>
          <a:p>
            <a:pPr>
              <a:lnSpc>
                <a:spcPct val="90000"/>
              </a:lnSpc>
            </a:pPr>
            <a:r>
              <a:rPr lang="en-US" sz="2400" dirty="0">
                <a:latin typeface="Arial Narrow" charset="0"/>
                <a:ea typeface="ＭＳ Ｐゴシック" charset="0"/>
                <a:cs typeface="ＭＳ Ｐゴシック" charset="0"/>
              </a:rPr>
              <a:t>Quiz at the beginning of the class tomorrow, Wed. June 5</a:t>
            </a:r>
          </a:p>
          <a:p>
            <a:pPr lvl="1">
              <a:lnSpc>
                <a:spcPct val="90000"/>
              </a:lnSpc>
            </a:pPr>
            <a:r>
              <a:rPr lang="en-US" sz="2000" dirty="0">
                <a:latin typeface="Arial Narrow" charset="0"/>
                <a:ea typeface="ＭＳ Ｐゴシック" charset="0"/>
              </a:rPr>
              <a:t>Appendix A1 – A8 and what we’ve learned today (CH21 – 5 or 6?)!</a:t>
            </a:r>
          </a:p>
          <a:p>
            <a:pPr lvl="1" eaLnBrk="1" hangingPunct="1">
              <a:spcBef>
                <a:spcPts val="200"/>
              </a:spcBef>
            </a:pPr>
            <a:r>
              <a:rPr lang="en-US" sz="2000" dirty="0"/>
              <a:t>BYOF: You may bring a one 8.5x11.5 sheet (front and back) of handwritten formulae and values of constants for the exam</a:t>
            </a:r>
          </a:p>
          <a:p>
            <a:pPr lvl="1" eaLnBrk="1" hangingPunct="1">
              <a:spcBef>
                <a:spcPts val="200"/>
              </a:spcBef>
            </a:pPr>
            <a:r>
              <a:rPr lang="en-US" sz="2000" dirty="0"/>
              <a:t>No derivations, word definitions or setups or solutions of any problems!</a:t>
            </a:r>
          </a:p>
          <a:p>
            <a:pPr lvl="1" eaLnBrk="1" hangingPunct="1">
              <a:spcBef>
                <a:spcPts val="200"/>
              </a:spcBef>
            </a:pPr>
            <a:r>
              <a:rPr lang="en-US" sz="2000" dirty="0"/>
              <a:t>No additional formulae or values of constants will be provided!</a:t>
            </a:r>
          </a:p>
        </p:txBody>
      </p:sp>
    </p:spTree>
    <p:extLst>
      <p:ext uri="{BB962C8B-B14F-4D97-AF65-F5344CB8AC3E}">
        <p14:creationId xmlns:p14="http://schemas.microsoft.com/office/powerpoint/2010/main" val="177624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4,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a:t>Extra Credit Special Project #1 </a:t>
            </a:r>
          </a:p>
        </p:txBody>
      </p:sp>
      <p:sp>
        <p:nvSpPr>
          <p:cNvPr id="111619" name="Rectangle 3"/>
          <p:cNvSpPr>
            <a:spLocks noGrp="1" noChangeArrowheads="1"/>
          </p:cNvSpPr>
          <p:nvPr>
            <p:ph type="body" idx="1"/>
          </p:nvPr>
        </p:nvSpPr>
        <p:spPr>
          <a:xfrm>
            <a:off x="381000" y="685800"/>
            <a:ext cx="8534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the two protons separated by 1m</a:t>
            </a:r>
          </a:p>
          <a:p>
            <a:pPr lvl="1"/>
            <a:r>
              <a:rPr lang="en-US" sz="2400" dirty="0"/>
              <a:t>Between the two protons separated by an arbitrary distance R</a:t>
            </a:r>
          </a:p>
          <a:p>
            <a:pPr lvl="1"/>
            <a:r>
              <a:rPr lang="en-US" sz="2400" dirty="0"/>
              <a:t>Between the two electrons separated by 1m</a:t>
            </a:r>
          </a:p>
          <a:p>
            <a:pPr lvl="1"/>
            <a:r>
              <a:rPr lang="en-US" sz="2400" dirty="0"/>
              <a:t>Between the two electrons separated by an arbitrary distance R </a:t>
            </a:r>
          </a:p>
          <a:p>
            <a:r>
              <a:rPr lang="en-US" sz="2800" dirty="0"/>
              <a:t>Five points each, totaling 20 points</a:t>
            </a:r>
          </a:p>
          <a:p>
            <a:r>
              <a:rPr lang="en-US" sz="2800" dirty="0"/>
              <a:t>BE SURE to show all the details of your own work, including all formulae, proper references to them and explanations</a:t>
            </a:r>
          </a:p>
          <a:p>
            <a:r>
              <a:rPr lang="en-US" sz="2800" dirty="0"/>
              <a:t>Please be sure to staple them before the submission</a:t>
            </a:r>
          </a:p>
          <a:p>
            <a:r>
              <a:rPr lang="en-US" sz="2800" dirty="0"/>
              <a:t>Due at the beginning of the class Monday, June 10</a:t>
            </a:r>
          </a:p>
        </p:txBody>
      </p:sp>
    </p:spTree>
    <p:extLst>
      <p:ext uri="{BB962C8B-B14F-4D97-AF65-F5344CB8AC3E}">
        <p14:creationId xmlns:p14="http://schemas.microsoft.com/office/powerpoint/2010/main" val="10155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r>
              <a:rPr lang="en-US"/>
              <a:t>Tuesday, June 4, 2019</a:t>
            </a:r>
          </a:p>
        </p:txBody>
      </p:sp>
      <p:sp>
        <p:nvSpPr>
          <p:cNvPr id="43" name="Footer Placeholder 4"/>
          <p:cNvSpPr>
            <a:spLocks noGrp="1"/>
          </p:cNvSpPr>
          <p:nvPr>
            <p:ph type="ftr" sz="quarter" idx="11"/>
          </p:nvPr>
        </p:nvSpPr>
        <p:spPr/>
        <p:txBody>
          <a:bodyPr/>
          <a:lstStyle/>
          <a:p>
            <a:r>
              <a:rPr lang="de-DE"/>
              <a:t>PHYS 1444-001, Summer 2019             Dr. Jaehoon Yu</a:t>
            </a:r>
            <a:endParaRPr lang="en-US"/>
          </a:p>
        </p:txBody>
      </p:sp>
      <p:sp>
        <p:nvSpPr>
          <p:cNvPr id="44" name="Slide Number Placeholder 5"/>
          <p:cNvSpPr>
            <a:spLocks noGrp="1"/>
          </p:cNvSpPr>
          <p:nvPr>
            <p:ph type="sldNum" sz="quarter" idx="12"/>
          </p:nvPr>
        </p:nvSpPr>
        <p:spPr/>
        <p:txBody>
          <a:bodyPr/>
          <a:lstStyle/>
          <a:p>
            <a:fld id="{60A7EE77-F4F0-6B4B-8EF9-32A28C5FF026}" type="slidenum">
              <a:rPr lang="en-US"/>
              <a:pPr/>
              <a:t>4</a:t>
            </a:fld>
            <a:endParaRPr lang="en-US"/>
          </a:p>
        </p:txBody>
      </p:sp>
      <p:sp>
        <p:nvSpPr>
          <p:cNvPr id="176130" name="Rectangle 2"/>
          <p:cNvSpPr>
            <a:spLocks noGrp="1" noChangeArrowheads="1"/>
          </p:cNvSpPr>
          <p:nvPr>
            <p:ph type="title"/>
          </p:nvPr>
        </p:nvSpPr>
        <p:spPr>
          <a:xfrm>
            <a:off x="381000" y="152400"/>
            <a:ext cx="8077200" cy="762000"/>
          </a:xfrm>
        </p:spPr>
        <p:txBody>
          <a:bodyPr/>
          <a:lstStyle/>
          <a:p>
            <a:r>
              <a:rPr lang="en-US"/>
              <a:t>SI Base Quantities and Units</a:t>
            </a:r>
          </a:p>
        </p:txBody>
      </p:sp>
      <p:sp>
        <p:nvSpPr>
          <p:cNvPr id="176148" name="Text Box 20"/>
          <p:cNvSpPr txBox="1">
            <a:spLocks noChangeArrowheads="1"/>
          </p:cNvSpPr>
          <p:nvPr/>
        </p:nvSpPr>
        <p:spPr bwMode="auto">
          <a:xfrm>
            <a:off x="517525" y="5562600"/>
            <a:ext cx="7986713" cy="396875"/>
          </a:xfrm>
          <a:prstGeom prst="rect">
            <a:avLst/>
          </a:prstGeom>
          <a:solidFill>
            <a:srgbClr val="FFFFCC"/>
          </a:solidFill>
          <a:ln w="9525">
            <a:noFill/>
            <a:miter lim="800000"/>
            <a:headEnd/>
            <a:tailEnd/>
          </a:ln>
          <a:effectLst/>
        </p:spPr>
        <p:txBody>
          <a:bodyPr wrap="none">
            <a:prstTxWarp prst="textNoShape">
              <a:avLst/>
            </a:prstTxWarp>
            <a:spAutoFit/>
          </a:bodyPr>
          <a:lstStyle/>
          <a:p>
            <a:pPr>
              <a:buFontTx/>
              <a:buChar char="•"/>
            </a:pPr>
            <a:r>
              <a:rPr lang="en-US" sz="2000" i="1" dirty="0">
                <a:solidFill>
                  <a:srgbClr val="A50021"/>
                </a:solidFill>
                <a:latin typeface="Arial Narrow" charset="0"/>
              </a:rPr>
              <a:t>There are prefixes that scales the units larger or smaller for convenience (see pg. 7)</a:t>
            </a:r>
          </a:p>
        </p:txBody>
      </p:sp>
      <p:graphicFrame>
        <p:nvGraphicFramePr>
          <p:cNvPr id="176194" name="Group 66"/>
          <p:cNvGraphicFramePr>
            <a:graphicFrameLocks noGrp="1"/>
          </p:cNvGraphicFramePr>
          <p:nvPr>
            <p:ph idx="1"/>
            <p:extLst>
              <p:ext uri="{D42A27DB-BD31-4B8C-83A1-F6EECF244321}">
                <p14:modId xmlns:p14="http://schemas.microsoft.com/office/powerpoint/2010/main" val="2755387601"/>
              </p:ext>
            </p:extLst>
          </p:nvPr>
        </p:nvGraphicFramePr>
        <p:xfrm>
          <a:off x="609600" y="1066800"/>
          <a:ext cx="7772400" cy="4163695"/>
        </p:xfrm>
        <a:graphic>
          <a:graphicData uri="http://schemas.openxmlformats.org/drawingml/2006/table">
            <a:tbl>
              <a:tblPr/>
              <a:tblGrid>
                <a:gridCol w="3048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Quantity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Unit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Unit Abbrevation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Length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Meter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Time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Second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Mass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Kilogram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kg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Electric current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Ampere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Temperature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Kelvin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Amount of substance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Mole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mol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Luminous Intensity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Candela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cd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661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6194"/>
                                        </p:tgtEl>
                                        <p:attrNameLst>
                                          <p:attrName>style.visibility</p:attrName>
                                        </p:attrNameLst>
                                      </p:cBhvr>
                                      <p:to>
                                        <p:strVal val="visible"/>
                                      </p:to>
                                    </p:set>
                                    <p:anim calcmode="lin" valueType="num">
                                      <p:cBhvr>
                                        <p:cTn id="7" dur="500" fill="hold"/>
                                        <p:tgtEl>
                                          <p:spTgt spid="176194"/>
                                        </p:tgtEl>
                                        <p:attrNameLst>
                                          <p:attrName>ppt_w</p:attrName>
                                        </p:attrNameLst>
                                      </p:cBhvr>
                                      <p:tavLst>
                                        <p:tav tm="0">
                                          <p:val>
                                            <p:fltVal val="0"/>
                                          </p:val>
                                        </p:tav>
                                        <p:tav tm="100000">
                                          <p:val>
                                            <p:strVal val="#ppt_w"/>
                                          </p:val>
                                        </p:tav>
                                      </p:tavLst>
                                    </p:anim>
                                    <p:anim calcmode="lin" valueType="num">
                                      <p:cBhvr>
                                        <p:cTn id="8" dur="500" fill="hold"/>
                                        <p:tgtEl>
                                          <p:spTgt spid="176194"/>
                                        </p:tgtEl>
                                        <p:attrNameLst>
                                          <p:attrName>ppt_h</p:attrName>
                                        </p:attrNameLst>
                                      </p:cBhvr>
                                      <p:tavLst>
                                        <p:tav tm="0">
                                          <p:val>
                                            <p:fltVal val="0"/>
                                          </p:val>
                                        </p:tav>
                                        <p:tav tm="100000">
                                          <p:val>
                                            <p:strVal val="#ppt_h"/>
                                          </p:val>
                                        </p:tav>
                                      </p:tavLst>
                                    </p:anim>
                                    <p:animEffect transition="in" filter="fade">
                                      <p:cBhvr>
                                        <p:cTn id="9" dur="500"/>
                                        <p:tgtEl>
                                          <p:spTgt spid="17619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76148"/>
                                        </p:tgtEl>
                                        <p:attrNameLst>
                                          <p:attrName>style.visibility</p:attrName>
                                        </p:attrNameLst>
                                      </p:cBhvr>
                                      <p:to>
                                        <p:strVal val="visible"/>
                                      </p:to>
                                    </p:set>
                                    <p:animEffect transition="in" filter="wipe(left)">
                                      <p:cBhvr>
                                        <p:cTn id="14" dur="500"/>
                                        <p:tgtEl>
                                          <p:spTgt spid="17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dt" sz="quarter" idx="10"/>
          </p:nvPr>
        </p:nvSpPr>
        <p:spPr/>
        <p:txBody>
          <a:bodyPr/>
          <a:lstStyle/>
          <a:p>
            <a:pPr>
              <a:defRPr/>
            </a:pPr>
            <a:r>
              <a:rPr lang="en-US"/>
              <a:t>Tuesday, June 4, 2019</a:t>
            </a:r>
          </a:p>
        </p:txBody>
      </p:sp>
      <p:sp>
        <p:nvSpPr>
          <p:cNvPr id="62467" name="Rectangle 6"/>
          <p:cNvSpPr>
            <a:spLocks noGrp="1" noChangeArrowheads="1"/>
          </p:cNvSpPr>
          <p:nvPr>
            <p:ph type="sldNum" sz="quarter" idx="12"/>
          </p:nvPr>
        </p:nvSpPr>
        <p:spPr>
          <a:noFill/>
        </p:spPr>
        <p:txBody>
          <a:bodyPr/>
          <a:lstStyle/>
          <a:p>
            <a:fld id="{6827C3A9-213E-1F48-9B8B-B0FEAB62E734}" type="slidenum">
              <a:rPr lang="en-US">
                <a:latin typeface="Arial Narrow" pitchFamily="-84" charset="0"/>
              </a:rPr>
              <a:pPr/>
              <a:t>5</a:t>
            </a:fld>
            <a:endParaRPr lang="en-US">
              <a:latin typeface="Arial Narrow" pitchFamily="-84" charset="0"/>
            </a:endParaRPr>
          </a:p>
        </p:txBody>
      </p:sp>
      <p:sp>
        <p:nvSpPr>
          <p:cNvPr id="8" name="Footer Placeholder 5"/>
          <p:cNvSpPr>
            <a:spLocks noGrp="1"/>
          </p:cNvSpPr>
          <p:nvPr>
            <p:ph type="ftr" sz="quarter" idx="11"/>
          </p:nvPr>
        </p:nvSpPr>
        <p:spPr/>
        <p:txBody>
          <a:bodyPr/>
          <a:lstStyle/>
          <a:p>
            <a:pPr>
              <a:defRPr/>
            </a:pPr>
            <a:r>
              <a:rPr lang="de-DE"/>
              <a:t>PHYS 1444-001, Summer 2019             Dr. Jaehoon Yu</a:t>
            </a:r>
            <a:endParaRPr lang="en-US"/>
          </a:p>
        </p:txBody>
      </p:sp>
      <p:sp>
        <p:nvSpPr>
          <p:cNvPr id="62469"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F0935F9B-E8D7-EC40-A68A-2280E57E69BA}" type="slidenum">
              <a:rPr lang="en-US" sz="1400" b="1">
                <a:solidFill>
                  <a:srgbClr val="A50021"/>
                </a:solidFill>
                <a:latin typeface="Arial Narrow" pitchFamily="-84" charset="0"/>
              </a:rPr>
              <a:pPr algn="r"/>
              <a:t>5</a:t>
            </a:fld>
            <a:endParaRPr lang="en-US" sz="1400" b="1">
              <a:solidFill>
                <a:srgbClr val="A50021"/>
              </a:solidFill>
              <a:latin typeface="Arial Narrow" pitchFamily="-84" charset="0"/>
            </a:endParaRPr>
          </a:p>
        </p:txBody>
      </p:sp>
      <p:sp>
        <p:nvSpPr>
          <p:cNvPr id="62470" name="Rectangle 2"/>
          <p:cNvSpPr>
            <a:spLocks noGrp="1" noChangeArrowheads="1"/>
          </p:cNvSpPr>
          <p:nvPr>
            <p:ph type="title"/>
          </p:nvPr>
        </p:nvSpPr>
        <p:spPr>
          <a:xfrm>
            <a:off x="609600" y="-76200"/>
            <a:ext cx="8077200" cy="838200"/>
          </a:xfrm>
        </p:spPr>
        <p:txBody>
          <a:bodyPr/>
          <a:lstStyle/>
          <a:p>
            <a:pPr eaLnBrk="1" hangingPunct="1"/>
            <a:r>
              <a:rPr lang="en-US" sz="4000">
                <a:ea typeface="ＭＳ Ｐゴシック" pitchFamily="-84" charset="-128"/>
                <a:cs typeface="ＭＳ Ｐゴシック" pitchFamily="-84" charset="-128"/>
              </a:rPr>
              <a:t>Prefixes, expressions and their meanings</a:t>
            </a:r>
          </a:p>
        </p:txBody>
      </p:sp>
      <p:sp>
        <p:nvSpPr>
          <p:cNvPr id="153603" name="Rectangle 3"/>
          <p:cNvSpPr>
            <a:spLocks noGrp="1" noChangeArrowheads="1"/>
          </p:cNvSpPr>
          <p:nvPr>
            <p:ph type="body" sz="half" idx="1"/>
          </p:nvPr>
        </p:nvSpPr>
        <p:spPr>
          <a:xfrm>
            <a:off x="4876800" y="1138238"/>
            <a:ext cx="3810000" cy="5110162"/>
          </a:xfrm>
        </p:spPr>
        <p:txBody>
          <a:bodyPr/>
          <a:lstStyle/>
          <a:p>
            <a:pPr eaLnBrk="1" hangingPunct="1"/>
            <a:r>
              <a:rPr lang="en-US">
                <a:ea typeface="ＭＳ Ｐゴシック" pitchFamily="-84" charset="-128"/>
                <a:cs typeface="ＭＳ Ｐゴシック" pitchFamily="-84" charset="-128"/>
              </a:rPr>
              <a:t>deci (</a:t>
            </a:r>
            <a:r>
              <a:rPr lang="en-US">
                <a:solidFill>
                  <a:srgbClr val="CC00CC"/>
                </a:solidFill>
                <a:ea typeface="ＭＳ Ｐゴシック" pitchFamily="-84" charset="-128"/>
                <a:cs typeface="ＭＳ Ｐゴシック" pitchFamily="-84" charset="-128"/>
              </a:rPr>
              <a:t>d</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centi (</a:t>
            </a:r>
            <a:r>
              <a:rPr lang="en-US">
                <a:solidFill>
                  <a:srgbClr val="CC00CC"/>
                </a:solidFill>
                <a:ea typeface="ＭＳ Ｐゴシック" pitchFamily="-84" charset="-128"/>
                <a:cs typeface="ＭＳ Ｐゴシック" pitchFamily="-84" charset="-128"/>
              </a:rPr>
              <a:t>c</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milli (</a:t>
            </a:r>
            <a:r>
              <a:rPr lang="en-US">
                <a:solidFill>
                  <a:srgbClr val="CC00CC"/>
                </a:solidFill>
                <a:ea typeface="ＭＳ Ｐゴシック" pitchFamily="-84" charset="-128"/>
                <a:cs typeface="ＭＳ Ｐゴシック" pitchFamily="-84" charset="-128"/>
              </a:rPr>
              <a:t>m</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-3</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micro (</a:t>
            </a:r>
            <a:r>
              <a:rPr lang="en-US">
                <a:solidFill>
                  <a:srgbClr val="CC00CC"/>
                </a:solidFill>
                <a:ea typeface="ＭＳ Ｐゴシック" pitchFamily="-84" charset="-128"/>
                <a:cs typeface="ＭＳ Ｐゴシック" pitchFamily="-84" charset="-128"/>
              </a:rPr>
              <a:t>μ</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-6</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nano (</a:t>
            </a:r>
            <a:r>
              <a:rPr lang="en-US">
                <a:solidFill>
                  <a:srgbClr val="CC00CC"/>
                </a:solidFill>
                <a:ea typeface="ＭＳ Ｐゴシック" pitchFamily="-84" charset="-128"/>
                <a:cs typeface="ＭＳ Ｐゴシック" pitchFamily="-84" charset="-128"/>
              </a:rPr>
              <a:t>n</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-9</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pico (</a:t>
            </a:r>
            <a:r>
              <a:rPr lang="en-US">
                <a:solidFill>
                  <a:srgbClr val="CC00CC"/>
                </a:solidFill>
                <a:ea typeface="ＭＳ Ｐゴシック" pitchFamily="-84" charset="-128"/>
                <a:cs typeface="ＭＳ Ｐゴシック" pitchFamily="-84" charset="-128"/>
              </a:rPr>
              <a:t>p</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-12</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femto (</a:t>
            </a:r>
            <a:r>
              <a:rPr lang="en-US">
                <a:solidFill>
                  <a:srgbClr val="CC00CC"/>
                </a:solidFill>
                <a:ea typeface="ＭＳ Ｐゴシック" pitchFamily="-84" charset="-128"/>
                <a:cs typeface="ＭＳ Ｐゴシック" pitchFamily="-84" charset="-128"/>
              </a:rPr>
              <a:t>f</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-15</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atto (</a:t>
            </a:r>
            <a:r>
              <a:rPr lang="en-US">
                <a:solidFill>
                  <a:srgbClr val="CC00CC"/>
                </a:solidFill>
                <a:ea typeface="ＭＳ Ｐゴシック" pitchFamily="-84" charset="-128"/>
                <a:cs typeface="ＭＳ Ｐゴシック" pitchFamily="-84" charset="-128"/>
              </a:rPr>
              <a:t>a</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-18 </a:t>
            </a:r>
          </a:p>
          <a:p>
            <a:pPr eaLnBrk="1" hangingPunct="1"/>
            <a:r>
              <a:rPr lang="en-US">
                <a:ea typeface="ＭＳ Ｐゴシック" pitchFamily="-84" charset="-128"/>
                <a:cs typeface="ＭＳ Ｐゴシック" pitchFamily="-84" charset="-128"/>
              </a:rPr>
              <a:t>zepto (</a:t>
            </a:r>
            <a:r>
              <a:rPr lang="en-US">
                <a:solidFill>
                  <a:srgbClr val="CC00CC"/>
                </a:solidFill>
                <a:ea typeface="ＭＳ Ｐゴシック" pitchFamily="-84" charset="-128"/>
                <a:cs typeface="ＭＳ Ｐゴシック" pitchFamily="-84" charset="-128"/>
              </a:rPr>
              <a:t>z</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-21</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yocto (</a:t>
            </a:r>
            <a:r>
              <a:rPr lang="en-US">
                <a:solidFill>
                  <a:srgbClr val="CC00CC"/>
                </a:solidFill>
                <a:ea typeface="ＭＳ Ｐゴシック" pitchFamily="-84" charset="-128"/>
                <a:cs typeface="ＭＳ Ｐゴシック" pitchFamily="-84" charset="-128"/>
              </a:rPr>
              <a:t>y</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-24</a:t>
            </a:r>
          </a:p>
        </p:txBody>
      </p:sp>
      <p:sp>
        <p:nvSpPr>
          <p:cNvPr id="153604" name="Rectangle 4"/>
          <p:cNvSpPr>
            <a:spLocks noChangeArrowheads="1"/>
          </p:cNvSpPr>
          <p:nvPr/>
        </p:nvSpPr>
        <p:spPr bwMode="auto">
          <a:xfrm>
            <a:off x="990600" y="1138238"/>
            <a:ext cx="3657600" cy="4953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800">
                <a:solidFill>
                  <a:schemeClr val="accent2"/>
                </a:solidFill>
                <a:latin typeface="Arial Narrow" pitchFamily="-84" charset="0"/>
              </a:rPr>
              <a:t>deca (</a:t>
            </a:r>
            <a:r>
              <a:rPr lang="en-US" sz="2800">
                <a:solidFill>
                  <a:srgbClr val="CC00CC"/>
                </a:solidFill>
                <a:latin typeface="Arial Narrow" pitchFamily="-84" charset="0"/>
              </a:rPr>
              <a:t>da</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hecto (</a:t>
            </a:r>
            <a:r>
              <a:rPr lang="en-US" sz="2800">
                <a:solidFill>
                  <a:srgbClr val="CC00CC"/>
                </a:solidFill>
                <a:latin typeface="Arial Narrow" pitchFamily="-84" charset="0"/>
              </a:rPr>
              <a:t>h</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kilo (</a:t>
            </a:r>
            <a:r>
              <a:rPr lang="en-US" sz="2800">
                <a:solidFill>
                  <a:srgbClr val="CC00CC"/>
                </a:solidFill>
                <a:latin typeface="Arial Narrow" pitchFamily="-84" charset="0"/>
              </a:rPr>
              <a:t>k</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3</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mega (</a:t>
            </a:r>
            <a:r>
              <a:rPr lang="en-US" sz="2800">
                <a:solidFill>
                  <a:srgbClr val="CC00CC"/>
                </a:solidFill>
                <a:latin typeface="Arial Narrow" pitchFamily="-84" charset="0"/>
              </a:rPr>
              <a:t>M</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6</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giga (</a:t>
            </a:r>
            <a:r>
              <a:rPr lang="en-US" sz="2800">
                <a:solidFill>
                  <a:srgbClr val="CC00CC"/>
                </a:solidFill>
                <a:latin typeface="Arial Narrow" pitchFamily="-84" charset="0"/>
              </a:rPr>
              <a:t>G</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9</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tera (</a:t>
            </a:r>
            <a:r>
              <a:rPr lang="en-US" sz="2800">
                <a:solidFill>
                  <a:srgbClr val="CC00CC"/>
                </a:solidFill>
                <a:latin typeface="Arial Narrow" pitchFamily="-84" charset="0"/>
              </a:rPr>
              <a:t>T</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12</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peta (</a:t>
            </a:r>
            <a:r>
              <a:rPr lang="en-US" sz="2800">
                <a:solidFill>
                  <a:srgbClr val="CC00CC"/>
                </a:solidFill>
                <a:latin typeface="Arial Narrow" pitchFamily="-84" charset="0"/>
              </a:rPr>
              <a:t>P</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15</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exa (</a:t>
            </a:r>
            <a:r>
              <a:rPr lang="en-US" sz="2800">
                <a:solidFill>
                  <a:srgbClr val="CC00CC"/>
                </a:solidFill>
                <a:latin typeface="Arial Narrow" pitchFamily="-84" charset="0"/>
              </a:rPr>
              <a:t>E</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18</a:t>
            </a:r>
          </a:p>
          <a:p>
            <a:pPr marL="342900" indent="-342900">
              <a:spcBef>
                <a:spcPct val="20000"/>
              </a:spcBef>
              <a:buFontTx/>
              <a:buChar char="•"/>
            </a:pPr>
            <a:r>
              <a:rPr lang="en-US" sz="2800">
                <a:solidFill>
                  <a:schemeClr val="accent2"/>
                </a:solidFill>
                <a:latin typeface="Arial Narrow" pitchFamily="-84" charset="0"/>
              </a:rPr>
              <a:t>zetta (</a:t>
            </a:r>
            <a:r>
              <a:rPr lang="en-US" sz="2800">
                <a:solidFill>
                  <a:srgbClr val="CC00CC"/>
                </a:solidFill>
                <a:latin typeface="Arial Narrow" pitchFamily="-84" charset="0"/>
              </a:rPr>
              <a:t>Z</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21</a:t>
            </a:r>
          </a:p>
          <a:p>
            <a:pPr marL="342900" indent="-342900">
              <a:spcBef>
                <a:spcPct val="20000"/>
              </a:spcBef>
              <a:buFontTx/>
              <a:buChar char="•"/>
            </a:pPr>
            <a:r>
              <a:rPr lang="en-US" sz="2800">
                <a:solidFill>
                  <a:schemeClr val="accent2"/>
                </a:solidFill>
                <a:latin typeface="Arial Narrow" pitchFamily="-84" charset="0"/>
              </a:rPr>
              <a:t>yotta (</a:t>
            </a:r>
            <a:r>
              <a:rPr lang="en-US" sz="2800">
                <a:solidFill>
                  <a:srgbClr val="CC00CC"/>
                </a:solidFill>
                <a:latin typeface="Arial Narrow" pitchFamily="-84" charset="0"/>
              </a:rPr>
              <a:t>Y</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24</a:t>
            </a:r>
          </a:p>
        </p:txBody>
      </p:sp>
      <p:sp>
        <p:nvSpPr>
          <p:cNvPr id="153605" name="Text Box 5"/>
          <p:cNvSpPr txBox="1">
            <a:spLocks noChangeArrowheads="1"/>
          </p:cNvSpPr>
          <p:nvPr/>
        </p:nvSpPr>
        <p:spPr bwMode="auto">
          <a:xfrm>
            <a:off x="1584325" y="609600"/>
            <a:ext cx="1222375" cy="579438"/>
          </a:xfrm>
          <a:prstGeom prst="rect">
            <a:avLst/>
          </a:prstGeom>
          <a:noFill/>
          <a:ln w="9525">
            <a:noFill/>
            <a:miter lim="800000"/>
            <a:headEnd/>
            <a:tailEnd/>
          </a:ln>
        </p:spPr>
        <p:txBody>
          <a:bodyPr wrap="none">
            <a:prstTxWarp prst="textNoShape">
              <a:avLst/>
            </a:prstTxWarp>
            <a:spAutoFit/>
          </a:bodyPr>
          <a:lstStyle/>
          <a:p>
            <a:r>
              <a:rPr lang="en-US" sz="3200" b="1">
                <a:solidFill>
                  <a:srgbClr val="A50021"/>
                </a:solidFill>
                <a:latin typeface="Arial Narrow" pitchFamily="-84" charset="0"/>
              </a:rPr>
              <a:t>Larger</a:t>
            </a:r>
          </a:p>
        </p:txBody>
      </p:sp>
      <p:sp>
        <p:nvSpPr>
          <p:cNvPr id="153606" name="Text Box 6"/>
          <p:cNvSpPr txBox="1">
            <a:spLocks noChangeArrowheads="1"/>
          </p:cNvSpPr>
          <p:nvPr/>
        </p:nvSpPr>
        <p:spPr bwMode="auto">
          <a:xfrm>
            <a:off x="5316538" y="609600"/>
            <a:ext cx="1389062" cy="579438"/>
          </a:xfrm>
          <a:prstGeom prst="rect">
            <a:avLst/>
          </a:prstGeom>
          <a:noFill/>
          <a:ln w="9525">
            <a:noFill/>
            <a:miter lim="800000"/>
            <a:headEnd/>
            <a:tailEnd/>
          </a:ln>
        </p:spPr>
        <p:txBody>
          <a:bodyPr wrap="none">
            <a:prstTxWarp prst="textNoShape">
              <a:avLst/>
            </a:prstTxWarp>
            <a:spAutoFit/>
          </a:bodyPr>
          <a:lstStyle/>
          <a:p>
            <a:r>
              <a:rPr lang="en-US" sz="3200" b="1">
                <a:solidFill>
                  <a:srgbClr val="A50021"/>
                </a:solidFill>
                <a:latin typeface="Arial Narrow" pitchFamily="-84" charset="0"/>
              </a:rPr>
              <a:t>Smaller</a:t>
            </a:r>
          </a:p>
        </p:txBody>
      </p:sp>
    </p:spTree>
    <p:extLst>
      <p:ext uri="{BB962C8B-B14F-4D97-AF65-F5344CB8AC3E}">
        <p14:creationId xmlns:p14="http://schemas.microsoft.com/office/powerpoint/2010/main" val="26913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wipe(left)">
                                      <p:cBhvr>
                                        <p:cTn id="7" dur="500"/>
                                        <p:tgtEl>
                                          <p:spTgt spid="153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06"/>
                                        </p:tgtEl>
                                        <p:attrNameLst>
                                          <p:attrName>style.visibility</p:attrName>
                                        </p:attrNameLst>
                                      </p:cBhvr>
                                      <p:to>
                                        <p:strVal val="visible"/>
                                      </p:to>
                                    </p:set>
                                    <p:animEffect transition="in" filter="wipe(left)">
                                      <p:cBhvr>
                                        <p:cTn id="12" dur="500"/>
                                        <p:tgtEl>
                                          <p:spTgt spid="1536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04">
                                            <p:txEl>
                                              <p:pRg st="0" end="0"/>
                                            </p:txEl>
                                          </p:spTgt>
                                        </p:tgtEl>
                                        <p:attrNameLst>
                                          <p:attrName>style.visibility</p:attrName>
                                        </p:attrNameLst>
                                      </p:cBhvr>
                                      <p:to>
                                        <p:strVal val="visible"/>
                                      </p:to>
                                    </p:set>
                                    <p:animEffect transition="in" filter="wipe(left)">
                                      <p:cBhvr>
                                        <p:cTn id="17" dur="500"/>
                                        <p:tgtEl>
                                          <p:spTgt spid="153604">
                                            <p:txEl>
                                              <p:pRg st="0" end="0"/>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3603">
                                            <p:txEl>
                                              <p:pRg st="0" end="0"/>
                                            </p:txEl>
                                          </p:spTgt>
                                        </p:tgtEl>
                                        <p:attrNameLst>
                                          <p:attrName>style.visibility</p:attrName>
                                        </p:attrNameLst>
                                      </p:cBhvr>
                                      <p:to>
                                        <p:strVal val="visible"/>
                                      </p:to>
                                    </p:set>
                                    <p:animEffect transition="in" filter="wipe(left)">
                                      <p:cBhvr>
                                        <p:cTn id="21" dur="1000"/>
                                        <p:tgtEl>
                                          <p:spTgt spid="15360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3604">
                                            <p:txEl>
                                              <p:pRg st="1" end="1"/>
                                            </p:txEl>
                                          </p:spTgt>
                                        </p:tgtEl>
                                        <p:attrNameLst>
                                          <p:attrName>style.visibility</p:attrName>
                                        </p:attrNameLst>
                                      </p:cBhvr>
                                      <p:to>
                                        <p:strVal val="visible"/>
                                      </p:to>
                                    </p:set>
                                    <p:animEffect transition="in" filter="wipe(left)">
                                      <p:cBhvr>
                                        <p:cTn id="26" dur="500"/>
                                        <p:tgtEl>
                                          <p:spTgt spid="153604">
                                            <p:txEl>
                                              <p:pRg st="1" end="1"/>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53603">
                                            <p:txEl>
                                              <p:pRg st="1" end="1"/>
                                            </p:txEl>
                                          </p:spTgt>
                                        </p:tgtEl>
                                        <p:attrNameLst>
                                          <p:attrName>style.visibility</p:attrName>
                                        </p:attrNameLst>
                                      </p:cBhvr>
                                      <p:to>
                                        <p:strVal val="visible"/>
                                      </p:to>
                                    </p:set>
                                    <p:animEffect transition="in" filter="wipe(left)">
                                      <p:cBhvr>
                                        <p:cTn id="30" dur="1000"/>
                                        <p:tgtEl>
                                          <p:spTgt spid="15360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3604">
                                            <p:txEl>
                                              <p:pRg st="2" end="2"/>
                                            </p:txEl>
                                          </p:spTgt>
                                        </p:tgtEl>
                                        <p:attrNameLst>
                                          <p:attrName>style.visibility</p:attrName>
                                        </p:attrNameLst>
                                      </p:cBhvr>
                                      <p:to>
                                        <p:strVal val="visible"/>
                                      </p:to>
                                    </p:set>
                                    <p:animEffect transition="in" filter="wipe(left)">
                                      <p:cBhvr>
                                        <p:cTn id="35" dur="500"/>
                                        <p:tgtEl>
                                          <p:spTgt spid="153604">
                                            <p:txEl>
                                              <p:pRg st="2" end="2"/>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53603">
                                            <p:txEl>
                                              <p:pRg st="2" end="2"/>
                                            </p:txEl>
                                          </p:spTgt>
                                        </p:tgtEl>
                                        <p:attrNameLst>
                                          <p:attrName>style.visibility</p:attrName>
                                        </p:attrNameLst>
                                      </p:cBhvr>
                                      <p:to>
                                        <p:strVal val="visible"/>
                                      </p:to>
                                    </p:set>
                                    <p:animEffect transition="in" filter="wipe(left)">
                                      <p:cBhvr>
                                        <p:cTn id="39" dur="1000"/>
                                        <p:tgtEl>
                                          <p:spTgt spid="15360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3604">
                                            <p:txEl>
                                              <p:pRg st="3" end="3"/>
                                            </p:txEl>
                                          </p:spTgt>
                                        </p:tgtEl>
                                        <p:attrNameLst>
                                          <p:attrName>style.visibility</p:attrName>
                                        </p:attrNameLst>
                                      </p:cBhvr>
                                      <p:to>
                                        <p:strVal val="visible"/>
                                      </p:to>
                                    </p:set>
                                    <p:animEffect transition="in" filter="wipe(left)">
                                      <p:cBhvr>
                                        <p:cTn id="44" dur="500"/>
                                        <p:tgtEl>
                                          <p:spTgt spid="153604">
                                            <p:txEl>
                                              <p:pRg st="3" end="3"/>
                                            </p:tx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3603">
                                            <p:txEl>
                                              <p:pRg st="3" end="3"/>
                                            </p:txEl>
                                          </p:spTgt>
                                        </p:tgtEl>
                                        <p:attrNameLst>
                                          <p:attrName>style.visibility</p:attrName>
                                        </p:attrNameLst>
                                      </p:cBhvr>
                                      <p:to>
                                        <p:strVal val="visible"/>
                                      </p:to>
                                    </p:set>
                                    <p:animEffect transition="in" filter="wipe(left)">
                                      <p:cBhvr>
                                        <p:cTn id="48" dur="1000"/>
                                        <p:tgtEl>
                                          <p:spTgt spid="15360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3604">
                                            <p:txEl>
                                              <p:pRg st="4" end="4"/>
                                            </p:txEl>
                                          </p:spTgt>
                                        </p:tgtEl>
                                        <p:attrNameLst>
                                          <p:attrName>style.visibility</p:attrName>
                                        </p:attrNameLst>
                                      </p:cBhvr>
                                      <p:to>
                                        <p:strVal val="visible"/>
                                      </p:to>
                                    </p:set>
                                    <p:animEffect transition="in" filter="wipe(left)">
                                      <p:cBhvr>
                                        <p:cTn id="53" dur="500"/>
                                        <p:tgtEl>
                                          <p:spTgt spid="153604">
                                            <p:txEl>
                                              <p:pRg st="4" end="4"/>
                                            </p:tx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3603">
                                            <p:txEl>
                                              <p:pRg st="4" end="4"/>
                                            </p:txEl>
                                          </p:spTgt>
                                        </p:tgtEl>
                                        <p:attrNameLst>
                                          <p:attrName>style.visibility</p:attrName>
                                        </p:attrNameLst>
                                      </p:cBhvr>
                                      <p:to>
                                        <p:strVal val="visible"/>
                                      </p:to>
                                    </p:set>
                                    <p:animEffect transition="in" filter="wipe(left)">
                                      <p:cBhvr>
                                        <p:cTn id="57" dur="1000"/>
                                        <p:tgtEl>
                                          <p:spTgt spid="15360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3604">
                                            <p:txEl>
                                              <p:pRg st="5" end="5"/>
                                            </p:txEl>
                                          </p:spTgt>
                                        </p:tgtEl>
                                        <p:attrNameLst>
                                          <p:attrName>style.visibility</p:attrName>
                                        </p:attrNameLst>
                                      </p:cBhvr>
                                      <p:to>
                                        <p:strVal val="visible"/>
                                      </p:to>
                                    </p:set>
                                    <p:animEffect transition="in" filter="wipe(left)">
                                      <p:cBhvr>
                                        <p:cTn id="62" dur="500"/>
                                        <p:tgtEl>
                                          <p:spTgt spid="153604">
                                            <p:txEl>
                                              <p:pRg st="5" end="5"/>
                                            </p:tx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53603">
                                            <p:txEl>
                                              <p:pRg st="5" end="5"/>
                                            </p:txEl>
                                          </p:spTgt>
                                        </p:tgtEl>
                                        <p:attrNameLst>
                                          <p:attrName>style.visibility</p:attrName>
                                        </p:attrNameLst>
                                      </p:cBhvr>
                                      <p:to>
                                        <p:strVal val="visible"/>
                                      </p:to>
                                    </p:set>
                                    <p:animEffect transition="in" filter="wipe(left)">
                                      <p:cBhvr>
                                        <p:cTn id="66" dur="1000"/>
                                        <p:tgtEl>
                                          <p:spTgt spid="15360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3604">
                                            <p:txEl>
                                              <p:pRg st="6" end="6"/>
                                            </p:txEl>
                                          </p:spTgt>
                                        </p:tgtEl>
                                        <p:attrNameLst>
                                          <p:attrName>style.visibility</p:attrName>
                                        </p:attrNameLst>
                                      </p:cBhvr>
                                      <p:to>
                                        <p:strVal val="visible"/>
                                      </p:to>
                                    </p:set>
                                    <p:animEffect transition="in" filter="wipe(left)">
                                      <p:cBhvr>
                                        <p:cTn id="71" dur="500"/>
                                        <p:tgtEl>
                                          <p:spTgt spid="153604">
                                            <p:txEl>
                                              <p:pRg st="6" end="6"/>
                                            </p:tx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53603">
                                            <p:txEl>
                                              <p:pRg st="6" end="6"/>
                                            </p:txEl>
                                          </p:spTgt>
                                        </p:tgtEl>
                                        <p:attrNameLst>
                                          <p:attrName>style.visibility</p:attrName>
                                        </p:attrNameLst>
                                      </p:cBhvr>
                                      <p:to>
                                        <p:strVal val="visible"/>
                                      </p:to>
                                    </p:set>
                                    <p:animEffect transition="in" filter="wipe(left)">
                                      <p:cBhvr>
                                        <p:cTn id="75" dur="1000"/>
                                        <p:tgtEl>
                                          <p:spTgt spid="15360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53604">
                                            <p:txEl>
                                              <p:pRg st="7" end="7"/>
                                            </p:txEl>
                                          </p:spTgt>
                                        </p:tgtEl>
                                        <p:attrNameLst>
                                          <p:attrName>style.visibility</p:attrName>
                                        </p:attrNameLst>
                                      </p:cBhvr>
                                      <p:to>
                                        <p:strVal val="visible"/>
                                      </p:to>
                                    </p:set>
                                    <p:animEffect transition="in" filter="wipe(left)">
                                      <p:cBhvr>
                                        <p:cTn id="80" dur="500"/>
                                        <p:tgtEl>
                                          <p:spTgt spid="153604">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53604">
                                            <p:txEl>
                                              <p:pRg st="8" end="8"/>
                                            </p:txEl>
                                          </p:spTgt>
                                        </p:tgtEl>
                                        <p:attrNameLst>
                                          <p:attrName>style.visibility</p:attrName>
                                        </p:attrNameLst>
                                      </p:cBhvr>
                                      <p:to>
                                        <p:strVal val="visible"/>
                                      </p:to>
                                    </p:set>
                                    <p:animEffect transition="in" filter="wipe(left)">
                                      <p:cBhvr>
                                        <p:cTn id="85" dur="500"/>
                                        <p:tgtEl>
                                          <p:spTgt spid="153604">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3604">
                                            <p:txEl>
                                              <p:pRg st="9" end="9"/>
                                            </p:txEl>
                                          </p:spTgt>
                                        </p:tgtEl>
                                        <p:attrNameLst>
                                          <p:attrName>style.visibility</p:attrName>
                                        </p:attrNameLst>
                                      </p:cBhvr>
                                      <p:to>
                                        <p:strVal val="visible"/>
                                      </p:to>
                                    </p:set>
                                    <p:animEffect transition="in" filter="wipe(left)">
                                      <p:cBhvr>
                                        <p:cTn id="90" dur="500"/>
                                        <p:tgtEl>
                                          <p:spTgt spid="153604">
                                            <p:txEl>
                                              <p:pRg st="9" end="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53603">
                                            <p:txEl>
                                              <p:pRg st="7" end="7"/>
                                            </p:txEl>
                                          </p:spTgt>
                                        </p:tgtEl>
                                        <p:attrNameLst>
                                          <p:attrName>style.visibility</p:attrName>
                                        </p:attrNameLst>
                                      </p:cBhvr>
                                      <p:to>
                                        <p:strVal val="visible"/>
                                      </p:to>
                                    </p:set>
                                    <p:animEffect transition="in" filter="wipe(left)">
                                      <p:cBhvr>
                                        <p:cTn id="95" dur="500"/>
                                        <p:tgtEl>
                                          <p:spTgt spid="153603">
                                            <p:txEl>
                                              <p:pRg st="7" end="7"/>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53603">
                                            <p:txEl>
                                              <p:pRg st="8" end="8"/>
                                            </p:txEl>
                                          </p:spTgt>
                                        </p:tgtEl>
                                        <p:attrNameLst>
                                          <p:attrName>style.visibility</p:attrName>
                                        </p:attrNameLst>
                                      </p:cBhvr>
                                      <p:to>
                                        <p:strVal val="visible"/>
                                      </p:to>
                                    </p:set>
                                    <p:animEffect transition="in" filter="wipe(left)">
                                      <p:cBhvr>
                                        <p:cTn id="100" dur="500"/>
                                        <p:tgtEl>
                                          <p:spTgt spid="153603">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53603">
                                            <p:txEl>
                                              <p:pRg st="9" end="9"/>
                                            </p:txEl>
                                          </p:spTgt>
                                        </p:tgtEl>
                                        <p:attrNameLst>
                                          <p:attrName>style.visibility</p:attrName>
                                        </p:attrNameLst>
                                      </p:cBhvr>
                                      <p:to>
                                        <p:strVal val="visible"/>
                                      </p:to>
                                    </p:set>
                                    <p:animEffect transition="in" filter="wipe(left)">
                                      <p:cBhvr>
                                        <p:cTn id="105" dur="500"/>
                                        <p:tgtEl>
                                          <p:spTgt spid="153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build="p"/>
      <p:bldP spid="153605" grpId="0"/>
      <p:bldP spid="1536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p:txBody>
          <a:bodyPr/>
          <a:lstStyle/>
          <a:p>
            <a:pPr>
              <a:defRPr/>
            </a:pPr>
            <a:r>
              <a:rPr lang="en-US"/>
              <a:t>Tuesday, June 4, 2019</a:t>
            </a:r>
          </a:p>
        </p:txBody>
      </p:sp>
      <p:sp>
        <p:nvSpPr>
          <p:cNvPr id="64515" name="Rectangle 6"/>
          <p:cNvSpPr>
            <a:spLocks noGrp="1" noChangeArrowheads="1"/>
          </p:cNvSpPr>
          <p:nvPr>
            <p:ph type="sldNum" sz="quarter" idx="12"/>
          </p:nvPr>
        </p:nvSpPr>
        <p:spPr>
          <a:noFill/>
        </p:spPr>
        <p:txBody>
          <a:bodyPr/>
          <a:lstStyle/>
          <a:p>
            <a:fld id="{57379E6C-F8ED-5547-90AD-120D7150A6AB}" type="slidenum">
              <a:rPr lang="en-US">
                <a:latin typeface="Arial Narrow" pitchFamily="-84" charset="0"/>
              </a:rPr>
              <a:pPr/>
              <a:t>6</a:t>
            </a:fld>
            <a:endParaRPr lang="en-US">
              <a:latin typeface="Arial Narrow" pitchFamily="-84" charset="0"/>
            </a:endParaRPr>
          </a:p>
        </p:txBody>
      </p:sp>
      <p:sp>
        <p:nvSpPr>
          <p:cNvPr id="49" name="Footer Placeholder 4"/>
          <p:cNvSpPr>
            <a:spLocks noGrp="1"/>
          </p:cNvSpPr>
          <p:nvPr>
            <p:ph type="ftr" sz="quarter" idx="11"/>
          </p:nvPr>
        </p:nvSpPr>
        <p:spPr/>
        <p:txBody>
          <a:bodyPr/>
          <a:lstStyle/>
          <a:p>
            <a:pPr>
              <a:defRPr/>
            </a:pPr>
            <a:r>
              <a:rPr lang="de-DE"/>
              <a:t>PHYS 1444-001, Summer 2019             Dr. Jaehoon Yu</a:t>
            </a:r>
            <a:endParaRPr lang="en-US"/>
          </a:p>
        </p:txBody>
      </p:sp>
      <p:sp>
        <p:nvSpPr>
          <p:cNvPr id="6451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956A2CD-8923-6348-A10C-4BEA9391527B}" type="slidenum">
              <a:rPr lang="en-US" sz="1400" b="1">
                <a:solidFill>
                  <a:srgbClr val="A50021"/>
                </a:solidFill>
                <a:latin typeface="Arial Narrow" pitchFamily="-84" charset="0"/>
              </a:rPr>
              <a:pPr algn="r"/>
              <a:t>6</a:t>
            </a:fld>
            <a:endParaRPr lang="en-US" sz="1400" b="1">
              <a:solidFill>
                <a:srgbClr val="A50021"/>
              </a:solidFill>
              <a:latin typeface="Arial Narrow" pitchFamily="-84" charset="0"/>
            </a:endParaRPr>
          </a:p>
        </p:txBody>
      </p:sp>
      <p:sp>
        <p:nvSpPr>
          <p:cNvPr id="64518" name="Rectangle 2"/>
          <p:cNvSpPr>
            <a:spLocks noGrp="1" noChangeArrowheads="1"/>
          </p:cNvSpPr>
          <p:nvPr>
            <p:ph type="title"/>
          </p:nvPr>
        </p:nvSpPr>
        <p:spPr>
          <a:xfrm>
            <a:off x="685800" y="0"/>
            <a:ext cx="7543800" cy="1219200"/>
          </a:xfrm>
        </p:spPr>
        <p:txBody>
          <a:bodyPr/>
          <a:lstStyle/>
          <a:p>
            <a:pPr eaLnBrk="1" hangingPunct="1"/>
            <a:r>
              <a:rPr lang="en-US" sz="4000">
                <a:ea typeface="ＭＳ Ｐゴシック" pitchFamily="-84" charset="-128"/>
                <a:cs typeface="ＭＳ Ｐゴシック" pitchFamily="-84" charset="-128"/>
              </a:rPr>
              <a:t>How do we convert quantities from one unit to another?</a:t>
            </a:r>
          </a:p>
        </p:txBody>
      </p:sp>
      <p:sp>
        <p:nvSpPr>
          <p:cNvPr id="155651" name="Text Box 3"/>
          <p:cNvSpPr txBox="1">
            <a:spLocks noChangeArrowheads="1"/>
          </p:cNvSpPr>
          <p:nvPr/>
        </p:nvSpPr>
        <p:spPr bwMode="auto">
          <a:xfrm>
            <a:off x="914400" y="1219200"/>
            <a:ext cx="1698625" cy="701675"/>
          </a:xfrm>
          <a:prstGeom prst="rect">
            <a:avLst/>
          </a:prstGeom>
          <a:solidFill>
            <a:srgbClr val="FFFFCC"/>
          </a:solidFill>
          <a:ln w="9525">
            <a:noFill/>
            <a:miter lim="800000"/>
            <a:headEnd/>
            <a:tailEnd/>
          </a:ln>
        </p:spPr>
        <p:txBody>
          <a:bodyPr wrap="none">
            <a:prstTxWarp prst="textNoShape">
              <a:avLst/>
            </a:prstTxWarp>
            <a:spAutoFit/>
          </a:bodyPr>
          <a:lstStyle/>
          <a:p>
            <a:r>
              <a:rPr lang="en-US" sz="4000" b="1">
                <a:solidFill>
                  <a:srgbClr val="A50021"/>
                </a:solidFill>
                <a:latin typeface="Arial Narrow" pitchFamily="-84" charset="0"/>
              </a:rPr>
              <a:t>Unit 1 =</a:t>
            </a:r>
          </a:p>
        </p:txBody>
      </p:sp>
      <p:sp>
        <p:nvSpPr>
          <p:cNvPr id="155652" name="Text Box 4"/>
          <p:cNvSpPr txBox="1">
            <a:spLocks noChangeArrowheads="1"/>
          </p:cNvSpPr>
          <p:nvPr/>
        </p:nvSpPr>
        <p:spPr bwMode="auto">
          <a:xfrm>
            <a:off x="6889750" y="1219200"/>
            <a:ext cx="1339850" cy="701675"/>
          </a:xfrm>
          <a:prstGeom prst="rect">
            <a:avLst/>
          </a:prstGeom>
          <a:solidFill>
            <a:srgbClr val="FFFFCC"/>
          </a:solidFill>
          <a:ln w="9525">
            <a:noFill/>
            <a:miter lim="800000"/>
            <a:headEnd/>
            <a:tailEnd/>
          </a:ln>
        </p:spPr>
        <p:txBody>
          <a:bodyPr wrap="none">
            <a:prstTxWarp prst="textNoShape">
              <a:avLst/>
            </a:prstTxWarp>
            <a:spAutoFit/>
          </a:bodyPr>
          <a:lstStyle/>
          <a:p>
            <a:r>
              <a:rPr lang="en-US" sz="4000" b="1">
                <a:solidFill>
                  <a:srgbClr val="A50021"/>
                </a:solidFill>
                <a:latin typeface="Arial Narrow" pitchFamily="-84" charset="0"/>
              </a:rPr>
              <a:t>Unit 2</a:t>
            </a:r>
          </a:p>
        </p:txBody>
      </p:sp>
      <p:sp>
        <p:nvSpPr>
          <p:cNvPr id="155653" name="Text Box 5"/>
          <p:cNvSpPr txBox="1">
            <a:spLocks noChangeArrowheads="1"/>
          </p:cNvSpPr>
          <p:nvPr/>
        </p:nvSpPr>
        <p:spPr bwMode="auto">
          <a:xfrm>
            <a:off x="2719388" y="1219200"/>
            <a:ext cx="4138612" cy="701675"/>
          </a:xfrm>
          <a:prstGeom prst="rect">
            <a:avLst/>
          </a:prstGeom>
          <a:solidFill>
            <a:srgbClr val="99FFCC"/>
          </a:solidFill>
          <a:ln w="9525">
            <a:noFill/>
            <a:miter lim="800000"/>
            <a:headEnd/>
            <a:tailEnd/>
          </a:ln>
        </p:spPr>
        <p:txBody>
          <a:bodyPr wrap="none">
            <a:prstTxWarp prst="textNoShape">
              <a:avLst/>
            </a:prstTxWarp>
            <a:spAutoFit/>
          </a:bodyPr>
          <a:lstStyle/>
          <a:p>
            <a:r>
              <a:rPr lang="en-US" sz="4000" b="1">
                <a:solidFill>
                  <a:schemeClr val="accent2"/>
                </a:solidFill>
                <a:latin typeface="Arial Narrow" pitchFamily="-84" charset="0"/>
              </a:rPr>
              <a:t>Conversion factor X</a:t>
            </a:r>
          </a:p>
        </p:txBody>
      </p:sp>
      <p:graphicFrame>
        <p:nvGraphicFramePr>
          <p:cNvPr id="23604" name="Group 52"/>
          <p:cNvGraphicFramePr>
            <a:graphicFrameLocks noGrp="1"/>
          </p:cNvGraphicFramePr>
          <p:nvPr/>
        </p:nvGraphicFramePr>
        <p:xfrm>
          <a:off x="762000" y="2057400"/>
          <a:ext cx="7696200" cy="4114800"/>
        </p:xfrm>
        <a:graphic>
          <a:graphicData uri="http://schemas.openxmlformats.org/drawingml/2006/table">
            <a:tbl>
              <a:tblPr/>
              <a:tblGrid>
                <a:gridCol w="1981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0.0254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2.54x10</a:t>
                      </a:r>
                      <a:r>
                        <a:rPr kumimoji="0" lang="en-US" sz="2400" b="0" i="0" u="none" strike="noStrike" cap="none" normalizeH="0" baseline="30000">
                          <a:ln>
                            <a:noFill/>
                          </a:ln>
                          <a:solidFill>
                            <a:schemeClr val="accent2"/>
                          </a:solidFill>
                          <a:effectLst/>
                          <a:latin typeface="Arial Narrow"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0.303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3.03x10</a:t>
                      </a:r>
                      <a:r>
                        <a:rPr kumimoji="0" lang="en-US" sz="2400" b="0" i="0" u="none" strike="noStrike" cap="none" normalizeH="0" baseline="30000">
                          <a:ln>
                            <a:noFill/>
                          </a:ln>
                          <a:solidFill>
                            <a:schemeClr val="accent2"/>
                          </a:solidFill>
                          <a:effectLst/>
                          <a:latin typeface="Arial Narrow"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hr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minutes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hr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seconds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And many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Here….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2396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wipe(left)">
                                      <p:cBhvr>
                                        <p:cTn id="7" dur="500"/>
                                        <p:tgtEl>
                                          <p:spTgt spid="1556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5652"/>
                                        </p:tgtEl>
                                        <p:attrNameLst>
                                          <p:attrName>style.visibility</p:attrName>
                                        </p:attrNameLst>
                                      </p:cBhvr>
                                      <p:to>
                                        <p:strVal val="visible"/>
                                      </p:to>
                                    </p:set>
                                    <p:animEffect transition="in" filter="wipe(left)">
                                      <p:cBhvr>
                                        <p:cTn id="11" dur="500"/>
                                        <p:tgtEl>
                                          <p:spTgt spid="1556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5653"/>
                                        </p:tgtEl>
                                        <p:attrNameLst>
                                          <p:attrName>style.visibility</p:attrName>
                                        </p:attrNameLst>
                                      </p:cBhvr>
                                      <p:to>
                                        <p:strVal val="visible"/>
                                      </p:to>
                                    </p:set>
                                    <p:animEffect transition="in" filter="wipe(left)">
                                      <p:cBhvr>
                                        <p:cTn id="16" dur="500"/>
                                        <p:tgtEl>
                                          <p:spTgt spid="1556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3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nimBg="1" autoUpdateAnimBg="0"/>
      <p:bldP spid="155652" grpId="0" animBg="1" autoUpdateAnimBg="0"/>
      <p:bldP spid="15565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4,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8CAC4E7F-230A-7840-B7EE-47874DABF809}" type="slidenum">
              <a:rPr lang="en-US"/>
              <a:pPr/>
              <a:t>7</a:t>
            </a:fld>
            <a:endParaRPr lang="en-US"/>
          </a:p>
        </p:txBody>
      </p:sp>
      <p:sp>
        <p:nvSpPr>
          <p:cNvPr id="180226" name="Rectangle 2"/>
          <p:cNvSpPr>
            <a:spLocks noGrp="1" noChangeArrowheads="1"/>
          </p:cNvSpPr>
          <p:nvPr>
            <p:ph type="title"/>
          </p:nvPr>
        </p:nvSpPr>
        <p:spPr>
          <a:xfrm>
            <a:off x="457200" y="76200"/>
            <a:ext cx="8077200" cy="990600"/>
          </a:xfrm>
        </p:spPr>
        <p:txBody>
          <a:bodyPr/>
          <a:lstStyle/>
          <a:p>
            <a:r>
              <a:rPr lang="en-US" dirty="0"/>
              <a:t>What does the Electric Force do?</a:t>
            </a:r>
          </a:p>
        </p:txBody>
      </p:sp>
      <p:sp>
        <p:nvSpPr>
          <p:cNvPr id="180227" name="Rectangle 3"/>
          <p:cNvSpPr>
            <a:spLocks noGrp="1" noChangeArrowheads="1"/>
          </p:cNvSpPr>
          <p:nvPr>
            <p:ph type="body" idx="1"/>
          </p:nvPr>
        </p:nvSpPr>
        <p:spPr>
          <a:xfrm>
            <a:off x="304800" y="990600"/>
            <a:ext cx="8686800" cy="5105400"/>
          </a:xfrm>
        </p:spPr>
        <p:txBody>
          <a:bodyPr/>
          <a:lstStyle/>
          <a:p>
            <a:pPr>
              <a:lnSpc>
                <a:spcPct val="90000"/>
              </a:lnSpc>
            </a:pPr>
            <a:r>
              <a:rPr lang="en-US" dirty="0"/>
              <a:t>Electric force is the bases of modern technology</a:t>
            </a:r>
          </a:p>
          <a:p>
            <a:pPr lvl="1">
              <a:lnSpc>
                <a:spcPct val="90000"/>
              </a:lnSpc>
            </a:pPr>
            <a:r>
              <a:rPr lang="en-US" dirty="0"/>
              <a:t>Virtually everything we use every day uses the electric force</a:t>
            </a:r>
          </a:p>
          <a:p>
            <a:pPr lvl="2">
              <a:lnSpc>
                <a:spcPct val="90000"/>
              </a:lnSpc>
            </a:pPr>
            <a:r>
              <a:rPr lang="en-US" dirty="0"/>
              <a:t>Can you give a few examples?</a:t>
            </a:r>
          </a:p>
          <a:p>
            <a:pPr>
              <a:lnSpc>
                <a:spcPct val="90000"/>
              </a:lnSpc>
            </a:pPr>
            <a:r>
              <a:rPr lang="en-US" dirty="0"/>
              <a:t>But this force also affects many others</a:t>
            </a:r>
          </a:p>
          <a:p>
            <a:pPr lvl="1">
              <a:lnSpc>
                <a:spcPct val="90000"/>
              </a:lnSpc>
            </a:pPr>
            <a:r>
              <a:rPr lang="en-US" dirty="0"/>
              <a:t>Making up materials with atoms and molecules</a:t>
            </a:r>
          </a:p>
          <a:p>
            <a:pPr lvl="1">
              <a:lnSpc>
                <a:spcPct val="90000"/>
              </a:lnSpc>
            </a:pPr>
            <a:r>
              <a:rPr lang="en-US" dirty="0"/>
              <a:t>Biological metabolic processes</a:t>
            </a:r>
          </a:p>
          <a:p>
            <a:pPr lvl="2">
              <a:lnSpc>
                <a:spcPct val="90000"/>
              </a:lnSpc>
            </a:pPr>
            <a:r>
              <a:rPr lang="en-US" dirty="0"/>
              <a:t>Nerve signals, heart pumping, etc</a:t>
            </a:r>
          </a:p>
          <a:p>
            <a:pPr>
              <a:lnSpc>
                <a:spcPct val="90000"/>
              </a:lnSpc>
            </a:pPr>
            <a:r>
              <a:rPr lang="en-US" dirty="0"/>
              <a:t>Virtually all the forces we have learned in Physics I:</a:t>
            </a:r>
          </a:p>
          <a:p>
            <a:pPr lvl="1">
              <a:lnSpc>
                <a:spcPct val="90000"/>
              </a:lnSpc>
            </a:pPr>
            <a:r>
              <a:rPr lang="en-US" dirty="0"/>
              <a:t>Friction, normal force, elastic force and other contact forces are the results of electric forces acting at the atomic level</a:t>
            </a:r>
          </a:p>
        </p:txBody>
      </p:sp>
      <p:pic>
        <p:nvPicPr>
          <p:cNvPr id="2" name="Picture 1"/>
          <p:cNvPicPr>
            <a:picLocks noChangeAspect="1"/>
          </p:cNvPicPr>
          <p:nvPr/>
        </p:nvPicPr>
        <p:blipFill>
          <a:blip r:embed="rId2"/>
          <a:stretch>
            <a:fillRect/>
          </a:stretch>
        </p:blipFill>
        <p:spPr>
          <a:xfrm>
            <a:off x="6934200" y="1905000"/>
            <a:ext cx="1897624" cy="1159923"/>
          </a:xfrm>
          <a:prstGeom prst="rect">
            <a:avLst/>
          </a:prstGeom>
        </p:spPr>
      </p:pic>
    </p:spTree>
    <p:extLst>
      <p:ext uri="{BB962C8B-B14F-4D97-AF65-F5344CB8AC3E}">
        <p14:creationId xmlns:p14="http://schemas.microsoft.com/office/powerpoint/2010/main" val="740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left)">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wipe(left)">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wipe(left)">
                                      <p:cBhvr>
                                        <p:cTn id="17" dur="500"/>
                                        <p:tgtEl>
                                          <p:spTgt spid="180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1+ppt_w/2"/>
                                          </p:val>
                                        </p:tav>
                                      </p:tavLst>
                                    </p:anim>
                                    <p:anim calcmode="lin" valueType="num">
                                      <p:cBhvr additive="base">
                                        <p:cTn id="28" dur="500"/>
                                        <p:tgtEl>
                                          <p:spTgt spid="2"/>
                                        </p:tgtEl>
                                        <p:attrNameLst>
                                          <p:attrName>ppt_y</p:attrName>
                                        </p:attrNameLst>
                                      </p:cBhvr>
                                      <p:tavLst>
                                        <p:tav tm="0">
                                          <p:val>
                                            <p:strVal val="ppt_y"/>
                                          </p:val>
                                        </p:tav>
                                        <p:tav tm="100000">
                                          <p:val>
                                            <p:strVal val="ppt_y"/>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0227">
                                            <p:txEl>
                                              <p:pRg st="3" end="3"/>
                                            </p:txEl>
                                          </p:spTgt>
                                        </p:tgtEl>
                                        <p:attrNameLst>
                                          <p:attrName>style.visibility</p:attrName>
                                        </p:attrNameLst>
                                      </p:cBhvr>
                                      <p:to>
                                        <p:strVal val="visible"/>
                                      </p:to>
                                    </p:set>
                                    <p:animEffect transition="in" filter="wipe(left)">
                                      <p:cBhvr>
                                        <p:cTn id="34" dur="500"/>
                                        <p:tgtEl>
                                          <p:spTgt spid="18022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0227">
                                            <p:txEl>
                                              <p:pRg st="4" end="4"/>
                                            </p:txEl>
                                          </p:spTgt>
                                        </p:tgtEl>
                                        <p:attrNameLst>
                                          <p:attrName>style.visibility</p:attrName>
                                        </p:attrNameLst>
                                      </p:cBhvr>
                                      <p:to>
                                        <p:strVal val="visible"/>
                                      </p:to>
                                    </p:set>
                                    <p:animEffect transition="in" filter="wipe(left)">
                                      <p:cBhvr>
                                        <p:cTn id="39" dur="500"/>
                                        <p:tgtEl>
                                          <p:spTgt spid="18022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0227">
                                            <p:txEl>
                                              <p:pRg st="5" end="5"/>
                                            </p:txEl>
                                          </p:spTgt>
                                        </p:tgtEl>
                                        <p:attrNameLst>
                                          <p:attrName>style.visibility</p:attrName>
                                        </p:attrNameLst>
                                      </p:cBhvr>
                                      <p:to>
                                        <p:strVal val="visible"/>
                                      </p:to>
                                    </p:set>
                                    <p:animEffect transition="in" filter="wipe(left)">
                                      <p:cBhvr>
                                        <p:cTn id="44" dur="500"/>
                                        <p:tgtEl>
                                          <p:spTgt spid="18022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0227">
                                            <p:txEl>
                                              <p:pRg st="6" end="6"/>
                                            </p:txEl>
                                          </p:spTgt>
                                        </p:tgtEl>
                                        <p:attrNameLst>
                                          <p:attrName>style.visibility</p:attrName>
                                        </p:attrNameLst>
                                      </p:cBhvr>
                                      <p:to>
                                        <p:strVal val="visible"/>
                                      </p:to>
                                    </p:set>
                                    <p:animEffect transition="in" filter="wipe(left)">
                                      <p:cBhvr>
                                        <p:cTn id="49" dur="500"/>
                                        <p:tgtEl>
                                          <p:spTgt spid="180227">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0227">
                                            <p:txEl>
                                              <p:pRg st="7" end="7"/>
                                            </p:txEl>
                                          </p:spTgt>
                                        </p:tgtEl>
                                        <p:attrNameLst>
                                          <p:attrName>style.visibility</p:attrName>
                                        </p:attrNameLst>
                                      </p:cBhvr>
                                      <p:to>
                                        <p:strVal val="visible"/>
                                      </p:to>
                                    </p:set>
                                    <p:animEffect transition="in" filter="wipe(left)">
                                      <p:cBhvr>
                                        <p:cTn id="54" dur="500"/>
                                        <p:tgtEl>
                                          <p:spTgt spid="180227">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0227">
                                            <p:txEl>
                                              <p:pRg st="8" end="8"/>
                                            </p:txEl>
                                          </p:spTgt>
                                        </p:tgtEl>
                                        <p:attrNameLst>
                                          <p:attrName>style.visibility</p:attrName>
                                        </p:attrNameLst>
                                      </p:cBhvr>
                                      <p:to>
                                        <p:strVal val="visible"/>
                                      </p:to>
                                    </p:set>
                                    <p:animEffect transition="in" filter="wipe(left)">
                                      <p:cBhvr>
                                        <p:cTn id="59" dur="500"/>
                                        <p:tgtEl>
                                          <p:spTgt spid="180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4,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0382B9A0-A52A-0748-B517-EAB80E5033FD}" type="slidenum">
              <a:rPr lang="en-US"/>
              <a:pPr/>
              <a:t>8</a:t>
            </a:fld>
            <a:endParaRPr lang="en-US"/>
          </a:p>
        </p:txBody>
      </p:sp>
      <p:pic>
        <p:nvPicPr>
          <p:cNvPr id="179202" name="Picture 2" descr="FG21_002"/>
          <p:cNvPicPr>
            <a:picLocks noChangeAspect="1" noChangeArrowheads="1"/>
          </p:cNvPicPr>
          <p:nvPr/>
        </p:nvPicPr>
        <p:blipFill>
          <a:blip r:embed="rId2"/>
          <a:srcRect/>
          <a:stretch>
            <a:fillRect/>
          </a:stretch>
        </p:blipFill>
        <p:spPr bwMode="auto">
          <a:xfrm>
            <a:off x="5715000" y="3295650"/>
            <a:ext cx="4343400" cy="3257550"/>
          </a:xfrm>
          <a:prstGeom prst="rect">
            <a:avLst/>
          </a:prstGeom>
          <a:noFill/>
        </p:spPr>
      </p:pic>
      <p:sp>
        <p:nvSpPr>
          <p:cNvPr id="179203" name="Rectangle 3"/>
          <p:cNvSpPr>
            <a:spLocks noGrp="1" noChangeArrowheads="1"/>
          </p:cNvSpPr>
          <p:nvPr>
            <p:ph type="title"/>
          </p:nvPr>
        </p:nvSpPr>
        <p:spPr>
          <a:xfrm>
            <a:off x="457200" y="76200"/>
            <a:ext cx="8077200" cy="990600"/>
          </a:xfrm>
        </p:spPr>
        <p:txBody>
          <a:bodyPr/>
          <a:lstStyle/>
          <a:p>
            <a:r>
              <a:rPr lang="en-US"/>
              <a:t>Static Electricity; Electric Charge and Its Conservation</a:t>
            </a:r>
          </a:p>
        </p:txBody>
      </p:sp>
      <p:sp>
        <p:nvSpPr>
          <p:cNvPr id="179204" name="Rectangle 4"/>
          <p:cNvSpPr>
            <a:spLocks noGrp="1" noChangeArrowheads="1"/>
          </p:cNvSpPr>
          <p:nvPr>
            <p:ph type="body" idx="1"/>
          </p:nvPr>
        </p:nvSpPr>
        <p:spPr>
          <a:xfrm>
            <a:off x="533400" y="1143000"/>
            <a:ext cx="8001000" cy="2819400"/>
          </a:xfrm>
        </p:spPr>
        <p:txBody>
          <a:bodyPr/>
          <a:lstStyle/>
          <a:p>
            <a:r>
              <a:rPr lang="en-US" sz="2800" dirty="0"/>
              <a:t>Electricity is from Greek word </a:t>
            </a:r>
            <a:r>
              <a:rPr lang="en-US" sz="2800" dirty="0" err="1">
                <a:latin typeface="Monotype Corsiva" charset="0"/>
              </a:rPr>
              <a:t>elecktron</a:t>
            </a:r>
            <a:r>
              <a:rPr lang="en-US" sz="2800" dirty="0">
                <a:latin typeface="Monotype Corsiva" charset="0"/>
              </a:rPr>
              <a:t>=</a:t>
            </a:r>
            <a:r>
              <a:rPr lang="en-US" sz="2800" dirty="0"/>
              <a:t>amber, a petrified tree resin that attracts matter if rubbed</a:t>
            </a:r>
          </a:p>
          <a:p>
            <a:r>
              <a:rPr lang="en-US" sz="2800" dirty="0"/>
              <a:t>Static Electricity: an amber effect</a:t>
            </a:r>
          </a:p>
          <a:p>
            <a:pPr lvl="1"/>
            <a:r>
              <a:rPr lang="en-US" sz="2400" dirty="0"/>
              <a:t>An object becomes charged or “posses a net electric charge” due to rubbing</a:t>
            </a:r>
          </a:p>
          <a:p>
            <a:pPr lvl="1"/>
            <a:r>
              <a:rPr lang="en-US" sz="2400" dirty="0"/>
              <a:t>Can you give some examples?</a:t>
            </a:r>
          </a:p>
        </p:txBody>
      </p:sp>
      <p:sp>
        <p:nvSpPr>
          <p:cNvPr id="179205" name="Rectangle 5"/>
          <p:cNvSpPr>
            <a:spLocks noChangeArrowheads="1"/>
          </p:cNvSpPr>
          <p:nvPr/>
        </p:nvSpPr>
        <p:spPr bwMode="auto">
          <a:xfrm>
            <a:off x="609600" y="3810000"/>
            <a:ext cx="65532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Two types of electric charge, positive/negative</a:t>
            </a:r>
          </a:p>
          <a:p>
            <a:pPr marL="742950" lvl="1" indent="-285750">
              <a:spcBef>
                <a:spcPct val="20000"/>
              </a:spcBef>
              <a:buFontTx/>
              <a:buChar char="–"/>
            </a:pPr>
            <a:r>
              <a:rPr lang="en-US" dirty="0">
                <a:solidFill>
                  <a:srgbClr val="660066"/>
                </a:solidFill>
                <a:latin typeface="Arial Narrow" charset="0"/>
                <a:ea typeface="ＭＳ Ｐゴシック" charset="-128"/>
              </a:rPr>
              <a:t>Like charges repel while unlike charges attract</a:t>
            </a:r>
          </a:p>
          <a:p>
            <a:pPr marL="742950" lvl="1" indent="-285750">
              <a:spcBef>
                <a:spcPct val="20000"/>
              </a:spcBef>
              <a:buFontTx/>
              <a:buChar char="–"/>
            </a:pPr>
            <a:r>
              <a:rPr lang="en-US" dirty="0">
                <a:solidFill>
                  <a:srgbClr val="660066"/>
                </a:solidFill>
                <a:latin typeface="Arial Narrow" charset="0"/>
                <a:ea typeface="ＭＳ Ｐゴシック" charset="-128"/>
              </a:rPr>
              <a:t>Benjamin Franklin referred the charge on glass rod as the positive, arbitrarily.   Thus the charge that attracts glass rod is negative. </a:t>
            </a:r>
            <a:r>
              <a:rPr lang="en-US" dirty="0">
                <a:solidFill>
                  <a:srgbClr val="660066"/>
                </a:solidFill>
                <a:latin typeface="Arial Narrow" charset="0"/>
                <a:ea typeface="ＭＳ Ｐゴシック" charset="-128"/>
                <a:sym typeface="Wingdings" charset="2"/>
              </a:rPr>
              <a:t> This convention is still used.</a:t>
            </a:r>
            <a:endParaRPr lang="en-US" dirty="0">
              <a:solidFill>
                <a:srgbClr val="660066"/>
              </a:solidFill>
              <a:latin typeface="Arial Narrow" charset="0"/>
              <a:ea typeface="ＭＳ Ｐゴシック" charset="-128"/>
            </a:endParaRPr>
          </a:p>
        </p:txBody>
      </p:sp>
      <p:pic>
        <p:nvPicPr>
          <p:cNvPr id="179206" name="Picture 6" descr="amb-37"/>
          <p:cNvPicPr>
            <a:picLocks noChangeAspect="1" noChangeArrowheads="1"/>
          </p:cNvPicPr>
          <p:nvPr/>
        </p:nvPicPr>
        <p:blipFill>
          <a:blip r:embed="rId3"/>
          <a:srcRect/>
          <a:stretch>
            <a:fillRect/>
          </a:stretch>
        </p:blipFill>
        <p:spPr bwMode="auto">
          <a:xfrm>
            <a:off x="7162800" y="1600200"/>
            <a:ext cx="1676400" cy="1028700"/>
          </a:xfrm>
          <a:prstGeom prst="rect">
            <a:avLst/>
          </a:prstGeom>
          <a:noFill/>
        </p:spPr>
      </p:pic>
    </p:spTree>
    <p:extLst>
      <p:ext uri="{BB962C8B-B14F-4D97-AF65-F5344CB8AC3E}">
        <p14:creationId xmlns:p14="http://schemas.microsoft.com/office/powerpoint/2010/main" val="310434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500"/>
                                        <p:tgtEl>
                                          <p:spTgt spid="179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9206"/>
                                        </p:tgtEl>
                                        <p:attrNameLst>
                                          <p:attrName>style.visibility</p:attrName>
                                        </p:attrNameLst>
                                      </p:cBhvr>
                                      <p:to>
                                        <p:strVal val="visible"/>
                                      </p:to>
                                    </p:set>
                                    <p:anim to="" calcmode="lin" valueType="num">
                                      <p:cBhvr>
                                        <p:cTn id="12" dur="1" fill="hold"/>
                                        <p:tgtEl>
                                          <p:spTgt spid="17920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9204">
                                            <p:txEl>
                                              <p:pRg st="1" end="1"/>
                                            </p:txEl>
                                          </p:spTgt>
                                        </p:tgtEl>
                                        <p:attrNameLst>
                                          <p:attrName>style.visibility</p:attrName>
                                        </p:attrNameLst>
                                      </p:cBhvr>
                                      <p:to>
                                        <p:strVal val="visible"/>
                                      </p:to>
                                    </p:set>
                                    <p:animEffect transition="in" filter="wipe(left)">
                                      <p:cBhvr>
                                        <p:cTn id="17" dur="500"/>
                                        <p:tgtEl>
                                          <p:spTgt spid="1792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9204">
                                            <p:txEl>
                                              <p:pRg st="2" end="2"/>
                                            </p:txEl>
                                          </p:spTgt>
                                        </p:tgtEl>
                                        <p:attrNameLst>
                                          <p:attrName>style.visibility</p:attrName>
                                        </p:attrNameLst>
                                      </p:cBhvr>
                                      <p:to>
                                        <p:strVal val="visible"/>
                                      </p:to>
                                    </p:set>
                                    <p:animEffect transition="in" filter="wipe(left)">
                                      <p:cBhvr>
                                        <p:cTn id="22" dur="500"/>
                                        <p:tgtEl>
                                          <p:spTgt spid="1792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79204">
                                            <p:txEl>
                                              <p:pRg st="3" end="3"/>
                                            </p:txEl>
                                          </p:spTgt>
                                        </p:tgtEl>
                                        <p:attrNameLst>
                                          <p:attrName>style.visibility</p:attrName>
                                        </p:attrNameLst>
                                      </p:cBhvr>
                                      <p:to>
                                        <p:strVal val="visible"/>
                                      </p:to>
                                    </p:set>
                                    <p:animEffect transition="in" filter="wipe(left)">
                                      <p:cBhvr>
                                        <p:cTn id="27" dur="500"/>
                                        <p:tgtEl>
                                          <p:spTgt spid="1792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79205">
                                            <p:txEl>
                                              <p:pRg st="0" end="0"/>
                                            </p:txEl>
                                          </p:spTgt>
                                        </p:tgtEl>
                                        <p:attrNameLst>
                                          <p:attrName>style.visibility</p:attrName>
                                        </p:attrNameLst>
                                      </p:cBhvr>
                                      <p:to>
                                        <p:strVal val="visible"/>
                                      </p:to>
                                    </p:set>
                                    <p:animEffect transition="in" filter="wipe(left)">
                                      <p:cBhvr>
                                        <p:cTn id="32" dur="500"/>
                                        <p:tgtEl>
                                          <p:spTgt spid="17920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79205">
                                            <p:txEl>
                                              <p:pRg st="1" end="1"/>
                                            </p:txEl>
                                          </p:spTgt>
                                        </p:tgtEl>
                                        <p:attrNameLst>
                                          <p:attrName>style.visibility</p:attrName>
                                        </p:attrNameLst>
                                      </p:cBhvr>
                                      <p:to>
                                        <p:strVal val="visible"/>
                                      </p:to>
                                    </p:set>
                                    <p:animEffect transition="in" filter="wipe(left)">
                                      <p:cBhvr>
                                        <p:cTn id="37" dur="500"/>
                                        <p:tgtEl>
                                          <p:spTgt spid="17920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79202"/>
                                        </p:tgtEl>
                                        <p:attrNameLst>
                                          <p:attrName>style.visibility</p:attrName>
                                        </p:attrNameLst>
                                      </p:cBhvr>
                                      <p:to>
                                        <p:strVal val="visible"/>
                                      </p:to>
                                    </p:set>
                                    <p:anim calcmode="lin" valueType="num">
                                      <p:cBhvr>
                                        <p:cTn id="42" dur="500" fill="hold"/>
                                        <p:tgtEl>
                                          <p:spTgt spid="179202"/>
                                        </p:tgtEl>
                                        <p:attrNameLst>
                                          <p:attrName>ppt_w</p:attrName>
                                        </p:attrNameLst>
                                      </p:cBhvr>
                                      <p:tavLst>
                                        <p:tav tm="0">
                                          <p:val>
                                            <p:fltVal val="0"/>
                                          </p:val>
                                        </p:tav>
                                        <p:tav tm="100000">
                                          <p:val>
                                            <p:strVal val="#ppt_w"/>
                                          </p:val>
                                        </p:tav>
                                      </p:tavLst>
                                    </p:anim>
                                    <p:anim calcmode="lin" valueType="num">
                                      <p:cBhvr>
                                        <p:cTn id="43" dur="500" fill="hold"/>
                                        <p:tgtEl>
                                          <p:spTgt spid="179202"/>
                                        </p:tgtEl>
                                        <p:attrNameLst>
                                          <p:attrName>ppt_h</p:attrName>
                                        </p:attrNameLst>
                                      </p:cBhvr>
                                      <p:tavLst>
                                        <p:tav tm="0">
                                          <p:val>
                                            <p:fltVal val="0"/>
                                          </p:val>
                                        </p:tav>
                                        <p:tav tm="100000">
                                          <p:val>
                                            <p:strVal val="#ppt_h"/>
                                          </p:val>
                                        </p:tav>
                                      </p:tavLst>
                                    </p:anim>
                                    <p:animEffect transition="in" filter="fade">
                                      <p:cBhvr>
                                        <p:cTn id="44" dur="500"/>
                                        <p:tgtEl>
                                          <p:spTgt spid="1792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79205">
                                            <p:txEl>
                                              <p:pRg st="2" end="2"/>
                                            </p:txEl>
                                          </p:spTgt>
                                        </p:tgtEl>
                                        <p:attrNameLst>
                                          <p:attrName>style.visibility</p:attrName>
                                        </p:attrNameLst>
                                      </p:cBhvr>
                                      <p:to>
                                        <p:strVal val="visible"/>
                                      </p:to>
                                    </p:set>
                                    <p:animEffect transition="in" filter="wipe(left)">
                                      <p:cBhvr>
                                        <p:cTn id="49" dur="500"/>
                                        <p:tgtEl>
                                          <p:spTgt spid="179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P spid="17920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4,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8CAC4E7F-230A-7840-B7EE-47874DABF809}" type="slidenum">
              <a:rPr lang="en-US"/>
              <a:pPr/>
              <a:t>9</a:t>
            </a:fld>
            <a:endParaRPr lang="en-US"/>
          </a:p>
        </p:txBody>
      </p:sp>
      <p:sp>
        <p:nvSpPr>
          <p:cNvPr id="180226" name="Rectangle 2"/>
          <p:cNvSpPr>
            <a:spLocks noGrp="1" noChangeArrowheads="1"/>
          </p:cNvSpPr>
          <p:nvPr>
            <p:ph type="title"/>
          </p:nvPr>
        </p:nvSpPr>
        <p:spPr>
          <a:xfrm>
            <a:off x="457200" y="76200"/>
            <a:ext cx="8077200" cy="990600"/>
          </a:xfrm>
        </p:spPr>
        <p:txBody>
          <a:bodyPr/>
          <a:lstStyle/>
          <a:p>
            <a:r>
              <a:rPr lang="en-US"/>
              <a:t>Static Electricity; Electric Charge and Its Conservation</a:t>
            </a:r>
          </a:p>
        </p:txBody>
      </p:sp>
      <p:sp>
        <p:nvSpPr>
          <p:cNvPr id="180227" name="Rectangle 3"/>
          <p:cNvSpPr>
            <a:spLocks noGrp="1" noChangeArrowheads="1"/>
          </p:cNvSpPr>
          <p:nvPr>
            <p:ph type="body" idx="1"/>
          </p:nvPr>
        </p:nvSpPr>
        <p:spPr>
          <a:xfrm>
            <a:off x="304800" y="1143000"/>
            <a:ext cx="8686800" cy="5105400"/>
          </a:xfrm>
        </p:spPr>
        <p:txBody>
          <a:bodyPr/>
          <a:lstStyle/>
          <a:p>
            <a:pPr>
              <a:lnSpc>
                <a:spcPct val="90000"/>
              </a:lnSpc>
            </a:pPr>
            <a:r>
              <a:rPr lang="en-US" sz="2800" dirty="0"/>
              <a:t>Franklin argued that when a certain amount of charge is produced on one body in a process, an equal amount of opposite type of charge is produced on another body.</a:t>
            </a:r>
          </a:p>
          <a:p>
            <a:pPr lvl="1">
              <a:lnSpc>
                <a:spcPct val="90000"/>
              </a:lnSpc>
            </a:pPr>
            <a:r>
              <a:rPr lang="en-US" sz="2400" dirty="0"/>
              <a:t>The positive and negative are treated algebraically so that during any process the net change in the amount of produced charge is 0.</a:t>
            </a:r>
          </a:p>
          <a:p>
            <a:pPr lvl="2">
              <a:lnSpc>
                <a:spcPct val="90000"/>
              </a:lnSpc>
            </a:pPr>
            <a:r>
              <a:rPr lang="en-US" sz="2000" dirty="0"/>
              <a:t>When you comb your hair with a plastic comb, it acquires the negative charge and the hair an equal amount of positive charge.</a:t>
            </a:r>
          </a:p>
          <a:p>
            <a:pPr>
              <a:lnSpc>
                <a:spcPct val="90000"/>
              </a:lnSpc>
            </a:pPr>
            <a:r>
              <a:rPr lang="en-US" sz="2800" dirty="0"/>
              <a:t>This is the </a:t>
            </a:r>
            <a:r>
              <a:rPr lang="en-US" sz="2800" b="1" u="sng" dirty="0">
                <a:solidFill>
                  <a:srgbClr val="A50021"/>
                </a:solidFill>
              </a:rPr>
              <a:t>law of conservation of electric charge.</a:t>
            </a:r>
          </a:p>
          <a:p>
            <a:pPr lvl="1">
              <a:lnSpc>
                <a:spcPct val="90000"/>
              </a:lnSpc>
            </a:pPr>
            <a:r>
              <a:rPr lang="en-US" sz="2400" b="1" u="sng" dirty="0">
                <a:solidFill>
                  <a:srgbClr val="A50021"/>
                </a:solidFill>
                <a:sym typeface="Wingdings" charset="2"/>
              </a:rPr>
              <a:t>The net amount of electric charge produced in any process is ZERO!!</a:t>
            </a:r>
          </a:p>
          <a:p>
            <a:pPr lvl="2">
              <a:lnSpc>
                <a:spcPct val="90000"/>
              </a:lnSpc>
            </a:pPr>
            <a:r>
              <a:rPr lang="en-US" sz="2000" dirty="0"/>
              <a:t>If an object or one region of space acquires a positive charge, then an equal amount of negative charge will be found in neighboring areas or objects. </a:t>
            </a:r>
          </a:p>
          <a:p>
            <a:pPr lvl="2">
              <a:lnSpc>
                <a:spcPct val="90000"/>
              </a:lnSpc>
            </a:pPr>
            <a:r>
              <a:rPr lang="en-US" sz="2000" dirty="0"/>
              <a:t>No violations have ever been observed.</a:t>
            </a:r>
          </a:p>
          <a:p>
            <a:pPr lvl="2">
              <a:lnSpc>
                <a:spcPct val="90000"/>
              </a:lnSpc>
            </a:pPr>
            <a:r>
              <a:rPr lang="en-US" sz="2000" dirty="0"/>
              <a:t>This conservation law is as firmly established as that of energy or momentum.</a:t>
            </a:r>
          </a:p>
        </p:txBody>
      </p:sp>
    </p:spTree>
    <p:extLst>
      <p:ext uri="{BB962C8B-B14F-4D97-AF65-F5344CB8AC3E}">
        <p14:creationId xmlns:p14="http://schemas.microsoft.com/office/powerpoint/2010/main" val="89598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left)">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wipe(left)">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wipe(left)">
                                      <p:cBhvr>
                                        <p:cTn id="17" dur="500"/>
                                        <p:tgtEl>
                                          <p:spTgt spid="180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0227">
                                            <p:txEl>
                                              <p:pRg st="3" end="3"/>
                                            </p:txEl>
                                          </p:spTgt>
                                        </p:tgtEl>
                                        <p:attrNameLst>
                                          <p:attrName>style.visibility</p:attrName>
                                        </p:attrNameLst>
                                      </p:cBhvr>
                                      <p:to>
                                        <p:strVal val="visible"/>
                                      </p:to>
                                    </p:set>
                                    <p:animEffect transition="in" filter="wipe(left)">
                                      <p:cBhvr>
                                        <p:cTn id="22" dur="500"/>
                                        <p:tgtEl>
                                          <p:spTgt spid="180227">
                                            <p:txEl>
                                              <p:pRg st="3" end="3"/>
                                            </p:txEl>
                                          </p:spTgt>
                                        </p:tgtEl>
                                      </p:cBhvr>
                                    </p:animEffect>
                                  </p:childTnLst>
                                </p:cTn>
                              </p:par>
                            </p:childTnLst>
                          </p:cTn>
                        </p:par>
                        <p:par>
                          <p:cTn id="23" fill="hold">
                            <p:stCondLst>
                              <p:cond delay="950"/>
                            </p:stCondLst>
                            <p:childTnLst>
                              <p:par>
                                <p:cTn id="24" presetID="8" presetClass="emph" presetSubtype="0" fill="hold" nodeType="afterEffect">
                                  <p:stCondLst>
                                    <p:cond delay="0"/>
                                  </p:stCondLst>
                                  <p:iterate type="wd">
                                    <p:tmPct val="0"/>
                                  </p:iterate>
                                  <p:childTnLst>
                                    <p:animRot by="21600000">
                                      <p:cBhvr>
                                        <p:cTn id="25" dur="2000" fill="hold"/>
                                        <p:tgtEl>
                                          <p:spTgt spid="180227">
                                            <p:txEl>
                                              <p:pRg st="3" end="3"/>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80227">
                                            <p:txEl>
                                              <p:pRg st="4" end="4"/>
                                            </p:txEl>
                                          </p:spTgt>
                                        </p:tgtEl>
                                        <p:attrNameLst>
                                          <p:attrName>style.visibility</p:attrName>
                                        </p:attrNameLst>
                                      </p:cBhvr>
                                      <p:to>
                                        <p:strVal val="visible"/>
                                      </p:to>
                                    </p:set>
                                    <p:animEffect transition="in" filter="wipe(left)">
                                      <p:cBhvr>
                                        <p:cTn id="30" dur="500"/>
                                        <p:tgtEl>
                                          <p:spTgt spid="1802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180227">
                                            <p:txEl>
                                              <p:pRg st="5" end="5"/>
                                            </p:txEl>
                                          </p:spTgt>
                                        </p:tgtEl>
                                        <p:attrNameLst>
                                          <p:attrName>style.visibility</p:attrName>
                                        </p:attrNameLst>
                                      </p:cBhvr>
                                      <p:to>
                                        <p:strVal val="visible"/>
                                      </p:to>
                                    </p:set>
                                    <p:animEffect transition="in" filter="wipe(left)">
                                      <p:cBhvr>
                                        <p:cTn id="35" dur="500"/>
                                        <p:tgtEl>
                                          <p:spTgt spid="180227">
                                            <p:txEl>
                                              <p:pRg st="5" end="5"/>
                                            </p:txEl>
                                          </p:spTgt>
                                        </p:tgtEl>
                                      </p:cBhvr>
                                    </p:animEffect>
                                  </p:childTnLst>
                                </p:cTn>
                              </p:par>
                            </p:childTnLst>
                          </p:cTn>
                        </p:par>
                        <p:par>
                          <p:cTn id="36" fill="hold">
                            <p:stCondLst>
                              <p:cond delay="1900"/>
                            </p:stCondLst>
                            <p:childTnLst>
                              <p:par>
                                <p:cTn id="37" presetID="21" presetClass="emph" presetSubtype="0" fill="hold" nodeType="afterEffect">
                                  <p:stCondLst>
                                    <p:cond delay="0"/>
                                  </p:stCondLst>
                                  <p:iterate type="wd">
                                    <p:tmPct val="0"/>
                                  </p:iterate>
                                  <p:childTnLst>
                                    <p:animClr clrSpc="hsl" dir="cw">
                                      <p:cBhvr override="childStyle">
                                        <p:cTn id="38" dur="500" fill="hold"/>
                                        <p:tgtEl>
                                          <p:spTgt spid="180227">
                                            <p:txEl>
                                              <p:pRg st="4" end="4"/>
                                            </p:txEl>
                                          </p:spTgt>
                                        </p:tgtEl>
                                        <p:attrNameLst>
                                          <p:attrName>style.color</p:attrName>
                                        </p:attrNameLst>
                                      </p:cBhvr>
                                      <p:by>
                                        <p:hsl h="7200000" s="0" l="0"/>
                                      </p:by>
                                    </p:animClr>
                                    <p:animClr clrSpc="hsl" dir="cw">
                                      <p:cBhvr>
                                        <p:cTn id="39" dur="500" fill="hold"/>
                                        <p:tgtEl>
                                          <p:spTgt spid="180227">
                                            <p:txEl>
                                              <p:pRg st="4" end="4"/>
                                            </p:txEl>
                                          </p:spTgt>
                                        </p:tgtEl>
                                        <p:attrNameLst>
                                          <p:attrName>fillcolor</p:attrName>
                                        </p:attrNameLst>
                                      </p:cBhvr>
                                      <p:by>
                                        <p:hsl h="7200000" s="0" l="0"/>
                                      </p:by>
                                    </p:animClr>
                                    <p:animClr clrSpc="hsl" dir="cw">
                                      <p:cBhvr>
                                        <p:cTn id="40" dur="500" fill="hold"/>
                                        <p:tgtEl>
                                          <p:spTgt spid="180227">
                                            <p:txEl>
                                              <p:pRg st="4" end="4"/>
                                            </p:txEl>
                                          </p:spTgt>
                                        </p:tgtEl>
                                        <p:attrNameLst>
                                          <p:attrName>stroke.color</p:attrName>
                                        </p:attrNameLst>
                                      </p:cBhvr>
                                      <p:by>
                                        <p:hsl h="7200000" s="0" l="0"/>
                                      </p:by>
                                    </p:animClr>
                                    <p:set>
                                      <p:cBhvr>
                                        <p:cTn id="41" dur="500" fill="hold"/>
                                        <p:tgtEl>
                                          <p:spTgt spid="180227">
                                            <p:txEl>
                                              <p:pRg st="4" end="4"/>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80227">
                                            <p:txEl>
                                              <p:pRg st="6" end="6"/>
                                            </p:txEl>
                                          </p:spTgt>
                                        </p:tgtEl>
                                        <p:attrNameLst>
                                          <p:attrName>style.visibility</p:attrName>
                                        </p:attrNameLst>
                                      </p:cBhvr>
                                      <p:to>
                                        <p:strVal val="visible"/>
                                      </p:to>
                                    </p:set>
                                    <p:animEffect transition="in" filter="wipe(left)">
                                      <p:cBhvr>
                                        <p:cTn id="46" dur="500"/>
                                        <p:tgtEl>
                                          <p:spTgt spid="18022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80227">
                                            <p:txEl>
                                              <p:pRg st="7" end="7"/>
                                            </p:txEl>
                                          </p:spTgt>
                                        </p:tgtEl>
                                        <p:attrNameLst>
                                          <p:attrName>style.visibility</p:attrName>
                                        </p:attrNameLst>
                                      </p:cBhvr>
                                      <p:to>
                                        <p:strVal val="visible"/>
                                      </p:to>
                                    </p:set>
                                    <p:animEffect transition="in" filter="wipe(left)">
                                      <p:cBhvr>
                                        <p:cTn id="51" dur="500"/>
                                        <p:tgtEl>
                                          <p:spTgt spid="180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uiExpand="1"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9537</TotalTime>
  <Words>2436</Words>
  <Application>Microsoft Macintosh PowerPoint</Application>
  <PresentationFormat>On-screen Show (4:3)</PresentationFormat>
  <Paragraphs>317</Paragraphs>
  <Slides>19</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 Narrow</vt:lpstr>
      <vt:lpstr>Monotype Corsiva</vt:lpstr>
      <vt:lpstr>Symbol</vt:lpstr>
      <vt:lpstr>Times New Roman</vt:lpstr>
      <vt:lpstr>phys1443-spring02</vt:lpstr>
      <vt:lpstr>Equation</vt:lpstr>
      <vt:lpstr>PHYS 1441 – Section 001 Lecture #2</vt:lpstr>
      <vt:lpstr>Announcements</vt:lpstr>
      <vt:lpstr>Extra Credit Special Project #1 </vt:lpstr>
      <vt:lpstr>SI Base Quantities and Units</vt:lpstr>
      <vt:lpstr>Prefixes, expressions and their meanings</vt:lpstr>
      <vt:lpstr>How do we convert quantities from one unit to another?</vt:lpstr>
      <vt:lpstr>What does the Electric Force do?</vt:lpstr>
      <vt:lpstr>Static Electricity; Electric Charge and Its Conservation</vt:lpstr>
      <vt:lpstr>Static Electricity; Electric Charge and Its Conservation</vt:lpstr>
      <vt:lpstr>Electric Charge in an Atom</vt:lpstr>
      <vt:lpstr>Insulators and Conductors</vt:lpstr>
      <vt:lpstr>Induced Charge</vt:lpstr>
      <vt:lpstr>Induced Charge</vt:lpstr>
      <vt:lpstr>Coulomb’s Law</vt:lpstr>
      <vt:lpstr>Coulomb’s Law – The Formula</vt:lpstr>
      <vt:lpstr>Electric Force</vt:lpstr>
      <vt:lpstr>The Elementary Charge and Permittivity</vt:lpstr>
      <vt:lpstr>Example on the Coulomb Force </vt:lpstr>
      <vt:lpstr>Example 21 –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439</cp:revision>
  <dcterms:created xsi:type="dcterms:W3CDTF">2012-01-19T04:21:20Z</dcterms:created>
  <dcterms:modified xsi:type="dcterms:W3CDTF">2019-06-04T18:34:11Z</dcterms:modified>
</cp:coreProperties>
</file>