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536" r:id="rId2"/>
    <p:sldId id="538" r:id="rId3"/>
    <p:sldId id="480" r:id="rId4"/>
    <p:sldId id="544" r:id="rId5"/>
    <p:sldId id="545" r:id="rId6"/>
    <p:sldId id="546" r:id="rId7"/>
    <p:sldId id="547" r:id="rId8"/>
    <p:sldId id="548" r:id="rId9"/>
    <p:sldId id="549" r:id="rId10"/>
    <p:sldId id="550" r:id="rId11"/>
    <p:sldId id="551" r:id="rId12"/>
    <p:sldId id="552" r:id="rId13"/>
    <p:sldId id="555" r:id="rId14"/>
    <p:sldId id="556" r:id="rId15"/>
    <p:sldId id="557" r:id="rId16"/>
    <p:sldId id="558" r:id="rId17"/>
    <p:sldId id="559" r:id="rId18"/>
    <p:sldId id="560"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67"/>
    <p:restoredTop sz="94660"/>
  </p:normalViewPr>
  <p:slideViewPr>
    <p:cSldViewPr>
      <p:cViewPr varScale="1">
        <p:scale>
          <a:sx n="136" d="100"/>
          <a:sy n="136" d="100"/>
        </p:scale>
        <p:origin x="8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89.emf"/><Relationship Id="rId7" Type="http://schemas.openxmlformats.org/officeDocument/2006/relationships/image" Target="../media/image93.emf"/><Relationship Id="rId12" Type="http://schemas.openxmlformats.org/officeDocument/2006/relationships/image" Target="../media/image98.emf"/><Relationship Id="rId2" Type="http://schemas.openxmlformats.org/officeDocument/2006/relationships/image" Target="../media/image88.emf"/><Relationship Id="rId1" Type="http://schemas.openxmlformats.org/officeDocument/2006/relationships/image" Target="../media/image87.emf"/><Relationship Id="rId6" Type="http://schemas.openxmlformats.org/officeDocument/2006/relationships/image" Target="../media/image92.emf"/><Relationship Id="rId11" Type="http://schemas.openxmlformats.org/officeDocument/2006/relationships/image" Target="../media/image97.emf"/><Relationship Id="rId5" Type="http://schemas.openxmlformats.org/officeDocument/2006/relationships/image" Target="../media/image91.emf"/><Relationship Id="rId10" Type="http://schemas.openxmlformats.org/officeDocument/2006/relationships/image" Target="../media/image96.emf"/><Relationship Id="rId4" Type="http://schemas.openxmlformats.org/officeDocument/2006/relationships/image" Target="../media/image90.emf"/><Relationship Id="rId9" Type="http://schemas.openxmlformats.org/officeDocument/2006/relationships/image" Target="../media/image95.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image" Target="../media/image111.emf"/><Relationship Id="rId3" Type="http://schemas.openxmlformats.org/officeDocument/2006/relationships/image" Target="../media/image101.emf"/><Relationship Id="rId7" Type="http://schemas.openxmlformats.org/officeDocument/2006/relationships/image" Target="../media/image105.emf"/><Relationship Id="rId12" Type="http://schemas.openxmlformats.org/officeDocument/2006/relationships/image" Target="../media/image110.emf"/><Relationship Id="rId17" Type="http://schemas.openxmlformats.org/officeDocument/2006/relationships/image" Target="../media/image115.emf"/><Relationship Id="rId2" Type="http://schemas.openxmlformats.org/officeDocument/2006/relationships/image" Target="../media/image100.emf"/><Relationship Id="rId16" Type="http://schemas.openxmlformats.org/officeDocument/2006/relationships/image" Target="../media/image114.emf"/><Relationship Id="rId1" Type="http://schemas.openxmlformats.org/officeDocument/2006/relationships/image" Target="../media/image99.emf"/><Relationship Id="rId6" Type="http://schemas.openxmlformats.org/officeDocument/2006/relationships/image" Target="../media/image104.emf"/><Relationship Id="rId11" Type="http://schemas.openxmlformats.org/officeDocument/2006/relationships/image" Target="../media/image109.emf"/><Relationship Id="rId5" Type="http://schemas.openxmlformats.org/officeDocument/2006/relationships/image" Target="../media/image103.emf"/><Relationship Id="rId15" Type="http://schemas.openxmlformats.org/officeDocument/2006/relationships/image" Target="../media/image113.emf"/><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 Id="rId14" Type="http://schemas.openxmlformats.org/officeDocument/2006/relationships/image" Target="../media/image11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6.emf"/><Relationship Id="rId5" Type="http://schemas.openxmlformats.org/officeDocument/2006/relationships/image" Target="../media/image120.emf"/><Relationship Id="rId4" Type="http://schemas.openxmlformats.org/officeDocument/2006/relationships/image" Target="../media/image119.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24.emf"/><Relationship Id="rId7" Type="http://schemas.openxmlformats.org/officeDocument/2006/relationships/image" Target="../media/image128.emf"/><Relationship Id="rId2" Type="http://schemas.openxmlformats.org/officeDocument/2006/relationships/image" Target="../media/image123.emf"/><Relationship Id="rId1" Type="http://schemas.openxmlformats.org/officeDocument/2006/relationships/image" Target="../media/image122.emf"/><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emf"/><Relationship Id="rId7" Type="http://schemas.openxmlformats.org/officeDocument/2006/relationships/image" Target="../media/image9.w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image" Target="../media/image6.emf"/><Relationship Id="rId9"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emf"/><Relationship Id="rId7"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5.emf"/><Relationship Id="rId5" Type="http://schemas.openxmlformats.org/officeDocument/2006/relationships/image" Target="../media/image20.emf"/><Relationship Id="rId4"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18" Type="http://schemas.openxmlformats.org/officeDocument/2006/relationships/image" Target="../media/image45.emf"/><Relationship Id="rId3" Type="http://schemas.openxmlformats.org/officeDocument/2006/relationships/image" Target="../media/image30.emf"/><Relationship Id="rId21" Type="http://schemas.openxmlformats.org/officeDocument/2006/relationships/image" Target="../media/image48.emf"/><Relationship Id="rId7" Type="http://schemas.openxmlformats.org/officeDocument/2006/relationships/image" Target="../media/image34.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2" Type="http://schemas.openxmlformats.org/officeDocument/2006/relationships/image" Target="../media/image29.emf"/><Relationship Id="rId16" Type="http://schemas.openxmlformats.org/officeDocument/2006/relationships/image" Target="../media/image43.emf"/><Relationship Id="rId20" Type="http://schemas.openxmlformats.org/officeDocument/2006/relationships/image" Target="../media/image47.emf"/><Relationship Id="rId1" Type="http://schemas.openxmlformats.org/officeDocument/2006/relationships/image" Target="../media/image28.emf"/><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5" Type="http://schemas.openxmlformats.org/officeDocument/2006/relationships/image" Target="../media/image32.wmf"/><Relationship Id="rId15" Type="http://schemas.openxmlformats.org/officeDocument/2006/relationships/image" Target="../media/image42.emf"/><Relationship Id="rId23" Type="http://schemas.openxmlformats.org/officeDocument/2006/relationships/image" Target="../media/image50.emf"/><Relationship Id="rId10" Type="http://schemas.openxmlformats.org/officeDocument/2006/relationships/image" Target="../media/image37.emf"/><Relationship Id="rId19" Type="http://schemas.openxmlformats.org/officeDocument/2006/relationships/image" Target="../media/image46.emf"/><Relationship Id="rId4" Type="http://schemas.openxmlformats.org/officeDocument/2006/relationships/image" Target="../media/image31.emf"/><Relationship Id="rId9" Type="http://schemas.openxmlformats.org/officeDocument/2006/relationships/image" Target="../media/image36.wmf"/><Relationship Id="rId14" Type="http://schemas.openxmlformats.org/officeDocument/2006/relationships/image" Target="../media/image41.emf"/><Relationship Id="rId22"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 Id="rId9" Type="http://schemas.openxmlformats.org/officeDocument/2006/relationships/image" Target="../media/image6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emf"/><Relationship Id="rId5" Type="http://schemas.openxmlformats.org/officeDocument/2006/relationships/image" Target="../media/image69.wmf"/><Relationship Id="rId4"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07069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21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110580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June 5,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Wednesday, June 5, 2019</a:t>
            </a:r>
          </a:p>
        </p:txBody>
      </p:sp>
      <p:sp>
        <p:nvSpPr>
          <p:cNvPr id="7" name="Rectangle 5"/>
          <p:cNvSpPr>
            <a:spLocks noGrp="1" noChangeArrowheads="1"/>
          </p:cNvSpPr>
          <p:nvPr>
            <p:ph type="ftr" sz="quarter" idx="11"/>
          </p:nvPr>
        </p:nvSpPr>
        <p:spPr/>
        <p:txBody>
          <a:bodyPr/>
          <a:lstStyle>
            <a:lvl1pPr>
              <a:defRPr/>
            </a:lvl1pPr>
          </a:lstStyle>
          <a:p>
            <a:r>
              <a:rPr lang="de-DE"/>
              <a:t>PHYS 1444-001, Summer 2019             Dr. Jaehoon Yu</a:t>
            </a:r>
            <a:endParaRPr lang="en-US"/>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412008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Wednesday, June 5, 2019</a:t>
            </a:r>
          </a:p>
        </p:txBody>
      </p:sp>
      <p:sp>
        <p:nvSpPr>
          <p:cNvPr id="6" name="Footer Placeholder 5"/>
          <p:cNvSpPr>
            <a:spLocks noGrp="1"/>
          </p:cNvSpPr>
          <p:nvPr>
            <p:ph type="ftr" sz="quarter" idx="11"/>
          </p:nvPr>
        </p:nvSpPr>
        <p:spPr/>
        <p:txBody>
          <a:bodyPr/>
          <a:lstStyle>
            <a:lvl1pPr>
              <a:defRPr/>
            </a:lvl1pPr>
          </a:lstStyle>
          <a:p>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20756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June 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June 5,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June 5,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June 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9" r:id="rId13"/>
    <p:sldLayoutId id="2147483690"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0.e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6.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68.wmf"/><Relationship Id="rId4" Type="http://schemas.openxmlformats.org/officeDocument/2006/relationships/image" Target="../media/image65.emf"/><Relationship Id="rId9"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5.wmf"/><Relationship Id="rId3" Type="http://schemas.openxmlformats.org/officeDocument/2006/relationships/image" Target="../media/image78.jpeg"/><Relationship Id="rId7" Type="http://schemas.openxmlformats.org/officeDocument/2006/relationships/image" Target="../media/image72.wmf"/><Relationship Id="rId12" Type="http://schemas.openxmlformats.org/officeDocument/2006/relationships/oleObject" Target="../embeddings/oleObject73.bin"/><Relationship Id="rId17"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8.vml"/><Relationship Id="rId6" Type="http://schemas.openxmlformats.org/officeDocument/2006/relationships/oleObject" Target="../embeddings/oleObject70.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3.wmf"/><Relationship Id="rId14" Type="http://schemas.openxmlformats.org/officeDocument/2006/relationships/oleObject" Target="../embeddings/oleObject7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9.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84.emf"/><Relationship Id="rId3" Type="http://schemas.openxmlformats.org/officeDocument/2006/relationships/oleObject" Target="../embeddings/oleObject77.bin"/><Relationship Id="rId7" Type="http://schemas.openxmlformats.org/officeDocument/2006/relationships/image" Target="../media/image81.emf"/><Relationship Id="rId12"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78.bin"/><Relationship Id="rId11" Type="http://schemas.openxmlformats.org/officeDocument/2006/relationships/image" Target="../media/image83.emf"/><Relationship Id="rId5" Type="http://schemas.openxmlformats.org/officeDocument/2006/relationships/image" Target="../media/image86.jpeg"/><Relationship Id="rId15" Type="http://schemas.openxmlformats.org/officeDocument/2006/relationships/image" Target="../media/image85.emf"/><Relationship Id="rId10" Type="http://schemas.openxmlformats.org/officeDocument/2006/relationships/oleObject" Target="../embeddings/oleObject80.bin"/><Relationship Id="rId4" Type="http://schemas.openxmlformats.org/officeDocument/2006/relationships/image" Target="../media/image80.emf"/><Relationship Id="rId9" Type="http://schemas.openxmlformats.org/officeDocument/2006/relationships/image" Target="../media/image82.emf"/><Relationship Id="rId14" Type="http://schemas.openxmlformats.org/officeDocument/2006/relationships/oleObject" Target="../embeddings/oleObject8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91.emf"/><Relationship Id="rId18" Type="http://schemas.openxmlformats.org/officeDocument/2006/relationships/oleObject" Target="../embeddings/oleObject90.bin"/><Relationship Id="rId26" Type="http://schemas.openxmlformats.org/officeDocument/2006/relationships/oleObject" Target="../embeddings/oleObject94.bin"/><Relationship Id="rId3" Type="http://schemas.openxmlformats.org/officeDocument/2006/relationships/oleObject" Target="../embeddings/oleObject83.bin"/><Relationship Id="rId21" Type="http://schemas.openxmlformats.org/officeDocument/2006/relationships/image" Target="../media/image95.emf"/><Relationship Id="rId7" Type="http://schemas.openxmlformats.org/officeDocument/2006/relationships/image" Target="../media/image88.emf"/><Relationship Id="rId12" Type="http://schemas.openxmlformats.org/officeDocument/2006/relationships/oleObject" Target="../embeddings/oleObject87.bin"/><Relationship Id="rId17" Type="http://schemas.openxmlformats.org/officeDocument/2006/relationships/image" Target="../media/image93.emf"/><Relationship Id="rId25" Type="http://schemas.openxmlformats.org/officeDocument/2006/relationships/image" Target="../media/image97.emf"/><Relationship Id="rId2" Type="http://schemas.openxmlformats.org/officeDocument/2006/relationships/slideLayout" Target="../slideLayouts/slideLayout2.xml"/><Relationship Id="rId16" Type="http://schemas.openxmlformats.org/officeDocument/2006/relationships/oleObject" Target="../embeddings/oleObject89.bin"/><Relationship Id="rId20" Type="http://schemas.openxmlformats.org/officeDocument/2006/relationships/oleObject" Target="../embeddings/oleObject91.bin"/><Relationship Id="rId1" Type="http://schemas.openxmlformats.org/officeDocument/2006/relationships/vmlDrawing" Target="../drawings/vmlDrawing11.vml"/><Relationship Id="rId6" Type="http://schemas.openxmlformats.org/officeDocument/2006/relationships/oleObject" Target="../embeddings/oleObject84.bin"/><Relationship Id="rId11" Type="http://schemas.openxmlformats.org/officeDocument/2006/relationships/image" Target="../media/image90.emf"/><Relationship Id="rId24" Type="http://schemas.openxmlformats.org/officeDocument/2006/relationships/oleObject" Target="../embeddings/oleObject93.bin"/><Relationship Id="rId5" Type="http://schemas.openxmlformats.org/officeDocument/2006/relationships/image" Target="../media/image86.jpeg"/><Relationship Id="rId15" Type="http://schemas.openxmlformats.org/officeDocument/2006/relationships/image" Target="../media/image92.emf"/><Relationship Id="rId23" Type="http://schemas.openxmlformats.org/officeDocument/2006/relationships/image" Target="../media/image96.emf"/><Relationship Id="rId10" Type="http://schemas.openxmlformats.org/officeDocument/2006/relationships/oleObject" Target="../embeddings/oleObject86.bin"/><Relationship Id="rId19" Type="http://schemas.openxmlformats.org/officeDocument/2006/relationships/image" Target="../media/image94.emf"/><Relationship Id="rId4" Type="http://schemas.openxmlformats.org/officeDocument/2006/relationships/image" Target="../media/image87.emf"/><Relationship Id="rId9" Type="http://schemas.openxmlformats.org/officeDocument/2006/relationships/image" Target="../media/image89.emf"/><Relationship Id="rId14" Type="http://schemas.openxmlformats.org/officeDocument/2006/relationships/oleObject" Target="../embeddings/oleObject88.bin"/><Relationship Id="rId22" Type="http://schemas.openxmlformats.org/officeDocument/2006/relationships/oleObject" Target="../embeddings/oleObject92.bin"/><Relationship Id="rId27" Type="http://schemas.openxmlformats.org/officeDocument/2006/relationships/image" Target="../media/image98.emf"/></Relationships>
</file>

<file path=ppt/slides/_rels/slide16.xml.rels><?xml version="1.0" encoding="UTF-8" standalone="yes"?>
<Relationships xmlns="http://schemas.openxmlformats.org/package/2006/relationships"><Relationship Id="rId13" Type="http://schemas.openxmlformats.org/officeDocument/2006/relationships/image" Target="../media/image103.emf"/><Relationship Id="rId18" Type="http://schemas.openxmlformats.org/officeDocument/2006/relationships/oleObject" Target="../embeddings/oleObject102.bin"/><Relationship Id="rId26" Type="http://schemas.openxmlformats.org/officeDocument/2006/relationships/oleObject" Target="../embeddings/oleObject106.bin"/><Relationship Id="rId21" Type="http://schemas.openxmlformats.org/officeDocument/2006/relationships/image" Target="../media/image107.emf"/><Relationship Id="rId34" Type="http://schemas.openxmlformats.org/officeDocument/2006/relationships/oleObject" Target="../embeddings/oleObject110.bin"/><Relationship Id="rId7" Type="http://schemas.openxmlformats.org/officeDocument/2006/relationships/image" Target="../media/image100.emf"/><Relationship Id="rId12" Type="http://schemas.openxmlformats.org/officeDocument/2006/relationships/oleObject" Target="../embeddings/oleObject99.bin"/><Relationship Id="rId17" Type="http://schemas.openxmlformats.org/officeDocument/2006/relationships/image" Target="../media/image105.emf"/><Relationship Id="rId25" Type="http://schemas.openxmlformats.org/officeDocument/2006/relationships/image" Target="../media/image109.emf"/><Relationship Id="rId33" Type="http://schemas.openxmlformats.org/officeDocument/2006/relationships/image" Target="../media/image113.emf"/><Relationship Id="rId2" Type="http://schemas.openxmlformats.org/officeDocument/2006/relationships/slideLayout" Target="../slideLayouts/slideLayout2.xml"/><Relationship Id="rId16" Type="http://schemas.openxmlformats.org/officeDocument/2006/relationships/oleObject" Target="../embeddings/oleObject101.bin"/><Relationship Id="rId20" Type="http://schemas.openxmlformats.org/officeDocument/2006/relationships/oleObject" Target="../embeddings/oleObject103.bin"/><Relationship Id="rId29" Type="http://schemas.openxmlformats.org/officeDocument/2006/relationships/image" Target="../media/image111.emf"/><Relationship Id="rId1" Type="http://schemas.openxmlformats.org/officeDocument/2006/relationships/vmlDrawing" Target="../drawings/vmlDrawing12.vml"/><Relationship Id="rId6" Type="http://schemas.openxmlformats.org/officeDocument/2006/relationships/oleObject" Target="../embeddings/oleObject96.bin"/><Relationship Id="rId11" Type="http://schemas.openxmlformats.org/officeDocument/2006/relationships/image" Target="../media/image102.emf"/><Relationship Id="rId24" Type="http://schemas.openxmlformats.org/officeDocument/2006/relationships/oleObject" Target="../embeddings/oleObject105.bin"/><Relationship Id="rId32" Type="http://schemas.openxmlformats.org/officeDocument/2006/relationships/oleObject" Target="../embeddings/oleObject109.bin"/><Relationship Id="rId37" Type="http://schemas.openxmlformats.org/officeDocument/2006/relationships/image" Target="../media/image115.emf"/><Relationship Id="rId5" Type="http://schemas.openxmlformats.org/officeDocument/2006/relationships/image" Target="../media/image86.jpeg"/><Relationship Id="rId15" Type="http://schemas.openxmlformats.org/officeDocument/2006/relationships/image" Target="../media/image104.emf"/><Relationship Id="rId23" Type="http://schemas.openxmlformats.org/officeDocument/2006/relationships/image" Target="../media/image108.emf"/><Relationship Id="rId28" Type="http://schemas.openxmlformats.org/officeDocument/2006/relationships/oleObject" Target="../embeddings/oleObject107.bin"/><Relationship Id="rId36" Type="http://schemas.openxmlformats.org/officeDocument/2006/relationships/oleObject" Target="../embeddings/oleObject111.bin"/><Relationship Id="rId10" Type="http://schemas.openxmlformats.org/officeDocument/2006/relationships/oleObject" Target="../embeddings/oleObject98.bin"/><Relationship Id="rId19" Type="http://schemas.openxmlformats.org/officeDocument/2006/relationships/image" Target="../media/image106.emf"/><Relationship Id="rId31" Type="http://schemas.openxmlformats.org/officeDocument/2006/relationships/image" Target="../media/image112.emf"/><Relationship Id="rId4" Type="http://schemas.openxmlformats.org/officeDocument/2006/relationships/image" Target="../media/image99.emf"/><Relationship Id="rId9" Type="http://schemas.openxmlformats.org/officeDocument/2006/relationships/image" Target="../media/image101.e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110.emf"/><Relationship Id="rId30" Type="http://schemas.openxmlformats.org/officeDocument/2006/relationships/oleObject" Target="../embeddings/oleObject108.bin"/><Relationship Id="rId35" Type="http://schemas.openxmlformats.org/officeDocument/2006/relationships/image" Target="../media/image114.emf"/><Relationship Id="rId8" Type="http://schemas.openxmlformats.org/officeDocument/2006/relationships/oleObject" Target="../embeddings/oleObject97.bin"/><Relationship Id="rId3" Type="http://schemas.openxmlformats.org/officeDocument/2006/relationships/oleObject" Target="../embeddings/oleObject9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20.emf"/><Relationship Id="rId3" Type="http://schemas.openxmlformats.org/officeDocument/2006/relationships/image" Target="../media/image121.jpeg"/><Relationship Id="rId7" Type="http://schemas.openxmlformats.org/officeDocument/2006/relationships/image" Target="../media/image117.e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13.bin"/><Relationship Id="rId11" Type="http://schemas.openxmlformats.org/officeDocument/2006/relationships/image" Target="../media/image119.emf"/><Relationship Id="rId5" Type="http://schemas.openxmlformats.org/officeDocument/2006/relationships/image" Target="../media/image116.e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18.emf"/></Relationships>
</file>

<file path=ppt/slides/_rels/slide18.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oleObject" Target="../embeddings/oleObject122.bin"/><Relationship Id="rId18" Type="http://schemas.openxmlformats.org/officeDocument/2006/relationships/image" Target="../media/image129.emf"/><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126.e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28.emf"/><Relationship Id="rId1" Type="http://schemas.openxmlformats.org/officeDocument/2006/relationships/vmlDrawing" Target="../drawings/vmlDrawing14.vml"/><Relationship Id="rId6" Type="http://schemas.openxmlformats.org/officeDocument/2006/relationships/image" Target="../media/image123.e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25.emf"/><Relationship Id="rId4" Type="http://schemas.openxmlformats.org/officeDocument/2006/relationships/image" Target="../media/image122.emf"/><Relationship Id="rId9" Type="http://schemas.openxmlformats.org/officeDocument/2006/relationships/oleObject" Target="../embeddings/oleObject120.bin"/><Relationship Id="rId14" Type="http://schemas.openxmlformats.org/officeDocument/2006/relationships/image" Target="../media/image1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7.bin"/><Relationship Id="rId1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emf"/><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emf"/><Relationship Id="rId19" Type="http://schemas.openxmlformats.org/officeDocument/2006/relationships/oleObject" Target="../embeddings/oleObject10.bin"/><Relationship Id="rId4" Type="http://schemas.openxmlformats.org/officeDocument/2006/relationships/image" Target="../media/image3.emf"/><Relationship Id="rId9" Type="http://schemas.openxmlformats.org/officeDocument/2006/relationships/oleObject" Target="../embeddings/oleObject5.bin"/><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6.bin"/><Relationship Id="rId18" Type="http://schemas.openxmlformats.org/officeDocument/2006/relationships/image" Target="../media/image19.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6.emf"/><Relationship Id="rId17" Type="http://schemas.openxmlformats.org/officeDocument/2006/relationships/oleObject" Target="../embeddings/oleObject18.bin"/><Relationship Id="rId2" Type="http://schemas.openxmlformats.org/officeDocument/2006/relationships/slideLayout" Target="../slideLayouts/slideLayout13.xml"/><Relationship Id="rId16" Type="http://schemas.openxmlformats.org/officeDocument/2006/relationships/image" Target="../media/image18.emf"/><Relationship Id="rId20" Type="http://schemas.openxmlformats.org/officeDocument/2006/relationships/image" Target="../media/image20.emf"/><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5.emf"/><Relationship Id="rId19" Type="http://schemas.openxmlformats.org/officeDocument/2006/relationships/oleObject" Target="../embeddings/oleObject19.bin"/><Relationship Id="rId4" Type="http://schemas.openxmlformats.org/officeDocument/2006/relationships/image" Target="../media/image12.emf"/><Relationship Id="rId9" Type="http://schemas.openxmlformats.org/officeDocument/2006/relationships/oleObject" Target="../embeddings/oleObject14.bin"/><Relationship Id="rId1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5.bin"/><Relationship Id="rId18" Type="http://schemas.openxmlformats.org/officeDocument/2006/relationships/oleObject" Target="../embeddings/oleObject28.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0.emf"/><Relationship Id="rId17" Type="http://schemas.openxmlformats.org/officeDocument/2006/relationships/oleObject" Target="../embeddings/oleObject27.bin"/><Relationship Id="rId2" Type="http://schemas.openxmlformats.org/officeDocument/2006/relationships/slideLayout" Target="../slideLayouts/slideLayout14.xml"/><Relationship Id="rId16" Type="http://schemas.openxmlformats.org/officeDocument/2006/relationships/image" Target="../media/image26.emf"/><Relationship Id="rId20" Type="http://schemas.openxmlformats.org/officeDocument/2006/relationships/oleObject" Target="../embeddings/oleObject29.bin"/><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4.emf"/><Relationship Id="rId19"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oleObject" Target="../embeddings/oleObject23.bin"/><Relationship Id="rId14" Type="http://schemas.openxmlformats.org/officeDocument/2006/relationships/image" Target="../media/image25.e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35.bin"/><Relationship Id="rId18" Type="http://schemas.openxmlformats.org/officeDocument/2006/relationships/image" Target="../media/image35.emf"/><Relationship Id="rId26" Type="http://schemas.openxmlformats.org/officeDocument/2006/relationships/image" Target="../media/image39.emf"/><Relationship Id="rId39" Type="http://schemas.openxmlformats.org/officeDocument/2006/relationships/oleObject" Target="../embeddings/oleObject48.bin"/><Relationship Id="rId21" Type="http://schemas.openxmlformats.org/officeDocument/2006/relationships/oleObject" Target="../embeddings/oleObject39.bin"/><Relationship Id="rId34" Type="http://schemas.openxmlformats.org/officeDocument/2006/relationships/image" Target="../media/image43.emf"/><Relationship Id="rId42" Type="http://schemas.openxmlformats.org/officeDocument/2006/relationships/image" Target="../media/image47.emf"/><Relationship Id="rId47" Type="http://schemas.openxmlformats.org/officeDocument/2006/relationships/oleObject" Target="../embeddings/oleObject52.bin"/><Relationship Id="rId50" Type="http://schemas.openxmlformats.org/officeDocument/2006/relationships/image" Target="../media/image51.emf"/><Relationship Id="rId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4.emf"/><Relationship Id="rId29" Type="http://schemas.openxmlformats.org/officeDocument/2006/relationships/oleObject" Target="../embeddings/oleObject43.bin"/><Relationship Id="rId11" Type="http://schemas.openxmlformats.org/officeDocument/2006/relationships/oleObject" Target="../embeddings/oleObject34.bin"/><Relationship Id="rId24" Type="http://schemas.openxmlformats.org/officeDocument/2006/relationships/image" Target="../media/image38.emf"/><Relationship Id="rId32" Type="http://schemas.openxmlformats.org/officeDocument/2006/relationships/image" Target="../media/image42.emf"/><Relationship Id="rId37" Type="http://schemas.openxmlformats.org/officeDocument/2006/relationships/oleObject" Target="../embeddings/oleObject47.bin"/><Relationship Id="rId40" Type="http://schemas.openxmlformats.org/officeDocument/2006/relationships/image" Target="../media/image46.emf"/><Relationship Id="rId45" Type="http://schemas.openxmlformats.org/officeDocument/2006/relationships/oleObject" Target="../embeddings/oleObject51.bin"/><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image" Target="../media/image40.emf"/><Relationship Id="rId36" Type="http://schemas.openxmlformats.org/officeDocument/2006/relationships/image" Target="../media/image44.emf"/><Relationship Id="rId49" Type="http://schemas.openxmlformats.org/officeDocument/2006/relationships/oleObject" Target="../embeddings/oleObject53.bin"/><Relationship Id="rId10" Type="http://schemas.openxmlformats.org/officeDocument/2006/relationships/image" Target="../media/image31.emf"/><Relationship Id="rId19" Type="http://schemas.openxmlformats.org/officeDocument/2006/relationships/oleObject" Target="../embeddings/oleObject38.bin"/><Relationship Id="rId31" Type="http://schemas.openxmlformats.org/officeDocument/2006/relationships/oleObject" Target="../embeddings/oleObject44.bin"/><Relationship Id="rId44" Type="http://schemas.openxmlformats.org/officeDocument/2006/relationships/image" Target="../media/image48.emf"/><Relationship Id="rId52" Type="http://schemas.openxmlformats.org/officeDocument/2006/relationships/image" Target="../media/image52.emf"/><Relationship Id="rId4" Type="http://schemas.openxmlformats.org/officeDocument/2006/relationships/image" Target="../media/image28.emf"/><Relationship Id="rId9" Type="http://schemas.openxmlformats.org/officeDocument/2006/relationships/oleObject" Target="../embeddings/oleObject33.bin"/><Relationship Id="rId14" Type="http://schemas.openxmlformats.org/officeDocument/2006/relationships/image" Target="../media/image33.emf"/><Relationship Id="rId22" Type="http://schemas.openxmlformats.org/officeDocument/2006/relationships/image" Target="../media/image37.emf"/><Relationship Id="rId27" Type="http://schemas.openxmlformats.org/officeDocument/2006/relationships/oleObject" Target="../embeddings/oleObject42.bin"/><Relationship Id="rId30" Type="http://schemas.openxmlformats.org/officeDocument/2006/relationships/image" Target="../media/image41.emf"/><Relationship Id="rId35" Type="http://schemas.openxmlformats.org/officeDocument/2006/relationships/oleObject" Target="../embeddings/oleObject46.bin"/><Relationship Id="rId43" Type="http://schemas.openxmlformats.org/officeDocument/2006/relationships/oleObject" Target="../embeddings/oleObject50.bin"/><Relationship Id="rId48" Type="http://schemas.openxmlformats.org/officeDocument/2006/relationships/image" Target="../media/image50.emf"/><Relationship Id="rId8" Type="http://schemas.openxmlformats.org/officeDocument/2006/relationships/image" Target="../media/image30.emf"/><Relationship Id="rId51" Type="http://schemas.openxmlformats.org/officeDocument/2006/relationships/oleObject" Target="../embeddings/oleObject54.bin"/><Relationship Id="rId3"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7.bin"/><Relationship Id="rId25" Type="http://schemas.openxmlformats.org/officeDocument/2006/relationships/oleObject" Target="../embeddings/oleObject41.bin"/><Relationship Id="rId33" Type="http://schemas.openxmlformats.org/officeDocument/2006/relationships/oleObject" Target="../embeddings/oleObject45.bin"/><Relationship Id="rId38" Type="http://schemas.openxmlformats.org/officeDocument/2006/relationships/image" Target="../media/image45.emf"/><Relationship Id="rId46" Type="http://schemas.openxmlformats.org/officeDocument/2006/relationships/image" Target="../media/image49.emf"/><Relationship Id="rId20" Type="http://schemas.openxmlformats.org/officeDocument/2006/relationships/image" Target="../media/image36.wmf"/><Relationship Id="rId41" Type="http://schemas.openxmlformats.org/officeDocument/2006/relationships/oleObject" Target="../embeddings/oleObject49.bin"/><Relationship Id="rId1" Type="http://schemas.openxmlformats.org/officeDocument/2006/relationships/vmlDrawing" Target="../drawings/vmlDrawing5.vml"/><Relationship Id="rId6"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7.emf"/><Relationship Id="rId18" Type="http://schemas.openxmlformats.org/officeDocument/2006/relationships/oleObject" Target="../embeddings/oleObject62.bin"/><Relationship Id="rId3" Type="http://schemas.openxmlformats.org/officeDocument/2006/relationships/image" Target="../media/image62.jpeg"/><Relationship Id="rId21" Type="http://schemas.openxmlformats.org/officeDocument/2006/relationships/image" Target="../media/image61.emf"/><Relationship Id="rId7" Type="http://schemas.openxmlformats.org/officeDocument/2006/relationships/image" Target="../media/image54.emf"/><Relationship Id="rId12" Type="http://schemas.openxmlformats.org/officeDocument/2006/relationships/oleObject" Target="../embeddings/oleObject59.bin"/><Relationship Id="rId17" Type="http://schemas.openxmlformats.org/officeDocument/2006/relationships/image" Target="../media/image59.e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6.vml"/><Relationship Id="rId6" Type="http://schemas.openxmlformats.org/officeDocument/2006/relationships/oleObject" Target="../embeddings/oleObject56.bin"/><Relationship Id="rId11" Type="http://schemas.openxmlformats.org/officeDocument/2006/relationships/image" Target="../media/image56.emf"/><Relationship Id="rId5" Type="http://schemas.openxmlformats.org/officeDocument/2006/relationships/image" Target="../media/image53.emf"/><Relationship Id="rId15" Type="http://schemas.openxmlformats.org/officeDocument/2006/relationships/image" Target="../media/image58.emf"/><Relationship Id="rId10" Type="http://schemas.openxmlformats.org/officeDocument/2006/relationships/oleObject" Target="../embeddings/oleObject58.bin"/><Relationship Id="rId19" Type="http://schemas.openxmlformats.org/officeDocument/2006/relationships/image" Target="../media/image60.emf"/><Relationship Id="rId4" Type="http://schemas.openxmlformats.org/officeDocument/2006/relationships/oleObject" Target="../embeddings/oleObject55.bin"/><Relationship Id="rId9" Type="http://schemas.openxmlformats.org/officeDocument/2006/relationships/image" Target="../media/image55.emf"/><Relationship Id="rId14" Type="http://schemas.openxmlformats.org/officeDocument/2006/relationships/oleObject" Target="../embeddings/oleObject6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June 5,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945494" y="1447800"/>
            <a:ext cx="2945038"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June 5,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336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The 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p>
          <a:p>
            <a:pPr marL="609600" indent="-609600" algn="l"/>
            <a:r>
              <a:rPr lang="en-US" sz="2800" kern="0" dirty="0">
                <a:latin typeface="Arial Narrow" charset="0"/>
              </a:rPr>
              <a:t>Chapter 22</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Electric Flux</a:t>
            </a:r>
          </a:p>
        </p:txBody>
      </p:sp>
    </p:spTree>
    <p:extLst>
      <p:ext uri="{BB962C8B-B14F-4D97-AF65-F5344CB8AC3E}">
        <p14:creationId xmlns:p14="http://schemas.microsoft.com/office/powerpoint/2010/main" val="154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June 5,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10</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6422570" y="3581400"/>
            <a:ext cx="2873829" cy="25146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609600"/>
            <a:ext cx="7010400" cy="5181600"/>
          </a:xfrm>
        </p:spPr>
        <p:txBody>
          <a:bodyPr/>
          <a:lstStyle/>
          <a:p>
            <a:r>
              <a:rPr lang="en-US" sz="2800" dirty="0"/>
              <a:t>Both gravitational and electric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the idea of the field.</a:t>
            </a:r>
          </a:p>
          <a:p>
            <a:pPr lvl="1"/>
            <a:r>
              <a:rPr lang="en-US" sz="2400" dirty="0"/>
              <a:t>Faraday (1791 – 1867) argued that the electric field extends outward/inward from every charge and permeates through all of space.</a:t>
            </a:r>
          </a:p>
          <a:p>
            <a:r>
              <a:rPr lang="en-US" sz="2800" dirty="0"/>
              <a:t>Field by a charge or a group of charges can be inspected by placing a small </a:t>
            </a:r>
            <a:r>
              <a:rPr lang="en-US" sz="2800" b="1" u="sng" dirty="0">
                <a:solidFill>
                  <a:srgbClr val="FF0000"/>
                </a:solidFill>
              </a:rPr>
              <a:t>positive test charge </a:t>
            </a:r>
            <a:r>
              <a:rPr lang="en-US" sz="2800" dirty="0"/>
              <a:t>in the vicinity and measuring the force on it.</a:t>
            </a:r>
          </a:p>
          <a:p>
            <a:pPr lvl="1"/>
            <a:r>
              <a:rPr lang="en-US" sz="2400" dirty="0"/>
              <a:t>You imagine what would happen to the test charge!</a:t>
            </a:r>
          </a:p>
          <a:p>
            <a:pPr lvl="1"/>
            <a:r>
              <a:rPr lang="en-US" sz="2400" dirty="0"/>
              <a:t>E due to a charge is independent of the other charge</a:t>
            </a:r>
          </a:p>
        </p:txBody>
      </p:sp>
    </p:spTree>
    <p:extLst>
      <p:ext uri="{BB962C8B-B14F-4D97-AF65-F5344CB8AC3E}">
        <p14:creationId xmlns:p14="http://schemas.microsoft.com/office/powerpoint/2010/main" val="384880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5411">
                                            <p:txEl>
                                              <p:pRg st="5" end="5"/>
                                            </p:txEl>
                                          </p:spTgt>
                                        </p:tgtEl>
                                        <p:attrNameLst>
                                          <p:attrName>style.visibility</p:attrName>
                                        </p:attrNameLst>
                                      </p:cBhvr>
                                      <p:to>
                                        <p:strVal val="visible"/>
                                      </p:to>
                                    </p:set>
                                    <p:animEffect transition="in" filter="wipe(left)">
                                      <p:cBhvr>
                                        <p:cTn id="39" dur="500"/>
                                        <p:tgtEl>
                                          <p:spTgt spid="1454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45411">
                                            <p:txEl>
                                              <p:pRg st="6" end="6"/>
                                            </p:txEl>
                                          </p:spTgt>
                                        </p:tgtEl>
                                        <p:attrNameLst>
                                          <p:attrName>style.visibility</p:attrName>
                                        </p:attrNameLst>
                                      </p:cBhvr>
                                      <p:to>
                                        <p:strVal val="visible"/>
                                      </p:to>
                                    </p:set>
                                    <p:animEffect transition="in" filter="wipe(left)">
                                      <p:cBhvr>
                                        <p:cTn id="44" dur="500"/>
                                        <p:tgtEl>
                                          <p:spTgt spid="1454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45413"/>
                                        </p:tgtEl>
                                        <p:attrNameLst>
                                          <p:attrName>style.visibility</p:attrName>
                                        </p:attrNameLst>
                                      </p:cBhvr>
                                      <p:to>
                                        <p:strVal val="visible"/>
                                      </p:to>
                                    </p:set>
                                    <p:anim calcmode="lin" valueType="num">
                                      <p:cBhvr>
                                        <p:cTn id="49" dur="500" fill="hold"/>
                                        <p:tgtEl>
                                          <p:spTgt spid="145413"/>
                                        </p:tgtEl>
                                        <p:attrNameLst>
                                          <p:attrName>ppt_w</p:attrName>
                                        </p:attrNameLst>
                                      </p:cBhvr>
                                      <p:tavLst>
                                        <p:tav tm="0">
                                          <p:val>
                                            <p:fltVal val="0"/>
                                          </p:val>
                                        </p:tav>
                                        <p:tav tm="100000">
                                          <p:val>
                                            <p:strVal val="#ppt_w"/>
                                          </p:val>
                                        </p:tav>
                                      </p:tavLst>
                                    </p:anim>
                                    <p:anim calcmode="lin" valueType="num">
                                      <p:cBhvr>
                                        <p:cTn id="50" dur="500" fill="hold"/>
                                        <p:tgtEl>
                                          <p:spTgt spid="145413"/>
                                        </p:tgtEl>
                                        <p:attrNameLst>
                                          <p:attrName>ppt_h</p:attrName>
                                        </p:attrNameLst>
                                      </p:cBhvr>
                                      <p:tavLst>
                                        <p:tav tm="0">
                                          <p:val>
                                            <p:fltVal val="0"/>
                                          </p:val>
                                        </p:tav>
                                        <p:tav tm="100000">
                                          <p:val>
                                            <p:strVal val="#ppt_h"/>
                                          </p:val>
                                        </p:tav>
                                      </p:tavLst>
                                    </p:anim>
                                    <p:animEffect transition="in" filter="fade">
                                      <p:cBhvr>
                                        <p:cTn id="5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June 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11</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4452"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4453"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4454"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4455"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4456"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00C44D3-A309-BA44-888D-D861BDBCE456}"/>
              </a:ext>
            </a:extLst>
          </p:cNvPr>
          <p:cNvPicPr>
            <a:picLocks noChangeAspect="1"/>
          </p:cNvPicPr>
          <p:nvPr/>
        </p:nvPicPr>
        <p:blipFill>
          <a:blip r:embed="rId13"/>
          <a:stretch>
            <a:fillRect/>
          </a:stretch>
        </p:blipFill>
        <p:spPr>
          <a:xfrm>
            <a:off x="6401912" y="1728788"/>
            <a:ext cx="1563597" cy="579110"/>
          </a:xfrm>
          <a:prstGeom prst="rect">
            <a:avLst/>
          </a:prstGeom>
        </p:spPr>
      </p:pic>
    </p:spTree>
    <p:extLst>
      <p:ext uri="{BB962C8B-B14F-4D97-AF65-F5344CB8AC3E}">
        <p14:creationId xmlns:p14="http://schemas.microsoft.com/office/powerpoint/2010/main" val="4464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2" end="2"/>
                                            </p:txEl>
                                          </p:spTgt>
                                        </p:tgtEl>
                                        <p:attrNameLst>
                                          <p:attrName>style.visibility</p:attrName>
                                        </p:attrNameLst>
                                      </p:cBhvr>
                                      <p:to>
                                        <p:strVal val="visible"/>
                                      </p:to>
                                    </p:set>
                                    <p:animEffect transition="in" filter="wipe(left)">
                                      <p:cBhvr>
                                        <p:cTn id="27" dur="500"/>
                                        <p:tgtEl>
                                          <p:spTgt spid="14643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3" end="3"/>
                                            </p:txEl>
                                          </p:spTgt>
                                        </p:tgtEl>
                                        <p:attrNameLst>
                                          <p:attrName>style.visibility</p:attrName>
                                        </p:attrNameLst>
                                      </p:cBhvr>
                                      <p:to>
                                        <p:strVal val="visible"/>
                                      </p:to>
                                    </p:set>
                                    <p:animEffect transition="in" filter="wipe(left)">
                                      <p:cBhvr>
                                        <p:cTn id="32" dur="500"/>
                                        <p:tgtEl>
                                          <p:spTgt spid="14643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4" end="4"/>
                                            </p:txEl>
                                          </p:spTgt>
                                        </p:tgtEl>
                                        <p:attrNameLst>
                                          <p:attrName>style.visibility</p:attrName>
                                        </p:attrNameLst>
                                      </p:cBhvr>
                                      <p:to>
                                        <p:strVal val="visible"/>
                                      </p:to>
                                    </p:set>
                                    <p:animEffect transition="in" filter="wipe(left)">
                                      <p:cBhvr>
                                        <p:cTn id="37" dur="500"/>
                                        <p:tgtEl>
                                          <p:spTgt spid="14643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5" end="5"/>
                                            </p:txEl>
                                          </p:spTgt>
                                        </p:tgtEl>
                                        <p:attrNameLst>
                                          <p:attrName>style.visibility</p:attrName>
                                        </p:attrNameLst>
                                      </p:cBhvr>
                                      <p:to>
                                        <p:strVal val="visible"/>
                                      </p:to>
                                    </p:set>
                                    <p:animEffect transition="in" filter="wipe(left)">
                                      <p:cBhvr>
                                        <p:cTn id="42" dur="500"/>
                                        <p:tgtEl>
                                          <p:spTgt spid="14643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6437">
                                            <p:txEl>
                                              <p:pRg st="6" end="6"/>
                                            </p:txEl>
                                          </p:spTgt>
                                        </p:tgtEl>
                                        <p:attrNameLst>
                                          <p:attrName>style.visibility</p:attrName>
                                        </p:attrNameLst>
                                      </p:cBhvr>
                                      <p:to>
                                        <p:strVal val="visible"/>
                                      </p:to>
                                    </p:set>
                                    <p:animEffect transition="in" filter="wipe(left)">
                                      <p:cBhvr>
                                        <p:cTn id="47" dur="500"/>
                                        <p:tgtEl>
                                          <p:spTgt spid="14643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7"/>
                                        </p:tgtEl>
                                        <p:attrNameLst>
                                          <p:attrName>style.visibility</p:attrName>
                                        </p:attrNameLst>
                                      </p:cBhvr>
                                      <p:to>
                                        <p:strVal val="visible"/>
                                      </p:to>
                                    </p:set>
                                    <p:animEffect transition="in" filter="wipe(left)">
                                      <p:cBhvr>
                                        <p:cTn id="52" dur="500"/>
                                        <p:tgtEl>
                                          <p:spTgt spid="1464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8"/>
                                        </p:tgtEl>
                                        <p:attrNameLst>
                                          <p:attrName>style.visibility</p:attrName>
                                        </p:attrNameLst>
                                      </p:cBhvr>
                                      <p:to>
                                        <p:strVal val="visible"/>
                                      </p:to>
                                    </p:set>
                                    <p:animEffect transition="in" filter="wipe(left)">
                                      <p:cBhvr>
                                        <p:cTn id="57" dur="500"/>
                                        <p:tgtEl>
                                          <p:spTgt spid="1464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49"/>
                                        </p:tgtEl>
                                        <p:attrNameLst>
                                          <p:attrName>style.visibility</p:attrName>
                                        </p:attrNameLst>
                                      </p:cBhvr>
                                      <p:to>
                                        <p:strVal val="visible"/>
                                      </p:to>
                                    </p:set>
                                    <p:animEffect transition="in" filter="wipe(left)">
                                      <p:cBhvr>
                                        <p:cTn id="62" dur="500"/>
                                        <p:tgtEl>
                                          <p:spTgt spid="1464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6450"/>
                                        </p:tgtEl>
                                        <p:attrNameLst>
                                          <p:attrName>style.visibility</p:attrName>
                                        </p:attrNameLst>
                                      </p:cBhvr>
                                      <p:to>
                                        <p:strVal val="visible"/>
                                      </p:to>
                                    </p:set>
                                    <p:animEffect transition="in" filter="wipe(left)">
                                      <p:cBhvr>
                                        <p:cTn id="67"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5522" name="Equation" r:id="rId4" imgW="291960" imgH="203040" progId="Equation.DSMT4">
                  <p:embed/>
                </p:oleObj>
              </mc:Choice>
              <mc:Fallback>
                <p:oleObj name="Equation" r:id="rId4" imgW="291960" imgH="203040" progId="Equation.DSMT4">
                  <p:embed/>
                  <p:pic>
                    <p:nvPicPr>
                      <p:cNvPr id="147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5523" name="Equation" r:id="rId6" imgW="253800" imgH="152280" progId="Equation.DSMT4">
                  <p:embed/>
                </p:oleObj>
              </mc:Choice>
              <mc:Fallback>
                <p:oleObj name="Equation" r:id="rId6" imgW="253800" imgH="152280" progId="Equation.DSMT4">
                  <p:embed/>
                  <p:pic>
                    <p:nvPicPr>
                      <p:cNvPr id="14746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5524" name="Equation" r:id="rId8" imgW="2705040" imgH="533160" progId="Equation.DSMT4">
                  <p:embed/>
                </p:oleObj>
              </mc:Choice>
              <mc:Fallback>
                <p:oleObj name="Equation" r:id="rId8" imgW="2705040" imgH="533160" progId="Equation.DSMT4">
                  <p:embed/>
                  <p:pic>
                    <p:nvPicPr>
                      <p:cNvPr id="147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5525" name="Equation" r:id="rId10" imgW="380880" imgH="228600" progId="Equation.DSMT4">
                  <p:embed/>
                </p:oleObj>
              </mc:Choice>
              <mc:Fallback>
                <p:oleObj name="Equation" r:id="rId10" imgW="380880" imgH="228600" progId="Equation.DSMT4">
                  <p:embed/>
                  <p:pic>
                    <p:nvPicPr>
                      <p:cNvPr id="147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5526" name="Equation" r:id="rId12" imgW="304560" imgH="190440" progId="Equation.DSMT4">
                  <p:embed/>
                </p:oleObj>
              </mc:Choice>
              <mc:Fallback>
                <p:oleObj name="Equation" r:id="rId12" imgW="304560" imgH="190440" progId="Equation.DSMT4">
                  <p:embed/>
                  <p:pic>
                    <p:nvPicPr>
                      <p:cNvPr id="147476"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5527" name="Equation" r:id="rId14" imgW="317160" imgH="190440" progId="Equation.DSMT4">
                  <p:embed/>
                </p:oleObj>
              </mc:Choice>
              <mc:Fallback>
                <p:oleObj name="Equation" r:id="rId14" imgW="317160" imgH="190440" progId="Equation.DSMT4">
                  <p:embed/>
                  <p:pic>
                    <p:nvPicPr>
                      <p:cNvPr id="147477"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5528" name="Equation" r:id="rId16" imgW="330120" imgH="406080" progId="Equation.DSMT4">
                  <p:embed/>
                </p:oleObj>
              </mc:Choice>
              <mc:Fallback>
                <p:oleObj name="Equation" r:id="rId16" imgW="330120" imgH="406080" progId="Equation.DSMT4">
                  <p:embed/>
                  <p:pic>
                    <p:nvPicPr>
                      <p:cNvPr id="147478"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66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June 5,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13</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a:t>F and E </a:t>
            </a:r>
            <a:r>
              <a:rPr lang="en-US" sz="2400" dirty="0"/>
              <a:t>are in the same directions if q &gt; 0</a:t>
            </a:r>
          </a:p>
          <a:p>
            <a:pPr lvl="1">
              <a:lnSpc>
                <a:spcPct val="90000"/>
              </a:lnSpc>
            </a:pPr>
            <a:r>
              <a:rPr lang="en-US" sz="2400" dirty="0"/>
              <a:t>The </a:t>
            </a:r>
            <a:r>
              <a:rPr lang="en-US" sz="2400" b="1" dirty="0"/>
              <a:t>F and E </a:t>
            </a:r>
            <a:r>
              <a:rPr lang="en-US" sz="2400" dirty="0"/>
              <a:t>are in the opposite directions if q &lt; 0</a:t>
            </a:r>
          </a:p>
        </p:txBody>
      </p:sp>
      <p:graphicFrame>
        <p:nvGraphicFramePr>
          <p:cNvPr id="148484" name="Object 4"/>
          <p:cNvGraphicFramePr>
            <a:graphicFrameLocks noChangeAspect="1"/>
          </p:cNvGraphicFramePr>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6408"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674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7547"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7548"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7549" name="Equation" r:id="rId8" imgW="419100" imgH="457200" progId="Equation.DSMT4">
                  <p:embed/>
                </p:oleObj>
              </mc:Choice>
              <mc:Fallback>
                <p:oleObj name="Equation" r:id="rId8" imgW="419100" imgH="457200" progId="Equation.DSMT4">
                  <p:embed/>
                  <p:pic>
                    <p:nvPicPr>
                      <p:cNvPr id="2130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7550"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7551"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7552"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8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8709"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8710"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8711"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8712"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8713"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8714"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8715"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8716"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8717"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8718"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8719"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8720"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32913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16</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9848"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9849"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9850"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9851"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9852"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9853"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9854"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9855"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9856"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9857"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9858"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9859"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9860"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9861"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9862"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9863"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9864"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64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17</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0596"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0597"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0598"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0599"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0600"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19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1689"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1690"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1691"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1692"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1693"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1694"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1695"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1696"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3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838200"/>
            <a:ext cx="8839200" cy="5257800"/>
          </a:xfrm>
        </p:spPr>
        <p:txBody>
          <a:bodyPr/>
          <a:lstStyle/>
          <a:p>
            <a:pPr>
              <a:lnSpc>
                <a:spcPct val="90000"/>
              </a:lnSpc>
            </a:pPr>
            <a:r>
              <a:rPr lang="en-US" sz="2800" dirty="0">
                <a:latin typeface="Arial Narrow" charset="0"/>
                <a:ea typeface="ＭＳ Ｐゴシック" charset="0"/>
                <a:cs typeface="ＭＳ Ｐゴシック" charset="0"/>
              </a:rPr>
              <a:t>27/30 of you are registered to the homework system!</a:t>
            </a:r>
          </a:p>
          <a:p>
            <a:pPr lvl="1">
              <a:lnSpc>
                <a:spcPct val="90000"/>
              </a:lnSpc>
            </a:pPr>
            <a:r>
              <a:rPr lang="en-US" sz="2400" dirty="0">
                <a:latin typeface="Arial Narrow" charset="0"/>
                <a:ea typeface="ＭＳ Ｐゴシック" charset="0"/>
                <a:cs typeface="ＭＳ Ｐゴシック" charset="0"/>
              </a:rPr>
              <a:t>27/27 submitted the homework!  Excellent! </a:t>
            </a:r>
          </a:p>
          <a:p>
            <a:pPr lvl="1">
              <a:lnSpc>
                <a:spcPct val="90000"/>
              </a:lnSpc>
            </a:pPr>
            <a:r>
              <a:rPr lang="en-US" sz="2400" dirty="0">
                <a:latin typeface="Arial Narrow" charset="0"/>
                <a:ea typeface="ＭＳ Ｐゴシック" charset="0"/>
                <a:cs typeface="ＭＳ Ｐゴシック" charset="0"/>
              </a:rPr>
              <a:t>There are still couple of you who haven’t registered yet!</a:t>
            </a:r>
          </a:p>
          <a:p>
            <a:pPr lvl="2">
              <a:lnSpc>
                <a:spcPct val="90000"/>
              </a:lnSpc>
            </a:pPr>
            <a:r>
              <a:rPr lang="en-US" sz="1600" dirty="0">
                <a:latin typeface="Arial Narrow" charset="0"/>
                <a:ea typeface="ＭＳ Ｐゴシック" charset="0"/>
                <a:cs typeface="ＭＳ Ｐゴシック" charset="0"/>
              </a:rPr>
              <a:t>Please register and submit the homework ASAP!   The roster closes tonight!</a:t>
            </a:r>
          </a:p>
          <a:p>
            <a:pPr>
              <a:lnSpc>
                <a:spcPct val="90000"/>
              </a:lnSpc>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coming Monday, June 10: DO NOT MISS THE EXAM!</a:t>
            </a:r>
          </a:p>
          <a:p>
            <a:pPr lvl="1">
              <a:lnSpc>
                <a:spcPct val="90000"/>
              </a:lnSpc>
            </a:pPr>
            <a:r>
              <a:rPr lang="en-US" sz="2000" dirty="0">
                <a:latin typeface="Arial Narrow" charset="0"/>
                <a:ea typeface="ＭＳ Ｐゴシック" charset="0"/>
                <a:cs typeface="ＭＳ Ｐゴシック" charset="0"/>
              </a:rPr>
              <a:t>CH21.1 to what we learn on tomorrow, Thursday, June 6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2" eaLnBrk="1" hangingPunct="1"/>
            <a:r>
              <a:rPr lang="en-US" sz="1800" dirty="0"/>
              <a:t>Cell phones or any types of computers cannot replaced a calculator!</a:t>
            </a:r>
          </a:p>
          <a:p>
            <a:pPr lvl="2" eaLnBrk="1" hangingPunct="1"/>
            <a:r>
              <a:rPr lang="en-US" sz="1600" dirty="0"/>
              <a:t>Do NOT miss the exam!</a:t>
            </a:r>
          </a:p>
          <a:p>
            <a:pPr lvl="1" eaLnBrk="1" hangingPunct="1"/>
            <a:r>
              <a:rPr lang="en-US" sz="2000" dirty="0"/>
              <a:t>BYOF: You may bring one 8.5x11.5 sheet (front and back) of </a:t>
            </a:r>
            <a:r>
              <a:rPr lang="en-US" sz="2000" b="1" u="sng" dirty="0">
                <a:solidFill>
                  <a:srgbClr val="FF0000"/>
                </a:solidFill>
              </a:rPr>
              <a:t>handwritten</a:t>
            </a:r>
            <a:r>
              <a:rPr lang="en-US" sz="2000" dirty="0"/>
              <a:t> formulae and values of constants for the exam</a:t>
            </a:r>
          </a:p>
          <a:p>
            <a:pPr lvl="1" eaLnBrk="1" hangingPunct="1"/>
            <a:r>
              <a:rPr lang="en-US" sz="2000" dirty="0"/>
              <a:t>No derivations, word definitions, no setups or solutions of any problems!</a:t>
            </a:r>
          </a:p>
          <a:p>
            <a:pPr lvl="1" eaLnBrk="1" hangingPunct="1"/>
            <a:r>
              <a:rPr lang="en-US" sz="2000" dirty="0"/>
              <a:t>No additional formulae or values of constants will be provided!</a:t>
            </a:r>
          </a:p>
        </p:txBody>
      </p:sp>
    </p:spTree>
    <p:extLst>
      <p:ext uri="{BB962C8B-B14F-4D97-AF65-F5344CB8AC3E}">
        <p14:creationId xmlns:p14="http://schemas.microsoft.com/office/powerpoint/2010/main" val="22234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June 5,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609600" y="0"/>
            <a:ext cx="80010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685800"/>
            <a:ext cx="8534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the two protons separated by 1m</a:t>
            </a:r>
          </a:p>
          <a:p>
            <a:pPr lvl="1"/>
            <a:r>
              <a:rPr lang="en-US" sz="2400" dirty="0"/>
              <a:t>Between the two protons separated by an arbitrary distance R</a:t>
            </a:r>
          </a:p>
          <a:p>
            <a:pPr lvl="1"/>
            <a:r>
              <a:rPr lang="en-US" sz="2400" dirty="0"/>
              <a:t>Between the two electrons separated by 1m</a:t>
            </a:r>
          </a:p>
          <a:p>
            <a:pPr lvl="1"/>
            <a:r>
              <a:rPr lang="en-US" sz="2400" dirty="0"/>
              <a:t>Between the two electrons separated by an arbitrary distance R </a:t>
            </a:r>
          </a:p>
          <a:p>
            <a:r>
              <a:rPr lang="en-US" sz="2800" dirty="0"/>
              <a:t>Five points each, totaling 20 points</a:t>
            </a:r>
          </a:p>
          <a:p>
            <a:r>
              <a:rPr lang="en-US" sz="2800" dirty="0"/>
              <a:t>BE SURE to show all the details of your own work, including all formulae, proper references to them and explanations</a:t>
            </a:r>
          </a:p>
          <a:p>
            <a:r>
              <a:rPr lang="en-US" sz="2800" dirty="0"/>
              <a:t>Please be sure to staple them before the submission</a:t>
            </a:r>
          </a:p>
          <a:p>
            <a:r>
              <a:rPr lang="en-US" sz="2800" dirty="0"/>
              <a:t>Due at the beginning of the class Monday, June 10</a:t>
            </a:r>
          </a:p>
        </p:txBody>
      </p:sp>
    </p:spTree>
    <p:extLst>
      <p:ext uri="{BB962C8B-B14F-4D97-AF65-F5344CB8AC3E}">
        <p14:creationId xmlns:p14="http://schemas.microsoft.com/office/powerpoint/2010/main" val="101559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297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990000"/>
                </a:solidFill>
                <a:latin typeface="Arial Narrow" charset="0"/>
              </a:rPr>
              <a:t>Since subtraction </a:t>
            </a:r>
            <a:r>
              <a:rPr lang="en-US" sz="2000">
                <a:solidFill>
                  <a:srgbClr val="990000"/>
                </a:solidFill>
                <a:latin typeface="Arial Narrow" charset="0"/>
              </a:rPr>
              <a:t>is equivalent </a:t>
            </a:r>
            <a:r>
              <a:rPr lang="en-US" sz="2000" dirty="0">
                <a:solidFill>
                  <a:srgbClr val="990000"/>
                </a:solidFill>
                <a:latin typeface="Arial Narrow" charset="0"/>
              </a:rPr>
              <a:t>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7267" name="Equation" r:id="rId4" imgW="583920" imgH="253800" progId="Equation.DSMT4">
                  <p:embed/>
                </p:oleObj>
              </mc:Choice>
              <mc:Fallback>
                <p:oleObj name="Equation" r:id="rId4" imgW="583920" imgH="253800" progId="Equation.DSMT4">
                  <p:embed/>
                  <p:pic>
                    <p:nvPicPr>
                      <p:cNvPr id="1987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355469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72">
                                            <p:txEl>
                                              <p:pRg st="0" end="0"/>
                                            </p:txEl>
                                          </p:spTgt>
                                        </p:tgtEl>
                                        <p:attrNameLst>
                                          <p:attrName>style.visibility</p:attrName>
                                        </p:attrNameLst>
                                      </p:cBhvr>
                                      <p:to>
                                        <p:strVal val="visible"/>
                                      </p:to>
                                    </p:set>
                                    <p:animEffect transition="in" filter="wipe(left)">
                                      <p:cBhvr>
                                        <p:cTn id="30" dur="500"/>
                                        <p:tgtEl>
                                          <p:spTgt spid="19867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iterate type="wd">
                                    <p:tmPct val="10000"/>
                                  </p:iterate>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8711">
                                            <p:txEl>
                                              <p:pRg st="0" end="0"/>
                                            </p:txEl>
                                          </p:spTgt>
                                        </p:tgtEl>
                                        <p:attrNameLst>
                                          <p:attrName>style.visibility</p:attrName>
                                        </p:attrNameLst>
                                      </p:cBhvr>
                                      <p:to>
                                        <p:strVal val="visible"/>
                                      </p:to>
                                    </p:set>
                                    <p:animEffect transition="in" filter="wipe(left)">
                                      <p:cBhvr>
                                        <p:cTn id="48" dur="500"/>
                                        <p:tgtEl>
                                          <p:spTgt spid="19871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8659">
                                            <p:txEl>
                                              <p:pRg st="2" end="2"/>
                                            </p:txEl>
                                          </p:spTgt>
                                        </p:tgtEl>
                                        <p:attrNameLst>
                                          <p:attrName>style.visibility</p:attrName>
                                        </p:attrNameLst>
                                      </p:cBhvr>
                                      <p:to>
                                        <p:strVal val="visible"/>
                                      </p:to>
                                    </p:set>
                                    <p:animEffect transition="in" filter="wipe(left)">
                                      <p:cBhvr>
                                        <p:cTn id="53" dur="500"/>
                                        <p:tgtEl>
                                          <p:spTgt spid="19865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nodeType="afterGroup">
                            <p:stCondLst>
                              <p:cond delay="500"/>
                            </p:stCondLst>
                            <p:childTnLst>
                              <p:par>
                                <p:cTn id="60" presetID="22" presetClass="entr" presetSubtype="8" fill="hold" nodeType="afterEffect">
                                  <p:stCondLst>
                                    <p:cond delay="0"/>
                                  </p:stCondLst>
                                  <p:iterate type="wd">
                                    <p:tmPct val="10000"/>
                                  </p:iterate>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nodeType="afterGroup">
                            <p:stCondLst>
                              <p:cond delay="10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198683"/>
                                        </p:tgtEl>
                                        <p:attrNameLst>
                                          <p:attrName>style.visibility</p:attrName>
                                        </p:attrNameLst>
                                      </p:cBhvr>
                                      <p:to>
                                        <p:strVal val="visible"/>
                                      </p:to>
                                    </p:set>
                                    <p:animEffect transition="in" filter="wipe(left)">
                                      <p:cBhvr>
                                        <p:cTn id="66" dur="500"/>
                                        <p:tgtEl>
                                          <p:spTgt spid="198683"/>
                                        </p:tgtEl>
                                      </p:cBhvr>
                                    </p:animEffect>
                                  </p:childTnLst>
                                </p:cTn>
                              </p:par>
                            </p:childTnLst>
                          </p:cTn>
                        </p:par>
                        <p:par>
                          <p:cTn id="67" fill="hold" nodeType="afterGroup">
                            <p:stCondLst>
                              <p:cond delay="1500"/>
                            </p:stCondLst>
                            <p:childTnLst>
                              <p:par>
                                <p:cTn id="68" presetID="22" presetClass="entr" presetSubtype="8" fill="hold" grpId="0" nodeType="afterEffect">
                                  <p:stCondLst>
                                    <p:cond delay="0"/>
                                  </p:stCondLst>
                                  <p:iterate type="wd">
                                    <p:tmPct val="10000"/>
                                  </p:iterate>
                                  <p:childTnLst>
                                    <p:set>
                                      <p:cBhvr>
                                        <p:cTn id="69" dur="1" fill="hold">
                                          <p:stCondLst>
                                            <p:cond delay="0"/>
                                          </p:stCondLst>
                                        </p:cTn>
                                        <p:tgtEl>
                                          <p:spTgt spid="198682"/>
                                        </p:tgtEl>
                                        <p:attrNameLst>
                                          <p:attrName>style.visibility</p:attrName>
                                        </p:attrNameLst>
                                      </p:cBhvr>
                                      <p:to>
                                        <p:strVal val="visible"/>
                                      </p:to>
                                    </p:set>
                                    <p:animEffect transition="in" filter="wipe(left)">
                                      <p:cBhvr>
                                        <p:cTn id="70" dur="500"/>
                                        <p:tgtEl>
                                          <p:spTgt spid="198682"/>
                                        </p:tgtEl>
                                      </p:cBhvr>
                                    </p:animEffect>
                                  </p:childTnLst>
                                </p:cTn>
                              </p:par>
                            </p:childTnLst>
                          </p:cTn>
                        </p:par>
                        <p:par>
                          <p:cTn id="71" fill="hold" nodeType="afterGroup">
                            <p:stCondLst>
                              <p:cond delay="2000"/>
                            </p:stCondLst>
                            <p:childTnLst>
                              <p:par>
                                <p:cTn id="72" presetID="22" presetClass="entr" presetSubtype="8" fill="hold" nodeType="afterEffect">
                                  <p:stCondLst>
                                    <p:cond delay="0"/>
                                  </p:stCondLst>
                                  <p:iterate type="wd">
                                    <p:tmPct val="10000"/>
                                  </p:iterate>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198659">
                                            <p:txEl>
                                              <p:pRg st="3" end="3"/>
                                            </p:txEl>
                                          </p:spTgt>
                                        </p:tgtEl>
                                        <p:attrNameLst>
                                          <p:attrName>style.visibility</p:attrName>
                                        </p:attrNameLst>
                                      </p:cBhvr>
                                      <p:to>
                                        <p:strVal val="visible"/>
                                      </p:to>
                                    </p:set>
                                    <p:animEffect transition="in" filter="wipe(left)">
                                      <p:cBhvr>
                                        <p:cTn id="79" dur="500"/>
                                        <p:tgtEl>
                                          <p:spTgt spid="198659">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98684"/>
                                        </p:tgtEl>
                                        <p:attrNameLst>
                                          <p:attrName>style.visibility</p:attrName>
                                        </p:attrNameLst>
                                      </p:cBhvr>
                                      <p:to>
                                        <p:strVal val="visible"/>
                                      </p:to>
                                    </p:set>
                                    <p:animEffect transition="in" filter="wipe(left)">
                                      <p:cBhvr>
                                        <p:cTn id="84" dur="500"/>
                                        <p:tgtEl>
                                          <p:spTgt spid="19868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98685">
                                            <p:txEl>
                                              <p:pRg st="0" end="0"/>
                                            </p:txEl>
                                          </p:spTgt>
                                        </p:tgtEl>
                                        <p:attrNameLst>
                                          <p:attrName>style.visibility</p:attrName>
                                        </p:attrNameLst>
                                      </p:cBhvr>
                                      <p:to>
                                        <p:strVal val="visible"/>
                                      </p:to>
                                    </p:set>
                                    <p:animEffect transition="in" filter="wipe(left)">
                                      <p:cBhvr>
                                        <p:cTn id="89" dur="500"/>
                                        <p:tgtEl>
                                          <p:spTgt spid="198685">
                                            <p:txEl>
                                              <p:pRg st="0" end="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98685">
                                            <p:txEl>
                                              <p:pRg st="1" end="1"/>
                                            </p:txEl>
                                          </p:spTgt>
                                        </p:tgtEl>
                                        <p:attrNameLst>
                                          <p:attrName>style.visibility</p:attrName>
                                        </p:attrNameLst>
                                      </p:cBhvr>
                                      <p:to>
                                        <p:strVal val="visible"/>
                                      </p:to>
                                    </p:set>
                                    <p:animEffect transition="in" filter="wipe(left)">
                                      <p:cBhvr>
                                        <p:cTn id="94" dur="500"/>
                                        <p:tgtEl>
                                          <p:spTgt spid="198685">
                                            <p:txEl>
                                              <p:pRg st="1" end="1"/>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9"/>
                                        </p:tgtEl>
                                        <p:attrNameLst>
                                          <p:attrName>style.visibility</p:attrName>
                                        </p:attrNameLst>
                                      </p:cBhvr>
                                      <p:to>
                                        <p:strVal val="visible"/>
                                      </p:to>
                                    </p:set>
                                    <p:animEffect transition="in" filter="wipe(left)">
                                      <p:cBhvr>
                                        <p:cTn id="99" dur="500"/>
                                        <p:tgtEl>
                                          <p:spTgt spid="9"/>
                                        </p:tgtEl>
                                      </p:cBhvr>
                                    </p:animEffect>
                                  </p:childTnLst>
                                </p:cTn>
                              </p:par>
                            </p:childTnLst>
                          </p:cTn>
                        </p:par>
                        <p:par>
                          <p:cTn id="100" fill="hold" nodeType="afterGroup">
                            <p:stCondLst>
                              <p:cond delay="500"/>
                            </p:stCondLst>
                            <p:childTnLst>
                              <p:par>
                                <p:cTn id="101" presetID="22" presetClass="entr" presetSubtype="8" fill="hold" nodeType="afterEffect">
                                  <p:stCondLst>
                                    <p:cond delay="0"/>
                                  </p:stCondLst>
                                  <p:iterate type="wd">
                                    <p:tmPct val="10000"/>
                                  </p:iterate>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par>
                          <p:cTn id="104" fill="hold" nodeType="afterGroup">
                            <p:stCondLst>
                              <p:cond delay="1000"/>
                            </p:stCondLst>
                            <p:childTnLst>
                              <p:par>
                                <p:cTn id="105" presetID="22" presetClass="entr" presetSubtype="8" fill="hold" nodeType="afterEffect">
                                  <p:stCondLst>
                                    <p:cond delay="0"/>
                                  </p:stCondLst>
                                  <p:iterate type="wd">
                                    <p:tmPct val="10000"/>
                                  </p:iterate>
                                  <p:childTnLst>
                                    <p:set>
                                      <p:cBhvr>
                                        <p:cTn id="106" dur="1" fill="hold">
                                          <p:stCondLst>
                                            <p:cond delay="0"/>
                                          </p:stCondLst>
                                        </p:cTn>
                                        <p:tgtEl>
                                          <p:spTgt spid="15"/>
                                        </p:tgtEl>
                                        <p:attrNameLst>
                                          <p:attrName>style.visibility</p:attrName>
                                        </p:attrNameLst>
                                      </p:cBhvr>
                                      <p:to>
                                        <p:strVal val="visible"/>
                                      </p:to>
                                    </p:set>
                                    <p:animEffect transition="in" filter="wipe(left)">
                                      <p:cBhvr>
                                        <p:cTn id="107" dur="500"/>
                                        <p:tgtEl>
                                          <p:spTgt spid="1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98692"/>
                                        </p:tgtEl>
                                        <p:attrNameLst>
                                          <p:attrName>style.visibility</p:attrName>
                                        </p:attrNameLst>
                                      </p:cBhvr>
                                      <p:to>
                                        <p:strVal val="visible"/>
                                      </p:to>
                                    </p:set>
                                    <p:animEffect transition="in" filter="wipe(left)">
                                      <p:cBhvr>
                                        <p:cTn id="112" dur="500"/>
                                        <p:tgtEl>
                                          <p:spTgt spid="19869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198693"/>
                                        </p:tgtEl>
                                        <p:attrNameLst>
                                          <p:attrName>style.visibility</p:attrName>
                                        </p:attrNameLst>
                                      </p:cBhvr>
                                      <p:to>
                                        <p:strVal val="visible"/>
                                      </p:to>
                                    </p:set>
                                    <p:animEffect transition="in" filter="wipe(left)">
                                      <p:cBhvr>
                                        <p:cTn id="117" dur="500"/>
                                        <p:tgtEl>
                                          <p:spTgt spid="19869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198694">
                                            <p:txEl>
                                              <p:pRg st="0" end="0"/>
                                            </p:txEl>
                                          </p:spTgt>
                                        </p:tgtEl>
                                        <p:attrNameLst>
                                          <p:attrName>style.visibility</p:attrName>
                                        </p:attrNameLst>
                                      </p:cBhvr>
                                      <p:to>
                                        <p:strVal val="visible"/>
                                      </p:to>
                                    </p:set>
                                    <p:animEffect transition="in" filter="wipe(left)">
                                      <p:cBhvr>
                                        <p:cTn id="122" dur="500"/>
                                        <p:tgtEl>
                                          <p:spTgt spid="198694">
                                            <p:txEl>
                                              <p:pRg st="0" end="0"/>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11"/>
                                        </p:tgtEl>
                                        <p:attrNameLst>
                                          <p:attrName>style.visibility</p:attrName>
                                        </p:attrNameLst>
                                      </p:cBhvr>
                                      <p:to>
                                        <p:strVal val="visible"/>
                                      </p:to>
                                    </p:set>
                                    <p:animEffect transition="in" filter="wipe(left)">
                                      <p:cBhvr>
                                        <p:cTn id="127" dur="500"/>
                                        <p:tgtEl>
                                          <p:spTgt spid="1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12"/>
                                        </p:tgtEl>
                                        <p:attrNameLst>
                                          <p:attrName>style.visibility</p:attrName>
                                        </p:attrNameLst>
                                      </p:cBhvr>
                                      <p:to>
                                        <p:strVal val="visible"/>
                                      </p:to>
                                    </p:set>
                                    <p:animEffect transition="in" filter="wipe(left)">
                                      <p:cBhvr>
                                        <p:cTn id="132" dur="500"/>
                                        <p:tgtEl>
                                          <p:spTgt spid="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198701"/>
                                        </p:tgtEl>
                                        <p:attrNameLst>
                                          <p:attrName>style.visibility</p:attrName>
                                        </p:attrNameLst>
                                      </p:cBhvr>
                                      <p:to>
                                        <p:strVal val="visible"/>
                                      </p:to>
                                    </p:set>
                                    <p:animEffect transition="in" filter="wipe(left)">
                                      <p:cBhvr>
                                        <p:cTn id="137" dur="500"/>
                                        <p:tgtEl>
                                          <p:spTgt spid="19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72" grpId="0" build="p" autoUpdateAnimBg="0"/>
      <p:bldP spid="198682" grpId="0" animBg="1"/>
      <p:bldP spid="198683" grpId="0" animBg="1"/>
      <p:bldP spid="198684" grpId="0" animBg="1"/>
      <p:bldP spid="198685" grpId="0" build="p" autoUpdateAnimBg="0"/>
      <p:bldP spid="198692" grpId="0" animBg="1" autoUpdateAnimBg="0"/>
      <p:bldP spid="198693" grpId="0" animBg="1"/>
      <p:bldP spid="198694" grpId="0" build="p" autoUpdateAnimBg="0"/>
      <p:bldP spid="1987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073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9075" name="Equation" r:id="rId3" imgW="292100" imgH="152400" progId="Equation.DSMT4">
                  <p:embed/>
                </p:oleObj>
              </mc:Choice>
              <mc:Fallback>
                <p:oleObj name="Equation" r:id="rId3" imgW="292100" imgH="152400" progId="Equation.DSMT4">
                  <p:embed/>
                  <p:pic>
                    <p:nvPicPr>
                      <p:cNvPr id="1996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9076" name="Equation" r:id="rId5" imgW="1638300" imgH="546100" progId="Equation.DSMT4">
                  <p:embed/>
                </p:oleObj>
              </mc:Choice>
              <mc:Fallback>
                <p:oleObj name="Equation" r:id="rId5" imgW="1638300" imgH="546100" progId="Equation.DSMT4">
                  <p:embed/>
                  <p:pic>
                    <p:nvPicPr>
                      <p:cNvPr id="1997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9077" name="Equation" r:id="rId7" imgW="2908300" imgH="317500" progId="Equation.DSMT4">
                  <p:embed/>
                </p:oleObj>
              </mc:Choice>
              <mc:Fallback>
                <p:oleObj name="Equation" r:id="rId7" imgW="2908300" imgH="317500" progId="Equation.DSMT4">
                  <p:embed/>
                  <p:pic>
                    <p:nvPicPr>
                      <p:cNvPr id="19970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9078" name="Equation" r:id="rId9" imgW="1689100" imgH="279400" progId="Equation.DSMT4">
                  <p:embed/>
                </p:oleObj>
              </mc:Choice>
              <mc:Fallback>
                <p:oleObj name="Equation" r:id="rId9" imgW="1689100" imgH="279400" progId="Equation.DSMT4">
                  <p:embed/>
                  <p:pic>
                    <p:nvPicPr>
                      <p:cNvPr id="1997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9079" name="Equation" r:id="rId11" imgW="2628720" imgH="291960" progId="Equation.3">
                  <p:embed/>
                </p:oleObj>
              </mc:Choice>
              <mc:Fallback>
                <p:oleObj name="Equation" r:id="rId11" imgW="2628720" imgH="291960" progId="Equation.3">
                  <p:embed/>
                  <p:pic>
                    <p:nvPicPr>
                      <p:cNvPr id="1997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9080" name="Equation" r:id="rId13" imgW="1257300" imgH="241300" progId="Equation.DSMT4">
                  <p:embed/>
                </p:oleObj>
              </mc:Choice>
              <mc:Fallback>
                <p:oleObj name="Equation" r:id="rId13" imgW="1257300" imgH="241300" progId="Equation.DSMT4">
                  <p:embed/>
                  <p:pic>
                    <p:nvPicPr>
                      <p:cNvPr id="1997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9081" name="Equation" r:id="rId15" imgW="1562040" imgH="393480" progId="Equation.3">
                  <p:embed/>
                </p:oleObj>
              </mc:Choice>
              <mc:Fallback>
                <p:oleObj name="Equation" r:id="rId15" imgW="1562040" imgH="393480" progId="Equation.3">
                  <p:embed/>
                  <p:pic>
                    <p:nvPicPr>
                      <p:cNvPr id="19971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9082" name="Equation" r:id="rId17" imgW="1968480" imgH="393480" progId="Equation.3">
                  <p:embed/>
                </p:oleObj>
              </mc:Choice>
              <mc:Fallback>
                <p:oleObj name="Equation" r:id="rId17" imgW="1968480" imgH="393480" progId="Equation.3">
                  <p:embed/>
                  <p:pic>
                    <p:nvPicPr>
                      <p:cNvPr id="19971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9083" name="Equation" r:id="rId19" imgW="2032000" imgH="368300" progId="Equation.DSMT4">
                  <p:embed/>
                </p:oleObj>
              </mc:Choice>
              <mc:Fallback>
                <p:oleObj name="Equation" r:id="rId19" imgW="2032000" imgH="368300" progId="Equation.DSMT4">
                  <p:embed/>
                  <p:pic>
                    <p:nvPicPr>
                      <p:cNvPr id="199721" name="Object 10"/>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50395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9683"/>
                                        </p:tgtEl>
                                        <p:attrNameLst>
                                          <p:attrName>style.visibility</p:attrName>
                                        </p:attrNameLst>
                                      </p:cBhvr>
                                      <p:to>
                                        <p:strVal val="visible"/>
                                      </p:to>
                                    </p:set>
                                    <p:animEffect transition="in" filter="wipe(left)">
                                      <p:cBhvr>
                                        <p:cTn id="7" dur="500"/>
                                        <p:tgtEl>
                                          <p:spTgt spid="19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99699"/>
                                        </p:tgtEl>
                                        <p:attrNameLst>
                                          <p:attrName>style.visibility</p:attrName>
                                        </p:attrNameLst>
                                      </p:cBhvr>
                                      <p:to>
                                        <p:strVal val="visible"/>
                                      </p:to>
                                    </p:set>
                                    <p:animEffect transition="in" filter="wipe(left)">
                                      <p:cBhvr>
                                        <p:cTn id="46" dur="500"/>
                                        <p:tgtEl>
                                          <p:spTgt spid="1996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99721"/>
                                        </p:tgtEl>
                                        <p:attrNameLst>
                                          <p:attrName>style.visibility</p:attrName>
                                        </p:attrNameLst>
                                      </p:cBhvr>
                                      <p:to>
                                        <p:strVal val="visible"/>
                                      </p:to>
                                    </p:set>
                                    <p:animEffect transition="in" filter="wipe(left)">
                                      <p:cBhvr>
                                        <p:cTn id="51" dur="500"/>
                                        <p:tgtEl>
                                          <p:spTgt spid="1997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99709"/>
                                        </p:tgtEl>
                                        <p:attrNameLst>
                                          <p:attrName>style.visibility</p:attrName>
                                        </p:attrNameLst>
                                      </p:cBhvr>
                                      <p:to>
                                        <p:strVal val="visible"/>
                                      </p:to>
                                    </p:set>
                                    <p:animEffect transition="in" filter="wipe(left)">
                                      <p:cBhvr>
                                        <p:cTn id="61" dur="500"/>
                                        <p:tgtEl>
                                          <p:spTgt spid="19970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99710"/>
                                        </p:tgtEl>
                                        <p:attrNameLst>
                                          <p:attrName>style.visibility</p:attrName>
                                        </p:attrNameLst>
                                      </p:cBhvr>
                                      <p:to>
                                        <p:strVal val="visible"/>
                                      </p:to>
                                    </p:set>
                                    <p:animEffect transition="in" filter="wipe(left)">
                                      <p:cBhvr>
                                        <p:cTn id="66" dur="500"/>
                                        <p:tgtEl>
                                          <p:spTgt spid="1997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99711"/>
                                        </p:tgtEl>
                                        <p:attrNameLst>
                                          <p:attrName>style.visibility</p:attrName>
                                        </p:attrNameLst>
                                      </p:cBhvr>
                                      <p:to>
                                        <p:strVal val="visible"/>
                                      </p:to>
                                    </p:set>
                                    <p:animEffect transition="in" filter="wipe(left)">
                                      <p:cBhvr>
                                        <p:cTn id="71" dur="500"/>
                                        <p:tgtEl>
                                          <p:spTgt spid="1997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99712"/>
                                        </p:tgtEl>
                                        <p:attrNameLst>
                                          <p:attrName>style.visibility</p:attrName>
                                        </p:attrNameLst>
                                      </p:cBhvr>
                                      <p:to>
                                        <p:strVal val="visible"/>
                                      </p:to>
                                    </p:set>
                                    <p:animEffect transition="in" filter="wipe(left)">
                                      <p:cBhvr>
                                        <p:cTn id="76" dur="500"/>
                                        <p:tgtEl>
                                          <p:spTgt spid="1997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199707"/>
                                        </p:tgtEl>
                                        <p:attrNameLst>
                                          <p:attrName>style.visibility</p:attrName>
                                        </p:attrNameLst>
                                      </p:cBhvr>
                                      <p:to>
                                        <p:strVal val="visible"/>
                                      </p:to>
                                    </p:set>
                                    <p:animEffect transition="in" filter="wipe(left)">
                                      <p:cBhvr>
                                        <p:cTn id="81" dur="500"/>
                                        <p:tgtEl>
                                          <p:spTgt spid="1997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99713"/>
                                        </p:tgtEl>
                                        <p:attrNameLst>
                                          <p:attrName>style.visibility</p:attrName>
                                        </p:attrNameLst>
                                      </p:cBhvr>
                                      <p:to>
                                        <p:strVal val="visible"/>
                                      </p:to>
                                    </p:set>
                                    <p:animEffect transition="in" filter="wipe(left)">
                                      <p:cBhvr>
                                        <p:cTn id="86" dur="500"/>
                                        <p:tgtEl>
                                          <p:spTgt spid="1997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99714"/>
                                        </p:tgtEl>
                                        <p:attrNameLst>
                                          <p:attrName>style.visibility</p:attrName>
                                        </p:attrNameLst>
                                      </p:cBhvr>
                                      <p:to>
                                        <p:strVal val="visible"/>
                                      </p:to>
                                    </p:set>
                                    <p:animEffect transition="in" filter="wipe(left)">
                                      <p:cBhvr>
                                        <p:cTn id="91" dur="500"/>
                                        <p:tgtEl>
                                          <p:spTgt spid="1997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199708"/>
                                        </p:tgtEl>
                                        <p:attrNameLst>
                                          <p:attrName>style.visibility</p:attrName>
                                        </p:attrNameLst>
                                      </p:cBhvr>
                                      <p:to>
                                        <p:strVal val="visible"/>
                                      </p:to>
                                    </p:set>
                                    <p:animEffect transition="in" filter="wipe(left)">
                                      <p:cBhvr>
                                        <p:cTn id="96" dur="500"/>
                                        <p:tgtEl>
                                          <p:spTgt spid="19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P spid="19970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0099"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0100"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0101"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0102"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0103"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0104"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0105"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0106"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0107"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09983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dirty="0">
                <a:latin typeface="Arial Narrow" charset="0"/>
                <a:ea typeface="ＭＳ Ｐゴシック" charset="0"/>
                <a:cs typeface="ＭＳ Ｐゴシック" charset="0"/>
              </a:rPr>
              <a:t>A unit vector is the vector that indicates only the directions of the components</a:t>
            </a:r>
          </a:p>
          <a:p>
            <a:r>
              <a:rPr lang="en-US" sz="3600" b="1" u="sng" dirty="0">
                <a:solidFill>
                  <a:srgbClr val="990000"/>
                </a:solidFill>
                <a:latin typeface="Arial Narrow" charset="0"/>
                <a:ea typeface="ＭＳ Ｐゴシック" charset="0"/>
                <a:cs typeface="ＭＳ Ｐゴシック" charset="0"/>
              </a:rPr>
              <a:t>Dimensionless</a:t>
            </a:r>
            <a:r>
              <a:rPr lang="en-US" sz="3600" dirty="0">
                <a:latin typeface="Arial Narrow" charset="0"/>
                <a:ea typeface="ＭＳ Ｐゴシック" charset="0"/>
                <a:cs typeface="ＭＳ Ｐゴシック" charset="0"/>
              </a:rPr>
              <a:t> </a:t>
            </a:r>
          </a:p>
          <a:p>
            <a:r>
              <a:rPr lang="en-US" sz="3600" b="1" u="sng" dirty="0">
                <a:solidFill>
                  <a:srgbClr val="990000"/>
                </a:solidFill>
                <a:latin typeface="Arial Narrow" charset="0"/>
                <a:ea typeface="ＭＳ Ｐゴシック" charset="0"/>
                <a:cs typeface="ＭＳ Ｐゴシック" charset="0"/>
              </a:rPr>
              <a:t>Magnitudes are exactly 1</a:t>
            </a:r>
          </a:p>
          <a:p>
            <a:r>
              <a:rPr lang="en-US" sz="3600" dirty="0">
                <a:solidFill>
                  <a:srgbClr val="003300"/>
                </a:solidFill>
                <a:latin typeface="Arial Narrow" charset="0"/>
                <a:ea typeface="ＭＳ Ｐゴシック" charset="0"/>
                <a:cs typeface="ＭＳ Ｐゴシック" charset="0"/>
              </a:rPr>
              <a:t>Unit vectors are usually expressed in </a:t>
            </a:r>
            <a:r>
              <a:rPr lang="en-US" sz="3600" b="1" dirty="0" err="1">
                <a:solidFill>
                  <a:srgbClr val="003300"/>
                </a:solidFill>
                <a:latin typeface="Arial Narrow" charset="0"/>
                <a:ea typeface="ＭＳ Ｐゴシック" charset="0"/>
                <a:cs typeface="ＭＳ Ｐゴシック" charset="0"/>
              </a:rPr>
              <a:t>i</a:t>
            </a:r>
            <a:r>
              <a:rPr lang="en-US" sz="3600" b="1" dirty="0">
                <a:solidFill>
                  <a:srgbClr val="003300"/>
                </a:solidFill>
                <a:latin typeface="Arial Narrow" charset="0"/>
                <a:ea typeface="ＭＳ Ｐゴシック" charset="0"/>
                <a:cs typeface="ＭＳ Ｐゴシック" charset="0"/>
              </a:rPr>
              <a:t>, j, k </a:t>
            </a:r>
            <a:r>
              <a:rPr lang="en-US" sz="3600" dirty="0">
                <a:solidFill>
                  <a:srgbClr val="003300"/>
                </a:solidFill>
                <a:latin typeface="Arial Narrow" charset="0"/>
                <a:ea typeface="ＭＳ Ｐゴシック" charset="0"/>
                <a:cs typeface="ＭＳ Ｐゴシック" charset="0"/>
              </a:rPr>
              <a:t>or                  	      (</a:t>
            </a:r>
            <a:r>
              <a:rPr lang="en-US" sz="3600" dirty="0">
                <a:solidFill>
                  <a:srgbClr val="003300"/>
                </a:solidFill>
                <a:latin typeface="Arial Narrow" charset="0"/>
                <a:ea typeface="ＭＳ Ｐゴシック" charset="0"/>
                <a:cs typeface="ＭＳ Ｐゴシック" charset="0"/>
                <a:sym typeface="Wingdings" pitchFamily="2" charset="2"/>
              </a:rPr>
              <a:t></a:t>
            </a:r>
            <a:r>
              <a:rPr lang="en-US" sz="3600" dirty="0">
                <a:solidFill>
                  <a:srgbClr val="003300"/>
                </a:solidFill>
                <a:latin typeface="Arial Narrow" charset="0"/>
                <a:ea typeface="ＭＳ Ｐゴシック" charset="0"/>
                <a:cs typeface="ＭＳ Ｐゴシック" charset="0"/>
              </a:rPr>
              <a:t>preferred method in this class!)</a:t>
            </a:r>
          </a:p>
        </p:txBody>
      </p:sp>
      <p:graphicFrame>
        <p:nvGraphicFramePr>
          <p:cNvPr id="201733" name="Object 2"/>
          <p:cNvGraphicFramePr>
            <a:graphicFrameLocks noGrp="1" noChangeAspect="1"/>
          </p:cNvGraphicFramePr>
          <p:nvPr>
            <p:ph sz="half" idx="2"/>
            <p:extLst>
              <p:ext uri="{D42A27DB-BD31-4B8C-83A1-F6EECF244321}">
                <p14:modId xmlns:p14="http://schemas.microsoft.com/office/powerpoint/2010/main" val="748701838"/>
              </p:ext>
            </p:extLst>
          </p:nvPr>
        </p:nvGraphicFramePr>
        <p:xfrm>
          <a:off x="965200" y="3810000"/>
          <a:ext cx="965200" cy="614363"/>
        </p:xfrm>
        <a:graphic>
          <a:graphicData uri="http://schemas.openxmlformats.org/presentationml/2006/ole">
            <mc:AlternateContent xmlns:mc="http://schemas.openxmlformats.org/markup-compatibility/2006">
              <mc:Choice xmlns:v="urn:schemas-microsoft-com:vml" Requires="v">
                <p:oleObj spid="_x0000_s1122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810000"/>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122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122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122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122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122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122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122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122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123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01684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50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382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26003"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26004"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26005"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26006"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26007"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26008"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26009"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26010"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26011"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26012"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26013"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26014"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26015"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26016"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26017"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26018"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26019"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26020"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26021"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26022"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26023"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26024"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26025"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26026"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26027"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4043127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gtEl>
                                        <p:attrNameLst>
                                          <p:attrName>style.visibility</p:attrName>
                                        </p:attrNameLst>
                                      </p:cBhvr>
                                      <p:to>
                                        <p:strVal val="visible"/>
                                      </p:to>
                                    </p:set>
                                    <p:animEffect transition="in" filter="wipe(left)">
                                      <p:cBhvr>
                                        <p:cTn id="7" dur="500"/>
                                        <p:tgtEl>
                                          <p:spTgt spid="20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wipe(left)">
                                      <p:cBhvr>
                                        <p:cTn id="12" dur="500"/>
                                        <p:tgtEl>
                                          <p:spTgt spid="202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78"/>
                                        </p:tgtEl>
                                        <p:attrNameLst>
                                          <p:attrName>style.visibility</p:attrName>
                                        </p:attrNameLst>
                                      </p:cBhvr>
                                      <p:to>
                                        <p:strVal val="visible"/>
                                      </p:to>
                                    </p:set>
                                    <p:animEffect transition="in" filter="wipe(left)">
                                      <p:cBhvr>
                                        <p:cTn id="17" dur="500"/>
                                        <p:tgtEl>
                                          <p:spTgt spid="20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63"/>
                                        </p:tgtEl>
                                        <p:attrNameLst>
                                          <p:attrName>style.visibility</p:attrName>
                                        </p:attrNameLst>
                                      </p:cBhvr>
                                      <p:to>
                                        <p:strVal val="visible"/>
                                      </p:to>
                                    </p:set>
                                    <p:animEffect transition="in" filter="wipe(left)">
                                      <p:cBhvr>
                                        <p:cTn id="22" dur="500"/>
                                        <p:tgtEl>
                                          <p:spTgt spid="20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64"/>
                                        </p:tgtEl>
                                        <p:attrNameLst>
                                          <p:attrName>style.visibility</p:attrName>
                                        </p:attrNameLst>
                                      </p:cBhvr>
                                      <p:to>
                                        <p:strVal val="visible"/>
                                      </p:to>
                                    </p:set>
                                    <p:animEffect transition="in" filter="wipe(left)">
                                      <p:cBhvr>
                                        <p:cTn id="27" dur="500"/>
                                        <p:tgtEl>
                                          <p:spTgt spid="2027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76"/>
                                        </p:tgtEl>
                                        <p:attrNameLst>
                                          <p:attrName>style.visibility</p:attrName>
                                        </p:attrNameLst>
                                      </p:cBhvr>
                                      <p:to>
                                        <p:strVal val="visible"/>
                                      </p:to>
                                    </p:set>
                                    <p:animEffect transition="in" filter="wipe(left)">
                                      <p:cBhvr>
                                        <p:cTn id="32" dur="500"/>
                                        <p:tgtEl>
                                          <p:spTgt spid="202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75"/>
                                        </p:tgtEl>
                                        <p:attrNameLst>
                                          <p:attrName>style.visibility</p:attrName>
                                        </p:attrNameLst>
                                      </p:cBhvr>
                                      <p:to>
                                        <p:strVal val="visible"/>
                                      </p:to>
                                    </p:set>
                                    <p:animEffect transition="in" filter="wipe(left)">
                                      <p:cBhvr>
                                        <p:cTn id="37" dur="500"/>
                                        <p:tgtEl>
                                          <p:spTgt spid="2027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77"/>
                                        </p:tgtEl>
                                        <p:attrNameLst>
                                          <p:attrName>style.visibility</p:attrName>
                                        </p:attrNameLst>
                                      </p:cBhvr>
                                      <p:to>
                                        <p:strVal val="visible"/>
                                      </p:to>
                                    </p:set>
                                    <p:animEffect transition="in" filter="wipe(left)">
                                      <p:cBhvr>
                                        <p:cTn id="42" dur="500"/>
                                        <p:tgtEl>
                                          <p:spTgt spid="20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60"/>
                                        </p:tgtEl>
                                        <p:attrNameLst>
                                          <p:attrName>style.visibility</p:attrName>
                                        </p:attrNameLst>
                                      </p:cBhvr>
                                      <p:to>
                                        <p:strVal val="visible"/>
                                      </p:to>
                                    </p:set>
                                    <p:animEffect transition="in" filter="wipe(left)">
                                      <p:cBhvr>
                                        <p:cTn id="47" dur="500"/>
                                        <p:tgtEl>
                                          <p:spTgt spid="2027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02773"/>
                                        </p:tgtEl>
                                        <p:attrNameLst>
                                          <p:attrName>style.visibility</p:attrName>
                                        </p:attrNameLst>
                                      </p:cBhvr>
                                      <p:to>
                                        <p:strVal val="visible"/>
                                      </p:to>
                                    </p:set>
                                    <p:animEffect transition="in" filter="wipe(left)">
                                      <p:cBhvr>
                                        <p:cTn id="52" dur="500"/>
                                        <p:tgtEl>
                                          <p:spTgt spid="2027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02774"/>
                                        </p:tgtEl>
                                        <p:attrNameLst>
                                          <p:attrName>style.visibility</p:attrName>
                                        </p:attrNameLst>
                                      </p:cBhvr>
                                      <p:to>
                                        <p:strVal val="visible"/>
                                      </p:to>
                                    </p:set>
                                    <p:animEffect transition="in" filter="wipe(left)">
                                      <p:cBhvr>
                                        <p:cTn id="57" dur="500"/>
                                        <p:tgtEl>
                                          <p:spTgt spid="2027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02762"/>
                                        </p:tgtEl>
                                        <p:attrNameLst>
                                          <p:attrName>style.visibility</p:attrName>
                                        </p:attrNameLst>
                                      </p:cBhvr>
                                      <p:to>
                                        <p:strVal val="visible"/>
                                      </p:to>
                                    </p:set>
                                    <p:animEffect transition="in" filter="wipe(left)">
                                      <p:cBhvr>
                                        <p:cTn id="62" dur="500"/>
                                        <p:tgtEl>
                                          <p:spTgt spid="2027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2765"/>
                                        </p:tgtEl>
                                        <p:attrNameLst>
                                          <p:attrName>style.visibility</p:attrName>
                                        </p:attrNameLst>
                                      </p:cBhvr>
                                      <p:to>
                                        <p:strVal val="visible"/>
                                      </p:to>
                                    </p:set>
                                    <p:animEffect transition="in" filter="wipe(left)">
                                      <p:cBhvr>
                                        <p:cTn id="67" dur="500"/>
                                        <p:tgtEl>
                                          <p:spTgt spid="2027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02766"/>
                                        </p:tgtEl>
                                        <p:attrNameLst>
                                          <p:attrName>style.visibility</p:attrName>
                                        </p:attrNameLst>
                                      </p:cBhvr>
                                      <p:to>
                                        <p:strVal val="visible"/>
                                      </p:to>
                                    </p:set>
                                    <p:animEffect transition="in" filter="wipe(left)">
                                      <p:cBhvr>
                                        <p:cTn id="72" dur="500"/>
                                        <p:tgtEl>
                                          <p:spTgt spid="2027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2759"/>
                                        </p:tgtEl>
                                        <p:attrNameLst>
                                          <p:attrName>style.visibility</p:attrName>
                                        </p:attrNameLst>
                                      </p:cBhvr>
                                      <p:to>
                                        <p:strVal val="visible"/>
                                      </p:to>
                                    </p:set>
                                    <p:animEffect transition="in" filter="wipe(left)">
                                      <p:cBhvr>
                                        <p:cTn id="77" dur="500"/>
                                        <p:tgtEl>
                                          <p:spTgt spid="20275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02757"/>
                                        </p:tgtEl>
                                        <p:attrNameLst>
                                          <p:attrName>style.visibility</p:attrName>
                                        </p:attrNameLst>
                                      </p:cBhvr>
                                      <p:to>
                                        <p:strVal val="visible"/>
                                      </p:to>
                                    </p:set>
                                    <p:animEffect transition="in" filter="wipe(left)">
                                      <p:cBhvr>
                                        <p:cTn id="82" dur="500"/>
                                        <p:tgtEl>
                                          <p:spTgt spid="2027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02761"/>
                                        </p:tgtEl>
                                        <p:attrNameLst>
                                          <p:attrName>style.visibility</p:attrName>
                                        </p:attrNameLst>
                                      </p:cBhvr>
                                      <p:to>
                                        <p:strVal val="visible"/>
                                      </p:to>
                                    </p:set>
                                    <p:animEffect transition="in" filter="wipe(left)">
                                      <p:cBhvr>
                                        <p:cTn id="87" dur="500"/>
                                        <p:tgtEl>
                                          <p:spTgt spid="2027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02769"/>
                                        </p:tgtEl>
                                        <p:attrNameLst>
                                          <p:attrName>style.visibility</p:attrName>
                                        </p:attrNameLst>
                                      </p:cBhvr>
                                      <p:to>
                                        <p:strVal val="visible"/>
                                      </p:to>
                                    </p:set>
                                    <p:animEffect transition="in" filter="wipe(left)">
                                      <p:cBhvr>
                                        <p:cTn id="92" dur="500"/>
                                        <p:tgtEl>
                                          <p:spTgt spid="2027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02770"/>
                                        </p:tgtEl>
                                        <p:attrNameLst>
                                          <p:attrName>style.visibility</p:attrName>
                                        </p:attrNameLst>
                                      </p:cBhvr>
                                      <p:to>
                                        <p:strVal val="visible"/>
                                      </p:to>
                                    </p:set>
                                    <p:animEffect transition="in" filter="wipe(left)">
                                      <p:cBhvr>
                                        <p:cTn id="97" dur="500"/>
                                        <p:tgtEl>
                                          <p:spTgt spid="2027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02767"/>
                                        </p:tgtEl>
                                        <p:attrNameLst>
                                          <p:attrName>style.visibility</p:attrName>
                                        </p:attrNameLst>
                                      </p:cBhvr>
                                      <p:to>
                                        <p:strVal val="visible"/>
                                      </p:to>
                                    </p:set>
                                    <p:animEffect transition="in" filter="wipe(left)">
                                      <p:cBhvr>
                                        <p:cTn id="102" dur="500"/>
                                        <p:tgtEl>
                                          <p:spTgt spid="20276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02768"/>
                                        </p:tgtEl>
                                        <p:attrNameLst>
                                          <p:attrName>style.visibility</p:attrName>
                                        </p:attrNameLst>
                                      </p:cBhvr>
                                      <p:to>
                                        <p:strVal val="visible"/>
                                      </p:to>
                                    </p:set>
                                    <p:animEffect transition="in" filter="wipe(left)">
                                      <p:cBhvr>
                                        <p:cTn id="107" dur="500"/>
                                        <p:tgtEl>
                                          <p:spTgt spid="20276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02779"/>
                                        </p:tgtEl>
                                        <p:attrNameLst>
                                          <p:attrName>style.visibility</p:attrName>
                                        </p:attrNameLst>
                                      </p:cBhvr>
                                      <p:to>
                                        <p:strVal val="visible"/>
                                      </p:to>
                                    </p:set>
                                    <p:animEffect transition="in" filter="wipe(left)">
                                      <p:cBhvr>
                                        <p:cTn id="112" dur="500"/>
                                        <p:tgtEl>
                                          <p:spTgt spid="2027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02781"/>
                                        </p:tgtEl>
                                        <p:attrNameLst>
                                          <p:attrName>style.visibility</p:attrName>
                                        </p:attrNameLst>
                                      </p:cBhvr>
                                      <p:to>
                                        <p:strVal val="visible"/>
                                      </p:to>
                                    </p:set>
                                    <p:animEffect transition="in" filter="wipe(left)">
                                      <p:cBhvr>
                                        <p:cTn id="117" dur="500"/>
                                        <p:tgtEl>
                                          <p:spTgt spid="2027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02780"/>
                                        </p:tgtEl>
                                        <p:attrNameLst>
                                          <p:attrName>style.visibility</p:attrName>
                                        </p:attrNameLst>
                                      </p:cBhvr>
                                      <p:to>
                                        <p:strVal val="visible"/>
                                      </p:to>
                                    </p:set>
                                    <p:animEffect transition="in" filter="wipe(left)">
                                      <p:cBhvr>
                                        <p:cTn id="122" dur="500"/>
                                        <p:tgtEl>
                                          <p:spTgt spid="2027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02782"/>
                                        </p:tgtEl>
                                        <p:attrNameLst>
                                          <p:attrName>style.visibility</p:attrName>
                                        </p:attrNameLst>
                                      </p:cBhvr>
                                      <p:to>
                                        <p:strVal val="visible"/>
                                      </p:to>
                                    </p:set>
                                    <p:animEffect transition="in" filter="wipe(left)">
                                      <p:cBhvr>
                                        <p:cTn id="127" dur="500"/>
                                        <p:tgtEl>
                                          <p:spTgt spid="2027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202783"/>
                                        </p:tgtEl>
                                        <p:attrNameLst>
                                          <p:attrName>style.visibility</p:attrName>
                                        </p:attrNameLst>
                                      </p:cBhvr>
                                      <p:to>
                                        <p:strVal val="visible"/>
                                      </p:to>
                                    </p:set>
                                    <p:animEffect transition="in" filter="wipe(left)">
                                      <p:cBhvr>
                                        <p:cTn id="132" dur="500"/>
                                        <p:tgtEl>
                                          <p:spTgt spid="2027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02758"/>
                                        </p:tgtEl>
                                        <p:attrNameLst>
                                          <p:attrName>style.visibility</p:attrName>
                                        </p:attrNameLst>
                                      </p:cBhvr>
                                      <p:to>
                                        <p:strVal val="visible"/>
                                      </p:to>
                                    </p:set>
                                    <p:animEffect transition="in" filter="wipe(left)">
                                      <p:cBhvr>
                                        <p:cTn id="137" dur="500"/>
                                        <p:tgtEl>
                                          <p:spTgt spid="20275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202771"/>
                                        </p:tgtEl>
                                        <p:attrNameLst>
                                          <p:attrName>style.visibility</p:attrName>
                                        </p:attrNameLst>
                                      </p:cBhvr>
                                      <p:to>
                                        <p:strVal val="visible"/>
                                      </p:to>
                                    </p:set>
                                    <p:animEffect transition="in" filter="wipe(left)">
                                      <p:cBhvr>
                                        <p:cTn id="142" dur="500"/>
                                        <p:tgtEl>
                                          <p:spTgt spid="20277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202772"/>
                                        </p:tgtEl>
                                        <p:attrNameLst>
                                          <p:attrName>style.visibility</p:attrName>
                                        </p:attrNameLst>
                                      </p:cBhvr>
                                      <p:to>
                                        <p:strVal val="visible"/>
                                      </p:to>
                                    </p:set>
                                    <p:animEffect transition="in" filter="wipe(left)">
                                      <p:cBhvr>
                                        <p:cTn id="147" dur="500"/>
                                        <p:tgtEl>
                                          <p:spTgt spid="20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7" grpId="0" animBg="1" autoUpdateAnimBg="0"/>
      <p:bldP spid="202759" grpId="0" animBg="1"/>
      <p:bldP spid="20278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3520"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3521"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3522"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3523"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3524"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3525"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3526"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3527"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3528"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1476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369"/>
                                        </p:tgtEl>
                                        <p:attrNameLst>
                                          <p:attrName>style.visibility</p:attrName>
                                        </p:attrNameLst>
                                      </p:cBhvr>
                                      <p:to>
                                        <p:strVal val="visible"/>
                                      </p:to>
                                    </p:set>
                                    <p:animEffect transition="in" filter="wipe(left)">
                                      <p:cBhvr>
                                        <p:cTn id="17" dur="500"/>
                                        <p:tgtEl>
                                          <p:spTgt spid="143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wipe(left)">
                                      <p:cBhvr>
                                        <p:cTn id="22" dur="500"/>
                                        <p:tgtEl>
                                          <p:spTgt spid="143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81"/>
                                        </p:tgtEl>
                                        <p:attrNameLst>
                                          <p:attrName>style.visibility</p:attrName>
                                        </p:attrNameLst>
                                      </p:cBhvr>
                                      <p:to>
                                        <p:strVal val="visible"/>
                                      </p:to>
                                    </p:set>
                                    <p:animEffect transition="in" filter="wipe(left)">
                                      <p:cBhvr>
                                        <p:cTn id="37" dur="500"/>
                                        <p:tgtEl>
                                          <p:spTgt spid="1433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382"/>
                                        </p:tgtEl>
                                        <p:attrNameLst>
                                          <p:attrName>style.visibility</p:attrName>
                                        </p:attrNameLst>
                                      </p:cBhvr>
                                      <p:to>
                                        <p:strVal val="visible"/>
                                      </p:to>
                                    </p:set>
                                    <p:animEffect transition="in" filter="wipe(left)">
                                      <p:cBhvr>
                                        <p:cTn id="42" dur="500"/>
                                        <p:tgtEl>
                                          <p:spTgt spid="143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378"/>
                                        </p:tgtEl>
                                        <p:attrNameLst>
                                          <p:attrName>style.visibility</p:attrName>
                                        </p:attrNameLst>
                                      </p:cBhvr>
                                      <p:to>
                                        <p:strVal val="visible"/>
                                      </p:to>
                                    </p:set>
                                    <p:animEffect transition="in" filter="wipe(left)">
                                      <p:cBhvr>
                                        <p:cTn id="57" dur="500"/>
                                        <p:tgtEl>
                                          <p:spTgt spid="1433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10981</TotalTime>
  <Words>1904</Words>
  <Application>Microsoft Macintosh PowerPoint</Application>
  <PresentationFormat>On-screen Show (4:3)</PresentationFormat>
  <Paragraphs>219</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 Narrow</vt:lpstr>
      <vt:lpstr>Lucida Grande</vt:lpstr>
      <vt:lpstr>Monotype Corsiva</vt:lpstr>
      <vt:lpstr>Symbol</vt:lpstr>
      <vt:lpstr>Times New Roman</vt:lpstr>
      <vt:lpstr>phys1443-spring02</vt:lpstr>
      <vt:lpstr>Equation</vt:lpstr>
      <vt:lpstr>PHYS 1441 – Section 001 Lecture #3</vt:lpstr>
      <vt:lpstr>Announcements</vt:lpstr>
      <vt:lpstr>Reminder: Extra Credit Special Project #1 </vt:lpstr>
      <vt:lpstr>Vector Additions and Subtractions</vt:lpstr>
      <vt:lpstr>Example for Vector Addition</vt:lpstr>
      <vt:lpstr>Components and Unit Vectors</vt:lpstr>
      <vt:lpstr>Unit Vectors</vt:lpstr>
      <vt:lpstr>Examples of Vector Operations</vt:lpstr>
      <vt:lpstr>Example 21.2 </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460</cp:revision>
  <dcterms:created xsi:type="dcterms:W3CDTF">2012-01-19T04:21:20Z</dcterms:created>
  <dcterms:modified xsi:type="dcterms:W3CDTF">2019-06-05T18:15:05Z</dcterms:modified>
</cp:coreProperties>
</file>