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536" r:id="rId2"/>
    <p:sldId id="538" r:id="rId3"/>
    <p:sldId id="480" r:id="rId4"/>
    <p:sldId id="591" r:id="rId5"/>
    <p:sldId id="559" r:id="rId6"/>
    <p:sldId id="560" r:id="rId7"/>
    <p:sldId id="561" r:id="rId8"/>
    <p:sldId id="562" r:id="rId9"/>
    <p:sldId id="563" r:id="rId10"/>
    <p:sldId id="564" r:id="rId11"/>
    <p:sldId id="565" r:id="rId12"/>
    <p:sldId id="566" r:id="rId13"/>
    <p:sldId id="575" r:id="rId14"/>
    <p:sldId id="576" r:id="rId15"/>
    <p:sldId id="577" r:id="rId16"/>
    <p:sldId id="578" r:id="rId17"/>
    <p:sldId id="579" r:id="rId18"/>
    <p:sldId id="580" r:id="rId19"/>
    <p:sldId id="581" r:id="rId20"/>
    <p:sldId id="582" r:id="rId21"/>
    <p:sldId id="583" r:id="rId22"/>
    <p:sldId id="584" r:id="rId23"/>
    <p:sldId id="585" r:id="rId24"/>
    <p:sldId id="586" r:id="rId25"/>
    <p:sldId id="587" r:id="rId26"/>
    <p:sldId id="588" r:id="rId27"/>
    <p:sldId id="589" r:id="rId28"/>
    <p:sldId id="593" r:id="rId29"/>
    <p:sldId id="594" r:id="rId3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1"/>
    <p:restoredTop sz="94660"/>
  </p:normalViewPr>
  <p:slideViewPr>
    <p:cSldViewPr>
      <p:cViewPr varScale="1">
        <p:scale>
          <a:sx n="136" d="100"/>
          <a:sy n="136" d="100"/>
        </p:scale>
        <p:origin x="3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emf"/><Relationship Id="rId1" Type="http://schemas.openxmlformats.org/officeDocument/2006/relationships/image" Target="../media/image59.emf"/><Relationship Id="rId4"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e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emf"/><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4.emf"/><Relationship Id="rId7" Type="http://schemas.openxmlformats.org/officeDocument/2006/relationships/image" Target="../media/image78.wmf"/><Relationship Id="rId2" Type="http://schemas.openxmlformats.org/officeDocument/2006/relationships/image" Target="../media/image73.wmf"/><Relationship Id="rId1" Type="http://schemas.openxmlformats.org/officeDocument/2006/relationships/image" Target="../media/image72.emf"/><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7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 Id="rId4" Type="http://schemas.openxmlformats.org/officeDocument/2006/relationships/image" Target="../media/image8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image" Target="../media/image86.emf"/><Relationship Id="rId7" Type="http://schemas.openxmlformats.org/officeDocument/2006/relationships/image" Target="../media/image90.emf"/><Relationship Id="rId2" Type="http://schemas.openxmlformats.org/officeDocument/2006/relationships/image" Target="../media/image85.emf"/><Relationship Id="rId1" Type="http://schemas.openxmlformats.org/officeDocument/2006/relationships/image" Target="../media/image84.emf"/><Relationship Id="rId6" Type="http://schemas.openxmlformats.org/officeDocument/2006/relationships/image" Target="../media/image89.emf"/><Relationship Id="rId5" Type="http://schemas.openxmlformats.org/officeDocument/2006/relationships/image" Target="../media/image88.emf"/><Relationship Id="rId4" Type="http://schemas.openxmlformats.org/officeDocument/2006/relationships/image" Target="../media/image8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emf"/><Relationship Id="rId1" Type="http://schemas.openxmlformats.org/officeDocument/2006/relationships/image" Target="../media/image92.emf"/><Relationship Id="rId4" Type="http://schemas.openxmlformats.org/officeDocument/2006/relationships/image" Target="../media/image9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image" Target="../media/image97.emf"/><Relationship Id="rId6" Type="http://schemas.openxmlformats.org/officeDocument/2006/relationships/image" Target="../media/image102.wmf"/><Relationship Id="rId5" Type="http://schemas.openxmlformats.org/officeDocument/2006/relationships/image" Target="../media/image101.emf"/><Relationship Id="rId4" Type="http://schemas.openxmlformats.org/officeDocument/2006/relationships/image" Target="../media/image10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image" Target="../media/image8.e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e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 Id="rId9"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e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13201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07069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05821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133380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19</a:t>
            </a:fld>
            <a:endParaRPr lang="en-US"/>
          </a:p>
        </p:txBody>
      </p:sp>
    </p:spTree>
    <p:extLst>
      <p:ext uri="{BB962C8B-B14F-4D97-AF65-F5344CB8AC3E}">
        <p14:creationId xmlns:p14="http://schemas.microsoft.com/office/powerpoint/2010/main" val="381240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29</a:t>
            </a:fld>
            <a:endParaRPr lang="en-US"/>
          </a:p>
        </p:txBody>
      </p:sp>
    </p:spTree>
    <p:extLst>
      <p:ext uri="{BB962C8B-B14F-4D97-AF65-F5344CB8AC3E}">
        <p14:creationId xmlns:p14="http://schemas.microsoft.com/office/powerpoint/2010/main" val="3703897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Thursday, June 6, 2019</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6,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6,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6,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6,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Thursday, June 6,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Thursday, June 6,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6,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Thursday, June 6, 2019</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Thursday, June 6, 2019</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6,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6,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Thursday, June 6,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2019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7.wmf"/><Relationship Id="rId18" Type="http://schemas.openxmlformats.org/officeDocument/2006/relationships/oleObject" Target="../embeddings/oleObject22.bin"/><Relationship Id="rId3" Type="http://schemas.openxmlformats.org/officeDocument/2006/relationships/image" Target="../media/image31.jpeg"/><Relationship Id="rId7" Type="http://schemas.openxmlformats.org/officeDocument/2006/relationships/image" Target="../media/image24.wmf"/><Relationship Id="rId12" Type="http://schemas.openxmlformats.org/officeDocument/2006/relationships/oleObject" Target="../embeddings/oleObject19.bin"/><Relationship Id="rId17"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oleObject" Target="../embeddings/oleObject21.bin"/><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26.wmf"/><Relationship Id="rId5" Type="http://schemas.openxmlformats.org/officeDocument/2006/relationships/image" Target="../media/image23.emf"/><Relationship Id="rId15" Type="http://schemas.openxmlformats.org/officeDocument/2006/relationships/image" Target="../media/image28.wmf"/><Relationship Id="rId10" Type="http://schemas.openxmlformats.org/officeDocument/2006/relationships/oleObject" Target="../embeddings/oleObject18.bin"/><Relationship Id="rId19" Type="http://schemas.openxmlformats.org/officeDocument/2006/relationships/image" Target="../media/image30.emf"/><Relationship Id="rId4" Type="http://schemas.openxmlformats.org/officeDocument/2006/relationships/oleObject" Target="../embeddings/oleObject15.bin"/><Relationship Id="rId9" Type="http://schemas.openxmlformats.org/officeDocument/2006/relationships/image" Target="../media/image25.wmf"/><Relationship Id="rId1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28.bin"/><Relationship Id="rId18" Type="http://schemas.openxmlformats.org/officeDocument/2006/relationships/image" Target="../media/image39.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6.wmf"/><Relationship Id="rId17" Type="http://schemas.openxmlformats.org/officeDocument/2006/relationships/oleObject" Target="../embeddings/oleObject30.bin"/><Relationship Id="rId2" Type="http://schemas.openxmlformats.org/officeDocument/2006/relationships/slideLayout" Target="../slideLayouts/slideLayout2.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5.vml"/><Relationship Id="rId6" Type="http://schemas.openxmlformats.org/officeDocument/2006/relationships/image" Target="../media/image33.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35.wmf"/><Relationship Id="rId19" Type="http://schemas.openxmlformats.org/officeDocument/2006/relationships/oleObject" Target="../embeddings/oleObject31.bin"/><Relationship Id="rId4" Type="http://schemas.openxmlformats.org/officeDocument/2006/relationships/image" Target="../media/image32.wmf"/><Relationship Id="rId9" Type="http://schemas.openxmlformats.org/officeDocument/2006/relationships/oleObject" Target="../embeddings/oleObject26.bin"/><Relationship Id="rId14" Type="http://schemas.openxmlformats.org/officeDocument/2006/relationships/image" Target="../media/image3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3.bin"/><Relationship Id="rId5" Type="http://schemas.openxmlformats.org/officeDocument/2006/relationships/image" Target="../media/image41.emf"/><Relationship Id="rId4"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48.wmf"/><Relationship Id="rId3" Type="http://schemas.openxmlformats.org/officeDocument/2006/relationships/image" Target="../media/image43.jpeg"/><Relationship Id="rId7" Type="http://schemas.openxmlformats.org/officeDocument/2006/relationships/image" Target="../media/image45.wmf"/><Relationship Id="rId12"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5.bin"/><Relationship Id="rId11" Type="http://schemas.openxmlformats.org/officeDocument/2006/relationships/image" Target="../media/image47.wmf"/><Relationship Id="rId5" Type="http://schemas.openxmlformats.org/officeDocument/2006/relationships/image" Target="../media/image44.emf"/><Relationship Id="rId15" Type="http://schemas.openxmlformats.org/officeDocument/2006/relationships/image" Target="../media/image49.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46.wmf"/><Relationship Id="rId14" Type="http://schemas.openxmlformats.org/officeDocument/2006/relationships/oleObject" Target="../embeddings/oleObject3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53.jpeg"/><Relationship Id="rId7"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1.bin"/><Relationship Id="rId5" Type="http://schemas.openxmlformats.org/officeDocument/2006/relationships/image" Target="../media/image50.emf"/><Relationship Id="rId10" Type="http://schemas.openxmlformats.org/officeDocument/2006/relationships/image" Target="../media/image54.jpeg"/><Relationship Id="rId4" Type="http://schemas.openxmlformats.org/officeDocument/2006/relationships/oleObject" Target="../embeddings/oleObject40.bin"/><Relationship Id="rId9" Type="http://schemas.openxmlformats.org/officeDocument/2006/relationships/image" Target="../media/image52.emf"/></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5.emf"/><Relationship Id="rId5" Type="http://schemas.openxmlformats.org/officeDocument/2006/relationships/oleObject" Target="../embeddings/oleObject43.bin"/><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notesSlide" Target="../notesSlides/notesSlide5.xml"/><Relationship Id="rId7" Type="http://schemas.openxmlformats.org/officeDocument/2006/relationships/oleObject" Target="../embeddings/oleObject45.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9.e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61.wmf"/><Relationship Id="rId4" Type="http://schemas.openxmlformats.org/officeDocument/2006/relationships/image" Target="../media/image57.jpeg"/><Relationship Id="rId9" Type="http://schemas.openxmlformats.org/officeDocument/2006/relationships/oleObject" Target="../embeddings/oleObject4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67.emf"/><Relationship Id="rId18" Type="http://schemas.openxmlformats.org/officeDocument/2006/relationships/oleObject" Target="../embeddings/oleObject55.bin"/><Relationship Id="rId3" Type="http://schemas.openxmlformats.org/officeDocument/2006/relationships/image" Target="../media/image71.jpeg"/><Relationship Id="rId7" Type="http://schemas.openxmlformats.org/officeDocument/2006/relationships/image" Target="../media/image64.wmf"/><Relationship Id="rId12" Type="http://schemas.openxmlformats.org/officeDocument/2006/relationships/oleObject" Target="../embeddings/oleObject52.bin"/><Relationship Id="rId17" Type="http://schemas.openxmlformats.org/officeDocument/2006/relationships/image" Target="../media/image69.wmf"/><Relationship Id="rId2" Type="http://schemas.openxmlformats.org/officeDocument/2006/relationships/slideLayout" Target="../slideLayouts/slideLayout2.xml"/><Relationship Id="rId16" Type="http://schemas.openxmlformats.org/officeDocument/2006/relationships/oleObject" Target="../embeddings/oleObject54.bin"/><Relationship Id="rId1" Type="http://schemas.openxmlformats.org/officeDocument/2006/relationships/vmlDrawing" Target="../drawings/vmlDrawing11.vml"/><Relationship Id="rId6" Type="http://schemas.openxmlformats.org/officeDocument/2006/relationships/oleObject" Target="../embeddings/oleObject49.bin"/><Relationship Id="rId11" Type="http://schemas.openxmlformats.org/officeDocument/2006/relationships/image" Target="../media/image66.emf"/><Relationship Id="rId5" Type="http://schemas.openxmlformats.org/officeDocument/2006/relationships/image" Target="../media/image63.emf"/><Relationship Id="rId15" Type="http://schemas.openxmlformats.org/officeDocument/2006/relationships/image" Target="../media/image68.emf"/><Relationship Id="rId10" Type="http://schemas.openxmlformats.org/officeDocument/2006/relationships/oleObject" Target="../embeddings/oleObject51.bin"/><Relationship Id="rId19" Type="http://schemas.openxmlformats.org/officeDocument/2006/relationships/image" Target="../media/image70.emf"/><Relationship Id="rId4" Type="http://schemas.openxmlformats.org/officeDocument/2006/relationships/oleObject" Target="../embeddings/oleObject48.bin"/><Relationship Id="rId9" Type="http://schemas.openxmlformats.org/officeDocument/2006/relationships/image" Target="../media/image65.emf"/><Relationship Id="rId14" Type="http://schemas.openxmlformats.org/officeDocument/2006/relationships/oleObject" Target="../embeddings/oleObject53.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76.emf"/><Relationship Id="rId3" Type="http://schemas.openxmlformats.org/officeDocument/2006/relationships/image" Target="../media/image71.jpeg"/><Relationship Id="rId7" Type="http://schemas.openxmlformats.org/officeDocument/2006/relationships/image" Target="../media/image73.wmf"/><Relationship Id="rId12" Type="http://schemas.openxmlformats.org/officeDocument/2006/relationships/oleObject" Target="../embeddings/oleObject60.bin"/><Relationship Id="rId17" Type="http://schemas.openxmlformats.org/officeDocument/2006/relationships/image" Target="../media/image78.wmf"/><Relationship Id="rId2" Type="http://schemas.openxmlformats.org/officeDocument/2006/relationships/slideLayout" Target="../slideLayouts/slideLayout2.xml"/><Relationship Id="rId16" Type="http://schemas.openxmlformats.org/officeDocument/2006/relationships/oleObject" Target="../embeddings/oleObject62.bin"/><Relationship Id="rId1" Type="http://schemas.openxmlformats.org/officeDocument/2006/relationships/vmlDrawing" Target="../drawings/vmlDrawing12.vml"/><Relationship Id="rId6" Type="http://schemas.openxmlformats.org/officeDocument/2006/relationships/oleObject" Target="../embeddings/oleObject57.bin"/><Relationship Id="rId11" Type="http://schemas.openxmlformats.org/officeDocument/2006/relationships/image" Target="../media/image75.emf"/><Relationship Id="rId5" Type="http://schemas.openxmlformats.org/officeDocument/2006/relationships/image" Target="../media/image72.emf"/><Relationship Id="rId15" Type="http://schemas.openxmlformats.org/officeDocument/2006/relationships/image" Target="../media/image77.e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74.emf"/><Relationship Id="rId14" Type="http://schemas.openxmlformats.org/officeDocument/2006/relationships/oleObject" Target="../embeddings/oleObject61.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83.jpeg"/><Relationship Id="rId7" Type="http://schemas.openxmlformats.org/officeDocument/2006/relationships/image" Target="../media/image80.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64.bin"/><Relationship Id="rId11" Type="http://schemas.openxmlformats.org/officeDocument/2006/relationships/image" Target="../media/image82.wmf"/><Relationship Id="rId5" Type="http://schemas.openxmlformats.org/officeDocument/2006/relationships/image" Target="../media/image79.e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81.emf"/></Relationships>
</file>

<file path=ppt/slides/_rels/slide23.xml.rels><?xml version="1.0" encoding="UTF-8" standalone="yes"?>
<Relationships xmlns="http://schemas.openxmlformats.org/package/2006/relationships"><Relationship Id="rId8" Type="http://schemas.openxmlformats.org/officeDocument/2006/relationships/image" Target="../media/image86.emf"/><Relationship Id="rId13" Type="http://schemas.openxmlformats.org/officeDocument/2006/relationships/oleObject" Target="../embeddings/oleObject72.bin"/><Relationship Id="rId18" Type="http://schemas.openxmlformats.org/officeDocument/2006/relationships/image" Target="../media/image91.wmf"/><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88.emf"/><Relationship Id="rId17" Type="http://schemas.openxmlformats.org/officeDocument/2006/relationships/oleObject" Target="../embeddings/oleObject74.bin"/><Relationship Id="rId2" Type="http://schemas.openxmlformats.org/officeDocument/2006/relationships/slideLayout" Target="../slideLayouts/slideLayout2.xml"/><Relationship Id="rId16" Type="http://schemas.openxmlformats.org/officeDocument/2006/relationships/image" Target="../media/image90.emf"/><Relationship Id="rId1" Type="http://schemas.openxmlformats.org/officeDocument/2006/relationships/vmlDrawing" Target="../drawings/vmlDrawing14.vml"/><Relationship Id="rId6" Type="http://schemas.openxmlformats.org/officeDocument/2006/relationships/image" Target="../media/image85.e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oleObject" Target="../embeddings/oleObject73.bin"/><Relationship Id="rId10" Type="http://schemas.openxmlformats.org/officeDocument/2006/relationships/image" Target="../media/image87.emf"/><Relationship Id="rId4" Type="http://schemas.openxmlformats.org/officeDocument/2006/relationships/image" Target="../media/image84.emf"/><Relationship Id="rId9" Type="http://schemas.openxmlformats.org/officeDocument/2006/relationships/oleObject" Target="../embeddings/oleObject70.bin"/><Relationship Id="rId14" Type="http://schemas.openxmlformats.org/officeDocument/2006/relationships/image" Target="../media/image8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image" Target="../media/image96.jpeg"/><Relationship Id="rId7" Type="http://schemas.openxmlformats.org/officeDocument/2006/relationships/image" Target="../media/image93.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76.bin"/><Relationship Id="rId11" Type="http://schemas.openxmlformats.org/officeDocument/2006/relationships/image" Target="../media/image95.wmf"/><Relationship Id="rId5" Type="http://schemas.openxmlformats.org/officeDocument/2006/relationships/image" Target="../media/image92.e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94.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101.emf"/><Relationship Id="rId3" Type="http://schemas.openxmlformats.org/officeDocument/2006/relationships/image" Target="../media/image103.jpeg"/><Relationship Id="rId7" Type="http://schemas.openxmlformats.org/officeDocument/2006/relationships/image" Target="../media/image98.emf"/><Relationship Id="rId12"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80.bin"/><Relationship Id="rId11" Type="http://schemas.openxmlformats.org/officeDocument/2006/relationships/image" Target="../media/image100.wmf"/><Relationship Id="rId5" Type="http://schemas.openxmlformats.org/officeDocument/2006/relationships/image" Target="../media/image97.emf"/><Relationship Id="rId15" Type="http://schemas.openxmlformats.org/officeDocument/2006/relationships/image" Target="../media/image102.w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99.emf"/><Relationship Id="rId14" Type="http://schemas.openxmlformats.org/officeDocument/2006/relationships/oleObject" Target="../embeddings/oleObject8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04.emf"/><Relationship Id="rId4" Type="http://schemas.openxmlformats.org/officeDocument/2006/relationships/oleObject" Target="../embeddings/oleObject8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emf"/><Relationship Id="rId3" Type="http://schemas.openxmlformats.org/officeDocument/2006/relationships/image" Target="../media/image7.jpeg"/><Relationship Id="rId7" Type="http://schemas.openxmlformats.org/officeDocument/2006/relationships/image" Target="../media/image3.e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oleObject" Target="../embeddings/oleObject11.bin"/><Relationship Id="rId18" Type="http://schemas.openxmlformats.org/officeDocument/2006/relationships/image" Target="../media/image15.e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2.emf"/><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image" Target="../media/image14.emf"/><Relationship Id="rId1" Type="http://schemas.openxmlformats.org/officeDocument/2006/relationships/vmlDrawing" Target="../drawings/vmlDrawing2.vml"/><Relationship Id="rId6" Type="http://schemas.openxmlformats.org/officeDocument/2006/relationships/image" Target="../media/image9.e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oleObject" Target="../embeddings/oleObject9.bin"/><Relationship Id="rId1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Thursday, June 6, 2019</a:t>
            </a:r>
          </a:p>
        </p:txBody>
      </p:sp>
      <p:sp>
        <p:nvSpPr>
          <p:cNvPr id="7" name="Rectangle 5"/>
          <p:cNvSpPr>
            <a:spLocks noGrp="1" noChangeArrowheads="1"/>
          </p:cNvSpPr>
          <p:nvPr>
            <p:ph type="ftr" sz="quarter" idx="11"/>
          </p:nvPr>
        </p:nvSpPr>
        <p:spPr/>
        <p:txBody>
          <a:bodyPr/>
          <a:lstStyle/>
          <a:p>
            <a:pPr>
              <a:defRPr/>
            </a:pPr>
            <a:r>
              <a:rPr lang="de-DE"/>
              <a:t>PHYS 1444-001, Summer 2019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#4</a:t>
            </a:r>
          </a:p>
        </p:txBody>
      </p:sp>
      <p:sp>
        <p:nvSpPr>
          <p:cNvPr id="18438" name="Text Box 4"/>
          <p:cNvSpPr txBox="1">
            <a:spLocks noChangeArrowheads="1"/>
          </p:cNvSpPr>
          <p:nvPr/>
        </p:nvSpPr>
        <p:spPr bwMode="auto">
          <a:xfrm>
            <a:off x="3061712" y="1447800"/>
            <a:ext cx="2712602"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Thursday, June 6, 2019</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a:extLst>
              <a:ext uri="{FF2B5EF4-FFF2-40B4-BE49-F238E27FC236}">
                <a16:creationId xmlns:a16="http://schemas.microsoft.com/office/drawing/2014/main" id="{B3397EDC-5196-AC48-B256-64C3F24435F7}"/>
              </a:ext>
            </a:extLst>
          </p:cNvPr>
          <p:cNvSpPr txBox="1">
            <a:spLocks/>
          </p:cNvSpPr>
          <p:nvPr/>
        </p:nvSpPr>
        <p:spPr bwMode="auto">
          <a:xfrm>
            <a:off x="952500" y="1855442"/>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kern="0" dirty="0">
                <a:latin typeface="Arial Narrow" charset="0"/>
              </a:rPr>
              <a:t>Chapter 21</a:t>
            </a:r>
            <a:endParaRPr lang="en-US" sz="2800" kern="0" dirty="0">
              <a:solidFill>
                <a:srgbClr val="003300"/>
              </a:solidFill>
              <a:latin typeface="Arial Narrow" charset="0"/>
            </a:endParaRPr>
          </a:p>
          <a:p>
            <a:pPr marL="990600" lvl="1" indent="-533400"/>
            <a:r>
              <a:rPr lang="en-US" sz="2400" dirty="0">
                <a:solidFill>
                  <a:srgbClr val="003300"/>
                </a:solidFill>
                <a:latin typeface="Arial Narrow" charset="0"/>
              </a:rPr>
              <a:t>The Field Lines</a:t>
            </a:r>
          </a:p>
          <a:p>
            <a:pPr marL="990600" lvl="1" indent="-533400"/>
            <a:r>
              <a:rPr lang="en-US" sz="2400" dirty="0">
                <a:solidFill>
                  <a:srgbClr val="003300"/>
                </a:solidFill>
                <a:latin typeface="Arial Narrow" charset="0"/>
              </a:rPr>
              <a:t>Electric Fields and Conductors</a:t>
            </a:r>
          </a:p>
          <a:p>
            <a:pPr marL="990600" lvl="1" indent="-533400"/>
            <a:r>
              <a:rPr lang="en-US" sz="2400" dirty="0">
                <a:solidFill>
                  <a:srgbClr val="003800"/>
                </a:solidFill>
                <a:latin typeface="Arial Narrow" charset="0"/>
              </a:rPr>
              <a:t>Motion of a Charged Particle in an Electric Field</a:t>
            </a:r>
          </a:p>
          <a:p>
            <a:pPr marL="990600" lvl="1" indent="-533400"/>
            <a:r>
              <a:rPr lang="en-US" sz="2400" dirty="0">
                <a:solidFill>
                  <a:srgbClr val="003800"/>
                </a:solidFill>
                <a:latin typeface="Arial Narrow" charset="0"/>
              </a:rPr>
              <a:t>Electric Dipole and Its Electric Field</a:t>
            </a:r>
          </a:p>
          <a:p>
            <a:pPr marL="609600" indent="-609600" algn="l"/>
            <a:r>
              <a:rPr lang="en-US" sz="2800" kern="0" dirty="0">
                <a:latin typeface="Arial Narrow" charset="0"/>
              </a:rPr>
              <a:t>Chapter 22</a:t>
            </a:r>
            <a:endParaRPr lang="en-US" sz="2800" kern="0" dirty="0">
              <a:solidFill>
                <a:srgbClr val="003300"/>
              </a:solidFill>
              <a:latin typeface="Arial Narrow" charset="0"/>
            </a:endParaRPr>
          </a:p>
          <a:p>
            <a:pPr marL="990600" lvl="1" indent="-533400"/>
            <a:r>
              <a:rPr lang="en-US" sz="2400" dirty="0">
                <a:solidFill>
                  <a:srgbClr val="003300"/>
                </a:solidFill>
                <a:latin typeface="Arial Narrow" charset="0"/>
              </a:rPr>
              <a:t>Gauss’ Law</a:t>
            </a:r>
          </a:p>
          <a:p>
            <a:pPr marL="990600" lvl="1" indent="-533400"/>
            <a:r>
              <a:rPr lang="en-US" sz="2400" dirty="0">
                <a:solidFill>
                  <a:srgbClr val="003300"/>
                </a:solidFill>
                <a:latin typeface="Arial Narrow" charset="0"/>
              </a:rPr>
              <a:t>Electric Flux</a:t>
            </a:r>
          </a:p>
          <a:p>
            <a:pPr marL="990600" lvl="1" indent="-533400"/>
            <a:r>
              <a:rPr lang="en-US" sz="2400" dirty="0">
                <a:solidFill>
                  <a:srgbClr val="003300"/>
                </a:solidFill>
                <a:latin typeface="Arial Narrow" charset="0"/>
              </a:rPr>
              <a:t>Gauss’ Law with Multiple Charges</a:t>
            </a:r>
          </a:p>
        </p:txBody>
      </p:sp>
      <p:sp>
        <p:nvSpPr>
          <p:cNvPr id="11" name="Text Box 9">
            <a:extLst>
              <a:ext uri="{FF2B5EF4-FFF2-40B4-BE49-F238E27FC236}">
                <a16:creationId xmlns:a16="http://schemas.microsoft.com/office/drawing/2014/main" id="{9A66DF2F-747B-8144-9943-BD70A9F819F1}"/>
              </a:ext>
            </a:extLst>
          </p:cNvPr>
          <p:cNvSpPr txBox="1">
            <a:spLocks noChangeArrowheads="1"/>
          </p:cNvSpPr>
          <p:nvPr/>
        </p:nvSpPr>
        <p:spPr bwMode="auto">
          <a:xfrm>
            <a:off x="847437" y="5916219"/>
            <a:ext cx="7534563"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#3, due 11pm, next Wednesday, June 12!!</a:t>
            </a:r>
          </a:p>
        </p:txBody>
      </p:sp>
    </p:spTree>
    <p:extLst>
      <p:ext uri="{BB962C8B-B14F-4D97-AF65-F5344CB8AC3E}">
        <p14:creationId xmlns:p14="http://schemas.microsoft.com/office/powerpoint/2010/main" val="154161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Thursday, June 6, 2019</a:t>
            </a:r>
          </a:p>
        </p:txBody>
      </p:sp>
      <p:sp>
        <p:nvSpPr>
          <p:cNvPr id="8" name="Footer Placeholder 4"/>
          <p:cNvSpPr>
            <a:spLocks noGrp="1"/>
          </p:cNvSpPr>
          <p:nvPr>
            <p:ph type="ftr" sz="quarter" idx="11"/>
          </p:nvPr>
        </p:nvSpPr>
        <p:spPr/>
        <p:txBody>
          <a:bodyPr/>
          <a:lstStyle/>
          <a:p>
            <a:r>
              <a:rPr lang="de-DE"/>
              <a:t>PHYS 1444-001, Summer 2019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10</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q is at a point in space where the electric field is </a:t>
            </a:r>
            <a:r>
              <a:rPr lang="en-US" b="1" dirty="0"/>
              <a:t>E</a:t>
            </a:r>
            <a:r>
              <a:rPr lang="en-US" dirty="0"/>
              <a:t>, the force exerting on the object is              .</a:t>
            </a:r>
          </a:p>
        </p:txBody>
      </p:sp>
      <p:pic>
        <p:nvPicPr>
          <p:cNvPr id="185348" name="Picture 4" descr="FG21_032"/>
          <p:cNvPicPr>
            <a:picLocks noChangeAspect="1" noChangeArrowheads="1"/>
          </p:cNvPicPr>
          <p:nvPr/>
        </p:nvPicPr>
        <p:blipFill>
          <a:blip r:embed="rId3"/>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p>
          <a:p>
            <a:pPr marL="1200150" lvl="2" indent="-285750">
              <a:lnSpc>
                <a:spcPct val="90000"/>
              </a:lnSpc>
              <a:spcBef>
                <a:spcPct val="20000"/>
              </a:spcBef>
              <a:buFontTx/>
              <a:buChar char="–"/>
            </a:pPr>
            <a:r>
              <a:rPr lang="en-US" sz="2000" dirty="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accelerated under an electric field.</a:t>
            </a:r>
          </a:p>
        </p:txBody>
      </p:sp>
      <p:graphicFrame>
        <p:nvGraphicFramePr>
          <p:cNvPr id="185350" name="Object 6"/>
          <p:cNvGraphicFramePr>
            <a:graphicFrameLocks noChangeAspect="1"/>
          </p:cNvGraphicFramePr>
          <p:nvPr>
            <p:extLst>
              <p:ext uri="{D42A27DB-BD31-4B8C-83A1-F6EECF244321}">
                <p14:modId xmlns:p14="http://schemas.microsoft.com/office/powerpoint/2010/main" val="187042152"/>
              </p:ext>
            </p:extLst>
          </p:nvPr>
        </p:nvGraphicFramePr>
        <p:xfrm>
          <a:off x="3084947" y="1692275"/>
          <a:ext cx="1334653" cy="593725"/>
        </p:xfrm>
        <a:graphic>
          <a:graphicData uri="http://schemas.openxmlformats.org/presentationml/2006/ole">
            <mc:AlternateContent xmlns:mc="http://schemas.openxmlformats.org/markup-compatibility/2006">
              <mc:Choice xmlns:v="urn:schemas-microsoft-com:vml" Requires="v">
                <p:oleObj spid="_x0000_s22603" name="Equation" r:id="rId4" imgW="457200" imgH="215900" progId="Equation.DSMT4">
                  <p:embed/>
                </p:oleObj>
              </mc:Choice>
              <mc:Fallback>
                <p:oleObj name="Equation" r:id="rId4" imgW="457200" imgH="215900" progId="Equation.DSMT4">
                  <p:embed/>
                  <p:pic>
                    <p:nvPicPr>
                      <p:cNvPr id="185350" name="Object 6"/>
                      <p:cNvPicPr>
                        <a:picLocks noChangeAspect="1" noChangeArrowheads="1"/>
                      </p:cNvPicPr>
                      <p:nvPr/>
                    </p:nvPicPr>
                    <p:blipFill>
                      <a:blip r:embed="rId5"/>
                      <a:srcRect/>
                      <a:stretch>
                        <a:fillRect/>
                      </a:stretch>
                    </p:blipFill>
                    <p:spPr bwMode="auto">
                      <a:xfrm>
                        <a:off x="3084947" y="1692275"/>
                        <a:ext cx="1334653" cy="593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 name="Rectangle 9"/>
          <p:cNvSpPr/>
          <p:nvPr/>
        </p:nvSpPr>
        <p:spPr bwMode="auto">
          <a:xfrm>
            <a:off x="7086600" y="2667000"/>
            <a:ext cx="2133600" cy="2895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8105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6,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11</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 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24145" name="Equation" r:id="rId4" imgW="444500" imgH="431800" progId="Equation.DSMT4">
                  <p:embed/>
                </p:oleObj>
              </mc:Choice>
              <mc:Fallback>
                <p:oleObj name="Equation" r:id="rId4" imgW="444500" imgH="431800" progId="Equation.DSMT4">
                  <p:embed/>
                  <p:pic>
                    <p:nvPicPr>
                      <p:cNvPr id="18637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24146" name="Equation" r:id="rId6" imgW="228600" imgH="126720" progId="Equation.DSMT4">
                  <p:embed/>
                </p:oleObj>
              </mc:Choice>
              <mc:Fallback>
                <p:oleObj name="Equation" r:id="rId6" imgW="228600" imgH="126720" progId="Equation.DSMT4">
                  <p:embed/>
                  <p:pic>
                    <p:nvPicPr>
                      <p:cNvPr id="18637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24147" name="Equation" r:id="rId8" imgW="291960" imgH="368280" progId="Equation.DSMT4">
                  <p:embed/>
                </p:oleObj>
              </mc:Choice>
              <mc:Fallback>
                <p:oleObj name="Equation" r:id="rId8" imgW="291960" imgH="368280" progId="Equation.DSMT4">
                  <p:embed/>
                  <p:pic>
                    <p:nvPicPr>
                      <p:cNvPr id="18637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24148" name="Equation" r:id="rId10" imgW="241200" imgH="368280" progId="Equation.DSMT4">
                  <p:embed/>
                </p:oleObj>
              </mc:Choice>
              <mc:Fallback>
                <p:oleObj name="Equation" r:id="rId10" imgW="241200" imgH="368280" progId="Equation.DSMT4">
                  <p:embed/>
                  <p:pic>
                    <p:nvPicPr>
                      <p:cNvPr id="18637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24149" name="Equation" r:id="rId12" imgW="266400" imgH="152280" progId="Equation.DSMT4">
                  <p:embed/>
                </p:oleObj>
              </mc:Choice>
              <mc:Fallback>
                <p:oleObj name="Equation" r:id="rId12" imgW="266400" imgH="152280" progId="Equation.DSMT4">
                  <p:embed/>
                  <p:pic>
                    <p:nvPicPr>
                      <p:cNvPr id="18638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24150" name="Equation" r:id="rId14" imgW="317160" imgH="190440" progId="Equation.DSMT4">
                  <p:embed/>
                </p:oleObj>
              </mc:Choice>
              <mc:Fallback>
                <p:oleObj name="Equation" r:id="rId14" imgW="317160" imgH="190440" progId="Equation.DSMT4">
                  <p:embed/>
                  <p:pic>
                    <p:nvPicPr>
                      <p:cNvPr id="186381"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24151" name="Equation" r:id="rId16" imgW="228600" imgH="126720" progId="Equation.DSMT4">
                  <p:embed/>
                </p:oleObj>
              </mc:Choice>
              <mc:Fallback>
                <p:oleObj name="Equation" r:id="rId16" imgW="228600" imgH="126720" progId="Equation.DSMT4">
                  <p:embed/>
                  <p:pic>
                    <p:nvPicPr>
                      <p:cNvPr id="186382"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24152" name="Equation" r:id="rId18" imgW="2844800" imgH="558800" progId="Equation.DSMT4">
                  <p:embed/>
                </p:oleObj>
              </mc:Choice>
              <mc:Fallback>
                <p:oleObj name="Equation" r:id="rId18" imgW="2844800" imgH="558800" progId="Equation.DSMT4">
                  <p:embed/>
                  <p:pic>
                    <p:nvPicPr>
                      <p:cNvPr id="104459"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48800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Thursday, June 6, 2019</a:t>
            </a:r>
          </a:p>
        </p:txBody>
      </p:sp>
      <p:sp>
        <p:nvSpPr>
          <p:cNvPr id="19" name="Footer Placeholder 4"/>
          <p:cNvSpPr>
            <a:spLocks noGrp="1"/>
          </p:cNvSpPr>
          <p:nvPr>
            <p:ph type="ftr" sz="quarter" idx="11"/>
          </p:nvPr>
        </p:nvSpPr>
        <p:spPr/>
        <p:txBody>
          <a:bodyPr/>
          <a:lstStyle/>
          <a:p>
            <a:r>
              <a:rPr lang="de-DE"/>
              <a:t>PHYS 1444-001, Summer 2019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12</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25243" name="Equation" r:id="rId3" imgW="291960" imgH="203040" progId="Equation.DSMT4">
                  <p:embed/>
                </p:oleObj>
              </mc:Choice>
              <mc:Fallback>
                <p:oleObj name="Equation" r:id="rId3" imgW="291960" imgH="203040" progId="Equation.DSMT4">
                  <p:embed/>
                  <p:pic>
                    <p:nvPicPr>
                      <p:cNvPr id="1873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25244" name="Equation" r:id="rId5" imgW="317160" imgH="203040" progId="Equation.DSMT4">
                  <p:embed/>
                </p:oleObj>
              </mc:Choice>
              <mc:Fallback>
                <p:oleObj name="Equation" r:id="rId5" imgW="317160" imgH="203040" progId="Equation.DSMT4">
                  <p:embed/>
                  <p:pic>
                    <p:nvPicPr>
                      <p:cNvPr id="1873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25245" name="Equation" r:id="rId7" imgW="317160" imgH="190440" progId="Equation.DSMT4">
                  <p:embed/>
                </p:oleObj>
              </mc:Choice>
              <mc:Fallback>
                <p:oleObj name="Equation" r:id="rId7" imgW="317160" imgH="190440" progId="Equation.DSMT4">
                  <p:embed/>
                  <p:pic>
                    <p:nvPicPr>
                      <p:cNvPr id="18740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25246" name="Equation" r:id="rId9" imgW="2527200" imgH="279360" progId="Equation.DSMT4">
                  <p:embed/>
                </p:oleObj>
              </mc:Choice>
              <mc:Fallback>
                <p:oleObj name="Equation" r:id="rId9" imgW="2527200" imgH="279360" progId="Equation.DSMT4">
                  <p:embed/>
                  <p:pic>
                    <p:nvPicPr>
                      <p:cNvPr id="18740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25247" name="Equation" r:id="rId11" imgW="342720" imgH="152280" progId="Equation.DSMT4">
                  <p:embed/>
                </p:oleObj>
              </mc:Choice>
              <mc:Fallback>
                <p:oleObj name="Equation" r:id="rId11" imgW="342720" imgH="152280" progId="Equation.DSMT4">
                  <p:embed/>
                  <p:pic>
                    <p:nvPicPr>
                      <p:cNvPr id="18740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25248" name="Equation" r:id="rId13" imgW="2260440" imgH="279360" progId="Equation.DSMT4">
                  <p:embed/>
                </p:oleObj>
              </mc:Choice>
              <mc:Fallback>
                <p:oleObj name="Equation" r:id="rId13" imgW="2260440" imgH="279360" progId="Equation.DSMT4">
                  <p:embed/>
                  <p:pic>
                    <p:nvPicPr>
                      <p:cNvPr id="187404"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25249" name="Equation" r:id="rId15" imgW="304560" imgH="164880" progId="Equation.DSMT4">
                  <p:embed/>
                </p:oleObj>
              </mc:Choice>
              <mc:Fallback>
                <p:oleObj name="Equation" r:id="rId15" imgW="304560" imgH="164880" progId="Equation.DSMT4">
                  <p:embed/>
                  <p:pic>
                    <p:nvPicPr>
                      <p:cNvPr id="187405"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25250" name="Equation" r:id="rId17" imgW="774360" imgH="228600" progId="Equation.DSMT4">
                  <p:embed/>
                </p:oleObj>
              </mc:Choice>
              <mc:Fallback>
                <p:oleObj name="Equation" r:id="rId17" imgW="774360" imgH="228600" progId="Equation.DSMT4">
                  <p:embed/>
                  <p:pic>
                    <p:nvPicPr>
                      <p:cNvPr id="18740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25251" name="Equation" r:id="rId19" imgW="2984400" imgH="253800" progId="Equation.DSMT4">
                  <p:embed/>
                </p:oleObj>
              </mc:Choice>
              <mc:Fallback>
                <p:oleObj name="Equation" r:id="rId19" imgW="2984400" imgH="253800" progId="Equation.DSMT4">
                  <p:embed/>
                  <p:pic>
                    <p:nvPicPr>
                      <p:cNvPr id="18740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136972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Thursday, June 6,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1B416A75-5676-B940-AAF1-183BA8B23B63}" type="slidenum">
              <a:rPr lang="en-US"/>
              <a:pPr/>
              <a:t>13</a:t>
            </a:fld>
            <a:endParaRPr lang="en-US"/>
          </a:p>
        </p:txBody>
      </p:sp>
      <p:sp>
        <p:nvSpPr>
          <p:cNvPr id="196610" name="Rectangle 2"/>
          <p:cNvSpPr>
            <a:spLocks noGrp="1" noChangeArrowheads="1"/>
          </p:cNvSpPr>
          <p:nvPr>
            <p:ph type="title"/>
          </p:nvPr>
        </p:nvSpPr>
        <p:spPr>
          <a:xfrm>
            <a:off x="457200" y="128588"/>
            <a:ext cx="8077200" cy="685800"/>
          </a:xfrm>
        </p:spPr>
        <p:txBody>
          <a:bodyPr/>
          <a:lstStyle/>
          <a:p>
            <a:r>
              <a:rPr lang="en-US" b="1" dirty="0"/>
              <a:t>Gauss’ Law</a:t>
            </a:r>
          </a:p>
        </p:txBody>
      </p:sp>
      <p:sp>
        <p:nvSpPr>
          <p:cNvPr id="196611" name="Rectangle 3"/>
          <p:cNvSpPr>
            <a:spLocks noGrp="1" noChangeArrowheads="1"/>
          </p:cNvSpPr>
          <p:nvPr>
            <p:ph type="body" idx="1"/>
          </p:nvPr>
        </p:nvSpPr>
        <p:spPr>
          <a:xfrm>
            <a:off x="381000" y="990600"/>
            <a:ext cx="8458200" cy="4800600"/>
          </a:xfrm>
        </p:spPr>
        <p:txBody>
          <a:bodyPr/>
          <a:lstStyle/>
          <a:p>
            <a:r>
              <a:rPr lang="en-US" dirty="0"/>
              <a:t>Gauss’ law states the relationship between the electric charge and the electric field.</a:t>
            </a:r>
          </a:p>
          <a:p>
            <a:pPr lvl="1"/>
            <a:r>
              <a:rPr lang="en-US" dirty="0">
                <a:solidFill>
                  <a:schemeClr val="hlink"/>
                </a:solidFill>
                <a:sym typeface="Wingdings" charset="2"/>
              </a:rPr>
              <a:t>More generalized and elegant form of Coulomb’s law.</a:t>
            </a:r>
          </a:p>
          <a:p>
            <a:r>
              <a:rPr lang="en-US" dirty="0">
                <a:sym typeface="Wingdings" charset="2"/>
              </a:rPr>
              <a:t>The electric field by the distribution of charges can be obtained using Coulomb’s law by summing (or integrating) over the charge distributions.</a:t>
            </a:r>
          </a:p>
          <a:p>
            <a:r>
              <a:rPr lang="en-US" dirty="0">
                <a:sym typeface="Wingdings" charset="2"/>
              </a:rPr>
              <a:t>Gauss’ law, however, gives an additional insight into the nature of electrostatic field and a more general relationship between the charge and the field</a:t>
            </a:r>
          </a:p>
        </p:txBody>
      </p:sp>
    </p:spTree>
    <p:extLst>
      <p:ext uri="{BB962C8B-B14F-4D97-AF65-F5344CB8AC3E}">
        <p14:creationId xmlns:p14="http://schemas.microsoft.com/office/powerpoint/2010/main" val="1519866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Thursday, June 6, 2019</a:t>
            </a:r>
          </a:p>
        </p:txBody>
      </p:sp>
      <p:sp>
        <p:nvSpPr>
          <p:cNvPr id="8" name="Footer Placeholder 4"/>
          <p:cNvSpPr>
            <a:spLocks noGrp="1"/>
          </p:cNvSpPr>
          <p:nvPr>
            <p:ph type="ftr" sz="quarter" idx="11"/>
          </p:nvPr>
        </p:nvSpPr>
        <p:spPr/>
        <p:txBody>
          <a:bodyPr/>
          <a:lstStyle/>
          <a:p>
            <a:r>
              <a:rPr lang="de-DE"/>
              <a:t>PHYS 1444-001, Summer 2019             Dr. Jaehoon Yu</a:t>
            </a:r>
            <a:endParaRPr lang="en-US"/>
          </a:p>
        </p:txBody>
      </p:sp>
      <p:sp>
        <p:nvSpPr>
          <p:cNvPr id="9" name="Slide Number Placeholder 5"/>
          <p:cNvSpPr>
            <a:spLocks noGrp="1"/>
          </p:cNvSpPr>
          <p:nvPr>
            <p:ph type="sldNum" sz="quarter" idx="12"/>
          </p:nvPr>
        </p:nvSpPr>
        <p:spPr/>
        <p:txBody>
          <a:bodyPr/>
          <a:lstStyle/>
          <a:p>
            <a:fld id="{D48C67DE-9B62-5B49-AE41-94562FDA6966}" type="slidenum">
              <a:rPr lang="en-US"/>
              <a:pPr/>
              <a:t>14</a:t>
            </a:fld>
            <a:endParaRPr lang="en-US"/>
          </a:p>
        </p:txBody>
      </p:sp>
      <p:pic>
        <p:nvPicPr>
          <p:cNvPr id="197634" name="Picture 2" descr="FG22_001"/>
          <p:cNvPicPr>
            <a:picLocks noChangeAspect="1" noChangeArrowheads="1"/>
          </p:cNvPicPr>
          <p:nvPr/>
        </p:nvPicPr>
        <p:blipFill>
          <a:blip r:embed="rId3"/>
          <a:srcRect/>
          <a:stretch>
            <a:fillRect/>
          </a:stretch>
        </p:blipFill>
        <p:spPr bwMode="auto">
          <a:xfrm>
            <a:off x="1143000" y="228600"/>
            <a:ext cx="6705600" cy="2743200"/>
          </a:xfrm>
          <a:prstGeom prst="rect">
            <a:avLst/>
          </a:prstGeom>
          <a:noFill/>
        </p:spPr>
      </p:pic>
      <p:sp>
        <p:nvSpPr>
          <p:cNvPr id="197635" name="Rectangle 3"/>
          <p:cNvSpPr>
            <a:spLocks noGrp="1" noChangeArrowheads="1"/>
          </p:cNvSpPr>
          <p:nvPr>
            <p:ph type="title"/>
          </p:nvPr>
        </p:nvSpPr>
        <p:spPr>
          <a:xfrm>
            <a:off x="457200" y="76200"/>
            <a:ext cx="8077200" cy="685800"/>
          </a:xfrm>
        </p:spPr>
        <p:txBody>
          <a:bodyPr/>
          <a:lstStyle/>
          <a:p>
            <a:r>
              <a:rPr lang="en-US" b="1" dirty="0"/>
              <a:t>Electric Flux</a:t>
            </a:r>
          </a:p>
        </p:txBody>
      </p:sp>
      <p:sp>
        <p:nvSpPr>
          <p:cNvPr id="197636" name="Rectangle 4"/>
          <p:cNvSpPr>
            <a:spLocks noGrp="1" noChangeArrowheads="1"/>
          </p:cNvSpPr>
          <p:nvPr>
            <p:ph type="body" idx="1"/>
          </p:nvPr>
        </p:nvSpPr>
        <p:spPr>
          <a:xfrm>
            <a:off x="152400" y="2438400"/>
            <a:ext cx="8686800" cy="3962400"/>
          </a:xfrm>
        </p:spPr>
        <p:txBody>
          <a:bodyPr/>
          <a:lstStyle/>
          <a:p>
            <a:pPr>
              <a:lnSpc>
                <a:spcPct val="90000"/>
              </a:lnSpc>
            </a:pPr>
            <a:r>
              <a:rPr lang="en-US" sz="2800" dirty="0"/>
              <a:t>Let’s imagine a surface of area A through which a uniform electric field E passes</a:t>
            </a:r>
          </a:p>
          <a:p>
            <a:pPr>
              <a:lnSpc>
                <a:spcPct val="90000"/>
              </a:lnSpc>
            </a:pPr>
            <a:r>
              <a:rPr lang="en-US" sz="2800" dirty="0"/>
              <a:t>The electric flux </a:t>
            </a:r>
            <a:r>
              <a:rPr lang="en-US" sz="2800" dirty="0">
                <a:latin typeface="Symbol" charset="2"/>
                <a:sym typeface="Wingdings" charset="2"/>
              </a:rPr>
              <a:t>Φ</a:t>
            </a:r>
            <a:r>
              <a:rPr lang="en-US" sz="2800" baseline="-25000" dirty="0">
                <a:sym typeface="Wingdings" charset="2"/>
              </a:rPr>
              <a:t>E</a:t>
            </a:r>
            <a:r>
              <a:rPr lang="en-US" sz="2800" dirty="0"/>
              <a:t> is defined as </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=EA, if the field is perpendicular to the surface</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a:t>
            </a:r>
            <a:r>
              <a:rPr lang="en-US" sz="2400" dirty="0" err="1">
                <a:sym typeface="Wingdings" charset="2"/>
              </a:rPr>
              <a:t>EAcos</a:t>
            </a:r>
            <a:r>
              <a:rPr lang="en-US" sz="2400" dirty="0" err="1">
                <a:latin typeface="Symbol" charset="2"/>
                <a:sym typeface="Wingdings" charset="2"/>
              </a:rPr>
              <a:t>θ</a:t>
            </a:r>
            <a:r>
              <a:rPr lang="en-US" sz="2400" dirty="0">
                <a:sym typeface="Wingdings" charset="2"/>
              </a:rPr>
              <a:t>, if the field makes an angle </a:t>
            </a:r>
            <a:r>
              <a:rPr lang="en-US" sz="2400" dirty="0" err="1">
                <a:latin typeface="Symbol" charset="2"/>
                <a:sym typeface="Wingdings" charset="2"/>
              </a:rPr>
              <a:t>θ</a:t>
            </a:r>
            <a:r>
              <a:rPr lang="en-US" sz="2400" dirty="0">
                <a:sym typeface="Wingdings" charset="2"/>
              </a:rPr>
              <a:t> to the surface</a:t>
            </a:r>
          </a:p>
          <a:p>
            <a:pPr>
              <a:lnSpc>
                <a:spcPct val="90000"/>
              </a:lnSpc>
            </a:pPr>
            <a:r>
              <a:rPr lang="en-US" sz="2800" dirty="0">
                <a:sym typeface="Wingdings" charset="2"/>
              </a:rPr>
              <a:t>So the electric flux is defined as                      . </a:t>
            </a:r>
          </a:p>
          <a:p>
            <a:pPr>
              <a:lnSpc>
                <a:spcPct val="90000"/>
              </a:lnSpc>
            </a:pPr>
            <a:r>
              <a:rPr lang="en-US" sz="2800" dirty="0">
                <a:sym typeface="Wingdings" charset="2"/>
              </a:rPr>
              <a:t>How would you define the electric flux in words?</a:t>
            </a:r>
          </a:p>
          <a:p>
            <a:pPr lvl="1">
              <a:lnSpc>
                <a:spcPct val="90000"/>
              </a:lnSpc>
            </a:pPr>
            <a:r>
              <a:rPr lang="en-US" sz="2400" dirty="0">
                <a:sym typeface="Wingdings" charset="2"/>
              </a:rPr>
              <a:t>The total number of field lines passing through the unit area perpendicular to the field.  </a:t>
            </a:r>
          </a:p>
        </p:txBody>
      </p:sp>
      <p:graphicFrame>
        <p:nvGraphicFramePr>
          <p:cNvPr id="197637" name="Object 5"/>
          <p:cNvGraphicFramePr>
            <a:graphicFrameLocks noChangeAspect="1"/>
          </p:cNvGraphicFramePr>
          <p:nvPr/>
        </p:nvGraphicFramePr>
        <p:xfrm>
          <a:off x="4833938" y="4478338"/>
          <a:ext cx="1701800" cy="647700"/>
        </p:xfrm>
        <a:graphic>
          <a:graphicData uri="http://schemas.openxmlformats.org/presentationml/2006/ole">
            <mc:AlternateContent xmlns:mc="http://schemas.openxmlformats.org/markup-compatibility/2006">
              <mc:Choice xmlns:v="urn:schemas-microsoft-com:vml" Requires="v">
                <p:oleObj spid="_x0000_s26723" name="Equation" r:id="rId4" imgW="635000" imgH="241300" progId="Equation.DSMT4">
                  <p:embed/>
                </p:oleObj>
              </mc:Choice>
              <mc:Fallback>
                <p:oleObj name="Equation" r:id="rId4" imgW="635000" imgH="241300" progId="Equation.DSMT4">
                  <p:embed/>
                  <p:pic>
                    <p:nvPicPr>
                      <p:cNvPr id="197637" name="Object 5"/>
                      <p:cNvPicPr>
                        <a:picLocks noChangeAspect="1" noChangeArrowheads="1"/>
                      </p:cNvPicPr>
                      <p:nvPr/>
                    </p:nvPicPr>
                    <p:blipFill>
                      <a:blip r:embed="rId5"/>
                      <a:srcRect/>
                      <a:stretch>
                        <a:fillRect/>
                      </a:stretch>
                    </p:blipFill>
                    <p:spPr bwMode="auto">
                      <a:xfrm>
                        <a:off x="4833938" y="4478338"/>
                        <a:ext cx="1701800" cy="647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7638" name="Object 6"/>
          <p:cNvGraphicFramePr>
            <a:graphicFrameLocks noChangeAspect="1"/>
          </p:cNvGraphicFramePr>
          <p:nvPr>
            <p:extLst>
              <p:ext uri="{D42A27DB-BD31-4B8C-83A1-F6EECF244321}">
                <p14:modId xmlns:p14="http://schemas.microsoft.com/office/powerpoint/2010/main" val="4091892949"/>
              </p:ext>
            </p:extLst>
          </p:nvPr>
        </p:nvGraphicFramePr>
        <p:xfrm>
          <a:off x="3962400" y="5861194"/>
          <a:ext cx="2146300" cy="463406"/>
        </p:xfrm>
        <a:graphic>
          <a:graphicData uri="http://schemas.openxmlformats.org/presentationml/2006/ole">
            <mc:AlternateContent xmlns:mc="http://schemas.openxmlformats.org/markup-compatibility/2006">
              <mc:Choice xmlns:v="urn:schemas-microsoft-com:vml" Requires="v">
                <p:oleObj spid="_x0000_s26724" name="Equation" r:id="rId6" imgW="939600" imgH="203040" progId="Equation.DSMT4">
                  <p:embed/>
                </p:oleObj>
              </mc:Choice>
              <mc:Fallback>
                <p:oleObj name="Equation" r:id="rId6" imgW="939600" imgH="203040" progId="Equation.DSMT4">
                  <p:embed/>
                  <p:pic>
                    <p:nvPicPr>
                      <p:cNvPr id="19763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5861194"/>
                        <a:ext cx="2146300" cy="46340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23534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Thursday, June 6, 2019</a:t>
            </a:r>
          </a:p>
        </p:txBody>
      </p:sp>
      <p:sp>
        <p:nvSpPr>
          <p:cNvPr id="15" name="Footer Placeholder 4"/>
          <p:cNvSpPr>
            <a:spLocks noGrp="1"/>
          </p:cNvSpPr>
          <p:nvPr>
            <p:ph type="ftr" sz="quarter" idx="11"/>
          </p:nvPr>
        </p:nvSpPr>
        <p:spPr/>
        <p:txBody>
          <a:bodyPr/>
          <a:lstStyle/>
          <a:p>
            <a:r>
              <a:rPr lang="de-DE"/>
              <a:t>PHYS 1444-001, Summer 2019             Dr. Jaehoon Yu</a:t>
            </a:r>
            <a:endParaRPr lang="en-US"/>
          </a:p>
        </p:txBody>
      </p:sp>
      <p:sp>
        <p:nvSpPr>
          <p:cNvPr id="16" name="Slide Number Placeholder 5"/>
          <p:cNvSpPr>
            <a:spLocks noGrp="1"/>
          </p:cNvSpPr>
          <p:nvPr>
            <p:ph type="sldNum" sz="quarter" idx="12"/>
          </p:nvPr>
        </p:nvSpPr>
        <p:spPr/>
        <p:txBody>
          <a:bodyPr/>
          <a:lstStyle/>
          <a:p>
            <a:fld id="{416F477F-FD23-C54F-A295-3491CF93ABEB}" type="slidenum">
              <a:rPr lang="en-US"/>
              <a:pPr/>
              <a:t>15</a:t>
            </a:fld>
            <a:endParaRPr lang="en-US"/>
          </a:p>
        </p:txBody>
      </p:sp>
      <p:pic>
        <p:nvPicPr>
          <p:cNvPr id="198658" name="Picture 2" descr="FG22_001"/>
          <p:cNvPicPr>
            <a:picLocks noChangeAspect="1" noChangeArrowheads="1"/>
          </p:cNvPicPr>
          <p:nvPr/>
        </p:nvPicPr>
        <p:blipFill>
          <a:blip r:embed="rId3"/>
          <a:srcRect/>
          <a:stretch>
            <a:fillRect/>
          </a:stretch>
        </p:blipFill>
        <p:spPr bwMode="auto">
          <a:xfrm>
            <a:off x="4876800" y="152400"/>
            <a:ext cx="4191000" cy="3371850"/>
          </a:xfrm>
          <a:prstGeom prst="rect">
            <a:avLst/>
          </a:prstGeom>
          <a:noFill/>
        </p:spPr>
      </p:pic>
      <p:sp>
        <p:nvSpPr>
          <p:cNvPr id="198659" name="Rectangle 3"/>
          <p:cNvSpPr>
            <a:spLocks noGrp="1" noChangeArrowheads="1"/>
          </p:cNvSpPr>
          <p:nvPr>
            <p:ph type="title"/>
          </p:nvPr>
        </p:nvSpPr>
        <p:spPr>
          <a:xfrm>
            <a:off x="304800" y="0"/>
            <a:ext cx="8382000" cy="546100"/>
          </a:xfrm>
        </p:spPr>
        <p:txBody>
          <a:bodyPr/>
          <a:lstStyle/>
          <a:p>
            <a:r>
              <a:rPr lang="en-US"/>
              <a:t>Example 22 – 1 </a:t>
            </a:r>
          </a:p>
        </p:txBody>
      </p:sp>
      <p:sp>
        <p:nvSpPr>
          <p:cNvPr id="198660" name="Rectangle 4"/>
          <p:cNvSpPr>
            <a:spLocks noGrp="1" noChangeArrowheads="1"/>
          </p:cNvSpPr>
          <p:nvPr>
            <p:ph type="body" idx="1"/>
          </p:nvPr>
        </p:nvSpPr>
        <p:spPr>
          <a:xfrm>
            <a:off x="0" y="762000"/>
            <a:ext cx="4876800" cy="2286000"/>
          </a:xfrm>
        </p:spPr>
        <p:txBody>
          <a:bodyPr/>
          <a:lstStyle/>
          <a:p>
            <a:pPr>
              <a:lnSpc>
                <a:spcPct val="90000"/>
              </a:lnSpc>
            </a:pPr>
            <a:r>
              <a:rPr lang="en-US" sz="2400" b="1" dirty="0">
                <a:solidFill>
                  <a:schemeClr val="hlink"/>
                </a:solidFill>
              </a:rPr>
              <a:t>Electric flux</a:t>
            </a:r>
            <a:r>
              <a:rPr lang="en-US" sz="2400" dirty="0">
                <a:solidFill>
                  <a:schemeClr val="hlink"/>
                </a:solidFill>
              </a:rPr>
              <a:t>. (a) Calculate the electric flux through the rectangle in the figure (a). The rectangle is 10cm by 20cm and the electric field is uniform with magnitude 200N/C. (b) What is the flux  if the angle is 30 degrees? </a:t>
            </a:r>
          </a:p>
        </p:txBody>
      </p:sp>
      <p:sp>
        <p:nvSpPr>
          <p:cNvPr id="198661" name="Text Box 5"/>
          <p:cNvSpPr txBox="1">
            <a:spLocks noChangeArrowheads="1"/>
          </p:cNvSpPr>
          <p:nvPr/>
        </p:nvSpPr>
        <p:spPr bwMode="auto">
          <a:xfrm>
            <a:off x="430213" y="2895600"/>
            <a:ext cx="3760787" cy="461665"/>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The electric flux is defined as </a:t>
            </a:r>
          </a:p>
        </p:txBody>
      </p:sp>
      <p:sp>
        <p:nvSpPr>
          <p:cNvPr id="198662" name="Text Box 6"/>
          <p:cNvSpPr txBox="1">
            <a:spLocks noChangeArrowheads="1"/>
          </p:cNvSpPr>
          <p:nvPr/>
        </p:nvSpPr>
        <p:spPr bwMode="auto">
          <a:xfrm>
            <a:off x="381000" y="3960813"/>
            <a:ext cx="3263900"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So when (a) </a:t>
            </a:r>
            <a:r>
              <a:rPr lang="en-US" dirty="0" err="1">
                <a:solidFill>
                  <a:schemeClr val="accent2"/>
                </a:solidFill>
                <a:latin typeface="Symbol" charset="2"/>
              </a:rPr>
              <a:t>θ</a:t>
            </a:r>
            <a:r>
              <a:rPr lang="en-US" dirty="0">
                <a:solidFill>
                  <a:schemeClr val="accent2"/>
                </a:solidFill>
                <a:latin typeface="Arial Narrow" charset="0"/>
              </a:rPr>
              <a:t>=0, we obtain</a:t>
            </a:r>
          </a:p>
        </p:txBody>
      </p:sp>
      <p:graphicFrame>
        <p:nvGraphicFramePr>
          <p:cNvPr id="198663" name="Object 7"/>
          <p:cNvGraphicFramePr>
            <a:graphicFrameLocks noChangeAspect="1"/>
          </p:cNvGraphicFramePr>
          <p:nvPr/>
        </p:nvGraphicFramePr>
        <p:xfrm>
          <a:off x="685800" y="3260725"/>
          <a:ext cx="2009775" cy="646113"/>
        </p:xfrm>
        <a:graphic>
          <a:graphicData uri="http://schemas.openxmlformats.org/presentationml/2006/ole">
            <mc:AlternateContent xmlns:mc="http://schemas.openxmlformats.org/markup-compatibility/2006">
              <mc:Choice xmlns:v="urn:schemas-microsoft-com:vml" Requires="v">
                <p:oleObj spid="_x0000_s27943" name="Equation" r:id="rId4" imgW="749300" imgH="241300" progId="Equation.DSMT4">
                  <p:embed/>
                </p:oleObj>
              </mc:Choice>
              <mc:Fallback>
                <p:oleObj name="Equation" r:id="rId4" imgW="749300" imgH="241300" progId="Equation.DSMT4">
                  <p:embed/>
                  <p:pic>
                    <p:nvPicPr>
                      <p:cNvPr id="198663" name="Object 7"/>
                      <p:cNvPicPr>
                        <a:picLocks noChangeAspect="1" noChangeArrowheads="1"/>
                      </p:cNvPicPr>
                      <p:nvPr/>
                    </p:nvPicPr>
                    <p:blipFill>
                      <a:blip r:embed="rId5"/>
                      <a:srcRect/>
                      <a:stretch>
                        <a:fillRect/>
                      </a:stretch>
                    </p:blipFill>
                    <p:spPr bwMode="auto">
                      <a:xfrm>
                        <a:off x="685800" y="3260725"/>
                        <a:ext cx="2009775" cy="6461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8664" name="Object 8"/>
          <p:cNvGraphicFramePr>
            <a:graphicFrameLocks noChangeAspect="1"/>
          </p:cNvGraphicFramePr>
          <p:nvPr/>
        </p:nvGraphicFramePr>
        <p:xfrm>
          <a:off x="525463" y="4395788"/>
          <a:ext cx="2903537" cy="468312"/>
        </p:xfrm>
        <a:graphic>
          <a:graphicData uri="http://schemas.openxmlformats.org/presentationml/2006/ole">
            <mc:AlternateContent xmlns:mc="http://schemas.openxmlformats.org/markup-compatibility/2006">
              <mc:Choice xmlns:v="urn:schemas-microsoft-com:vml" Requires="v">
                <p:oleObj spid="_x0000_s27944" name="Equation" r:id="rId6" imgW="1257120" imgH="203040" progId="Equation.DSMT4">
                  <p:embed/>
                </p:oleObj>
              </mc:Choice>
              <mc:Fallback>
                <p:oleObj name="Equation" r:id="rId6" imgW="1257120" imgH="203040" progId="Equation.DSMT4">
                  <p:embed/>
                  <p:pic>
                    <p:nvPicPr>
                      <p:cNvPr id="19866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463" y="4395788"/>
                        <a:ext cx="2903537" cy="4683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98665" name="Text Box 9"/>
          <p:cNvSpPr txBox="1">
            <a:spLocks noChangeArrowheads="1"/>
          </p:cNvSpPr>
          <p:nvPr/>
        </p:nvSpPr>
        <p:spPr bwMode="auto">
          <a:xfrm>
            <a:off x="457200" y="4876800"/>
            <a:ext cx="4519613"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And when (</a:t>
            </a:r>
            <a:r>
              <a:rPr lang="en-US" dirty="0" err="1">
                <a:solidFill>
                  <a:schemeClr val="accent2"/>
                </a:solidFill>
                <a:latin typeface="Arial Narrow" charset="0"/>
              </a:rPr>
              <a:t>b</a:t>
            </a:r>
            <a:r>
              <a:rPr lang="en-US" dirty="0">
                <a:solidFill>
                  <a:schemeClr val="accent2"/>
                </a:solidFill>
                <a:latin typeface="Arial Narrow" charset="0"/>
              </a:rPr>
              <a:t>) </a:t>
            </a:r>
            <a:r>
              <a:rPr lang="en-US" dirty="0" err="1">
                <a:solidFill>
                  <a:schemeClr val="accent2"/>
                </a:solidFill>
                <a:latin typeface="Symbol" charset="2"/>
              </a:rPr>
              <a:t>θ</a:t>
            </a:r>
            <a:r>
              <a:rPr lang="en-US" dirty="0">
                <a:solidFill>
                  <a:schemeClr val="accent2"/>
                </a:solidFill>
                <a:latin typeface="Arial Narrow" charset="0"/>
              </a:rPr>
              <a:t>=30 degrees, we obtain</a:t>
            </a:r>
          </a:p>
        </p:txBody>
      </p:sp>
      <p:graphicFrame>
        <p:nvGraphicFramePr>
          <p:cNvPr id="198666" name="Object 10"/>
          <p:cNvGraphicFramePr>
            <a:graphicFrameLocks noChangeAspect="1"/>
          </p:cNvGraphicFramePr>
          <p:nvPr/>
        </p:nvGraphicFramePr>
        <p:xfrm>
          <a:off x="533400" y="5410200"/>
          <a:ext cx="2324100" cy="528638"/>
        </p:xfrm>
        <a:graphic>
          <a:graphicData uri="http://schemas.openxmlformats.org/presentationml/2006/ole">
            <mc:AlternateContent xmlns:mc="http://schemas.openxmlformats.org/markup-compatibility/2006">
              <mc:Choice xmlns:v="urn:schemas-microsoft-com:vml" Requires="v">
                <p:oleObj spid="_x0000_s27945" name="Equation" r:id="rId8" imgW="1054080" imgH="228600" progId="Equation.DSMT4">
                  <p:embed/>
                </p:oleObj>
              </mc:Choice>
              <mc:Fallback>
                <p:oleObj name="Equation" r:id="rId8" imgW="1054080" imgH="228600" progId="Equation.DSMT4">
                  <p:embed/>
                  <p:pic>
                    <p:nvPicPr>
                      <p:cNvPr id="198666"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5410200"/>
                        <a:ext cx="2324100" cy="528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8667" name="Object 11"/>
          <p:cNvGraphicFramePr>
            <a:graphicFrameLocks noChangeAspect="1"/>
          </p:cNvGraphicFramePr>
          <p:nvPr/>
        </p:nvGraphicFramePr>
        <p:xfrm>
          <a:off x="3378200" y="4308475"/>
          <a:ext cx="5308600" cy="644525"/>
        </p:xfrm>
        <a:graphic>
          <a:graphicData uri="http://schemas.openxmlformats.org/presentationml/2006/ole">
            <mc:AlternateContent xmlns:mc="http://schemas.openxmlformats.org/markup-compatibility/2006">
              <mc:Choice xmlns:v="urn:schemas-microsoft-com:vml" Requires="v">
                <p:oleObj spid="_x0000_s27946" name="Equation" r:id="rId10" imgW="2298600" imgH="279360" progId="Equation.DSMT4">
                  <p:embed/>
                </p:oleObj>
              </mc:Choice>
              <mc:Fallback>
                <p:oleObj name="Equation" r:id="rId10" imgW="2298600" imgH="279360" progId="Equation.DSMT4">
                  <p:embed/>
                  <p:pic>
                    <p:nvPicPr>
                      <p:cNvPr id="198667"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8200" y="4308475"/>
                        <a:ext cx="5308600" cy="644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8668" name="Object 12"/>
          <p:cNvGraphicFramePr>
            <a:graphicFrameLocks noChangeAspect="1"/>
          </p:cNvGraphicFramePr>
          <p:nvPr/>
        </p:nvGraphicFramePr>
        <p:xfrm>
          <a:off x="2905125" y="5375275"/>
          <a:ext cx="5934075" cy="644525"/>
        </p:xfrm>
        <a:graphic>
          <a:graphicData uri="http://schemas.openxmlformats.org/presentationml/2006/ole">
            <mc:AlternateContent xmlns:mc="http://schemas.openxmlformats.org/markup-compatibility/2006">
              <mc:Choice xmlns:v="urn:schemas-microsoft-com:vml" Requires="v">
                <p:oleObj spid="_x0000_s27947" name="Equation" r:id="rId12" imgW="2692080" imgH="279360" progId="Equation.DSMT4">
                  <p:embed/>
                </p:oleObj>
              </mc:Choice>
              <mc:Fallback>
                <p:oleObj name="Equation" r:id="rId12" imgW="2692080" imgH="279360" progId="Equation.DSMT4">
                  <p:embed/>
                  <p:pic>
                    <p:nvPicPr>
                      <p:cNvPr id="198668"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05125" y="5375275"/>
                        <a:ext cx="5934075" cy="644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8669" name="Object 13"/>
          <p:cNvGraphicFramePr>
            <a:graphicFrameLocks noChangeAspect="1"/>
          </p:cNvGraphicFramePr>
          <p:nvPr/>
        </p:nvGraphicFramePr>
        <p:xfrm>
          <a:off x="2678113" y="3367088"/>
          <a:ext cx="1360487" cy="442912"/>
        </p:xfrm>
        <a:graphic>
          <a:graphicData uri="http://schemas.openxmlformats.org/presentationml/2006/ole">
            <mc:AlternateContent xmlns:mc="http://schemas.openxmlformats.org/markup-compatibility/2006">
              <mc:Choice xmlns:v="urn:schemas-microsoft-com:vml" Requires="v">
                <p:oleObj spid="_x0000_s27948" name="Equation" r:id="rId14" imgW="507960" imgH="164880" progId="Equation.DSMT4">
                  <p:embed/>
                </p:oleObj>
              </mc:Choice>
              <mc:Fallback>
                <p:oleObj name="Equation" r:id="rId14" imgW="507960" imgH="164880" progId="Equation.DSMT4">
                  <p:embed/>
                  <p:pic>
                    <p:nvPicPr>
                      <p:cNvPr id="198669"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8113" y="3367088"/>
                        <a:ext cx="1360487" cy="442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99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Thursday, June 6,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16</a:t>
            </a:fld>
            <a:endParaRPr lang="en-US"/>
          </a:p>
        </p:txBody>
      </p:sp>
      <p:pic>
        <p:nvPicPr>
          <p:cNvPr id="203778" name="Picture 2" descr="FG22_002"/>
          <p:cNvPicPr>
            <a:picLocks noChangeAspect="1" noChangeArrowheads="1"/>
          </p:cNvPicPr>
          <p:nvPr/>
        </p:nvPicPr>
        <p:blipFill>
          <a:blip r:embed="rId3"/>
          <a:srcRect/>
          <a:stretch>
            <a:fillRect/>
          </a:stretch>
        </p:blipFill>
        <p:spPr bwMode="auto">
          <a:xfrm>
            <a:off x="5181600" y="533400"/>
            <a:ext cx="4876800" cy="3276600"/>
          </a:xfrm>
          <a:prstGeom prst="rect">
            <a:avLst/>
          </a:prstGeom>
          <a:noFill/>
        </p:spPr>
      </p:pic>
      <p:sp>
        <p:nvSpPr>
          <p:cNvPr id="203779" name="Rectangle 3"/>
          <p:cNvSpPr>
            <a:spLocks noGrp="1" noChangeArrowheads="1"/>
          </p:cNvSpPr>
          <p:nvPr>
            <p:ph type="title"/>
          </p:nvPr>
        </p:nvSpPr>
        <p:spPr>
          <a:xfrm>
            <a:off x="457200" y="76200"/>
            <a:ext cx="8077200" cy="685800"/>
          </a:xfrm>
        </p:spPr>
        <p:txBody>
          <a:bodyPr/>
          <a:lstStyle/>
          <a:p>
            <a:r>
              <a:rPr lang="en-US" dirty="0"/>
              <a:t>Generalization of the Electric Flux</a:t>
            </a:r>
          </a:p>
        </p:txBody>
      </p:sp>
      <p:sp>
        <p:nvSpPr>
          <p:cNvPr id="203780" name="Rectangle 4"/>
          <p:cNvSpPr>
            <a:spLocks noGrp="1" noChangeArrowheads="1"/>
          </p:cNvSpPr>
          <p:nvPr>
            <p:ph type="body" idx="1"/>
          </p:nvPr>
        </p:nvSpPr>
        <p:spPr>
          <a:xfrm>
            <a:off x="152400" y="762000"/>
            <a:ext cx="6172200" cy="5486400"/>
          </a:xfrm>
        </p:spPr>
        <p:txBody>
          <a:bodyPr/>
          <a:lstStyle/>
          <a:p>
            <a:pPr>
              <a:lnSpc>
                <a:spcPct val="80000"/>
              </a:lnSpc>
            </a:pPr>
            <a:r>
              <a:rPr lang="en-US" sz="2800" dirty="0"/>
              <a:t>Let’s consider a surface of area A that is not a square or flat but in some random shape, and that the field is not uniform.</a:t>
            </a:r>
          </a:p>
          <a:p>
            <a:pPr>
              <a:lnSpc>
                <a:spcPct val="80000"/>
              </a:lnSpc>
            </a:pPr>
            <a:r>
              <a:rPr lang="en-US" sz="2800" dirty="0"/>
              <a:t>The surface can be divided up into infinitesimally small areas of </a:t>
            </a:r>
            <a:r>
              <a:rPr lang="en-US" sz="2800" dirty="0" err="1">
                <a:latin typeface="Symbol" charset="2"/>
              </a:rPr>
              <a:t>Δ</a:t>
            </a:r>
            <a:r>
              <a:rPr lang="en-US" sz="2800" b="1" dirty="0" err="1"/>
              <a:t>A</a:t>
            </a:r>
            <a:r>
              <a:rPr lang="en-US" sz="2800" i="1" baseline="-25000" dirty="0" err="1"/>
              <a:t>i</a:t>
            </a:r>
            <a:r>
              <a:rPr lang="en-US" sz="2800" dirty="0"/>
              <a:t> that can be considered flat.</a:t>
            </a:r>
          </a:p>
          <a:p>
            <a:pPr>
              <a:lnSpc>
                <a:spcPct val="80000"/>
              </a:lnSpc>
            </a:pPr>
            <a:r>
              <a:rPr lang="en-US" sz="2800" dirty="0"/>
              <a:t>And the electric field through this area can be considered uniform since the area is very small.</a:t>
            </a:r>
          </a:p>
          <a:p>
            <a:pPr>
              <a:lnSpc>
                <a:spcPct val="80000"/>
              </a:lnSpc>
            </a:pPr>
            <a:r>
              <a:rPr lang="en-US" sz="2800" dirty="0">
                <a:sym typeface="Wingdings" charset="2"/>
              </a:rPr>
              <a:t>Then the electric flux through the entire surface is approximately </a:t>
            </a:r>
          </a:p>
          <a:p>
            <a:pPr>
              <a:lnSpc>
                <a:spcPct val="80000"/>
              </a:lnSpc>
            </a:pPr>
            <a:endParaRPr lang="en-US" sz="2800" dirty="0">
              <a:sym typeface="Wingdings" charset="2"/>
            </a:endParaRPr>
          </a:p>
          <a:p>
            <a:pPr>
              <a:lnSpc>
                <a:spcPct val="80000"/>
              </a:lnSpc>
            </a:pPr>
            <a:r>
              <a:rPr lang="en-US" sz="2800" dirty="0">
                <a:sym typeface="Wingdings" charset="2"/>
              </a:rPr>
              <a:t>In the limit where </a:t>
            </a:r>
            <a:r>
              <a:rPr lang="en-US" sz="2800" dirty="0" err="1">
                <a:latin typeface="Symbol" charset="2"/>
                <a:sym typeface="Wingdings" charset="2"/>
              </a:rPr>
              <a:t>Δ</a:t>
            </a:r>
            <a:r>
              <a:rPr lang="en-US" sz="2800" b="1" dirty="0" err="1">
                <a:sym typeface="Wingdings" charset="2"/>
              </a:rPr>
              <a:t>A</a:t>
            </a:r>
            <a:r>
              <a:rPr lang="en-US" sz="2800" i="1" baseline="-25000" dirty="0" err="1">
                <a:sym typeface="Wingdings" charset="2"/>
              </a:rPr>
              <a:t>i</a:t>
            </a:r>
            <a:r>
              <a:rPr lang="en-US" sz="2800" dirty="0">
                <a:sym typeface="Wingdings" charset="2"/>
              </a:rPr>
              <a:t> </a:t>
            </a:r>
            <a:r>
              <a:rPr lang="en-US" sz="2800" dirty="0" err="1">
                <a:sym typeface="Wingdings" charset="2"/>
              </a:rPr>
              <a:t></a:t>
            </a:r>
            <a:r>
              <a:rPr lang="en-US" sz="2800" dirty="0">
                <a:sym typeface="Wingdings" charset="2"/>
              </a:rPr>
              <a:t> 0, the discrete summation becomes an integral.</a:t>
            </a:r>
          </a:p>
        </p:txBody>
      </p:sp>
      <p:graphicFrame>
        <p:nvGraphicFramePr>
          <p:cNvPr id="203781" name="Object 5"/>
          <p:cNvGraphicFramePr>
            <a:graphicFrameLocks noChangeAspect="1"/>
          </p:cNvGraphicFramePr>
          <p:nvPr/>
        </p:nvGraphicFramePr>
        <p:xfrm>
          <a:off x="4205288" y="4329113"/>
          <a:ext cx="2255837" cy="1052512"/>
        </p:xfrm>
        <a:graphic>
          <a:graphicData uri="http://schemas.openxmlformats.org/presentationml/2006/ole">
            <mc:AlternateContent xmlns:mc="http://schemas.openxmlformats.org/markup-compatibility/2006">
              <mc:Choice xmlns:v="urn:schemas-microsoft-com:vml" Requires="v">
                <p:oleObj spid="_x0000_s28820" name="Equation" r:id="rId4" imgW="952500" imgH="444500" progId="Equation.DSMT4">
                  <p:embed/>
                </p:oleObj>
              </mc:Choice>
              <mc:Fallback>
                <p:oleObj name="Equation" r:id="rId4" imgW="952500" imgH="444500" progId="Equation.DSMT4">
                  <p:embed/>
                  <p:pic>
                    <p:nvPicPr>
                      <p:cNvPr id="203781" name="Object 5"/>
                      <p:cNvPicPr>
                        <a:picLocks noChangeAspect="1" noChangeArrowheads="1"/>
                      </p:cNvPicPr>
                      <p:nvPr/>
                    </p:nvPicPr>
                    <p:blipFill>
                      <a:blip r:embed="rId5"/>
                      <a:srcRect/>
                      <a:stretch>
                        <a:fillRect/>
                      </a:stretch>
                    </p:blipFill>
                    <p:spPr bwMode="auto">
                      <a:xfrm>
                        <a:off x="4205288" y="4329113"/>
                        <a:ext cx="2255837" cy="1052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3782" name="Object 6"/>
          <p:cNvGraphicFramePr>
            <a:graphicFrameLocks noChangeAspect="1"/>
          </p:cNvGraphicFramePr>
          <p:nvPr/>
        </p:nvGraphicFramePr>
        <p:xfrm>
          <a:off x="5776913" y="5237163"/>
          <a:ext cx="1955800" cy="722312"/>
        </p:xfrm>
        <a:graphic>
          <a:graphicData uri="http://schemas.openxmlformats.org/presentationml/2006/ole">
            <mc:AlternateContent xmlns:mc="http://schemas.openxmlformats.org/markup-compatibility/2006">
              <mc:Choice xmlns:v="urn:schemas-microsoft-com:vml" Requires="v">
                <p:oleObj spid="_x0000_s28821" name="Equation" r:id="rId6" imgW="825500" imgH="304800" progId="Equation.DSMT4">
                  <p:embed/>
                </p:oleObj>
              </mc:Choice>
              <mc:Fallback>
                <p:oleObj name="Equation" r:id="rId6" imgW="825500" imgH="304800" progId="Equation.DSMT4">
                  <p:embed/>
                  <p:pic>
                    <p:nvPicPr>
                      <p:cNvPr id="203782" name="Object 6"/>
                      <p:cNvPicPr>
                        <a:picLocks noChangeAspect="1" noChangeArrowheads="1"/>
                      </p:cNvPicPr>
                      <p:nvPr/>
                    </p:nvPicPr>
                    <p:blipFill>
                      <a:blip r:embed="rId7"/>
                      <a:srcRect/>
                      <a:stretch>
                        <a:fillRect/>
                      </a:stretch>
                    </p:blipFill>
                    <p:spPr bwMode="auto">
                      <a:xfrm>
                        <a:off x="5776913" y="5237163"/>
                        <a:ext cx="1955800" cy="7223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3783" name="Object 7"/>
          <p:cNvGraphicFramePr>
            <a:graphicFrameLocks noChangeAspect="1"/>
          </p:cNvGraphicFramePr>
          <p:nvPr/>
        </p:nvGraphicFramePr>
        <p:xfrm>
          <a:off x="5694363" y="5999163"/>
          <a:ext cx="1985962" cy="722312"/>
        </p:xfrm>
        <a:graphic>
          <a:graphicData uri="http://schemas.openxmlformats.org/presentationml/2006/ole">
            <mc:AlternateContent xmlns:mc="http://schemas.openxmlformats.org/markup-compatibility/2006">
              <mc:Choice xmlns:v="urn:schemas-microsoft-com:vml" Requires="v">
                <p:oleObj spid="_x0000_s28822" name="Equation" r:id="rId8" imgW="838200" imgH="304800" progId="Equation.DSMT4">
                  <p:embed/>
                </p:oleObj>
              </mc:Choice>
              <mc:Fallback>
                <p:oleObj name="Equation" r:id="rId8" imgW="838200" imgH="304800" progId="Equation.DSMT4">
                  <p:embed/>
                  <p:pic>
                    <p:nvPicPr>
                      <p:cNvPr id="203783" name="Object 7"/>
                      <p:cNvPicPr>
                        <a:picLocks noChangeAspect="1" noChangeArrowheads="1"/>
                      </p:cNvPicPr>
                      <p:nvPr/>
                    </p:nvPicPr>
                    <p:blipFill>
                      <a:blip r:embed="rId9"/>
                      <a:srcRect/>
                      <a:stretch>
                        <a:fillRect/>
                      </a:stretch>
                    </p:blipFill>
                    <p:spPr bwMode="auto">
                      <a:xfrm>
                        <a:off x="5694363" y="5999163"/>
                        <a:ext cx="1985962" cy="722312"/>
                      </a:xfrm>
                      <a:prstGeom prst="rect">
                        <a:avLst/>
                      </a:prstGeom>
                      <a:solidFill>
                        <a:schemeClr val="bg1"/>
                      </a:solidFill>
                    </p:spPr>
                  </p:pic>
                </p:oleObj>
              </mc:Fallback>
            </mc:AlternateContent>
          </a:graphicData>
        </a:graphic>
      </p:graphicFrame>
      <p:sp>
        <p:nvSpPr>
          <p:cNvPr id="203784" name="Text Box 8"/>
          <p:cNvSpPr txBox="1">
            <a:spLocks noChangeArrowheads="1"/>
          </p:cNvSpPr>
          <p:nvPr/>
        </p:nvSpPr>
        <p:spPr bwMode="auto">
          <a:xfrm>
            <a:off x="7772400" y="5318125"/>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203785" name="Text Box 9"/>
          <p:cNvSpPr txBox="1">
            <a:spLocks noChangeArrowheads="1"/>
          </p:cNvSpPr>
          <p:nvPr/>
        </p:nvSpPr>
        <p:spPr bwMode="auto">
          <a:xfrm>
            <a:off x="7924800" y="5943600"/>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pic>
        <p:nvPicPr>
          <p:cNvPr id="203786" name="Picture 10" descr="FG22_003"/>
          <p:cNvPicPr>
            <a:picLocks noChangeAspect="1" noChangeArrowheads="1"/>
          </p:cNvPicPr>
          <p:nvPr/>
        </p:nvPicPr>
        <p:blipFill>
          <a:blip r:embed="rId10"/>
          <a:srcRect/>
          <a:stretch>
            <a:fillRect/>
          </a:stretch>
        </p:blipFill>
        <p:spPr bwMode="auto">
          <a:xfrm>
            <a:off x="6781800" y="3581400"/>
            <a:ext cx="2362200" cy="1771650"/>
          </a:xfrm>
          <a:prstGeom prst="rect">
            <a:avLst/>
          </a:prstGeom>
          <a:noFill/>
        </p:spPr>
      </p:pic>
    </p:spTree>
    <p:extLst>
      <p:ext uri="{BB962C8B-B14F-4D97-AF65-F5344CB8AC3E}">
        <p14:creationId xmlns:p14="http://schemas.microsoft.com/office/powerpoint/2010/main" val="1937544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Thursday, June 6, 2019</a:t>
            </a:r>
          </a:p>
        </p:txBody>
      </p:sp>
      <p:sp>
        <p:nvSpPr>
          <p:cNvPr id="9" name="Footer Placeholder 4"/>
          <p:cNvSpPr>
            <a:spLocks noGrp="1"/>
          </p:cNvSpPr>
          <p:nvPr>
            <p:ph type="ftr" sz="quarter" idx="11"/>
          </p:nvPr>
        </p:nvSpPr>
        <p:spPr/>
        <p:txBody>
          <a:bodyPr/>
          <a:lstStyle/>
          <a:p>
            <a:r>
              <a:rPr lang="de-DE"/>
              <a:t>PHYS 1444-001, Summer 2019             Dr. Jaehoon Yu</a:t>
            </a:r>
            <a:endParaRPr lang="en-US"/>
          </a:p>
        </p:txBody>
      </p:sp>
      <p:sp>
        <p:nvSpPr>
          <p:cNvPr id="10" name="Slide Number Placeholder 5"/>
          <p:cNvSpPr>
            <a:spLocks noGrp="1"/>
          </p:cNvSpPr>
          <p:nvPr>
            <p:ph type="sldNum" sz="quarter" idx="12"/>
          </p:nvPr>
        </p:nvSpPr>
        <p:spPr/>
        <p:txBody>
          <a:bodyPr/>
          <a:lstStyle/>
          <a:p>
            <a:fld id="{3EB9B037-81C0-1A4F-801E-4388C2A928F7}" type="slidenum">
              <a:rPr lang="en-US"/>
              <a:pPr/>
              <a:t>17</a:t>
            </a:fld>
            <a:endParaRPr lang="en-US"/>
          </a:p>
        </p:txBody>
      </p:sp>
      <p:pic>
        <p:nvPicPr>
          <p:cNvPr id="204802" name="Picture 2" descr="FG22_003"/>
          <p:cNvPicPr>
            <a:picLocks noChangeAspect="1" noChangeArrowheads="1"/>
          </p:cNvPicPr>
          <p:nvPr/>
        </p:nvPicPr>
        <p:blipFill>
          <a:blip r:embed="rId3"/>
          <a:srcRect/>
          <a:stretch>
            <a:fillRect/>
          </a:stretch>
        </p:blipFill>
        <p:spPr bwMode="auto">
          <a:xfrm>
            <a:off x="6629400" y="2743200"/>
            <a:ext cx="2362200" cy="1771650"/>
          </a:xfrm>
          <a:prstGeom prst="rect">
            <a:avLst/>
          </a:prstGeom>
          <a:noFill/>
        </p:spPr>
      </p:pic>
      <p:pic>
        <p:nvPicPr>
          <p:cNvPr id="204803" name="Picture 3" descr="FG22_004"/>
          <p:cNvPicPr>
            <a:picLocks noChangeAspect="1" noChangeArrowheads="1"/>
          </p:cNvPicPr>
          <p:nvPr/>
        </p:nvPicPr>
        <p:blipFill>
          <a:blip r:embed="rId4"/>
          <a:srcRect/>
          <a:stretch>
            <a:fillRect/>
          </a:stretch>
        </p:blipFill>
        <p:spPr bwMode="auto">
          <a:xfrm>
            <a:off x="5257800" y="-76200"/>
            <a:ext cx="3886200" cy="2914650"/>
          </a:xfrm>
          <a:prstGeom prst="rect">
            <a:avLst/>
          </a:prstGeom>
          <a:noFill/>
        </p:spPr>
      </p:pic>
      <p:sp>
        <p:nvSpPr>
          <p:cNvPr id="204804" name="Rectangle 4"/>
          <p:cNvSpPr>
            <a:spLocks noGrp="1" noChangeArrowheads="1"/>
          </p:cNvSpPr>
          <p:nvPr>
            <p:ph type="title"/>
          </p:nvPr>
        </p:nvSpPr>
        <p:spPr>
          <a:xfrm>
            <a:off x="152400" y="76200"/>
            <a:ext cx="8077200" cy="685800"/>
          </a:xfrm>
        </p:spPr>
        <p:txBody>
          <a:bodyPr/>
          <a:lstStyle/>
          <a:p>
            <a:r>
              <a:rPr lang="en-US"/>
              <a:t>Generalization of the Electric Flux</a:t>
            </a:r>
          </a:p>
        </p:txBody>
      </p:sp>
      <p:sp>
        <p:nvSpPr>
          <p:cNvPr id="204805" name="Rectangle 5"/>
          <p:cNvSpPr>
            <a:spLocks noGrp="1" noChangeArrowheads="1"/>
          </p:cNvSpPr>
          <p:nvPr>
            <p:ph type="body" idx="1"/>
          </p:nvPr>
        </p:nvSpPr>
        <p:spPr>
          <a:xfrm>
            <a:off x="152400" y="762000"/>
            <a:ext cx="6019800" cy="1600200"/>
          </a:xfrm>
        </p:spPr>
        <p:txBody>
          <a:bodyPr/>
          <a:lstStyle/>
          <a:p>
            <a:r>
              <a:rPr lang="en-US"/>
              <a:t>We arbitrarily define that the area vector points outward from the enclosed volume</a:t>
            </a:r>
            <a:r>
              <a:rPr lang="en-US">
                <a:sym typeface="Wingdings" charset="2"/>
              </a:rPr>
              <a:t>.</a:t>
            </a:r>
          </a:p>
        </p:txBody>
      </p:sp>
      <p:sp>
        <p:nvSpPr>
          <p:cNvPr id="204806" name="Rectangle 6"/>
          <p:cNvSpPr>
            <a:spLocks noChangeArrowheads="1"/>
          </p:cNvSpPr>
          <p:nvPr/>
        </p:nvSpPr>
        <p:spPr bwMode="auto">
          <a:xfrm>
            <a:off x="304800" y="2362200"/>
            <a:ext cx="8382000" cy="39624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leaving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|&lt;π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&gt;0. The flux is positive.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coming into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|&gt;π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&lt;0.  The flux is negative.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&gt;0, there is net flux out of the volume.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&lt;0, there is flux into the volume.</a:t>
            </a:r>
          </a:p>
          <a:p>
            <a:pPr marL="342900" indent="-342900">
              <a:spcBef>
                <a:spcPct val="20000"/>
              </a:spcBef>
              <a:buFontTx/>
              <a:buChar char="•"/>
            </a:pPr>
            <a:r>
              <a:rPr lang="en-US" dirty="0">
                <a:solidFill>
                  <a:schemeClr val="accent2"/>
                </a:solidFill>
                <a:latin typeface="Arial Narrow" charset="0"/>
                <a:sym typeface="Wingdings" charset="2"/>
              </a:rPr>
              <a:t>In the above figures, each field line that enters the volume also leaves the volume, so</a:t>
            </a:r>
          </a:p>
          <a:p>
            <a:pPr marL="342900" indent="-342900">
              <a:spcBef>
                <a:spcPct val="20000"/>
              </a:spcBef>
              <a:buFontTx/>
              <a:buChar char="•"/>
            </a:pPr>
            <a:r>
              <a:rPr lang="en-US" dirty="0">
                <a:solidFill>
                  <a:schemeClr val="accent2"/>
                </a:solidFill>
                <a:latin typeface="Arial Narrow" charset="0"/>
                <a:sym typeface="Wingdings" charset="2"/>
              </a:rPr>
              <a:t>The flux is non-zero only if one or more lines start or end inside the surface.</a:t>
            </a:r>
          </a:p>
        </p:txBody>
      </p:sp>
      <p:graphicFrame>
        <p:nvGraphicFramePr>
          <p:cNvPr id="204807" name="Object 7"/>
          <p:cNvGraphicFramePr>
            <a:graphicFrameLocks noChangeAspect="1"/>
          </p:cNvGraphicFramePr>
          <p:nvPr>
            <p:extLst>
              <p:ext uri="{D42A27DB-BD31-4B8C-83A1-F6EECF244321}">
                <p14:modId xmlns:p14="http://schemas.microsoft.com/office/powerpoint/2010/main" val="4280926621"/>
              </p:ext>
            </p:extLst>
          </p:nvPr>
        </p:nvGraphicFramePr>
        <p:xfrm>
          <a:off x="2546350" y="4643438"/>
          <a:ext cx="2101850" cy="614362"/>
        </p:xfrm>
        <a:graphic>
          <a:graphicData uri="http://schemas.openxmlformats.org/presentationml/2006/ole">
            <mc:AlternateContent xmlns:mc="http://schemas.openxmlformats.org/markup-compatibility/2006">
              <mc:Choice xmlns:v="urn:schemas-microsoft-com:vml" Requires="v">
                <p:oleObj spid="_x0000_s29746" name="Equation" r:id="rId5" imgW="1041400" imgH="304800" progId="Equation.DSMT4">
                  <p:embed/>
                </p:oleObj>
              </mc:Choice>
              <mc:Fallback>
                <p:oleObj name="Equation" r:id="rId5" imgW="1041400" imgH="304800" progId="Equation.DSMT4">
                  <p:embed/>
                  <p:pic>
                    <p:nvPicPr>
                      <p:cNvPr id="204807" name="Object 7"/>
                      <p:cNvPicPr>
                        <a:picLocks noChangeAspect="1" noChangeArrowheads="1"/>
                      </p:cNvPicPr>
                      <p:nvPr/>
                    </p:nvPicPr>
                    <p:blipFill>
                      <a:blip r:embed="rId6"/>
                      <a:srcRect/>
                      <a:stretch>
                        <a:fillRect/>
                      </a:stretch>
                    </p:blipFill>
                    <p:spPr bwMode="auto">
                      <a:xfrm>
                        <a:off x="2546350" y="4643438"/>
                        <a:ext cx="2101850" cy="614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64959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Thursday, June 6, 2019</a:t>
            </a:r>
          </a:p>
        </p:txBody>
      </p:sp>
      <p:sp>
        <p:nvSpPr>
          <p:cNvPr id="7" name="Footer Placeholder 4"/>
          <p:cNvSpPr>
            <a:spLocks noGrp="1"/>
          </p:cNvSpPr>
          <p:nvPr>
            <p:ph type="ftr" sz="quarter" idx="11"/>
          </p:nvPr>
        </p:nvSpPr>
        <p:spPr/>
        <p:txBody>
          <a:bodyPr/>
          <a:lstStyle/>
          <a:p>
            <a:r>
              <a:rPr lang="de-DE"/>
              <a:t>PHYS 1444-001, Summer 2019             Dr. Jaehoon Yu</a:t>
            </a:r>
            <a:endParaRPr lang="en-US"/>
          </a:p>
        </p:txBody>
      </p:sp>
      <p:sp>
        <p:nvSpPr>
          <p:cNvPr id="8" name="Slide Number Placeholder 5"/>
          <p:cNvSpPr>
            <a:spLocks noGrp="1"/>
          </p:cNvSpPr>
          <p:nvPr>
            <p:ph type="sldNum" sz="quarter" idx="12"/>
          </p:nvPr>
        </p:nvSpPr>
        <p:spPr/>
        <p:txBody>
          <a:bodyPr/>
          <a:lstStyle/>
          <a:p>
            <a:fld id="{BB09488C-0840-9B44-825B-4948AB0B4A55}" type="slidenum">
              <a:rPr lang="en-US"/>
              <a:pPr/>
              <a:t>18</a:t>
            </a:fld>
            <a:endParaRPr lang="en-US"/>
          </a:p>
        </p:txBody>
      </p:sp>
      <p:pic>
        <p:nvPicPr>
          <p:cNvPr id="205826" name="Picture 2" descr="FG22_005"/>
          <p:cNvPicPr>
            <a:picLocks noChangeAspect="1" noChangeArrowheads="1"/>
          </p:cNvPicPr>
          <p:nvPr/>
        </p:nvPicPr>
        <p:blipFill>
          <a:blip r:embed="rId2"/>
          <a:srcRect/>
          <a:stretch>
            <a:fillRect/>
          </a:stretch>
        </p:blipFill>
        <p:spPr bwMode="auto">
          <a:xfrm>
            <a:off x="5638800" y="533400"/>
            <a:ext cx="3505200" cy="2628900"/>
          </a:xfrm>
          <a:prstGeom prst="rect">
            <a:avLst/>
          </a:prstGeom>
          <a:noFill/>
        </p:spPr>
      </p:pic>
      <p:pic>
        <p:nvPicPr>
          <p:cNvPr id="205827" name="Picture 3" descr="FG22_006"/>
          <p:cNvPicPr>
            <a:picLocks noChangeAspect="1" noChangeArrowheads="1"/>
          </p:cNvPicPr>
          <p:nvPr/>
        </p:nvPicPr>
        <p:blipFill>
          <a:blip r:embed="rId3"/>
          <a:srcRect/>
          <a:stretch>
            <a:fillRect/>
          </a:stretch>
        </p:blipFill>
        <p:spPr bwMode="auto">
          <a:xfrm>
            <a:off x="5562600" y="3067050"/>
            <a:ext cx="4038600" cy="3028950"/>
          </a:xfrm>
          <a:prstGeom prst="rect">
            <a:avLst/>
          </a:prstGeom>
          <a:noFill/>
        </p:spPr>
      </p:pic>
      <p:sp>
        <p:nvSpPr>
          <p:cNvPr id="205828" name="Rectangle 4"/>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5829" name="Rectangle 5"/>
          <p:cNvSpPr>
            <a:spLocks noGrp="1" noChangeArrowheads="1"/>
          </p:cNvSpPr>
          <p:nvPr>
            <p:ph type="body" idx="1"/>
          </p:nvPr>
        </p:nvSpPr>
        <p:spPr>
          <a:xfrm>
            <a:off x="152400" y="685800"/>
            <a:ext cx="6400800" cy="5791200"/>
          </a:xfrm>
        </p:spPr>
        <p:txBody>
          <a:bodyPr/>
          <a:lstStyle/>
          <a:p>
            <a:r>
              <a:rPr lang="en-US" sz="2800" dirty="0"/>
              <a:t>The field line starts or ends only on a charge.</a:t>
            </a:r>
          </a:p>
          <a:p>
            <a:r>
              <a:rPr lang="en-US" sz="2800" dirty="0"/>
              <a:t>Sign of the net flux on the surface A</a:t>
            </a:r>
            <a:r>
              <a:rPr lang="en-US" sz="2800" baseline="-25000" dirty="0"/>
              <a:t>1</a:t>
            </a:r>
            <a:r>
              <a:rPr lang="en-US" sz="2800" dirty="0"/>
              <a:t>?</a:t>
            </a:r>
          </a:p>
          <a:p>
            <a:pPr lvl="1"/>
            <a:r>
              <a:rPr lang="en-US" sz="2400" dirty="0"/>
              <a:t>Net outward flux (positive flux)</a:t>
            </a:r>
          </a:p>
          <a:p>
            <a:r>
              <a:rPr lang="en-US" sz="2800" dirty="0"/>
              <a:t>How about A</a:t>
            </a:r>
            <a:r>
              <a:rPr lang="en-US" sz="2800" baseline="-25000" dirty="0"/>
              <a:t>2</a:t>
            </a:r>
            <a:r>
              <a:rPr lang="en-US" sz="2800" dirty="0"/>
              <a:t>? </a:t>
            </a:r>
          </a:p>
          <a:p>
            <a:pPr lvl="1"/>
            <a:r>
              <a:rPr lang="en-US" sz="2400" dirty="0">
                <a:sym typeface="Wingdings" charset="2"/>
              </a:rPr>
              <a:t>Net inward flux (negative flux)</a:t>
            </a:r>
          </a:p>
          <a:p>
            <a:r>
              <a:rPr lang="en-US" sz="2800" dirty="0">
                <a:sym typeface="Wingdings" charset="2"/>
              </a:rPr>
              <a:t>What is the flux in the figure bottom right?</a:t>
            </a:r>
          </a:p>
          <a:p>
            <a:pPr lvl="1"/>
            <a:r>
              <a:rPr lang="en-US" sz="2400" dirty="0">
                <a:sym typeface="Wingdings" charset="2"/>
              </a:rPr>
              <a:t>There should be a net inward flux (negative flux) since the total charge inside the volume is negative.</a:t>
            </a:r>
          </a:p>
          <a:p>
            <a:r>
              <a:rPr lang="en-US" sz="2800" dirty="0">
                <a:solidFill>
                  <a:srgbClr val="FF0000"/>
                </a:solidFill>
                <a:sym typeface="Wingdings" charset="2"/>
              </a:rPr>
              <a:t>The net flux that crosses an enclosed surface is proportional to the total charge inside the surface.</a:t>
            </a:r>
            <a:r>
              <a:rPr lang="en-US" sz="2800" dirty="0">
                <a:sym typeface="Wingdings" charset="2"/>
              </a:rPr>
              <a:t> </a:t>
            </a:r>
            <a:r>
              <a:rPr lang="en-US" sz="2800" dirty="0" err="1">
                <a:sym typeface="Wingdings" charset="2"/>
              </a:rPr>
              <a:t></a:t>
            </a:r>
            <a:r>
              <a:rPr lang="en-US" sz="2800" dirty="0">
                <a:sym typeface="Wingdings" charset="2"/>
              </a:rPr>
              <a:t> This is the crux of Gauss’ law.</a:t>
            </a:r>
          </a:p>
        </p:txBody>
      </p:sp>
      <p:sp>
        <p:nvSpPr>
          <p:cNvPr id="2" name="Rectangle 1"/>
          <p:cNvSpPr/>
          <p:nvPr/>
        </p:nvSpPr>
        <p:spPr bwMode="auto">
          <a:xfrm>
            <a:off x="56388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73914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086057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Thursday, June 6,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F9B5C29B-0438-7546-A5C5-7B4E9EEDE26F}" type="slidenum">
              <a:rPr lang="en-US"/>
              <a:pPr/>
              <a:t>19</a:t>
            </a:fld>
            <a:endParaRPr lang="en-US"/>
          </a:p>
        </p:txBody>
      </p:sp>
      <p:pic>
        <p:nvPicPr>
          <p:cNvPr id="207874" name="Picture 2" descr="FG22_005"/>
          <p:cNvPicPr>
            <a:picLocks noChangeAspect="1" noChangeArrowheads="1"/>
          </p:cNvPicPr>
          <p:nvPr/>
        </p:nvPicPr>
        <p:blipFill>
          <a:blip r:embed="rId4"/>
          <a:srcRect/>
          <a:stretch>
            <a:fillRect/>
          </a:stretch>
        </p:blipFill>
        <p:spPr bwMode="auto">
          <a:xfrm>
            <a:off x="1600200" y="533400"/>
            <a:ext cx="5562600" cy="2628900"/>
          </a:xfrm>
          <a:prstGeom prst="rect">
            <a:avLst/>
          </a:prstGeom>
          <a:noFill/>
        </p:spPr>
      </p:pic>
      <p:sp>
        <p:nvSpPr>
          <p:cNvPr id="207875" name="Rectangle 3"/>
          <p:cNvSpPr>
            <a:spLocks noGrp="1" noChangeArrowheads="1"/>
          </p:cNvSpPr>
          <p:nvPr>
            <p:ph type="title"/>
          </p:nvPr>
        </p:nvSpPr>
        <p:spPr>
          <a:xfrm>
            <a:off x="533400" y="76200"/>
            <a:ext cx="8077200" cy="685800"/>
          </a:xfrm>
        </p:spPr>
        <p:txBody>
          <a:bodyPr/>
          <a:lstStyle/>
          <a:p>
            <a:r>
              <a:rPr lang="en-US"/>
              <a:t>Gauss’ Law</a:t>
            </a:r>
          </a:p>
        </p:txBody>
      </p:sp>
      <p:sp>
        <p:nvSpPr>
          <p:cNvPr id="207876" name="Rectangle 4"/>
          <p:cNvSpPr>
            <a:spLocks noGrp="1" noChangeArrowheads="1"/>
          </p:cNvSpPr>
          <p:nvPr>
            <p:ph type="body" idx="1"/>
          </p:nvPr>
        </p:nvSpPr>
        <p:spPr>
          <a:xfrm>
            <a:off x="533400" y="3048000"/>
            <a:ext cx="7924800" cy="3276600"/>
          </a:xfrm>
        </p:spPr>
        <p:txBody>
          <a:bodyPr/>
          <a:lstStyle/>
          <a:p>
            <a:r>
              <a:rPr lang="en-US" dirty="0"/>
              <a:t>Let’s consider the case in the above figure.</a:t>
            </a:r>
          </a:p>
          <a:p>
            <a:r>
              <a:rPr lang="en-US" dirty="0"/>
              <a:t>What are the results of the closed integral of the Gaussian surfaces A</a:t>
            </a:r>
            <a:r>
              <a:rPr lang="en-US" baseline="-25000" dirty="0"/>
              <a:t>1</a:t>
            </a:r>
            <a:r>
              <a:rPr lang="en-US" dirty="0"/>
              <a:t> and A</a:t>
            </a:r>
            <a:r>
              <a:rPr lang="en-US" baseline="-25000" dirty="0"/>
              <a:t>2</a:t>
            </a:r>
            <a:r>
              <a:rPr lang="en-US" dirty="0"/>
              <a:t>?</a:t>
            </a:r>
          </a:p>
          <a:p>
            <a:pPr lvl="1"/>
            <a:r>
              <a:rPr lang="en-US" dirty="0">
                <a:sym typeface="Wingdings" charset="2"/>
              </a:rPr>
              <a:t>For A</a:t>
            </a:r>
            <a:r>
              <a:rPr lang="en-US" baseline="-25000" dirty="0">
                <a:sym typeface="Wingdings" charset="2"/>
              </a:rPr>
              <a:t>1</a:t>
            </a:r>
          </a:p>
          <a:p>
            <a:pPr lvl="1"/>
            <a:endParaRPr lang="en-US" dirty="0">
              <a:sym typeface="Wingdings" charset="2"/>
            </a:endParaRPr>
          </a:p>
          <a:p>
            <a:pPr lvl="1"/>
            <a:r>
              <a:rPr lang="en-US" dirty="0">
                <a:sym typeface="Wingdings" charset="2"/>
              </a:rPr>
              <a:t>For A</a:t>
            </a:r>
            <a:r>
              <a:rPr lang="en-US" baseline="-25000" dirty="0">
                <a:sym typeface="Wingdings" charset="2"/>
              </a:rPr>
              <a:t>2</a:t>
            </a:r>
          </a:p>
        </p:txBody>
      </p:sp>
      <p:graphicFrame>
        <p:nvGraphicFramePr>
          <p:cNvPr id="207877" name="Object 5"/>
          <p:cNvGraphicFramePr>
            <a:graphicFrameLocks noChangeAspect="1"/>
          </p:cNvGraphicFramePr>
          <p:nvPr/>
        </p:nvGraphicFramePr>
        <p:xfrm>
          <a:off x="2438400" y="4738688"/>
          <a:ext cx="1343025" cy="685800"/>
        </p:xfrm>
        <a:graphic>
          <a:graphicData uri="http://schemas.openxmlformats.org/presentationml/2006/ole">
            <mc:AlternateContent xmlns:mc="http://schemas.openxmlformats.org/markup-compatibility/2006">
              <mc:Choice xmlns:v="urn:schemas-microsoft-com:vml" Requires="v">
                <p:oleObj spid="_x0000_s30917" name="Equation" r:id="rId5" imgW="596900" imgH="304800" progId="Equation.DSMT4">
                  <p:embed/>
                </p:oleObj>
              </mc:Choice>
              <mc:Fallback>
                <p:oleObj name="Equation" r:id="rId5" imgW="596900" imgH="304800" progId="Equation.DSMT4">
                  <p:embed/>
                  <p:pic>
                    <p:nvPicPr>
                      <p:cNvPr id="207877" name="Object 5"/>
                      <p:cNvPicPr>
                        <a:picLocks noChangeAspect="1" noChangeArrowheads="1"/>
                      </p:cNvPicPr>
                      <p:nvPr/>
                    </p:nvPicPr>
                    <p:blipFill>
                      <a:blip r:embed="rId6"/>
                      <a:srcRect/>
                      <a:stretch>
                        <a:fillRect/>
                      </a:stretch>
                    </p:blipFill>
                    <p:spPr bwMode="auto">
                      <a:xfrm>
                        <a:off x="2438400" y="4738688"/>
                        <a:ext cx="1343025"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7878" name="Text Box 6"/>
          <p:cNvSpPr txBox="1">
            <a:spLocks noChangeArrowheads="1"/>
          </p:cNvSpPr>
          <p:nvPr/>
        </p:nvSpPr>
        <p:spPr bwMode="auto">
          <a:xfrm>
            <a:off x="3032125" y="1793875"/>
            <a:ext cx="336550" cy="457200"/>
          </a:xfrm>
          <a:prstGeom prst="rect">
            <a:avLst/>
          </a:prstGeom>
          <a:noFill/>
          <a:ln w="9525">
            <a:noFill/>
            <a:miter lim="800000"/>
            <a:headEnd/>
            <a:tailEnd/>
          </a:ln>
          <a:effectLst/>
        </p:spPr>
        <p:txBody>
          <a:bodyPr wrap="none">
            <a:prstTxWarp prst="textNoShape">
              <a:avLst/>
            </a:prstTxWarp>
            <a:spAutoFit/>
          </a:bodyPr>
          <a:lstStyle/>
          <a:p>
            <a:r>
              <a:rPr lang="en-US" dirty="0" err="1"/>
              <a:t>q</a:t>
            </a:r>
            <a:endParaRPr lang="en-US" dirty="0"/>
          </a:p>
        </p:txBody>
      </p:sp>
      <p:sp>
        <p:nvSpPr>
          <p:cNvPr id="207879" name="Text Box 7"/>
          <p:cNvSpPr txBox="1">
            <a:spLocks noChangeArrowheads="1"/>
          </p:cNvSpPr>
          <p:nvPr/>
        </p:nvSpPr>
        <p:spPr bwMode="auto">
          <a:xfrm>
            <a:off x="5835650" y="1676400"/>
            <a:ext cx="438150" cy="457200"/>
          </a:xfrm>
          <a:prstGeom prst="rect">
            <a:avLst/>
          </a:prstGeom>
          <a:noFill/>
          <a:ln w="9525">
            <a:noFill/>
            <a:miter lim="800000"/>
            <a:headEnd/>
            <a:tailEnd/>
          </a:ln>
          <a:effectLst/>
        </p:spPr>
        <p:txBody>
          <a:bodyPr wrap="none">
            <a:prstTxWarp prst="textNoShape">
              <a:avLst/>
            </a:prstTxWarp>
            <a:spAutoFit/>
          </a:bodyPr>
          <a:lstStyle/>
          <a:p>
            <a:r>
              <a:rPr lang="en-US" dirty="0" err="1"/>
              <a:t>q</a:t>
            </a:r>
            <a:r>
              <a:rPr lang="en-US" dirty="0"/>
              <a:t>’</a:t>
            </a:r>
          </a:p>
        </p:txBody>
      </p:sp>
      <p:graphicFrame>
        <p:nvGraphicFramePr>
          <p:cNvPr id="207880" name="Object 8"/>
          <p:cNvGraphicFramePr>
            <a:graphicFrameLocks noChangeAspect="1"/>
          </p:cNvGraphicFramePr>
          <p:nvPr/>
        </p:nvGraphicFramePr>
        <p:xfrm>
          <a:off x="2438400" y="5600700"/>
          <a:ext cx="1343025" cy="685800"/>
        </p:xfrm>
        <a:graphic>
          <a:graphicData uri="http://schemas.openxmlformats.org/presentationml/2006/ole">
            <mc:AlternateContent xmlns:mc="http://schemas.openxmlformats.org/markup-compatibility/2006">
              <mc:Choice xmlns:v="urn:schemas-microsoft-com:vml" Requires="v">
                <p:oleObj spid="_x0000_s30918" name="Equation" r:id="rId7" imgW="596900" imgH="304800" progId="Equation.DSMT4">
                  <p:embed/>
                </p:oleObj>
              </mc:Choice>
              <mc:Fallback>
                <p:oleObj name="Equation" r:id="rId7" imgW="596900" imgH="304800" progId="Equation.DSMT4">
                  <p:embed/>
                  <p:pic>
                    <p:nvPicPr>
                      <p:cNvPr id="207880" name="Object 8"/>
                      <p:cNvPicPr>
                        <a:picLocks noChangeAspect="1" noChangeArrowheads="1"/>
                      </p:cNvPicPr>
                      <p:nvPr/>
                    </p:nvPicPr>
                    <p:blipFill>
                      <a:blip r:embed="rId8"/>
                      <a:srcRect/>
                      <a:stretch>
                        <a:fillRect/>
                      </a:stretch>
                    </p:blipFill>
                    <p:spPr bwMode="auto">
                      <a:xfrm>
                        <a:off x="2438400" y="5600700"/>
                        <a:ext cx="1343025"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7881" name="Object 9"/>
          <p:cNvGraphicFramePr>
            <a:graphicFrameLocks noChangeAspect="1"/>
          </p:cNvGraphicFramePr>
          <p:nvPr/>
        </p:nvGraphicFramePr>
        <p:xfrm>
          <a:off x="3810000" y="4648200"/>
          <a:ext cx="514350" cy="914400"/>
        </p:xfrm>
        <a:graphic>
          <a:graphicData uri="http://schemas.openxmlformats.org/presentationml/2006/ole">
            <mc:AlternateContent xmlns:mc="http://schemas.openxmlformats.org/markup-compatibility/2006">
              <mc:Choice xmlns:v="urn:schemas-microsoft-com:vml" Requires="v">
                <p:oleObj spid="_x0000_s30919" name="Equation" r:id="rId9" imgW="228600" imgH="406080" progId="Equation.DSMT4">
                  <p:embed/>
                </p:oleObj>
              </mc:Choice>
              <mc:Fallback>
                <p:oleObj name="Equation" r:id="rId9" imgW="228600" imgH="406080" progId="Equation.DSMT4">
                  <p:embed/>
                  <p:pic>
                    <p:nvPicPr>
                      <p:cNvPr id="20788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648200"/>
                        <a:ext cx="514350"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7882" name="Object 10"/>
          <p:cNvGraphicFramePr>
            <a:graphicFrameLocks noChangeAspect="1"/>
          </p:cNvGraphicFramePr>
          <p:nvPr/>
        </p:nvGraphicFramePr>
        <p:xfrm>
          <a:off x="3743325" y="5486400"/>
          <a:ext cx="600075" cy="914400"/>
        </p:xfrm>
        <a:graphic>
          <a:graphicData uri="http://schemas.openxmlformats.org/presentationml/2006/ole">
            <mc:AlternateContent xmlns:mc="http://schemas.openxmlformats.org/markup-compatibility/2006">
              <mc:Choice xmlns:v="urn:schemas-microsoft-com:vml" Requires="v">
                <p:oleObj spid="_x0000_s30920" name="Equation" r:id="rId11" imgW="266400" imgH="406080" progId="Equation.DSMT4">
                  <p:embed/>
                </p:oleObj>
              </mc:Choice>
              <mc:Fallback>
                <p:oleObj name="Equation" r:id="rId11" imgW="266400" imgH="406080" progId="Equation.DSMT4">
                  <p:embed/>
                  <p:pic>
                    <p:nvPicPr>
                      <p:cNvPr id="207882"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3325" y="5486400"/>
                        <a:ext cx="600075"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3663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Thursday, June 6, 2019</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838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838200"/>
            <a:ext cx="8839200" cy="5257800"/>
          </a:xfrm>
        </p:spPr>
        <p:txBody>
          <a:bodyPr/>
          <a:lstStyle/>
          <a:p>
            <a:pPr>
              <a:lnSpc>
                <a:spcPct val="90000"/>
              </a:lnSpc>
            </a:pPr>
            <a:r>
              <a:rPr lang="en-US" sz="2800" dirty="0">
                <a:latin typeface="Arial Narrow" charset="0"/>
                <a:ea typeface="ＭＳ Ｐゴシック" charset="0"/>
                <a:cs typeface="ＭＳ Ｐゴシック" charset="0"/>
              </a:rPr>
              <a:t>1</a:t>
            </a:r>
            <a:r>
              <a:rPr lang="en-US" sz="2800" baseline="30000" dirty="0">
                <a:latin typeface="Arial Narrow" charset="0"/>
                <a:ea typeface="ＭＳ Ｐゴシック" charset="0"/>
                <a:cs typeface="ＭＳ Ｐゴシック" charset="0"/>
              </a:rPr>
              <a:t>st</a:t>
            </a:r>
            <a:r>
              <a:rPr lang="en-US" sz="2800" dirty="0">
                <a:latin typeface="Arial Narrow" charset="0"/>
                <a:ea typeface="ＭＳ Ｐゴシック" charset="0"/>
                <a:cs typeface="ＭＳ Ｐゴシック" charset="0"/>
              </a:rPr>
              <a:t> Term exam</a:t>
            </a:r>
          </a:p>
          <a:p>
            <a:pPr lvl="1">
              <a:lnSpc>
                <a:spcPct val="90000"/>
              </a:lnSpc>
            </a:pPr>
            <a:r>
              <a:rPr lang="en-US" sz="2000" dirty="0">
                <a:latin typeface="Arial Narrow" charset="0"/>
                <a:ea typeface="ＭＳ Ｐゴシック" charset="0"/>
                <a:cs typeface="ＭＳ Ｐゴシック" charset="0"/>
              </a:rPr>
              <a:t>In class, coming Monday, June 10: DO NOT MISS THE EXAM!</a:t>
            </a:r>
          </a:p>
          <a:p>
            <a:pPr lvl="1">
              <a:lnSpc>
                <a:spcPct val="90000"/>
              </a:lnSpc>
            </a:pPr>
            <a:r>
              <a:rPr lang="en-US" sz="2000" dirty="0">
                <a:latin typeface="Arial Narrow" charset="0"/>
                <a:ea typeface="ＭＳ Ｐゴシック" charset="0"/>
                <a:cs typeface="ＭＳ Ｐゴシック" charset="0"/>
              </a:rPr>
              <a:t>CH21.1 to what we learn on today (CH22.2?) + Appendices A1 </a:t>
            </a:r>
            <a:r>
              <a:rPr lang="mr-IN" sz="2000" dirty="0">
                <a:latin typeface="Arial Narrow" charset="0"/>
                <a:ea typeface="ＭＳ Ｐゴシック" charset="0"/>
                <a:cs typeface="ＭＳ Ｐゴシック" charset="0"/>
              </a:rPr>
              <a:t>–</a:t>
            </a:r>
            <a:r>
              <a:rPr lang="en-US" sz="2000" dirty="0">
                <a:latin typeface="Arial Narrow" charset="0"/>
                <a:ea typeface="ＭＳ Ｐゴシック" charset="0"/>
                <a:cs typeface="ＭＳ Ｐゴシック" charset="0"/>
              </a:rPr>
              <a:t> A8</a:t>
            </a:r>
          </a:p>
          <a:p>
            <a:pPr lvl="1" eaLnBrk="1" hangingPunct="1"/>
            <a:r>
              <a:rPr lang="en-US" sz="2000" dirty="0"/>
              <a:t>You can bring your calculator but it must not have any relevant formula pre-input</a:t>
            </a:r>
          </a:p>
          <a:p>
            <a:pPr lvl="2" eaLnBrk="1" hangingPunct="1"/>
            <a:r>
              <a:rPr lang="en-US" sz="1800" dirty="0"/>
              <a:t>Cell phones or any types of computers cannot replaced a calculator!</a:t>
            </a:r>
          </a:p>
          <a:p>
            <a:pPr lvl="1" eaLnBrk="1" hangingPunct="1"/>
            <a:r>
              <a:rPr lang="en-US" sz="2000" dirty="0"/>
              <a:t>BYOF: You may bring one 8.5x11.5 sheet (front and back) of </a:t>
            </a:r>
            <a:r>
              <a:rPr lang="en-US" sz="2000" b="1" u="sng" dirty="0">
                <a:solidFill>
                  <a:srgbClr val="FF0000"/>
                </a:solidFill>
              </a:rPr>
              <a:t>handwritten</a:t>
            </a:r>
            <a:r>
              <a:rPr lang="en-US" sz="2000" dirty="0"/>
              <a:t> formulae and values of constants for the exam</a:t>
            </a:r>
          </a:p>
          <a:p>
            <a:pPr lvl="1" eaLnBrk="1" hangingPunct="1"/>
            <a:r>
              <a:rPr lang="en-US" sz="2000" dirty="0"/>
              <a:t>No derivations, word definitions, no setups or solutions of any problems!</a:t>
            </a:r>
          </a:p>
          <a:p>
            <a:pPr lvl="1" eaLnBrk="1" hangingPunct="1"/>
            <a:r>
              <a:rPr lang="en-US" sz="2000" dirty="0"/>
              <a:t>No additional formulae or values of constants will be provided!</a:t>
            </a:r>
          </a:p>
          <a:p>
            <a:pPr eaLnBrk="1" hangingPunct="1"/>
            <a:r>
              <a:rPr lang="en-US" sz="2800" dirty="0"/>
              <a:t>Quiz 1 results</a:t>
            </a:r>
          </a:p>
          <a:p>
            <a:pPr lvl="1" eaLnBrk="1" hangingPunct="1"/>
            <a:r>
              <a:rPr lang="en-US" sz="2000" dirty="0"/>
              <a:t>Class average: 15.5/35</a:t>
            </a:r>
          </a:p>
          <a:p>
            <a:pPr lvl="2" eaLnBrk="1" hangingPunct="1"/>
            <a:r>
              <a:rPr lang="en-US" sz="1800" dirty="0"/>
              <a:t>Equivalent to 44.3/100</a:t>
            </a:r>
          </a:p>
          <a:p>
            <a:pPr lvl="1" eaLnBrk="1" hangingPunct="1"/>
            <a:r>
              <a:rPr lang="en-US" sz="2000" dirty="0"/>
              <a:t>Top score: 26/35</a:t>
            </a:r>
            <a:endParaRPr lang="en-US" sz="1800" dirty="0"/>
          </a:p>
        </p:txBody>
      </p:sp>
    </p:spTree>
    <p:extLst>
      <p:ext uri="{BB962C8B-B14F-4D97-AF65-F5344CB8AC3E}">
        <p14:creationId xmlns:p14="http://schemas.microsoft.com/office/powerpoint/2010/main" val="2223472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Thursday, June 6, 2019</a:t>
            </a:r>
          </a:p>
        </p:txBody>
      </p:sp>
      <p:sp>
        <p:nvSpPr>
          <p:cNvPr id="17" name="Footer Placeholder 4"/>
          <p:cNvSpPr>
            <a:spLocks noGrp="1"/>
          </p:cNvSpPr>
          <p:nvPr>
            <p:ph type="ftr" sz="quarter" idx="11"/>
          </p:nvPr>
        </p:nvSpPr>
        <p:spPr/>
        <p:txBody>
          <a:bodyPr/>
          <a:lstStyle/>
          <a:p>
            <a:r>
              <a:rPr lang="de-DE"/>
              <a:t>PHYS 1444-001, Summer 2019             Dr. Jaehoon Yu</a:t>
            </a:r>
            <a:endParaRPr lang="en-US"/>
          </a:p>
        </p:txBody>
      </p:sp>
      <p:sp>
        <p:nvSpPr>
          <p:cNvPr id="18" name="Slide Number Placeholder 5"/>
          <p:cNvSpPr>
            <a:spLocks noGrp="1"/>
          </p:cNvSpPr>
          <p:nvPr>
            <p:ph type="sldNum" sz="quarter" idx="12"/>
          </p:nvPr>
        </p:nvSpPr>
        <p:spPr/>
        <p:txBody>
          <a:bodyPr/>
          <a:lstStyle/>
          <a:p>
            <a:fld id="{4EDCFC4C-6E18-FD4E-93F6-E905DDAF783E}" type="slidenum">
              <a:rPr lang="en-US"/>
              <a:pPr/>
              <a:t>20</a:t>
            </a:fld>
            <a:endParaRPr lang="en-US"/>
          </a:p>
        </p:txBody>
      </p:sp>
      <p:pic>
        <p:nvPicPr>
          <p:cNvPr id="208898" name="Picture 2" descr="FG22_007"/>
          <p:cNvPicPr>
            <a:picLocks noChangeAspect="1" noChangeArrowheads="1"/>
          </p:cNvPicPr>
          <p:nvPr/>
        </p:nvPicPr>
        <p:blipFill>
          <a:blip r:embed="rId3"/>
          <a:srcRect/>
          <a:stretch>
            <a:fillRect/>
          </a:stretch>
        </p:blipFill>
        <p:spPr bwMode="auto">
          <a:xfrm>
            <a:off x="6400800" y="266700"/>
            <a:ext cx="3048000" cy="2286000"/>
          </a:xfrm>
          <a:prstGeom prst="rect">
            <a:avLst/>
          </a:prstGeom>
          <a:noFill/>
        </p:spPr>
      </p:pic>
      <p:sp>
        <p:nvSpPr>
          <p:cNvPr id="208899" name="Rectangle 3"/>
          <p:cNvSpPr>
            <a:spLocks noGrp="1" noChangeArrowheads="1"/>
          </p:cNvSpPr>
          <p:nvPr>
            <p:ph type="title"/>
          </p:nvPr>
        </p:nvSpPr>
        <p:spPr>
          <a:xfrm>
            <a:off x="0" y="304800"/>
            <a:ext cx="7239000" cy="685800"/>
          </a:xfrm>
        </p:spPr>
        <p:txBody>
          <a:bodyPr/>
          <a:lstStyle/>
          <a:p>
            <a:r>
              <a:rPr lang="en-US" dirty="0"/>
              <a:t>Coulomb’s Law from Gauss’ Law</a:t>
            </a:r>
          </a:p>
        </p:txBody>
      </p:sp>
      <p:sp>
        <p:nvSpPr>
          <p:cNvPr id="208900" name="Rectangle 4"/>
          <p:cNvSpPr>
            <a:spLocks noGrp="1" noChangeArrowheads="1"/>
          </p:cNvSpPr>
          <p:nvPr>
            <p:ph type="body" idx="1"/>
          </p:nvPr>
        </p:nvSpPr>
        <p:spPr>
          <a:xfrm>
            <a:off x="76200" y="1295400"/>
            <a:ext cx="6934200" cy="1295400"/>
          </a:xfrm>
        </p:spPr>
        <p:txBody>
          <a:bodyPr/>
          <a:lstStyle/>
          <a:p>
            <a:r>
              <a:rPr lang="en-US" sz="2800" dirty="0"/>
              <a:t>Let’s consider a charge Q enclosed inside our imaginary Gaussian surface of sphere of radius r.</a:t>
            </a:r>
          </a:p>
        </p:txBody>
      </p:sp>
      <p:sp>
        <p:nvSpPr>
          <p:cNvPr id="208901" name="Rectangle 5"/>
          <p:cNvSpPr>
            <a:spLocks noChangeArrowheads="1"/>
          </p:cNvSpPr>
          <p:nvPr/>
        </p:nvSpPr>
        <p:spPr bwMode="auto">
          <a:xfrm>
            <a:off x="152400" y="2286000"/>
            <a:ext cx="8915400" cy="30480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Since we can choose any surface enclosing the charge, we choose the simplest possible one! </a:t>
            </a:r>
            <a:r>
              <a:rPr lang="en-US" dirty="0" err="1">
                <a:solidFill>
                  <a:srgbClr val="660066"/>
                </a:solidFill>
                <a:latin typeface="Arial Narrow" charset="0"/>
                <a:ea typeface="ＭＳ Ｐゴシック" charset="-128"/>
                <a:sym typeface="Wingdings" charset="2"/>
              </a:rPr>
              <a:t></a:t>
            </a:r>
            <a:endParaRPr lang="en-US" dirty="0">
              <a:solidFill>
                <a:srgbClr val="660066"/>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surface is symmetric about the charge. </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tell us about the field 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Have the same magnitude (uniform) at any point on the surface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Points radially outward parallel to the surface vector </a:t>
            </a:r>
            <a:r>
              <a:rPr lang="en-US" sz="2000" dirty="0" err="1">
                <a:solidFill>
                  <a:srgbClr val="003300"/>
                </a:solidFill>
                <a:latin typeface="Arial Narrow" charset="0"/>
                <a:ea typeface="ＭＳ Ｐゴシック" charset="-128"/>
                <a:sym typeface="Wingdings" charset="2"/>
              </a:rPr>
              <a:t>d</a:t>
            </a:r>
            <a:r>
              <a:rPr lang="en-US" sz="2000" b="1" dirty="0" err="1">
                <a:solidFill>
                  <a:srgbClr val="003300"/>
                </a:solidFill>
                <a:latin typeface="Arial Narrow" charset="0"/>
                <a:ea typeface="ＭＳ Ｐゴシック" charset="-128"/>
                <a:sym typeface="Wingdings" charset="2"/>
              </a:rPr>
              <a:t>A</a:t>
            </a:r>
            <a:r>
              <a:rPr lang="en-US" sz="2000" dirty="0" err="1">
                <a:solidFill>
                  <a:srgbClr val="003300"/>
                </a:solidFill>
                <a:latin typeface="Arial Narrow" charset="0"/>
                <a:ea typeface="ＭＳ Ｐゴシック" charset="-128"/>
                <a:sym typeface="Wingdings" charset="2"/>
              </a:rPr>
              <a:t>.</a:t>
            </a:r>
            <a:endParaRPr lang="en-US" sz="2000" dirty="0">
              <a:solidFill>
                <a:srgbClr val="003300"/>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Gaussian integral can be written as </a:t>
            </a:r>
          </a:p>
        </p:txBody>
      </p:sp>
      <p:graphicFrame>
        <p:nvGraphicFramePr>
          <p:cNvPr id="208902" name="Object 6"/>
          <p:cNvGraphicFramePr>
            <a:graphicFrameLocks noChangeAspect="1"/>
          </p:cNvGraphicFramePr>
          <p:nvPr/>
        </p:nvGraphicFramePr>
        <p:xfrm>
          <a:off x="152400" y="5322888"/>
          <a:ext cx="1244600" cy="635000"/>
        </p:xfrm>
        <a:graphic>
          <a:graphicData uri="http://schemas.openxmlformats.org/presentationml/2006/ole">
            <mc:AlternateContent xmlns:mc="http://schemas.openxmlformats.org/markup-compatibility/2006">
              <mc:Choice xmlns:v="urn:schemas-microsoft-com:vml" Requires="v">
                <p:oleObj spid="_x0000_s32137" name="Equation" r:id="rId4" imgW="596900" imgH="304800" progId="Equation.DSMT4">
                  <p:embed/>
                </p:oleObj>
              </mc:Choice>
              <mc:Fallback>
                <p:oleObj name="Equation" r:id="rId4" imgW="596900" imgH="304800" progId="Equation.DSMT4">
                  <p:embed/>
                  <p:pic>
                    <p:nvPicPr>
                      <p:cNvPr id="208902" name="Object 6"/>
                      <p:cNvPicPr>
                        <a:picLocks noChangeAspect="1" noChangeArrowheads="1"/>
                      </p:cNvPicPr>
                      <p:nvPr/>
                    </p:nvPicPr>
                    <p:blipFill>
                      <a:blip r:embed="rId5"/>
                      <a:srcRect/>
                      <a:stretch>
                        <a:fillRect/>
                      </a:stretch>
                    </p:blipFill>
                    <p:spPr bwMode="auto">
                      <a:xfrm>
                        <a:off x="152400" y="5322888"/>
                        <a:ext cx="1244600" cy="6350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08903" name="AutoShape 7"/>
          <p:cNvSpPr>
            <a:spLocks noChangeArrowheads="1"/>
          </p:cNvSpPr>
          <p:nvPr/>
        </p:nvSpPr>
        <p:spPr bwMode="auto">
          <a:xfrm>
            <a:off x="6305550" y="4911725"/>
            <a:ext cx="781050" cy="1108075"/>
          </a:xfrm>
          <a:prstGeom prst="rightArrow">
            <a:avLst>
              <a:gd name="adj1" fmla="val 50000"/>
              <a:gd name="adj2" fmla="val 25000"/>
            </a:avLst>
          </a:prstGeom>
          <a:solidFill>
            <a:srgbClr val="FFFF99"/>
          </a:solidFill>
          <a:ln w="38100">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Solve </a:t>
            </a:r>
          </a:p>
          <a:p>
            <a:pPr algn="ctr"/>
            <a:r>
              <a:rPr lang="en-US" sz="1600" b="1">
                <a:solidFill>
                  <a:srgbClr val="CC0000"/>
                </a:solidFill>
                <a:latin typeface="Arial Narrow" charset="0"/>
              </a:rPr>
              <a:t>for  E</a:t>
            </a:r>
          </a:p>
        </p:txBody>
      </p:sp>
      <p:graphicFrame>
        <p:nvGraphicFramePr>
          <p:cNvPr id="208904" name="Object 8"/>
          <p:cNvGraphicFramePr>
            <a:graphicFrameLocks noChangeAspect="1"/>
          </p:cNvGraphicFramePr>
          <p:nvPr/>
        </p:nvGraphicFramePr>
        <p:xfrm>
          <a:off x="7239000" y="5257800"/>
          <a:ext cx="665163" cy="427038"/>
        </p:xfrm>
        <a:graphic>
          <a:graphicData uri="http://schemas.openxmlformats.org/presentationml/2006/ole">
            <mc:AlternateContent xmlns:mc="http://schemas.openxmlformats.org/markup-compatibility/2006">
              <mc:Choice xmlns:v="urn:schemas-microsoft-com:vml" Requires="v">
                <p:oleObj spid="_x0000_s32138" name="Equation" r:id="rId6" imgW="253800" imgH="152280" progId="Equation.DSMT4">
                  <p:embed/>
                </p:oleObj>
              </mc:Choice>
              <mc:Fallback>
                <p:oleObj name="Equation" r:id="rId6" imgW="253800" imgH="152280" progId="Equation.DSMT4">
                  <p:embed/>
                  <p:pic>
                    <p:nvPicPr>
                      <p:cNvPr id="20890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257800"/>
                        <a:ext cx="665163" cy="4270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08905" name="Text Box 9"/>
          <p:cNvSpPr txBox="1">
            <a:spLocks noChangeArrowheads="1"/>
          </p:cNvSpPr>
          <p:nvPr/>
        </p:nvSpPr>
        <p:spPr bwMode="auto">
          <a:xfrm>
            <a:off x="7343775" y="6096000"/>
            <a:ext cx="1495425" cy="60960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Electric Field of </a:t>
            </a:r>
          </a:p>
          <a:p>
            <a:r>
              <a:rPr lang="en-US" sz="1600" b="1">
                <a:solidFill>
                  <a:srgbClr val="CC0000"/>
                </a:solidFill>
                <a:latin typeface="Arial Narrow" charset="0"/>
              </a:rPr>
              <a:t>Coulomb’s Law</a:t>
            </a:r>
          </a:p>
        </p:txBody>
      </p:sp>
      <p:graphicFrame>
        <p:nvGraphicFramePr>
          <p:cNvPr id="208906" name="Object 10"/>
          <p:cNvGraphicFramePr>
            <a:graphicFrameLocks noChangeAspect="1"/>
          </p:cNvGraphicFramePr>
          <p:nvPr/>
        </p:nvGraphicFramePr>
        <p:xfrm>
          <a:off x="1404938" y="5322888"/>
          <a:ext cx="1136650" cy="635000"/>
        </p:xfrm>
        <a:graphic>
          <a:graphicData uri="http://schemas.openxmlformats.org/presentationml/2006/ole">
            <mc:AlternateContent xmlns:mc="http://schemas.openxmlformats.org/markup-compatibility/2006">
              <mc:Choice xmlns:v="urn:schemas-microsoft-com:vml" Requires="v">
                <p:oleObj spid="_x0000_s32139" name="Equation" r:id="rId8" imgW="546100" imgH="304800" progId="Equation.DSMT4">
                  <p:embed/>
                </p:oleObj>
              </mc:Choice>
              <mc:Fallback>
                <p:oleObj name="Equation" r:id="rId8" imgW="546100" imgH="304800" progId="Equation.DSMT4">
                  <p:embed/>
                  <p:pic>
                    <p:nvPicPr>
                      <p:cNvPr id="208906" name="Object 10"/>
                      <p:cNvPicPr>
                        <a:picLocks noChangeAspect="1" noChangeArrowheads="1"/>
                      </p:cNvPicPr>
                      <p:nvPr/>
                    </p:nvPicPr>
                    <p:blipFill>
                      <a:blip r:embed="rId9"/>
                      <a:srcRect/>
                      <a:stretch>
                        <a:fillRect/>
                      </a:stretch>
                    </p:blipFill>
                    <p:spPr bwMode="auto">
                      <a:xfrm>
                        <a:off x="1404938" y="5322888"/>
                        <a:ext cx="1136650" cy="6350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8907" name="Object 11"/>
          <p:cNvGraphicFramePr>
            <a:graphicFrameLocks noChangeAspect="1"/>
          </p:cNvGraphicFramePr>
          <p:nvPr/>
        </p:nvGraphicFramePr>
        <p:xfrm>
          <a:off x="2425700" y="5321300"/>
          <a:ext cx="1112838" cy="635000"/>
        </p:xfrm>
        <a:graphic>
          <a:graphicData uri="http://schemas.openxmlformats.org/presentationml/2006/ole">
            <mc:AlternateContent xmlns:mc="http://schemas.openxmlformats.org/markup-compatibility/2006">
              <mc:Choice xmlns:v="urn:schemas-microsoft-com:vml" Requires="v">
                <p:oleObj spid="_x0000_s32140" name="Equation" r:id="rId10" imgW="533400" imgH="304800" progId="Equation.DSMT4">
                  <p:embed/>
                </p:oleObj>
              </mc:Choice>
              <mc:Fallback>
                <p:oleObj name="Equation" r:id="rId10" imgW="533400" imgH="304800" progId="Equation.DSMT4">
                  <p:embed/>
                  <p:pic>
                    <p:nvPicPr>
                      <p:cNvPr id="208907" name="Object 11"/>
                      <p:cNvPicPr>
                        <a:picLocks noChangeAspect="1" noChangeArrowheads="1"/>
                      </p:cNvPicPr>
                      <p:nvPr/>
                    </p:nvPicPr>
                    <p:blipFill>
                      <a:blip r:embed="rId11"/>
                      <a:srcRect/>
                      <a:stretch>
                        <a:fillRect/>
                      </a:stretch>
                    </p:blipFill>
                    <p:spPr bwMode="auto">
                      <a:xfrm>
                        <a:off x="2425700" y="5321300"/>
                        <a:ext cx="1112838" cy="6350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8908" name="Object 12"/>
          <p:cNvGraphicFramePr>
            <a:graphicFrameLocks noChangeAspect="1"/>
          </p:cNvGraphicFramePr>
          <p:nvPr/>
        </p:nvGraphicFramePr>
        <p:xfrm>
          <a:off x="3505200" y="5337175"/>
          <a:ext cx="1376363" cy="633413"/>
        </p:xfrm>
        <a:graphic>
          <a:graphicData uri="http://schemas.openxmlformats.org/presentationml/2006/ole">
            <mc:AlternateContent xmlns:mc="http://schemas.openxmlformats.org/markup-compatibility/2006">
              <mc:Choice xmlns:v="urn:schemas-microsoft-com:vml" Requires="v">
                <p:oleObj spid="_x0000_s32141" name="Equation" r:id="rId12" imgW="660400" imgH="304800" progId="Equation.DSMT4">
                  <p:embed/>
                </p:oleObj>
              </mc:Choice>
              <mc:Fallback>
                <p:oleObj name="Equation" r:id="rId12" imgW="660400" imgH="304800" progId="Equation.DSMT4">
                  <p:embed/>
                  <p:pic>
                    <p:nvPicPr>
                      <p:cNvPr id="208908" name="Object 12"/>
                      <p:cNvPicPr>
                        <a:picLocks noChangeAspect="1" noChangeArrowheads="1"/>
                      </p:cNvPicPr>
                      <p:nvPr/>
                    </p:nvPicPr>
                    <p:blipFill>
                      <a:blip r:embed="rId13"/>
                      <a:srcRect/>
                      <a:stretch>
                        <a:fillRect/>
                      </a:stretch>
                    </p:blipFill>
                    <p:spPr bwMode="auto">
                      <a:xfrm>
                        <a:off x="3505200" y="5337175"/>
                        <a:ext cx="1376363" cy="633413"/>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8909" name="Object 13"/>
          <p:cNvGraphicFramePr>
            <a:graphicFrameLocks noChangeAspect="1"/>
          </p:cNvGraphicFramePr>
          <p:nvPr/>
        </p:nvGraphicFramePr>
        <p:xfrm>
          <a:off x="4865688" y="5232400"/>
          <a:ext cx="925512" cy="898525"/>
        </p:xfrm>
        <a:graphic>
          <a:graphicData uri="http://schemas.openxmlformats.org/presentationml/2006/ole">
            <mc:AlternateContent xmlns:mc="http://schemas.openxmlformats.org/markup-compatibility/2006">
              <mc:Choice xmlns:v="urn:schemas-microsoft-com:vml" Requires="v">
                <p:oleObj spid="_x0000_s32142" name="Equation" r:id="rId14" imgW="444500" imgH="431800" progId="Equation.DSMT4">
                  <p:embed/>
                </p:oleObj>
              </mc:Choice>
              <mc:Fallback>
                <p:oleObj name="Equation" r:id="rId14" imgW="444500" imgH="431800" progId="Equation.DSMT4">
                  <p:embed/>
                  <p:pic>
                    <p:nvPicPr>
                      <p:cNvPr id="208909" name="Object 13"/>
                      <p:cNvPicPr>
                        <a:picLocks noChangeAspect="1" noChangeArrowheads="1"/>
                      </p:cNvPicPr>
                      <p:nvPr/>
                    </p:nvPicPr>
                    <p:blipFill>
                      <a:blip r:embed="rId15"/>
                      <a:srcRect/>
                      <a:stretch>
                        <a:fillRect/>
                      </a:stretch>
                    </p:blipFill>
                    <p:spPr bwMode="auto">
                      <a:xfrm>
                        <a:off x="4865688" y="5232400"/>
                        <a:ext cx="925512" cy="898525"/>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8910" name="Object 14"/>
          <p:cNvGraphicFramePr>
            <a:graphicFrameLocks noChangeAspect="1"/>
          </p:cNvGraphicFramePr>
          <p:nvPr/>
        </p:nvGraphicFramePr>
        <p:xfrm>
          <a:off x="5748338" y="5257800"/>
          <a:ext cx="423862" cy="846138"/>
        </p:xfrm>
        <a:graphic>
          <a:graphicData uri="http://schemas.openxmlformats.org/presentationml/2006/ole">
            <mc:AlternateContent xmlns:mc="http://schemas.openxmlformats.org/markup-compatibility/2006">
              <mc:Choice xmlns:v="urn:schemas-microsoft-com:vml" Requires="v">
                <p:oleObj spid="_x0000_s32143" name="Equation" r:id="rId16" imgW="203040" imgH="406080" progId="Equation.DSMT4">
                  <p:embed/>
                </p:oleObj>
              </mc:Choice>
              <mc:Fallback>
                <p:oleObj name="Equation" r:id="rId16" imgW="203040" imgH="406080" progId="Equation.DSMT4">
                  <p:embed/>
                  <p:pic>
                    <p:nvPicPr>
                      <p:cNvPr id="20891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48338" y="5257800"/>
                        <a:ext cx="423862" cy="8461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8911" name="Object 15"/>
          <p:cNvGraphicFramePr>
            <a:graphicFrameLocks noChangeAspect="1"/>
          </p:cNvGraphicFramePr>
          <p:nvPr/>
        </p:nvGraphicFramePr>
        <p:xfrm>
          <a:off x="7794625" y="4918075"/>
          <a:ext cx="1196975" cy="1211263"/>
        </p:xfrm>
        <a:graphic>
          <a:graphicData uri="http://schemas.openxmlformats.org/presentationml/2006/ole">
            <mc:AlternateContent xmlns:mc="http://schemas.openxmlformats.org/markup-compatibility/2006">
              <mc:Choice xmlns:v="urn:schemas-microsoft-com:vml" Requires="v">
                <p:oleObj spid="_x0000_s32144" name="Equation" r:id="rId18" imgW="457200" imgH="431800" progId="Equation.DSMT4">
                  <p:embed/>
                </p:oleObj>
              </mc:Choice>
              <mc:Fallback>
                <p:oleObj name="Equation" r:id="rId18" imgW="457200" imgH="431800" progId="Equation.DSMT4">
                  <p:embed/>
                  <p:pic>
                    <p:nvPicPr>
                      <p:cNvPr id="208911" name="Object 15"/>
                      <p:cNvPicPr>
                        <a:picLocks noChangeAspect="1" noChangeArrowheads="1"/>
                      </p:cNvPicPr>
                      <p:nvPr/>
                    </p:nvPicPr>
                    <p:blipFill>
                      <a:blip r:embed="rId19"/>
                      <a:srcRect/>
                      <a:stretch>
                        <a:fillRect/>
                      </a:stretch>
                    </p:blipFill>
                    <p:spPr bwMode="auto">
                      <a:xfrm>
                        <a:off x="7794625" y="4918075"/>
                        <a:ext cx="1196975" cy="1211263"/>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77665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Thursday, June 6, 2019</a:t>
            </a:r>
          </a:p>
        </p:txBody>
      </p:sp>
      <p:sp>
        <p:nvSpPr>
          <p:cNvPr id="15" name="Footer Placeholder 4"/>
          <p:cNvSpPr>
            <a:spLocks noGrp="1"/>
          </p:cNvSpPr>
          <p:nvPr>
            <p:ph type="ftr" sz="quarter" idx="11"/>
          </p:nvPr>
        </p:nvSpPr>
        <p:spPr/>
        <p:txBody>
          <a:bodyPr/>
          <a:lstStyle/>
          <a:p>
            <a:r>
              <a:rPr lang="de-DE"/>
              <a:t>PHYS 1444-001, Summer 2019             Dr. Jaehoon Yu</a:t>
            </a:r>
            <a:endParaRPr lang="en-US"/>
          </a:p>
        </p:txBody>
      </p:sp>
      <p:sp>
        <p:nvSpPr>
          <p:cNvPr id="16" name="Slide Number Placeholder 5"/>
          <p:cNvSpPr>
            <a:spLocks noGrp="1"/>
          </p:cNvSpPr>
          <p:nvPr>
            <p:ph type="sldNum" sz="quarter" idx="12"/>
          </p:nvPr>
        </p:nvSpPr>
        <p:spPr/>
        <p:txBody>
          <a:bodyPr/>
          <a:lstStyle/>
          <a:p>
            <a:fld id="{49281944-574F-FF4B-8F60-DE60AF160DB9}" type="slidenum">
              <a:rPr lang="en-US"/>
              <a:pPr/>
              <a:t>21</a:t>
            </a:fld>
            <a:endParaRPr lang="en-US"/>
          </a:p>
        </p:txBody>
      </p:sp>
      <p:pic>
        <p:nvPicPr>
          <p:cNvPr id="209922" name="Picture 2" descr="FG22_007"/>
          <p:cNvPicPr>
            <a:picLocks noChangeAspect="1" noChangeArrowheads="1"/>
          </p:cNvPicPr>
          <p:nvPr/>
        </p:nvPicPr>
        <p:blipFill>
          <a:blip r:embed="rId3"/>
          <a:srcRect/>
          <a:stretch>
            <a:fillRect/>
          </a:stretch>
        </p:blipFill>
        <p:spPr bwMode="auto">
          <a:xfrm>
            <a:off x="6248400" y="152400"/>
            <a:ext cx="3200400" cy="2400300"/>
          </a:xfrm>
          <a:prstGeom prst="rect">
            <a:avLst/>
          </a:prstGeom>
          <a:noFill/>
        </p:spPr>
      </p:pic>
      <p:sp>
        <p:nvSpPr>
          <p:cNvPr id="209923" name="Rectangle 3"/>
          <p:cNvSpPr>
            <a:spLocks noGrp="1" noChangeArrowheads="1"/>
          </p:cNvSpPr>
          <p:nvPr>
            <p:ph type="title"/>
          </p:nvPr>
        </p:nvSpPr>
        <p:spPr>
          <a:xfrm>
            <a:off x="76200" y="228600"/>
            <a:ext cx="7239000" cy="685800"/>
          </a:xfrm>
        </p:spPr>
        <p:txBody>
          <a:bodyPr/>
          <a:lstStyle/>
          <a:p>
            <a:r>
              <a:rPr lang="en-US"/>
              <a:t>Gauss’ Law from Coulomb’s Law</a:t>
            </a:r>
          </a:p>
        </p:txBody>
      </p:sp>
      <p:sp>
        <p:nvSpPr>
          <p:cNvPr id="209924" name="Rectangle 4"/>
          <p:cNvSpPr>
            <a:spLocks noGrp="1" noChangeArrowheads="1"/>
          </p:cNvSpPr>
          <p:nvPr>
            <p:ph type="body" idx="1"/>
          </p:nvPr>
        </p:nvSpPr>
        <p:spPr>
          <a:xfrm>
            <a:off x="152400" y="1066800"/>
            <a:ext cx="7010400" cy="1905000"/>
          </a:xfrm>
        </p:spPr>
        <p:txBody>
          <a:bodyPr/>
          <a:lstStyle/>
          <a:p>
            <a:r>
              <a:rPr lang="en-US" sz="2800" dirty="0"/>
              <a:t>Let’s consider a single static point charge Q surrounded by an imaginary spherical surface.</a:t>
            </a:r>
          </a:p>
          <a:p>
            <a:r>
              <a:rPr lang="en-US" sz="2800" dirty="0">
                <a:sym typeface="Wingdings" charset="2"/>
              </a:rPr>
              <a:t>Coulomb’s law tells us that the electric field at a spherical surface of radius r is </a:t>
            </a:r>
            <a:endParaRPr lang="en-US" sz="2800" dirty="0"/>
          </a:p>
        </p:txBody>
      </p:sp>
      <p:sp>
        <p:nvSpPr>
          <p:cNvPr id="209925" name="Rectangle 5"/>
          <p:cNvSpPr>
            <a:spLocks noChangeArrowheads="1"/>
          </p:cNvSpPr>
          <p:nvPr/>
        </p:nvSpPr>
        <p:spPr bwMode="auto">
          <a:xfrm>
            <a:off x="228600" y="3429000"/>
            <a:ext cx="89154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sym typeface="Wingdings" charset="2"/>
              </a:rPr>
              <a:t>Performing a closed integral over the surface, we obtain</a:t>
            </a:r>
          </a:p>
        </p:txBody>
      </p:sp>
      <p:graphicFrame>
        <p:nvGraphicFramePr>
          <p:cNvPr id="209926" name="Object 6"/>
          <p:cNvGraphicFramePr>
            <a:graphicFrameLocks noChangeAspect="1"/>
          </p:cNvGraphicFramePr>
          <p:nvPr/>
        </p:nvGraphicFramePr>
        <p:xfrm>
          <a:off x="457200" y="4019550"/>
          <a:ext cx="1317625" cy="800100"/>
        </p:xfrm>
        <a:graphic>
          <a:graphicData uri="http://schemas.openxmlformats.org/presentationml/2006/ole">
            <mc:AlternateContent xmlns:mc="http://schemas.openxmlformats.org/markup-compatibility/2006">
              <mc:Choice xmlns:v="urn:schemas-microsoft-com:vml" Requires="v">
                <p:oleObj spid="_x0000_s33112" name="Equation" r:id="rId4" imgW="596900" imgH="304800" progId="Equation.DSMT4">
                  <p:embed/>
                </p:oleObj>
              </mc:Choice>
              <mc:Fallback>
                <p:oleObj name="Equation" r:id="rId4" imgW="596900" imgH="304800" progId="Equation.DSMT4">
                  <p:embed/>
                  <p:pic>
                    <p:nvPicPr>
                      <p:cNvPr id="209926" name="Object 6"/>
                      <p:cNvPicPr>
                        <a:picLocks noChangeAspect="1" noChangeArrowheads="1"/>
                      </p:cNvPicPr>
                      <p:nvPr/>
                    </p:nvPicPr>
                    <p:blipFill>
                      <a:blip r:embed="rId5"/>
                      <a:srcRect/>
                      <a:stretch>
                        <a:fillRect/>
                      </a:stretch>
                    </p:blipFill>
                    <p:spPr bwMode="auto">
                      <a:xfrm>
                        <a:off x="457200" y="4019550"/>
                        <a:ext cx="1317625" cy="8001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09927" name="Text Box 7"/>
          <p:cNvSpPr txBox="1">
            <a:spLocks noChangeArrowheads="1"/>
          </p:cNvSpPr>
          <p:nvPr/>
        </p:nvSpPr>
        <p:spPr bwMode="auto">
          <a:xfrm>
            <a:off x="6553200" y="6048375"/>
            <a:ext cx="1368425" cy="42545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Gauss’ Law</a:t>
            </a:r>
          </a:p>
        </p:txBody>
      </p:sp>
      <p:graphicFrame>
        <p:nvGraphicFramePr>
          <p:cNvPr id="209928" name="Object 8"/>
          <p:cNvGraphicFramePr>
            <a:graphicFrameLocks noChangeAspect="1"/>
          </p:cNvGraphicFramePr>
          <p:nvPr/>
        </p:nvGraphicFramePr>
        <p:xfrm>
          <a:off x="4819650" y="2362200"/>
          <a:ext cx="1962150" cy="1139825"/>
        </p:xfrm>
        <a:graphic>
          <a:graphicData uri="http://schemas.openxmlformats.org/presentationml/2006/ole">
            <mc:AlternateContent xmlns:mc="http://schemas.openxmlformats.org/markup-compatibility/2006">
              <mc:Choice xmlns:v="urn:schemas-microsoft-com:vml" Requires="v">
                <p:oleObj spid="_x0000_s33113" name="Equation" r:id="rId6" imgW="749160" imgH="406080" progId="Equation.DSMT4">
                  <p:embed/>
                </p:oleObj>
              </mc:Choice>
              <mc:Fallback>
                <p:oleObj name="Equation" r:id="rId6" imgW="749160" imgH="406080" progId="Equation.DSMT4">
                  <p:embed/>
                  <p:pic>
                    <p:nvPicPr>
                      <p:cNvPr id="20992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9650" y="2362200"/>
                        <a:ext cx="1962150" cy="1139825"/>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9929" name="Object 9"/>
          <p:cNvGraphicFramePr>
            <a:graphicFrameLocks noChangeAspect="1"/>
          </p:cNvGraphicFramePr>
          <p:nvPr/>
        </p:nvGraphicFramePr>
        <p:xfrm>
          <a:off x="3865563" y="4937125"/>
          <a:ext cx="2216150" cy="1100138"/>
        </p:xfrm>
        <a:graphic>
          <a:graphicData uri="http://schemas.openxmlformats.org/presentationml/2006/ole">
            <mc:AlternateContent xmlns:mc="http://schemas.openxmlformats.org/markup-compatibility/2006">
              <mc:Choice xmlns:v="urn:schemas-microsoft-com:vml" Requires="v">
                <p:oleObj spid="_x0000_s33114" name="Equation" r:id="rId8" imgW="1003300" imgH="419100" progId="Equation.DSMT4">
                  <p:embed/>
                </p:oleObj>
              </mc:Choice>
              <mc:Fallback>
                <p:oleObj name="Equation" r:id="rId8" imgW="1003300" imgH="419100" progId="Equation.DSMT4">
                  <p:embed/>
                  <p:pic>
                    <p:nvPicPr>
                      <p:cNvPr id="209929" name="Object 9"/>
                      <p:cNvPicPr>
                        <a:picLocks noChangeAspect="1" noChangeArrowheads="1"/>
                      </p:cNvPicPr>
                      <p:nvPr/>
                    </p:nvPicPr>
                    <p:blipFill>
                      <a:blip r:embed="rId9"/>
                      <a:srcRect/>
                      <a:stretch>
                        <a:fillRect/>
                      </a:stretch>
                    </p:blipFill>
                    <p:spPr bwMode="auto">
                      <a:xfrm>
                        <a:off x="3865563" y="4937125"/>
                        <a:ext cx="2216150" cy="11001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9930" name="Object 10"/>
          <p:cNvGraphicFramePr>
            <a:graphicFrameLocks noChangeAspect="1"/>
          </p:cNvGraphicFramePr>
          <p:nvPr/>
        </p:nvGraphicFramePr>
        <p:xfrm>
          <a:off x="1827213" y="3870325"/>
          <a:ext cx="2273300" cy="1100138"/>
        </p:xfrm>
        <a:graphic>
          <a:graphicData uri="http://schemas.openxmlformats.org/presentationml/2006/ole">
            <mc:AlternateContent xmlns:mc="http://schemas.openxmlformats.org/markup-compatibility/2006">
              <mc:Choice xmlns:v="urn:schemas-microsoft-com:vml" Requires="v">
                <p:oleObj spid="_x0000_s33115" name="Equation" r:id="rId10" imgW="1028700" imgH="419100" progId="Equation.DSMT4">
                  <p:embed/>
                </p:oleObj>
              </mc:Choice>
              <mc:Fallback>
                <p:oleObj name="Equation" r:id="rId10" imgW="1028700" imgH="419100" progId="Equation.DSMT4">
                  <p:embed/>
                  <p:pic>
                    <p:nvPicPr>
                      <p:cNvPr id="209930" name="Object 10"/>
                      <p:cNvPicPr>
                        <a:picLocks noChangeAspect="1" noChangeArrowheads="1"/>
                      </p:cNvPicPr>
                      <p:nvPr/>
                    </p:nvPicPr>
                    <p:blipFill>
                      <a:blip r:embed="rId11"/>
                      <a:srcRect/>
                      <a:stretch>
                        <a:fillRect/>
                      </a:stretch>
                    </p:blipFill>
                    <p:spPr bwMode="auto">
                      <a:xfrm>
                        <a:off x="1827213" y="3870325"/>
                        <a:ext cx="2273300" cy="11001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9931" name="Object 11"/>
          <p:cNvGraphicFramePr>
            <a:graphicFrameLocks noChangeAspect="1"/>
          </p:cNvGraphicFramePr>
          <p:nvPr/>
        </p:nvGraphicFramePr>
        <p:xfrm>
          <a:off x="4113213" y="3870325"/>
          <a:ext cx="1739900" cy="1100138"/>
        </p:xfrm>
        <a:graphic>
          <a:graphicData uri="http://schemas.openxmlformats.org/presentationml/2006/ole">
            <mc:AlternateContent xmlns:mc="http://schemas.openxmlformats.org/markup-compatibility/2006">
              <mc:Choice xmlns:v="urn:schemas-microsoft-com:vml" Requires="v">
                <p:oleObj spid="_x0000_s33116" name="Equation" r:id="rId12" imgW="787400" imgH="419100" progId="Equation.DSMT4">
                  <p:embed/>
                </p:oleObj>
              </mc:Choice>
              <mc:Fallback>
                <p:oleObj name="Equation" r:id="rId12" imgW="787400" imgH="419100" progId="Equation.DSMT4">
                  <p:embed/>
                  <p:pic>
                    <p:nvPicPr>
                      <p:cNvPr id="209931" name="Object 11"/>
                      <p:cNvPicPr>
                        <a:picLocks noChangeAspect="1" noChangeArrowheads="1"/>
                      </p:cNvPicPr>
                      <p:nvPr/>
                    </p:nvPicPr>
                    <p:blipFill>
                      <a:blip r:embed="rId13"/>
                      <a:srcRect/>
                      <a:stretch>
                        <a:fillRect/>
                      </a:stretch>
                    </p:blipFill>
                    <p:spPr bwMode="auto">
                      <a:xfrm>
                        <a:off x="4113213" y="3870325"/>
                        <a:ext cx="1739900" cy="11001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9932" name="Object 12"/>
          <p:cNvGraphicFramePr>
            <a:graphicFrameLocks noChangeAspect="1"/>
          </p:cNvGraphicFramePr>
          <p:nvPr/>
        </p:nvGraphicFramePr>
        <p:xfrm>
          <a:off x="6110288" y="4937125"/>
          <a:ext cx="2246312" cy="1100138"/>
        </p:xfrm>
        <a:graphic>
          <a:graphicData uri="http://schemas.openxmlformats.org/presentationml/2006/ole">
            <mc:AlternateContent xmlns:mc="http://schemas.openxmlformats.org/markup-compatibility/2006">
              <mc:Choice xmlns:v="urn:schemas-microsoft-com:vml" Requires="v">
                <p:oleObj spid="_x0000_s33117" name="Equation" r:id="rId14" imgW="1016000" imgH="419100" progId="Equation.DSMT4">
                  <p:embed/>
                </p:oleObj>
              </mc:Choice>
              <mc:Fallback>
                <p:oleObj name="Equation" r:id="rId14" imgW="1016000" imgH="419100" progId="Equation.DSMT4">
                  <p:embed/>
                  <p:pic>
                    <p:nvPicPr>
                      <p:cNvPr id="209932" name="Object 12"/>
                      <p:cNvPicPr>
                        <a:picLocks noChangeAspect="1" noChangeArrowheads="1"/>
                      </p:cNvPicPr>
                      <p:nvPr/>
                    </p:nvPicPr>
                    <p:blipFill>
                      <a:blip r:embed="rId15"/>
                      <a:srcRect/>
                      <a:stretch>
                        <a:fillRect/>
                      </a:stretch>
                    </p:blipFill>
                    <p:spPr bwMode="auto">
                      <a:xfrm>
                        <a:off x="6110288" y="4937125"/>
                        <a:ext cx="2246312" cy="11001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9933" name="Object 13"/>
          <p:cNvGraphicFramePr>
            <a:graphicFrameLocks noChangeAspect="1"/>
          </p:cNvGraphicFramePr>
          <p:nvPr/>
        </p:nvGraphicFramePr>
        <p:xfrm>
          <a:off x="8313738" y="4953000"/>
          <a:ext cx="449262" cy="1066800"/>
        </p:xfrm>
        <a:graphic>
          <a:graphicData uri="http://schemas.openxmlformats.org/presentationml/2006/ole">
            <mc:AlternateContent xmlns:mc="http://schemas.openxmlformats.org/markup-compatibility/2006">
              <mc:Choice xmlns:v="urn:schemas-microsoft-com:vml" Requires="v">
                <p:oleObj spid="_x0000_s33118" name="Equation" r:id="rId16" imgW="203040" imgH="406080" progId="Equation.DSMT4">
                  <p:embed/>
                </p:oleObj>
              </mc:Choice>
              <mc:Fallback>
                <p:oleObj name="Equation" r:id="rId16" imgW="203040" imgH="406080" progId="Equation.DSMT4">
                  <p:embed/>
                  <p:pic>
                    <p:nvPicPr>
                      <p:cNvPr id="209933"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13738" y="4953000"/>
                        <a:ext cx="449262" cy="10668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631002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Thursday, June 6, 2019</a:t>
            </a:r>
          </a:p>
        </p:txBody>
      </p:sp>
      <p:sp>
        <p:nvSpPr>
          <p:cNvPr id="11" name="Footer Placeholder 4"/>
          <p:cNvSpPr>
            <a:spLocks noGrp="1"/>
          </p:cNvSpPr>
          <p:nvPr>
            <p:ph type="ftr" sz="quarter" idx="11"/>
          </p:nvPr>
        </p:nvSpPr>
        <p:spPr/>
        <p:txBody>
          <a:bodyPr/>
          <a:lstStyle/>
          <a:p>
            <a:r>
              <a:rPr lang="de-DE"/>
              <a:t>PHYS 1444-001, Summer 2019             Dr. Jaehoon Yu</a:t>
            </a:r>
            <a:endParaRPr lang="en-US"/>
          </a:p>
        </p:txBody>
      </p:sp>
      <p:sp>
        <p:nvSpPr>
          <p:cNvPr id="12" name="Slide Number Placeholder 5"/>
          <p:cNvSpPr>
            <a:spLocks noGrp="1"/>
          </p:cNvSpPr>
          <p:nvPr>
            <p:ph type="sldNum" sz="quarter" idx="12"/>
          </p:nvPr>
        </p:nvSpPr>
        <p:spPr/>
        <p:txBody>
          <a:bodyPr/>
          <a:lstStyle/>
          <a:p>
            <a:fld id="{D9AB939F-5CDE-C344-9BEE-A94324778209}" type="slidenum">
              <a:rPr lang="en-US"/>
              <a:pPr/>
              <a:t>22</a:t>
            </a:fld>
            <a:endParaRPr lang="en-US"/>
          </a:p>
        </p:txBody>
      </p:sp>
      <p:pic>
        <p:nvPicPr>
          <p:cNvPr id="210946" name="Picture 2" descr="FG22_008"/>
          <p:cNvPicPr>
            <a:picLocks noChangeAspect="1" noChangeArrowheads="1"/>
          </p:cNvPicPr>
          <p:nvPr/>
        </p:nvPicPr>
        <p:blipFill>
          <a:blip r:embed="rId3"/>
          <a:srcRect/>
          <a:stretch>
            <a:fillRect/>
          </a:stretch>
        </p:blipFill>
        <p:spPr bwMode="auto">
          <a:xfrm>
            <a:off x="5943600" y="0"/>
            <a:ext cx="3657600" cy="2743200"/>
          </a:xfrm>
          <a:prstGeom prst="rect">
            <a:avLst/>
          </a:prstGeom>
          <a:noFill/>
        </p:spPr>
      </p:pic>
      <p:sp>
        <p:nvSpPr>
          <p:cNvPr id="210947" name="Rectangle 3"/>
          <p:cNvSpPr>
            <a:spLocks noGrp="1" noChangeArrowheads="1"/>
          </p:cNvSpPr>
          <p:nvPr>
            <p:ph type="title"/>
          </p:nvPr>
        </p:nvSpPr>
        <p:spPr>
          <a:xfrm>
            <a:off x="76200" y="228600"/>
            <a:ext cx="7239000" cy="685800"/>
          </a:xfrm>
        </p:spPr>
        <p:txBody>
          <a:bodyPr/>
          <a:lstStyle/>
          <a:p>
            <a:r>
              <a:rPr lang="en-US"/>
              <a:t>Gauss’ Law from Coulomb’s Law</a:t>
            </a:r>
            <a:br>
              <a:rPr lang="en-US"/>
            </a:br>
            <a:r>
              <a:rPr lang="en-US"/>
              <a:t>Irregular Surface</a:t>
            </a:r>
          </a:p>
        </p:txBody>
      </p:sp>
      <p:sp>
        <p:nvSpPr>
          <p:cNvPr id="210948" name="Rectangle 4"/>
          <p:cNvSpPr>
            <a:spLocks noGrp="1" noChangeArrowheads="1"/>
          </p:cNvSpPr>
          <p:nvPr>
            <p:ph type="body" idx="1"/>
          </p:nvPr>
        </p:nvSpPr>
        <p:spPr>
          <a:xfrm>
            <a:off x="76200" y="1219200"/>
            <a:ext cx="6781800" cy="1447800"/>
          </a:xfrm>
        </p:spPr>
        <p:txBody>
          <a:bodyPr/>
          <a:lstStyle/>
          <a:p>
            <a:pPr>
              <a:lnSpc>
                <a:spcPct val="90000"/>
              </a:lnSpc>
            </a:pPr>
            <a:r>
              <a:rPr lang="en-US" sz="2800"/>
              <a:t>Let’s consider the same single static point charge Q surrounded by a symmetric spherical surface A</a:t>
            </a:r>
            <a:r>
              <a:rPr lang="en-US" sz="2800" baseline="-25000"/>
              <a:t>1</a:t>
            </a:r>
            <a:r>
              <a:rPr lang="en-US" sz="2800"/>
              <a:t> and a randomly shaped surface A</a:t>
            </a:r>
            <a:r>
              <a:rPr lang="en-US" sz="2800" baseline="-25000"/>
              <a:t>2</a:t>
            </a:r>
            <a:r>
              <a:rPr lang="en-US" sz="2800"/>
              <a:t>.</a:t>
            </a:r>
          </a:p>
        </p:txBody>
      </p:sp>
      <p:sp>
        <p:nvSpPr>
          <p:cNvPr id="210949" name="Rectangle 5"/>
          <p:cNvSpPr>
            <a:spLocks noChangeArrowheads="1"/>
          </p:cNvSpPr>
          <p:nvPr/>
        </p:nvSpPr>
        <p:spPr bwMode="auto">
          <a:xfrm>
            <a:off x="76200" y="2438400"/>
            <a:ext cx="9067800" cy="4343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What is the difference in the total number of field lines due to the charge Q, passing through the two surfaces?</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None.  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total number of field lines passing through the surface is the same no matter what the shape of the enclosed surface is.</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So we can write: </a:t>
            </a:r>
          </a:p>
          <a:p>
            <a:pPr marL="742950" lvl="1" indent="-285750">
              <a:spcBef>
                <a:spcPct val="20000"/>
              </a:spcBef>
              <a:buFontTx/>
              <a:buChar char="–"/>
            </a:pPr>
            <a:endParaRPr lang="en-US" dirty="0">
              <a:solidFill>
                <a:srgbClr val="660066"/>
              </a:solidFill>
              <a:latin typeface="Arial Narrow" charset="0"/>
              <a:ea typeface="ＭＳ Ｐゴシック" charset="-128"/>
              <a:sym typeface="Wingdings" charset="2"/>
            </a:endParaRP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flux due to the given enclosed charge is the same independent of the shape of the surface enclosing it is.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Gauss’ law,                     , is valid for any surface surrounding a single point charge Q.</a:t>
            </a:r>
          </a:p>
        </p:txBody>
      </p:sp>
      <p:graphicFrame>
        <p:nvGraphicFramePr>
          <p:cNvPr id="210950" name="Object 6"/>
          <p:cNvGraphicFramePr>
            <a:graphicFrameLocks noChangeAspect="1"/>
          </p:cNvGraphicFramePr>
          <p:nvPr/>
        </p:nvGraphicFramePr>
        <p:xfrm>
          <a:off x="2895600" y="4483100"/>
          <a:ext cx="1373188" cy="977900"/>
        </p:xfrm>
        <a:graphic>
          <a:graphicData uri="http://schemas.openxmlformats.org/presentationml/2006/ole">
            <mc:AlternateContent xmlns:mc="http://schemas.openxmlformats.org/markup-compatibility/2006">
              <mc:Choice xmlns:v="urn:schemas-microsoft-com:vml" Requires="v">
                <p:oleObj spid="_x0000_s33989" name="Equation" r:id="rId4" imgW="596900" imgH="419100" progId="Equation.DSMT4">
                  <p:embed/>
                </p:oleObj>
              </mc:Choice>
              <mc:Fallback>
                <p:oleObj name="Equation" r:id="rId4" imgW="596900" imgH="419100" progId="Equation.DSMT4">
                  <p:embed/>
                  <p:pic>
                    <p:nvPicPr>
                      <p:cNvPr id="210950" name="Object 6"/>
                      <p:cNvPicPr>
                        <a:picLocks noChangeAspect="1" noChangeArrowheads="1"/>
                      </p:cNvPicPr>
                      <p:nvPr/>
                    </p:nvPicPr>
                    <p:blipFill>
                      <a:blip r:embed="rId5"/>
                      <a:srcRect/>
                      <a:stretch>
                        <a:fillRect/>
                      </a:stretch>
                    </p:blipFill>
                    <p:spPr bwMode="auto">
                      <a:xfrm>
                        <a:off x="2895600" y="4483100"/>
                        <a:ext cx="1373188" cy="9779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0951" name="Object 7"/>
          <p:cNvGraphicFramePr>
            <a:graphicFrameLocks noChangeAspect="1"/>
          </p:cNvGraphicFramePr>
          <p:nvPr/>
        </p:nvGraphicFramePr>
        <p:xfrm>
          <a:off x="5257800" y="6011863"/>
          <a:ext cx="1081087" cy="565150"/>
        </p:xfrm>
        <a:graphic>
          <a:graphicData uri="http://schemas.openxmlformats.org/presentationml/2006/ole">
            <mc:AlternateContent xmlns:mc="http://schemas.openxmlformats.org/markup-compatibility/2006">
              <mc:Choice xmlns:v="urn:schemas-microsoft-com:vml" Requires="v">
                <p:oleObj spid="_x0000_s33990" name="Equation" r:id="rId6" imgW="774700" imgH="419100" progId="Equation.DSMT4">
                  <p:embed/>
                </p:oleObj>
              </mc:Choice>
              <mc:Fallback>
                <p:oleObj name="Equation" r:id="rId6" imgW="774700" imgH="419100" progId="Equation.DSMT4">
                  <p:embed/>
                  <p:pic>
                    <p:nvPicPr>
                      <p:cNvPr id="210951" name="Object 7"/>
                      <p:cNvPicPr>
                        <a:picLocks noChangeAspect="1" noChangeArrowheads="1"/>
                      </p:cNvPicPr>
                      <p:nvPr/>
                    </p:nvPicPr>
                    <p:blipFill>
                      <a:blip r:embed="rId7"/>
                      <a:srcRect/>
                      <a:stretch>
                        <a:fillRect/>
                      </a:stretch>
                    </p:blipFill>
                    <p:spPr bwMode="auto">
                      <a:xfrm>
                        <a:off x="5257800" y="6011863"/>
                        <a:ext cx="1081087" cy="56515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0952" name="Object 8"/>
          <p:cNvGraphicFramePr>
            <a:graphicFrameLocks noChangeAspect="1"/>
          </p:cNvGraphicFramePr>
          <p:nvPr/>
        </p:nvGraphicFramePr>
        <p:xfrm>
          <a:off x="4265613" y="4483100"/>
          <a:ext cx="1373187" cy="977900"/>
        </p:xfrm>
        <a:graphic>
          <a:graphicData uri="http://schemas.openxmlformats.org/presentationml/2006/ole">
            <mc:AlternateContent xmlns:mc="http://schemas.openxmlformats.org/markup-compatibility/2006">
              <mc:Choice xmlns:v="urn:schemas-microsoft-com:vml" Requires="v">
                <p:oleObj spid="_x0000_s33991" name="Equation" r:id="rId8" imgW="596900" imgH="419100" progId="Equation.DSMT4">
                  <p:embed/>
                </p:oleObj>
              </mc:Choice>
              <mc:Fallback>
                <p:oleObj name="Equation" r:id="rId8" imgW="596900" imgH="419100" progId="Equation.DSMT4">
                  <p:embed/>
                  <p:pic>
                    <p:nvPicPr>
                      <p:cNvPr id="210952" name="Object 8"/>
                      <p:cNvPicPr>
                        <a:picLocks noChangeAspect="1" noChangeArrowheads="1"/>
                      </p:cNvPicPr>
                      <p:nvPr/>
                    </p:nvPicPr>
                    <p:blipFill>
                      <a:blip r:embed="rId9"/>
                      <a:srcRect/>
                      <a:stretch>
                        <a:fillRect/>
                      </a:stretch>
                    </p:blipFill>
                    <p:spPr bwMode="auto">
                      <a:xfrm>
                        <a:off x="4265613" y="4483100"/>
                        <a:ext cx="1373187" cy="9779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0953" name="Object 9"/>
          <p:cNvGraphicFramePr>
            <a:graphicFrameLocks noChangeAspect="1"/>
          </p:cNvGraphicFramePr>
          <p:nvPr/>
        </p:nvGraphicFramePr>
        <p:xfrm>
          <a:off x="5638800" y="4419600"/>
          <a:ext cx="466725" cy="950913"/>
        </p:xfrm>
        <a:graphic>
          <a:graphicData uri="http://schemas.openxmlformats.org/presentationml/2006/ole">
            <mc:AlternateContent xmlns:mc="http://schemas.openxmlformats.org/markup-compatibility/2006">
              <mc:Choice xmlns:v="urn:schemas-microsoft-com:vml" Requires="v">
                <p:oleObj spid="_x0000_s33992" name="Equation" r:id="rId10" imgW="203040" imgH="406080" progId="Equation.DSMT4">
                  <p:embed/>
                </p:oleObj>
              </mc:Choice>
              <mc:Fallback>
                <p:oleObj name="Equation" r:id="rId10" imgW="203040" imgH="406080" progId="Equation.DSMT4">
                  <p:embed/>
                  <p:pic>
                    <p:nvPicPr>
                      <p:cNvPr id="21095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419600"/>
                        <a:ext cx="466725" cy="950913"/>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269764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Thursday, June 6, 2019</a:t>
            </a:r>
          </a:p>
        </p:txBody>
      </p:sp>
      <p:sp>
        <p:nvSpPr>
          <p:cNvPr id="18" name="Footer Placeholder 4"/>
          <p:cNvSpPr>
            <a:spLocks noGrp="1"/>
          </p:cNvSpPr>
          <p:nvPr>
            <p:ph type="ftr" sz="quarter" idx="11"/>
          </p:nvPr>
        </p:nvSpPr>
        <p:spPr/>
        <p:txBody>
          <a:bodyPr/>
          <a:lstStyle/>
          <a:p>
            <a:r>
              <a:rPr lang="de-DE"/>
              <a:t>PHYS 1444-001, Summer 2019             Dr. Jaehoon Yu</a:t>
            </a:r>
            <a:endParaRPr lang="en-US"/>
          </a:p>
        </p:txBody>
      </p:sp>
      <p:sp>
        <p:nvSpPr>
          <p:cNvPr id="19" name="Slide Number Placeholder 5"/>
          <p:cNvSpPr>
            <a:spLocks noGrp="1"/>
          </p:cNvSpPr>
          <p:nvPr>
            <p:ph type="sldNum" sz="quarter" idx="12"/>
          </p:nvPr>
        </p:nvSpPr>
        <p:spPr/>
        <p:txBody>
          <a:bodyPr/>
          <a:lstStyle/>
          <a:p>
            <a:fld id="{B004E6BB-AD62-244F-B62F-B078111CDD09}" type="slidenum">
              <a:rPr lang="en-US"/>
              <a:pPr/>
              <a:t>23</a:t>
            </a:fld>
            <a:endParaRPr lang="en-US"/>
          </a:p>
        </p:txBody>
      </p:sp>
      <p:sp>
        <p:nvSpPr>
          <p:cNvPr id="212994" name="Rectangle 2"/>
          <p:cNvSpPr>
            <a:spLocks noGrp="1" noChangeArrowheads="1"/>
          </p:cNvSpPr>
          <p:nvPr>
            <p:ph type="title"/>
          </p:nvPr>
        </p:nvSpPr>
        <p:spPr>
          <a:xfrm>
            <a:off x="228600" y="76200"/>
            <a:ext cx="8686800" cy="762000"/>
          </a:xfrm>
        </p:spPr>
        <p:txBody>
          <a:bodyPr/>
          <a:lstStyle/>
          <a:p>
            <a:r>
              <a:rPr lang="en-US"/>
              <a:t>Gauss’ Law w/ more than one charge</a:t>
            </a:r>
          </a:p>
        </p:txBody>
      </p:sp>
      <p:sp>
        <p:nvSpPr>
          <p:cNvPr id="212995" name="Rectangle 3"/>
          <p:cNvSpPr>
            <a:spLocks noGrp="1" noChangeArrowheads="1"/>
          </p:cNvSpPr>
          <p:nvPr>
            <p:ph type="body" idx="1"/>
          </p:nvPr>
        </p:nvSpPr>
        <p:spPr>
          <a:xfrm>
            <a:off x="152400" y="762000"/>
            <a:ext cx="8686800" cy="1219200"/>
          </a:xfrm>
        </p:spPr>
        <p:txBody>
          <a:bodyPr/>
          <a:lstStyle/>
          <a:p>
            <a:r>
              <a:rPr lang="en-US" dirty="0"/>
              <a:t>Let’s consider several charges inside a closed surface.</a:t>
            </a:r>
          </a:p>
          <a:p>
            <a:r>
              <a:rPr lang="en-US" dirty="0"/>
              <a:t>For each charge, Q</a:t>
            </a:r>
            <a:r>
              <a:rPr lang="en-US" i="1" baseline="-25000" dirty="0"/>
              <a:t>i</a:t>
            </a:r>
            <a:r>
              <a:rPr lang="en-US" dirty="0"/>
              <a:t> inside the chosen closed surface, </a:t>
            </a:r>
          </a:p>
        </p:txBody>
      </p:sp>
      <p:sp>
        <p:nvSpPr>
          <p:cNvPr id="212996" name="Rectangle 4"/>
          <p:cNvSpPr>
            <a:spLocks noChangeArrowheads="1"/>
          </p:cNvSpPr>
          <p:nvPr/>
        </p:nvSpPr>
        <p:spPr bwMode="auto">
          <a:xfrm>
            <a:off x="76200" y="2819400"/>
            <a:ext cx="9067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Since electric fields can be added </a:t>
            </a:r>
            <a:r>
              <a:rPr lang="en-US" sz="2800" dirty="0" err="1">
                <a:solidFill>
                  <a:schemeClr val="accent2"/>
                </a:solidFill>
                <a:latin typeface="Arial Narrow" charset="0"/>
                <a:sym typeface="Wingdings" charset="2"/>
              </a:rPr>
              <a:t>vectorially</a:t>
            </a:r>
            <a:r>
              <a:rPr lang="en-US" sz="2800" dirty="0">
                <a:solidFill>
                  <a:schemeClr val="accent2"/>
                </a:solidFill>
                <a:latin typeface="Arial Narrow" charset="0"/>
                <a:sym typeface="Wingdings" charset="2"/>
              </a:rPr>
              <a:t>, following the superposition principle, the total field </a:t>
            </a:r>
            <a:r>
              <a:rPr lang="en-US" sz="2800" b="1" dirty="0">
                <a:solidFill>
                  <a:schemeClr val="accent2"/>
                </a:solidFill>
                <a:latin typeface="Arial Narrow" charset="0"/>
                <a:sym typeface="Wingdings" charset="2"/>
              </a:rPr>
              <a:t>E</a:t>
            </a:r>
            <a:r>
              <a:rPr lang="en-US" sz="2800" dirty="0">
                <a:solidFill>
                  <a:schemeClr val="accent2"/>
                </a:solidFill>
                <a:latin typeface="Arial Narrow" charset="0"/>
                <a:sym typeface="Wingdings" charset="2"/>
              </a:rPr>
              <a:t> is equal to the sum of the fields due to each charge               and any external fields.    So</a:t>
            </a: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value of the flux depends only on the charge enclosed in the surface!!  Gauss’ law. </a:t>
            </a:r>
          </a:p>
        </p:txBody>
      </p:sp>
      <p:graphicFrame>
        <p:nvGraphicFramePr>
          <p:cNvPr id="212997" name="Object 5"/>
          <p:cNvGraphicFramePr>
            <a:graphicFrameLocks noChangeAspect="1"/>
          </p:cNvGraphicFramePr>
          <p:nvPr/>
        </p:nvGraphicFramePr>
        <p:xfrm>
          <a:off x="1692275" y="2041525"/>
          <a:ext cx="1663700" cy="787400"/>
        </p:xfrm>
        <a:graphic>
          <a:graphicData uri="http://schemas.openxmlformats.org/presentationml/2006/ole">
            <mc:AlternateContent xmlns:mc="http://schemas.openxmlformats.org/markup-compatibility/2006">
              <mc:Choice xmlns:v="urn:schemas-microsoft-com:vml" Requires="v">
                <p:oleObj spid="_x0000_s35209" name="Equation" r:id="rId3" imgW="622300" imgH="304800" progId="Equation.DSMT4">
                  <p:embed/>
                </p:oleObj>
              </mc:Choice>
              <mc:Fallback>
                <p:oleObj name="Equation" r:id="rId3" imgW="622300" imgH="304800" progId="Equation.DSMT4">
                  <p:embed/>
                  <p:pic>
                    <p:nvPicPr>
                      <p:cNvPr id="212997" name="Object 5"/>
                      <p:cNvPicPr>
                        <a:picLocks noChangeAspect="1" noChangeArrowheads="1"/>
                      </p:cNvPicPr>
                      <p:nvPr/>
                    </p:nvPicPr>
                    <p:blipFill>
                      <a:blip r:embed="rId4"/>
                      <a:srcRect/>
                      <a:stretch>
                        <a:fillRect/>
                      </a:stretch>
                    </p:blipFill>
                    <p:spPr bwMode="auto">
                      <a:xfrm>
                        <a:off x="1692275" y="2041525"/>
                        <a:ext cx="1663700" cy="7874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12998" name="Text Box 6"/>
          <p:cNvSpPr txBox="1">
            <a:spLocks noChangeArrowheads="1"/>
          </p:cNvSpPr>
          <p:nvPr/>
        </p:nvSpPr>
        <p:spPr bwMode="auto">
          <a:xfrm>
            <a:off x="4911725" y="1905000"/>
            <a:ext cx="14509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a:t>
            </a:r>
          </a:p>
        </p:txBody>
      </p:sp>
      <p:sp>
        <p:nvSpPr>
          <p:cNvPr id="212999" name="Text Box 7"/>
          <p:cNvSpPr txBox="1">
            <a:spLocks noChangeArrowheads="1"/>
          </p:cNvSpPr>
          <p:nvPr/>
        </p:nvSpPr>
        <p:spPr bwMode="auto">
          <a:xfrm>
            <a:off x="4935538" y="2362200"/>
            <a:ext cx="40560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The electric field produced by Q</a:t>
            </a:r>
            <a:r>
              <a:rPr lang="en-US" sz="2000" b="1" i="1" baseline="-25000">
                <a:solidFill>
                  <a:srgbClr val="800000"/>
                </a:solidFill>
                <a:latin typeface="Arial Narrow" charset="0"/>
              </a:rPr>
              <a:t>i</a:t>
            </a:r>
            <a:r>
              <a:rPr lang="en-US" sz="2000" b="1">
                <a:solidFill>
                  <a:srgbClr val="800000"/>
                </a:solidFill>
                <a:latin typeface="Arial Narrow" charset="0"/>
              </a:rPr>
              <a:t> alone!</a:t>
            </a:r>
          </a:p>
        </p:txBody>
      </p:sp>
      <p:graphicFrame>
        <p:nvGraphicFramePr>
          <p:cNvPr id="213000" name="Object 8"/>
          <p:cNvGraphicFramePr>
            <a:graphicFrameLocks noChangeAspect="1"/>
          </p:cNvGraphicFramePr>
          <p:nvPr/>
        </p:nvGraphicFramePr>
        <p:xfrm>
          <a:off x="5786438" y="1828800"/>
          <a:ext cx="385762" cy="533400"/>
        </p:xfrm>
        <a:graphic>
          <a:graphicData uri="http://schemas.openxmlformats.org/presentationml/2006/ole">
            <mc:AlternateContent xmlns:mc="http://schemas.openxmlformats.org/markup-compatibility/2006">
              <mc:Choice xmlns:v="urn:schemas-microsoft-com:vml" Requires="v">
                <p:oleObj spid="_x0000_s35210" name="Equation" r:id="rId5" imgW="165100" imgH="228600" progId="Equation.DSMT4">
                  <p:embed/>
                </p:oleObj>
              </mc:Choice>
              <mc:Fallback>
                <p:oleObj name="Equation" r:id="rId5" imgW="165100" imgH="228600" progId="Equation.DSMT4">
                  <p:embed/>
                  <p:pic>
                    <p:nvPicPr>
                      <p:cNvPr id="213000" name="Object 8"/>
                      <p:cNvPicPr>
                        <a:picLocks noChangeAspect="1" noChangeArrowheads="1"/>
                      </p:cNvPicPr>
                      <p:nvPr/>
                    </p:nvPicPr>
                    <p:blipFill>
                      <a:blip r:embed="rId6"/>
                      <a:srcRect/>
                      <a:stretch>
                        <a:fillRect/>
                      </a:stretch>
                    </p:blipFill>
                    <p:spPr bwMode="auto">
                      <a:xfrm>
                        <a:off x="5786438" y="1828800"/>
                        <a:ext cx="385762"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1" name="Object 9"/>
          <p:cNvGraphicFramePr>
            <a:graphicFrameLocks noChangeAspect="1"/>
          </p:cNvGraphicFramePr>
          <p:nvPr/>
        </p:nvGraphicFramePr>
        <p:xfrm>
          <a:off x="3810000" y="3657600"/>
          <a:ext cx="1143000" cy="609600"/>
        </p:xfrm>
        <a:graphic>
          <a:graphicData uri="http://schemas.openxmlformats.org/presentationml/2006/ole">
            <mc:AlternateContent xmlns:mc="http://schemas.openxmlformats.org/markup-compatibility/2006">
              <mc:Choice xmlns:v="urn:schemas-microsoft-com:vml" Requires="v">
                <p:oleObj spid="_x0000_s35211" name="Equation" r:id="rId7" imgW="596900" imgH="254000" progId="Equation.DSMT4">
                  <p:embed/>
                </p:oleObj>
              </mc:Choice>
              <mc:Fallback>
                <p:oleObj name="Equation" r:id="rId7" imgW="596900" imgH="254000" progId="Equation.DSMT4">
                  <p:embed/>
                  <p:pic>
                    <p:nvPicPr>
                      <p:cNvPr id="213001" name="Object 9"/>
                      <p:cNvPicPr>
                        <a:picLocks noChangeAspect="1" noChangeArrowheads="1"/>
                      </p:cNvPicPr>
                      <p:nvPr/>
                    </p:nvPicPr>
                    <p:blipFill>
                      <a:blip r:embed="rId8"/>
                      <a:srcRect/>
                      <a:stretch>
                        <a:fillRect/>
                      </a:stretch>
                    </p:blipFill>
                    <p:spPr bwMode="auto">
                      <a:xfrm>
                        <a:off x="3810000" y="3657600"/>
                        <a:ext cx="1143000" cy="60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457200" y="4324350"/>
          <a:ext cx="1503363" cy="742950"/>
        </p:xfrm>
        <a:graphic>
          <a:graphicData uri="http://schemas.openxmlformats.org/presentationml/2006/ole">
            <mc:AlternateContent xmlns:mc="http://schemas.openxmlformats.org/markup-compatibility/2006">
              <mc:Choice xmlns:v="urn:schemas-microsoft-com:vml" Requires="v">
                <p:oleObj spid="_x0000_s35212" name="Equation" r:id="rId9" imgW="596900" imgH="304800" progId="Equation.DSMT4">
                  <p:embed/>
                </p:oleObj>
              </mc:Choice>
              <mc:Fallback>
                <p:oleObj name="Equation" r:id="rId9" imgW="596900" imgH="304800" progId="Equation.DSMT4">
                  <p:embed/>
                  <p:pic>
                    <p:nvPicPr>
                      <p:cNvPr id="213002" name="Object 10"/>
                      <p:cNvPicPr>
                        <a:picLocks noChangeAspect="1" noChangeArrowheads="1"/>
                      </p:cNvPicPr>
                      <p:nvPr/>
                    </p:nvPicPr>
                    <p:blipFill>
                      <a:blip r:embed="rId10"/>
                      <a:srcRect/>
                      <a:stretch>
                        <a:fillRect/>
                      </a:stretch>
                    </p:blipFill>
                    <p:spPr bwMode="auto">
                      <a:xfrm>
                        <a:off x="457200" y="4324350"/>
                        <a:ext cx="1503363" cy="74295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13003" name="Text Box 11"/>
          <p:cNvSpPr txBox="1">
            <a:spLocks noChangeArrowheads="1"/>
          </p:cNvSpPr>
          <p:nvPr/>
        </p:nvSpPr>
        <p:spPr bwMode="auto">
          <a:xfrm>
            <a:off x="7162800" y="4038600"/>
            <a:ext cx="15398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Q</a:t>
            </a:r>
            <a:r>
              <a:rPr lang="en-US" sz="2000" b="1" baseline="-25000">
                <a:solidFill>
                  <a:srgbClr val="800000"/>
                </a:solidFill>
                <a:latin typeface="Arial Narrow" charset="0"/>
              </a:rPr>
              <a:t>encl</a:t>
            </a:r>
            <a:r>
              <a:rPr lang="en-US" sz="2000" b="1">
                <a:solidFill>
                  <a:srgbClr val="800000"/>
                </a:solidFill>
                <a:latin typeface="Arial Narrow" charset="0"/>
              </a:rPr>
              <a:t>?</a:t>
            </a:r>
          </a:p>
        </p:txBody>
      </p:sp>
      <p:sp>
        <p:nvSpPr>
          <p:cNvPr id="213004" name="Text Box 12"/>
          <p:cNvSpPr txBox="1">
            <a:spLocks noChangeArrowheads="1"/>
          </p:cNvSpPr>
          <p:nvPr/>
        </p:nvSpPr>
        <p:spPr bwMode="auto">
          <a:xfrm>
            <a:off x="7086600" y="4495800"/>
            <a:ext cx="19050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b="1">
                <a:solidFill>
                  <a:srgbClr val="800000"/>
                </a:solidFill>
                <a:latin typeface="Arial Narrow" charset="0"/>
              </a:rPr>
              <a:t>The total enclosed charge!</a:t>
            </a:r>
          </a:p>
        </p:txBody>
      </p:sp>
      <p:graphicFrame>
        <p:nvGraphicFramePr>
          <p:cNvPr id="213005" name="Object 13"/>
          <p:cNvGraphicFramePr>
            <a:graphicFrameLocks noChangeAspect="1"/>
          </p:cNvGraphicFramePr>
          <p:nvPr/>
        </p:nvGraphicFramePr>
        <p:xfrm>
          <a:off x="1971675" y="4324350"/>
          <a:ext cx="3101975" cy="742950"/>
        </p:xfrm>
        <a:graphic>
          <a:graphicData uri="http://schemas.openxmlformats.org/presentationml/2006/ole">
            <mc:AlternateContent xmlns:mc="http://schemas.openxmlformats.org/markup-compatibility/2006">
              <mc:Choice xmlns:v="urn:schemas-microsoft-com:vml" Requires="v">
                <p:oleObj spid="_x0000_s35213" name="Equation" r:id="rId11" imgW="1231900" imgH="304800" progId="Equation.DSMT4">
                  <p:embed/>
                </p:oleObj>
              </mc:Choice>
              <mc:Fallback>
                <p:oleObj name="Equation" r:id="rId11" imgW="1231900" imgH="304800" progId="Equation.DSMT4">
                  <p:embed/>
                  <p:pic>
                    <p:nvPicPr>
                      <p:cNvPr id="213005" name="Object 13"/>
                      <p:cNvPicPr>
                        <a:picLocks noChangeAspect="1" noChangeArrowheads="1"/>
                      </p:cNvPicPr>
                      <p:nvPr/>
                    </p:nvPicPr>
                    <p:blipFill>
                      <a:blip r:embed="rId12"/>
                      <a:srcRect/>
                      <a:stretch>
                        <a:fillRect/>
                      </a:stretch>
                    </p:blipFill>
                    <p:spPr bwMode="auto">
                      <a:xfrm>
                        <a:off x="1971675" y="4324350"/>
                        <a:ext cx="3101975" cy="74295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3006" name="Object 14"/>
          <p:cNvGraphicFramePr>
            <a:graphicFrameLocks noChangeAspect="1"/>
          </p:cNvGraphicFramePr>
          <p:nvPr/>
        </p:nvGraphicFramePr>
        <p:xfrm>
          <a:off x="4999038" y="4129088"/>
          <a:ext cx="1249362" cy="1114425"/>
        </p:xfrm>
        <a:graphic>
          <a:graphicData uri="http://schemas.openxmlformats.org/presentationml/2006/ole">
            <mc:AlternateContent xmlns:mc="http://schemas.openxmlformats.org/markup-compatibility/2006">
              <mc:Choice xmlns:v="urn:schemas-microsoft-com:vml" Requires="v">
                <p:oleObj spid="_x0000_s35214" name="Equation" r:id="rId13" imgW="495300" imgH="457200" progId="Equation.DSMT4">
                  <p:embed/>
                </p:oleObj>
              </mc:Choice>
              <mc:Fallback>
                <p:oleObj name="Equation" r:id="rId13" imgW="495300" imgH="457200" progId="Equation.DSMT4">
                  <p:embed/>
                  <p:pic>
                    <p:nvPicPr>
                      <p:cNvPr id="213006" name="Object 14"/>
                      <p:cNvPicPr>
                        <a:picLocks noChangeAspect="1" noChangeArrowheads="1"/>
                      </p:cNvPicPr>
                      <p:nvPr/>
                    </p:nvPicPr>
                    <p:blipFill>
                      <a:blip r:embed="rId14"/>
                      <a:srcRect/>
                      <a:stretch>
                        <a:fillRect/>
                      </a:stretch>
                    </p:blipFill>
                    <p:spPr bwMode="auto">
                      <a:xfrm>
                        <a:off x="4999038" y="4129088"/>
                        <a:ext cx="1249362" cy="1114425"/>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3007" name="Object 15"/>
          <p:cNvGraphicFramePr>
            <a:graphicFrameLocks noChangeAspect="1"/>
          </p:cNvGraphicFramePr>
          <p:nvPr/>
        </p:nvGraphicFramePr>
        <p:xfrm>
          <a:off x="6172200" y="4237038"/>
          <a:ext cx="830263" cy="1052512"/>
        </p:xfrm>
        <a:graphic>
          <a:graphicData uri="http://schemas.openxmlformats.org/presentationml/2006/ole">
            <mc:AlternateContent xmlns:mc="http://schemas.openxmlformats.org/markup-compatibility/2006">
              <mc:Choice xmlns:v="urn:schemas-microsoft-com:vml" Requires="v">
                <p:oleObj spid="_x0000_s35215" name="Equation" r:id="rId15" imgW="330200" imgH="431800" progId="Equation.DSMT4">
                  <p:embed/>
                </p:oleObj>
              </mc:Choice>
              <mc:Fallback>
                <p:oleObj name="Equation" r:id="rId15" imgW="330200" imgH="431800" progId="Equation.DSMT4">
                  <p:embed/>
                  <p:pic>
                    <p:nvPicPr>
                      <p:cNvPr id="213007" name="Object 15"/>
                      <p:cNvPicPr>
                        <a:picLocks noChangeAspect="1" noChangeArrowheads="1"/>
                      </p:cNvPicPr>
                      <p:nvPr/>
                    </p:nvPicPr>
                    <p:blipFill>
                      <a:blip r:embed="rId16"/>
                      <a:srcRect/>
                      <a:stretch>
                        <a:fillRect/>
                      </a:stretch>
                    </p:blipFill>
                    <p:spPr bwMode="auto">
                      <a:xfrm>
                        <a:off x="6172200" y="4237038"/>
                        <a:ext cx="830263" cy="105251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1905000"/>
          <a:ext cx="542925" cy="1050925"/>
        </p:xfrm>
        <a:graphic>
          <a:graphicData uri="http://schemas.openxmlformats.org/presentationml/2006/ole">
            <mc:AlternateContent xmlns:mc="http://schemas.openxmlformats.org/markup-compatibility/2006">
              <mc:Choice xmlns:v="urn:schemas-microsoft-com:vml" Requires="v">
                <p:oleObj spid="_x0000_s35216" name="Equation" r:id="rId17" imgW="203040" imgH="406080" progId="Equation.DSMT4">
                  <p:embed/>
                </p:oleObj>
              </mc:Choice>
              <mc:Fallback>
                <p:oleObj name="Equation" r:id="rId17" imgW="203040" imgH="406080" progId="Equation.DSMT4">
                  <p:embed/>
                  <p:pic>
                    <p:nvPicPr>
                      <p:cNvPr id="213008"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1905000"/>
                        <a:ext cx="542925" cy="1050925"/>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723628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Thursday, June 6, 2019</a:t>
            </a:r>
          </a:p>
        </p:txBody>
      </p:sp>
      <p:sp>
        <p:nvSpPr>
          <p:cNvPr id="6" name="Footer Placeholder 4"/>
          <p:cNvSpPr>
            <a:spLocks noGrp="1"/>
          </p:cNvSpPr>
          <p:nvPr>
            <p:ph type="ftr" sz="quarter" idx="11"/>
          </p:nvPr>
        </p:nvSpPr>
        <p:spPr/>
        <p:txBody>
          <a:bodyPr/>
          <a:lstStyle/>
          <a:p>
            <a:r>
              <a:rPr lang="de-DE"/>
              <a:t>PHYS 1444-001, Summer 2019             Dr. Jaehoon Yu</a:t>
            </a:r>
            <a:endParaRPr lang="en-US"/>
          </a:p>
        </p:txBody>
      </p:sp>
      <p:sp>
        <p:nvSpPr>
          <p:cNvPr id="7" name="Slide Number Placeholder 5"/>
          <p:cNvSpPr>
            <a:spLocks noGrp="1"/>
          </p:cNvSpPr>
          <p:nvPr>
            <p:ph type="sldNum" sz="quarter" idx="12"/>
          </p:nvPr>
        </p:nvSpPr>
        <p:spPr/>
        <p:txBody>
          <a:bodyPr/>
          <a:lstStyle/>
          <a:p>
            <a:fld id="{04514949-A757-2642-B93E-BC0C39F36828}" type="slidenum">
              <a:rPr lang="en-US"/>
              <a:pPr/>
              <a:t>24</a:t>
            </a:fld>
            <a:endParaRPr lang="en-US"/>
          </a:p>
        </p:txBody>
      </p:sp>
      <p:sp>
        <p:nvSpPr>
          <p:cNvPr id="214018" name="Rectangle 2"/>
          <p:cNvSpPr>
            <a:spLocks noGrp="1" noChangeArrowheads="1"/>
          </p:cNvSpPr>
          <p:nvPr>
            <p:ph type="title"/>
          </p:nvPr>
        </p:nvSpPr>
        <p:spPr>
          <a:xfrm>
            <a:off x="228600" y="76200"/>
            <a:ext cx="8686800" cy="762000"/>
          </a:xfrm>
        </p:spPr>
        <p:txBody>
          <a:bodyPr/>
          <a:lstStyle/>
          <a:p>
            <a:r>
              <a:rPr lang="en-US"/>
              <a:t>So what is Gauss’ Law good for?</a:t>
            </a:r>
          </a:p>
        </p:txBody>
      </p:sp>
      <p:sp>
        <p:nvSpPr>
          <p:cNvPr id="214019" name="Rectangle 3"/>
          <p:cNvSpPr>
            <a:spLocks noGrp="1" noChangeArrowheads="1"/>
          </p:cNvSpPr>
          <p:nvPr>
            <p:ph type="body" idx="1"/>
          </p:nvPr>
        </p:nvSpPr>
        <p:spPr>
          <a:xfrm>
            <a:off x="152400" y="914400"/>
            <a:ext cx="8839200" cy="4419600"/>
          </a:xfrm>
        </p:spPr>
        <p:txBody>
          <a:bodyPr/>
          <a:lstStyle/>
          <a:p>
            <a:r>
              <a:rPr lang="en-US"/>
              <a:t>Derivation of Gauss’ law from Coulomb’s law is only valid for </a:t>
            </a:r>
            <a:r>
              <a:rPr lang="en-US" b="1" u="sng">
                <a:solidFill>
                  <a:srgbClr val="FF0066"/>
                </a:solidFill>
              </a:rPr>
              <a:t>static electric charge</a:t>
            </a:r>
            <a:r>
              <a:rPr lang="en-US"/>
              <a:t>.</a:t>
            </a:r>
          </a:p>
          <a:p>
            <a:r>
              <a:rPr lang="en-US"/>
              <a:t>Electric field can also be produced by changing magnetic fields.</a:t>
            </a:r>
          </a:p>
          <a:p>
            <a:pPr lvl="1"/>
            <a:r>
              <a:rPr lang="en-US"/>
              <a:t>Coulomb’s law cannot describe this field while Gauss’ law is still valid</a:t>
            </a:r>
          </a:p>
          <a:p>
            <a:r>
              <a:rPr lang="en-US"/>
              <a:t>Gauss’ law is more general than Coulomb’s law.</a:t>
            </a:r>
          </a:p>
          <a:p>
            <a:pPr lvl="1"/>
            <a:r>
              <a:rPr lang="en-US"/>
              <a:t>Can be used to obtain electric field, forces or obtain charges </a:t>
            </a:r>
          </a:p>
        </p:txBody>
      </p:sp>
      <p:sp>
        <p:nvSpPr>
          <p:cNvPr id="214020" name="Text Box 4"/>
          <p:cNvSpPr txBox="1">
            <a:spLocks noChangeArrowheads="1"/>
          </p:cNvSpPr>
          <p:nvPr/>
        </p:nvSpPr>
        <p:spPr bwMode="auto">
          <a:xfrm>
            <a:off x="152400" y="5235575"/>
            <a:ext cx="8839200" cy="860425"/>
          </a:xfrm>
          <a:prstGeom prst="rect">
            <a:avLst/>
          </a:prstGeom>
          <a:solidFill>
            <a:srgbClr val="FFFF66"/>
          </a:solidFill>
          <a:ln w="38100">
            <a:solidFill>
              <a:srgbClr val="800000"/>
            </a:solidFill>
            <a:miter lim="800000"/>
            <a:headEnd/>
            <a:tailEnd/>
          </a:ln>
          <a:effectLst/>
        </p:spPr>
        <p:txBody>
          <a:bodyPr wrap="square">
            <a:prstTxWarp prst="textNoShape">
              <a:avLst/>
            </a:prstTxWarp>
            <a:spAutoFit/>
          </a:bodyPr>
          <a:lstStyle/>
          <a:p>
            <a:r>
              <a:rPr lang="en-US" dirty="0">
                <a:solidFill>
                  <a:srgbClr val="800000"/>
                </a:solidFill>
                <a:latin typeface="Arial Narrow" charset="0"/>
              </a:rPr>
              <a:t>Gauss’ Law: Any </a:t>
            </a:r>
            <a:r>
              <a:rPr lang="en-US" b="1" u="sng" dirty="0">
                <a:solidFill>
                  <a:srgbClr val="800000"/>
                </a:solidFill>
                <a:effectLst>
                  <a:outerShdw blurRad="38100" dist="38100" dir="2700000" algn="tl">
                    <a:srgbClr val="000000"/>
                  </a:outerShdw>
                </a:effectLst>
                <a:latin typeface="Arial Narrow" charset="0"/>
              </a:rPr>
              <a:t>differences</a:t>
            </a:r>
            <a:r>
              <a:rPr lang="en-US" dirty="0">
                <a:solidFill>
                  <a:srgbClr val="800000"/>
                </a:solidFill>
                <a:latin typeface="Arial Narrow" charset="0"/>
              </a:rPr>
              <a:t> between the input and output flux of the electric field over any enclosed surface is due to the charge inside that surface!!!</a:t>
            </a:r>
          </a:p>
        </p:txBody>
      </p:sp>
    </p:spTree>
    <p:extLst>
      <p:ext uri="{BB962C8B-B14F-4D97-AF65-F5344CB8AC3E}">
        <p14:creationId xmlns:p14="http://schemas.microsoft.com/office/powerpoint/2010/main" val="1294567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Thursday, June 6, 2019</a:t>
            </a:r>
          </a:p>
        </p:txBody>
      </p:sp>
      <p:sp>
        <p:nvSpPr>
          <p:cNvPr id="6" name="Footer Placeholder 4"/>
          <p:cNvSpPr>
            <a:spLocks noGrp="1"/>
          </p:cNvSpPr>
          <p:nvPr>
            <p:ph type="ftr" sz="quarter" idx="11"/>
          </p:nvPr>
        </p:nvSpPr>
        <p:spPr/>
        <p:txBody>
          <a:bodyPr/>
          <a:lstStyle/>
          <a:p>
            <a:r>
              <a:rPr lang="de-DE"/>
              <a:t>PHYS 1444-001, Summer 2019             Dr. Jaehoon Yu</a:t>
            </a:r>
            <a:endParaRPr lang="en-US"/>
          </a:p>
        </p:txBody>
      </p:sp>
      <p:sp>
        <p:nvSpPr>
          <p:cNvPr id="7" name="Slide Number Placeholder 5"/>
          <p:cNvSpPr>
            <a:spLocks noGrp="1"/>
          </p:cNvSpPr>
          <p:nvPr>
            <p:ph type="sldNum" sz="quarter" idx="12"/>
          </p:nvPr>
        </p:nvSpPr>
        <p:spPr/>
        <p:txBody>
          <a:bodyPr/>
          <a:lstStyle/>
          <a:p>
            <a:fld id="{15EF2208-1268-C54B-BDB9-6BD69E65938C}" type="slidenum">
              <a:rPr lang="en-US"/>
              <a:pPr/>
              <a:t>25</a:t>
            </a:fld>
            <a:endParaRPr lang="en-US"/>
          </a:p>
        </p:txBody>
      </p:sp>
      <p:sp>
        <p:nvSpPr>
          <p:cNvPr id="222210" name="Rectangle 2"/>
          <p:cNvSpPr>
            <a:spLocks noGrp="1" noChangeArrowheads="1"/>
          </p:cNvSpPr>
          <p:nvPr>
            <p:ph type="title"/>
          </p:nvPr>
        </p:nvSpPr>
        <p:spPr>
          <a:xfrm>
            <a:off x="914400" y="152400"/>
            <a:ext cx="7239000" cy="685800"/>
          </a:xfrm>
        </p:spPr>
        <p:txBody>
          <a:bodyPr/>
          <a:lstStyle/>
          <a:p>
            <a:r>
              <a:rPr lang="en-US" dirty="0"/>
              <a:t>Solving problems with Gauss’ Law</a:t>
            </a:r>
          </a:p>
        </p:txBody>
      </p:sp>
      <p:sp>
        <p:nvSpPr>
          <p:cNvPr id="222211" name="Rectangle 3"/>
          <p:cNvSpPr>
            <a:spLocks noChangeArrowheads="1"/>
          </p:cNvSpPr>
          <p:nvPr/>
        </p:nvSpPr>
        <p:spPr bwMode="auto">
          <a:xfrm>
            <a:off x="685800" y="914400"/>
            <a:ext cx="7696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Identify the symmetry of the charge distributions</a:t>
            </a:r>
          </a:p>
          <a:p>
            <a:pPr marL="342900" indent="-342900">
              <a:spcBef>
                <a:spcPct val="20000"/>
              </a:spcBef>
              <a:buFontTx/>
              <a:buChar char="•"/>
            </a:pPr>
            <a:r>
              <a:rPr lang="en-US" sz="2800" dirty="0">
                <a:solidFill>
                  <a:schemeClr val="accent2"/>
                </a:solidFill>
                <a:latin typeface="Arial Narrow" charset="0"/>
              </a:rPr>
              <a:t>Draw an appropriate Gaussian surface, making sure it passes through the point you want to know the electric field</a:t>
            </a:r>
          </a:p>
          <a:p>
            <a:pPr marL="342900" indent="-342900">
              <a:spcBef>
                <a:spcPct val="20000"/>
              </a:spcBef>
              <a:buFontTx/>
              <a:buChar char="•"/>
            </a:pPr>
            <a:r>
              <a:rPr lang="en-US" sz="2800" dirty="0">
                <a:solidFill>
                  <a:schemeClr val="accent2"/>
                </a:solidFill>
                <a:latin typeface="Arial Narrow" charset="0"/>
              </a:rPr>
              <a:t>Use the symmetry of charge distribution to determine the direction of E at the point of the Gaussian surface</a:t>
            </a:r>
          </a:p>
          <a:p>
            <a:pPr marL="342900" indent="-342900">
              <a:spcBef>
                <a:spcPct val="20000"/>
              </a:spcBef>
              <a:buFontTx/>
              <a:buChar char="•"/>
            </a:pPr>
            <a:r>
              <a:rPr lang="en-US" sz="2800" dirty="0">
                <a:solidFill>
                  <a:schemeClr val="accent2"/>
                </a:solidFill>
                <a:latin typeface="Arial Narrow" charset="0"/>
              </a:rPr>
              <a:t>Evaluate the flux</a:t>
            </a:r>
          </a:p>
          <a:p>
            <a:pPr marL="342900" indent="-342900">
              <a:spcBef>
                <a:spcPct val="20000"/>
              </a:spcBef>
              <a:buFontTx/>
              <a:buChar char="•"/>
            </a:pPr>
            <a:r>
              <a:rPr lang="en-US" sz="2800" dirty="0">
                <a:solidFill>
                  <a:schemeClr val="accent2"/>
                </a:solidFill>
                <a:latin typeface="Arial Narrow" charset="0"/>
              </a:rPr>
              <a:t>Calculate the enclosed charge by the Gaussian surface</a:t>
            </a:r>
          </a:p>
          <a:p>
            <a:pPr marL="800100" lvl="1" indent="-342900">
              <a:spcBef>
                <a:spcPct val="20000"/>
              </a:spcBef>
              <a:buFontTx/>
              <a:buChar char="•"/>
            </a:pPr>
            <a:r>
              <a:rPr lang="en-US" dirty="0">
                <a:solidFill>
                  <a:srgbClr val="008000"/>
                </a:solidFill>
                <a:latin typeface="Arial Narrow" charset="0"/>
                <a:sym typeface="Wingdings"/>
              </a:rPr>
              <a:t>Ignore all the charges outside the Gaussian surface</a:t>
            </a:r>
          </a:p>
          <a:p>
            <a:pPr marL="342900" indent="-342900">
              <a:spcBef>
                <a:spcPct val="20000"/>
              </a:spcBef>
              <a:buFontTx/>
              <a:buChar char="•"/>
            </a:pPr>
            <a:r>
              <a:rPr lang="en-US" sz="2800" dirty="0">
                <a:solidFill>
                  <a:schemeClr val="accent2"/>
                </a:solidFill>
                <a:latin typeface="Arial Narrow" charset="0"/>
                <a:sym typeface="Wingdings"/>
              </a:rPr>
              <a:t>Equate the flux to the enclosed charge and solve for E</a:t>
            </a:r>
            <a:endParaRPr lang="en-US" sz="2800" dirty="0">
              <a:solidFill>
                <a:schemeClr val="accent2"/>
              </a:solidFill>
              <a:latin typeface="Arial Narrow" charset="0"/>
            </a:endParaRPr>
          </a:p>
        </p:txBody>
      </p:sp>
    </p:spTree>
    <p:extLst>
      <p:ext uri="{BB962C8B-B14F-4D97-AF65-F5344CB8AC3E}">
        <p14:creationId xmlns:p14="http://schemas.microsoft.com/office/powerpoint/2010/main" val="3573537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Thursday, June 6,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3566F5DD-D7FD-0C44-8C59-758DD682AA16}" type="slidenum">
              <a:rPr lang="en-US"/>
              <a:pPr/>
              <a:t>26</a:t>
            </a:fld>
            <a:endParaRPr lang="en-US"/>
          </a:p>
        </p:txBody>
      </p:sp>
      <p:pic>
        <p:nvPicPr>
          <p:cNvPr id="215042" name="Picture 2" descr="FG22_010"/>
          <p:cNvPicPr>
            <a:picLocks noChangeAspect="1" noChangeArrowheads="1"/>
          </p:cNvPicPr>
          <p:nvPr/>
        </p:nvPicPr>
        <p:blipFill>
          <a:blip r:embed="rId3"/>
          <a:srcRect/>
          <a:stretch>
            <a:fillRect/>
          </a:stretch>
        </p:blipFill>
        <p:spPr bwMode="auto">
          <a:xfrm>
            <a:off x="5562600" y="381000"/>
            <a:ext cx="3733800" cy="2800350"/>
          </a:xfrm>
          <a:prstGeom prst="rect">
            <a:avLst/>
          </a:prstGeom>
          <a:noFill/>
        </p:spPr>
      </p:pic>
      <p:sp>
        <p:nvSpPr>
          <p:cNvPr id="215043" name="Rectangle 3"/>
          <p:cNvSpPr>
            <a:spLocks noGrp="1" noChangeArrowheads="1"/>
          </p:cNvSpPr>
          <p:nvPr>
            <p:ph type="title"/>
          </p:nvPr>
        </p:nvSpPr>
        <p:spPr>
          <a:xfrm>
            <a:off x="228600" y="0"/>
            <a:ext cx="8686800" cy="762000"/>
          </a:xfrm>
        </p:spPr>
        <p:txBody>
          <a:bodyPr/>
          <a:lstStyle/>
          <a:p>
            <a:r>
              <a:rPr lang="en-US"/>
              <a:t>Example 22 – 2 </a:t>
            </a:r>
          </a:p>
        </p:txBody>
      </p:sp>
      <p:sp>
        <p:nvSpPr>
          <p:cNvPr id="215044" name="Text Box 4"/>
          <p:cNvSpPr txBox="1">
            <a:spLocks noChangeArrowheads="1"/>
          </p:cNvSpPr>
          <p:nvPr/>
        </p:nvSpPr>
        <p:spPr bwMode="auto">
          <a:xfrm>
            <a:off x="152400" y="762000"/>
            <a:ext cx="5791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Flux from Gauss’ Law</a:t>
            </a:r>
            <a:r>
              <a:rPr lang="en-US" dirty="0">
                <a:solidFill>
                  <a:schemeClr val="accent2"/>
                </a:solidFill>
                <a:latin typeface="Arial Narrow" charset="0"/>
              </a:rPr>
              <a:t>: Consider two Gaussian surfaces,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 shown in the figure. The only charge present is the charge +Q at the center of surface A</a:t>
            </a:r>
            <a:r>
              <a:rPr lang="en-US" baseline="-25000" dirty="0">
                <a:solidFill>
                  <a:schemeClr val="accent2"/>
                </a:solidFill>
                <a:latin typeface="Arial Narrow" charset="0"/>
              </a:rPr>
              <a:t>1</a:t>
            </a:r>
            <a:r>
              <a:rPr lang="en-US" dirty="0">
                <a:solidFill>
                  <a:schemeClr val="accent2"/>
                </a:solidFill>
                <a:latin typeface="Arial Narrow" charset="0"/>
              </a:rPr>
              <a:t>.   What is the net flux through each surface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a:t>
            </a:r>
          </a:p>
        </p:txBody>
      </p:sp>
      <p:sp>
        <p:nvSpPr>
          <p:cNvPr id="215045" name="Rectangle 5"/>
          <p:cNvSpPr>
            <a:spLocks noGrp="1" noChangeArrowheads="1"/>
          </p:cNvSpPr>
          <p:nvPr>
            <p:ph type="body" idx="1"/>
          </p:nvPr>
        </p:nvSpPr>
        <p:spPr>
          <a:xfrm>
            <a:off x="152400" y="2895600"/>
            <a:ext cx="5410200" cy="1600200"/>
          </a:xfrm>
        </p:spPr>
        <p:txBody>
          <a:bodyPr/>
          <a:lstStyle/>
          <a:p>
            <a:r>
              <a:rPr lang="en-US"/>
              <a:t>The surface A</a:t>
            </a:r>
            <a:r>
              <a:rPr lang="en-US" baseline="-25000"/>
              <a:t>1</a:t>
            </a:r>
            <a:r>
              <a:rPr lang="en-US"/>
              <a:t> encloses the charge +Q, so from Gauss’ law we obtain the total net flux </a:t>
            </a:r>
          </a:p>
        </p:txBody>
      </p:sp>
      <p:sp>
        <p:nvSpPr>
          <p:cNvPr id="215046" name="Rectangle 6"/>
          <p:cNvSpPr>
            <a:spLocks noChangeArrowheads="1"/>
          </p:cNvSpPr>
          <p:nvPr/>
        </p:nvSpPr>
        <p:spPr bwMode="auto">
          <a:xfrm>
            <a:off x="152400" y="4495800"/>
            <a:ext cx="5410200" cy="160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The surface A</a:t>
            </a:r>
            <a:r>
              <a:rPr lang="en-US" sz="3200" baseline="-25000">
                <a:solidFill>
                  <a:schemeClr val="accent2"/>
                </a:solidFill>
                <a:latin typeface="Arial Narrow" charset="0"/>
              </a:rPr>
              <a:t>2</a:t>
            </a:r>
            <a:r>
              <a:rPr lang="en-US" sz="3200">
                <a:solidFill>
                  <a:schemeClr val="accent2"/>
                </a:solidFill>
                <a:latin typeface="Arial Narrow" charset="0"/>
              </a:rPr>
              <a:t> the charge, +Q, is outside the surface, so the total net flux is 0.</a:t>
            </a:r>
          </a:p>
        </p:txBody>
      </p:sp>
      <p:graphicFrame>
        <p:nvGraphicFramePr>
          <p:cNvPr id="215047" name="Object 7"/>
          <p:cNvGraphicFramePr>
            <a:graphicFrameLocks noChangeAspect="1"/>
          </p:cNvGraphicFramePr>
          <p:nvPr/>
        </p:nvGraphicFramePr>
        <p:xfrm>
          <a:off x="5562600" y="3192463"/>
          <a:ext cx="2070100" cy="1020762"/>
        </p:xfrm>
        <a:graphic>
          <a:graphicData uri="http://schemas.openxmlformats.org/presentationml/2006/ole">
            <mc:AlternateContent xmlns:mc="http://schemas.openxmlformats.org/markup-compatibility/2006">
              <mc:Choice xmlns:v="urn:schemas-microsoft-com:vml" Requires="v">
                <p:oleObj spid="_x0000_s36037" name="Equation" r:id="rId4" imgW="596900" imgH="304800" progId="Equation.DSMT4">
                  <p:embed/>
                </p:oleObj>
              </mc:Choice>
              <mc:Fallback>
                <p:oleObj name="Equation" r:id="rId4" imgW="596900" imgH="304800" progId="Equation.DSMT4">
                  <p:embed/>
                  <p:pic>
                    <p:nvPicPr>
                      <p:cNvPr id="215047" name="Object 7"/>
                      <p:cNvPicPr>
                        <a:picLocks noChangeAspect="1" noChangeArrowheads="1"/>
                      </p:cNvPicPr>
                      <p:nvPr/>
                    </p:nvPicPr>
                    <p:blipFill>
                      <a:blip r:embed="rId5"/>
                      <a:srcRect/>
                      <a:stretch>
                        <a:fillRect/>
                      </a:stretch>
                    </p:blipFill>
                    <p:spPr bwMode="auto">
                      <a:xfrm>
                        <a:off x="5562600" y="3192463"/>
                        <a:ext cx="2070100" cy="102076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410200" y="4667250"/>
          <a:ext cx="2066925" cy="1019175"/>
        </p:xfrm>
        <a:graphic>
          <a:graphicData uri="http://schemas.openxmlformats.org/presentationml/2006/ole">
            <mc:AlternateContent xmlns:mc="http://schemas.openxmlformats.org/markup-compatibility/2006">
              <mc:Choice xmlns:v="urn:schemas-microsoft-com:vml" Requires="v">
                <p:oleObj spid="_x0000_s36038" name="Equation" r:id="rId6" imgW="596900" imgH="304800" progId="Equation.DSMT4">
                  <p:embed/>
                </p:oleObj>
              </mc:Choice>
              <mc:Fallback>
                <p:oleObj name="Equation" r:id="rId6" imgW="596900" imgH="304800" progId="Equation.DSMT4">
                  <p:embed/>
                  <p:pic>
                    <p:nvPicPr>
                      <p:cNvPr id="215048" name="Object 8"/>
                      <p:cNvPicPr>
                        <a:picLocks noChangeAspect="1" noChangeArrowheads="1"/>
                      </p:cNvPicPr>
                      <p:nvPr/>
                    </p:nvPicPr>
                    <p:blipFill>
                      <a:blip r:embed="rId7"/>
                      <a:srcRect/>
                      <a:stretch>
                        <a:fillRect/>
                      </a:stretch>
                    </p:blipFill>
                    <p:spPr bwMode="auto">
                      <a:xfrm>
                        <a:off x="5410200" y="4667250"/>
                        <a:ext cx="2066925" cy="1019175"/>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7502525" y="3048000"/>
          <a:ext cx="879475" cy="1360488"/>
        </p:xfrm>
        <a:graphic>
          <a:graphicData uri="http://schemas.openxmlformats.org/presentationml/2006/ole">
            <mc:AlternateContent xmlns:mc="http://schemas.openxmlformats.org/markup-compatibility/2006">
              <mc:Choice xmlns:v="urn:schemas-microsoft-com:vml" Requires="v">
                <p:oleObj spid="_x0000_s36039" name="Equation" r:id="rId8" imgW="253800" imgH="406080" progId="Equation.DSMT4">
                  <p:embed/>
                </p:oleObj>
              </mc:Choice>
              <mc:Fallback>
                <p:oleObj name="Equation" r:id="rId8" imgW="253800" imgH="406080" progId="Equation.DSMT4">
                  <p:embed/>
                  <p:pic>
                    <p:nvPicPr>
                      <p:cNvPr id="21504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2525" y="3048000"/>
                        <a:ext cx="879475" cy="136048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7354888" y="4495800"/>
          <a:ext cx="1408112" cy="1360488"/>
        </p:xfrm>
        <a:graphic>
          <a:graphicData uri="http://schemas.openxmlformats.org/presentationml/2006/ole">
            <mc:AlternateContent xmlns:mc="http://schemas.openxmlformats.org/markup-compatibility/2006">
              <mc:Choice xmlns:v="urn:schemas-microsoft-com:vml" Requires="v">
                <p:oleObj spid="_x0000_s36040" name="Equation" r:id="rId10" imgW="406080" imgH="406080" progId="Equation.DSMT4">
                  <p:embed/>
                </p:oleObj>
              </mc:Choice>
              <mc:Fallback>
                <p:oleObj name="Equation" r:id="rId10" imgW="406080" imgH="406080" progId="Equation.DSMT4">
                  <p:embed/>
                  <p:pic>
                    <p:nvPicPr>
                      <p:cNvPr id="21505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54888" y="4495800"/>
                        <a:ext cx="1408112" cy="136048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014076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Thursday, June 6, 2019</a:t>
            </a:r>
          </a:p>
        </p:txBody>
      </p:sp>
      <p:sp>
        <p:nvSpPr>
          <p:cNvPr id="14" name="Footer Placeholder 4"/>
          <p:cNvSpPr>
            <a:spLocks noGrp="1"/>
          </p:cNvSpPr>
          <p:nvPr>
            <p:ph type="ftr" sz="quarter" idx="11"/>
          </p:nvPr>
        </p:nvSpPr>
        <p:spPr/>
        <p:txBody>
          <a:bodyPr/>
          <a:lstStyle/>
          <a:p>
            <a:r>
              <a:rPr lang="de-DE"/>
              <a:t>PHYS 1444-001, Summer 2019             Dr. Jaehoon Yu</a:t>
            </a:r>
            <a:endParaRPr lang="en-US"/>
          </a:p>
        </p:txBody>
      </p:sp>
      <p:sp>
        <p:nvSpPr>
          <p:cNvPr id="15" name="Slide Number Placeholder 5"/>
          <p:cNvSpPr>
            <a:spLocks noGrp="1"/>
          </p:cNvSpPr>
          <p:nvPr>
            <p:ph type="sldNum" sz="quarter" idx="12"/>
          </p:nvPr>
        </p:nvSpPr>
        <p:spPr/>
        <p:txBody>
          <a:bodyPr/>
          <a:lstStyle/>
          <a:p>
            <a:fld id="{928EC395-CDC4-5844-904F-BAD13B7EA6D1}" type="slidenum">
              <a:rPr lang="en-US"/>
              <a:pPr/>
              <a:t>27</a:t>
            </a:fld>
            <a:endParaRPr lang="en-US"/>
          </a:p>
        </p:txBody>
      </p:sp>
      <p:pic>
        <p:nvPicPr>
          <p:cNvPr id="216066" name="Picture 2" descr="FG22_014"/>
          <p:cNvPicPr>
            <a:picLocks noChangeAspect="1" noChangeArrowheads="1"/>
          </p:cNvPicPr>
          <p:nvPr/>
        </p:nvPicPr>
        <p:blipFill>
          <a:blip r:embed="rId3"/>
          <a:srcRect/>
          <a:stretch>
            <a:fillRect/>
          </a:stretch>
        </p:blipFill>
        <p:spPr bwMode="auto">
          <a:xfrm>
            <a:off x="5867400" y="152400"/>
            <a:ext cx="3276600" cy="2457450"/>
          </a:xfrm>
          <a:prstGeom prst="rect">
            <a:avLst/>
          </a:prstGeom>
          <a:noFill/>
        </p:spPr>
      </p:pic>
      <p:sp>
        <p:nvSpPr>
          <p:cNvPr id="216067" name="Rectangle 3"/>
          <p:cNvSpPr>
            <a:spLocks noGrp="1" noChangeArrowheads="1"/>
          </p:cNvSpPr>
          <p:nvPr>
            <p:ph type="title"/>
          </p:nvPr>
        </p:nvSpPr>
        <p:spPr>
          <a:xfrm>
            <a:off x="228600" y="0"/>
            <a:ext cx="8686800" cy="762000"/>
          </a:xfrm>
        </p:spPr>
        <p:txBody>
          <a:bodyPr/>
          <a:lstStyle/>
          <a:p>
            <a:r>
              <a:rPr lang="en-US" dirty="0"/>
              <a:t>Example 22 – 6 </a:t>
            </a:r>
          </a:p>
        </p:txBody>
      </p:sp>
      <p:sp>
        <p:nvSpPr>
          <p:cNvPr id="216068" name="Text Box 4"/>
          <p:cNvSpPr txBox="1">
            <a:spLocks noChangeArrowheads="1"/>
          </p:cNvSpPr>
          <p:nvPr/>
        </p:nvSpPr>
        <p:spPr bwMode="auto">
          <a:xfrm>
            <a:off x="152400" y="762000"/>
            <a:ext cx="57912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Long uniform line of charge</a:t>
            </a:r>
            <a:r>
              <a:rPr lang="en-US" dirty="0">
                <a:solidFill>
                  <a:schemeClr val="accent2"/>
                </a:solidFill>
                <a:latin typeface="Arial Narrow" charset="0"/>
              </a:rPr>
              <a:t>: A very long straight wire possesses a uniform positive charge per unit length, </a:t>
            </a:r>
            <a:r>
              <a:rPr lang="en-US" dirty="0" err="1">
                <a:solidFill>
                  <a:schemeClr val="accent2"/>
                </a:solidFill>
                <a:latin typeface="Symbol" charset="2"/>
                <a:ea typeface="Lucida Grande"/>
                <a:cs typeface="Symbol" charset="2"/>
              </a:rPr>
              <a:t>λ</a:t>
            </a:r>
            <a:r>
              <a:rPr lang="en-US" dirty="0">
                <a:solidFill>
                  <a:schemeClr val="accent2"/>
                </a:solidFill>
                <a:latin typeface="Arial Narrow" charset="0"/>
              </a:rPr>
              <a:t>.  Calculate the electric field a point near but outside the wire, far from the ends.</a:t>
            </a:r>
          </a:p>
        </p:txBody>
      </p:sp>
      <p:sp>
        <p:nvSpPr>
          <p:cNvPr id="216069" name="Rectangle 5"/>
          <p:cNvSpPr>
            <a:spLocks noGrp="1" noChangeArrowheads="1"/>
          </p:cNvSpPr>
          <p:nvPr>
            <p:ph type="body" idx="1"/>
          </p:nvPr>
        </p:nvSpPr>
        <p:spPr>
          <a:xfrm>
            <a:off x="152400" y="2286000"/>
            <a:ext cx="8458200" cy="2895600"/>
          </a:xfrm>
        </p:spPr>
        <p:txBody>
          <a:bodyPr/>
          <a:lstStyle/>
          <a:p>
            <a:pPr>
              <a:lnSpc>
                <a:spcPct val="90000"/>
              </a:lnSpc>
            </a:pPr>
            <a:r>
              <a:rPr lang="en-US" sz="2400" dirty="0"/>
              <a:t>Which direction do you think the field due to the charge on the wire is?</a:t>
            </a:r>
          </a:p>
          <a:p>
            <a:pPr lvl="1">
              <a:lnSpc>
                <a:spcPct val="90000"/>
              </a:lnSpc>
            </a:pPr>
            <a:r>
              <a:rPr lang="en-US" sz="2000" dirty="0" err="1"/>
              <a:t>Radially</a:t>
            </a:r>
            <a:r>
              <a:rPr lang="en-US" sz="2000" dirty="0"/>
              <a:t> outward from the wire, the direction of radial vector </a:t>
            </a:r>
            <a:r>
              <a:rPr lang="en-US" sz="2000" b="1" dirty="0" err="1"/>
              <a:t>r</a:t>
            </a:r>
            <a:r>
              <a:rPr lang="en-US" sz="2000" dirty="0"/>
              <a:t>.</a:t>
            </a:r>
          </a:p>
          <a:p>
            <a:pPr>
              <a:lnSpc>
                <a:spcPct val="90000"/>
              </a:lnSpc>
            </a:pPr>
            <a:r>
              <a:rPr lang="en-US" sz="2400" dirty="0"/>
              <a:t>Due to cylindrical symmetry, the field is the same on the Gaussian surface of a cylinder surrounding the wire.</a:t>
            </a:r>
          </a:p>
          <a:p>
            <a:pPr lvl="1">
              <a:lnSpc>
                <a:spcPct val="90000"/>
              </a:lnSpc>
            </a:pPr>
            <a:r>
              <a:rPr lang="en-US" sz="2000" dirty="0"/>
              <a:t>The end surfaces do not contribute to the flux at all.   Why?</a:t>
            </a:r>
          </a:p>
          <a:p>
            <a:pPr lvl="2">
              <a:lnSpc>
                <a:spcPct val="90000"/>
              </a:lnSpc>
            </a:pPr>
            <a:r>
              <a:rPr lang="en-US" sz="1800" dirty="0"/>
              <a:t>Because the field vector </a:t>
            </a:r>
            <a:r>
              <a:rPr lang="en-US" sz="1800" b="1" dirty="0"/>
              <a:t>E</a:t>
            </a:r>
            <a:r>
              <a:rPr lang="en-US" sz="1800" dirty="0"/>
              <a:t> is perpendicular to the surface vector </a:t>
            </a:r>
            <a:r>
              <a:rPr lang="en-US" sz="1800" dirty="0" err="1"/>
              <a:t>d</a:t>
            </a:r>
            <a:r>
              <a:rPr lang="en-US" sz="1800" b="1" dirty="0" err="1"/>
              <a:t>A</a:t>
            </a:r>
            <a:r>
              <a:rPr lang="en-US" sz="1800" dirty="0"/>
              <a:t>.</a:t>
            </a:r>
          </a:p>
          <a:p>
            <a:pPr>
              <a:lnSpc>
                <a:spcPct val="90000"/>
              </a:lnSpc>
            </a:pPr>
            <a:r>
              <a:rPr lang="en-US" sz="2400" dirty="0"/>
              <a:t>From Gauss’ law</a:t>
            </a:r>
          </a:p>
        </p:txBody>
      </p:sp>
      <p:graphicFrame>
        <p:nvGraphicFramePr>
          <p:cNvPr id="216070" name="Object 6"/>
          <p:cNvGraphicFramePr>
            <a:graphicFrameLocks noChangeAspect="1"/>
          </p:cNvGraphicFramePr>
          <p:nvPr/>
        </p:nvGraphicFramePr>
        <p:xfrm>
          <a:off x="2667000" y="4465638"/>
          <a:ext cx="1466850" cy="722312"/>
        </p:xfrm>
        <a:graphic>
          <a:graphicData uri="http://schemas.openxmlformats.org/presentationml/2006/ole">
            <mc:AlternateContent xmlns:mc="http://schemas.openxmlformats.org/markup-compatibility/2006">
              <mc:Choice xmlns:v="urn:schemas-microsoft-com:vml" Requires="v">
                <p:oleObj spid="_x0000_s37159" name="Equation" r:id="rId4" imgW="596900" imgH="304800" progId="Equation.DSMT4">
                  <p:embed/>
                </p:oleObj>
              </mc:Choice>
              <mc:Fallback>
                <p:oleObj name="Equation" r:id="rId4" imgW="596900" imgH="304800" progId="Equation.DSMT4">
                  <p:embed/>
                  <p:pic>
                    <p:nvPicPr>
                      <p:cNvPr id="216070" name="Object 6"/>
                      <p:cNvPicPr>
                        <a:picLocks noChangeAspect="1" noChangeArrowheads="1"/>
                      </p:cNvPicPr>
                      <p:nvPr/>
                    </p:nvPicPr>
                    <p:blipFill>
                      <a:blip r:embed="rId5"/>
                      <a:srcRect/>
                      <a:stretch>
                        <a:fillRect/>
                      </a:stretch>
                    </p:blipFill>
                    <p:spPr bwMode="auto">
                      <a:xfrm>
                        <a:off x="2667000" y="4465638"/>
                        <a:ext cx="1466850" cy="72231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1" name="Object 7"/>
          <p:cNvGraphicFramePr>
            <a:graphicFrameLocks noChangeAspect="1"/>
          </p:cNvGraphicFramePr>
          <p:nvPr/>
        </p:nvGraphicFramePr>
        <p:xfrm>
          <a:off x="2895600" y="5091113"/>
          <a:ext cx="1600200" cy="1020762"/>
        </p:xfrm>
        <a:graphic>
          <a:graphicData uri="http://schemas.openxmlformats.org/presentationml/2006/ole">
            <mc:AlternateContent xmlns:mc="http://schemas.openxmlformats.org/markup-compatibility/2006">
              <mc:Choice xmlns:v="urn:schemas-microsoft-com:vml" Requires="v">
                <p:oleObj spid="_x0000_s37160" name="Equation" r:id="rId6" imgW="635000" imgH="419100" progId="Equation.DSMT4">
                  <p:embed/>
                </p:oleObj>
              </mc:Choice>
              <mc:Fallback>
                <p:oleObj name="Equation" r:id="rId6" imgW="635000" imgH="419100" progId="Equation.DSMT4">
                  <p:embed/>
                  <p:pic>
                    <p:nvPicPr>
                      <p:cNvPr id="216071" name="Object 7"/>
                      <p:cNvPicPr>
                        <a:picLocks noChangeAspect="1" noChangeArrowheads="1"/>
                      </p:cNvPicPr>
                      <p:nvPr/>
                    </p:nvPicPr>
                    <p:blipFill>
                      <a:blip r:embed="rId7"/>
                      <a:srcRect/>
                      <a:stretch>
                        <a:fillRect/>
                      </a:stretch>
                    </p:blipFill>
                    <p:spPr bwMode="auto">
                      <a:xfrm>
                        <a:off x="2895600" y="5091113"/>
                        <a:ext cx="1600200" cy="102076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16072" name="AutoShape 8"/>
          <p:cNvSpPr>
            <a:spLocks noChangeArrowheads="1"/>
          </p:cNvSpPr>
          <p:nvPr/>
        </p:nvSpPr>
        <p:spPr bwMode="auto">
          <a:xfrm>
            <a:off x="1357313" y="5334000"/>
            <a:ext cx="1385887" cy="609600"/>
          </a:xfrm>
          <a:prstGeom prst="rightArrow">
            <a:avLst>
              <a:gd name="adj1" fmla="val 50000"/>
              <a:gd name="adj2" fmla="val 56836"/>
            </a:avLst>
          </a:prstGeom>
          <a:solidFill>
            <a:srgbClr val="FFFF66"/>
          </a:solidFill>
          <a:ln w="28575">
            <a:solidFill>
              <a:srgbClr val="800000"/>
            </a:solidFill>
            <a:miter lim="800000"/>
            <a:headEnd/>
            <a:tailEnd/>
          </a:ln>
          <a:effectLst/>
        </p:spPr>
        <p:txBody>
          <a:bodyPr wrap="none" anchor="ctr">
            <a:prstTxWarp prst="textNoShape">
              <a:avLst/>
            </a:prstTxWarp>
            <a:spAutoFit/>
          </a:bodyPr>
          <a:lstStyle/>
          <a:p>
            <a:pPr algn="ctr"/>
            <a:r>
              <a:rPr lang="en-US" sz="1600" b="1">
                <a:solidFill>
                  <a:srgbClr val="800000"/>
                </a:solidFill>
                <a:latin typeface="Arial Narrow" charset="0"/>
              </a:rPr>
              <a:t>Solving for E</a:t>
            </a:r>
          </a:p>
        </p:txBody>
      </p:sp>
      <p:graphicFrame>
        <p:nvGraphicFramePr>
          <p:cNvPr id="216073" name="Object 9"/>
          <p:cNvGraphicFramePr>
            <a:graphicFrameLocks noChangeAspect="1"/>
          </p:cNvGraphicFramePr>
          <p:nvPr/>
        </p:nvGraphicFramePr>
        <p:xfrm>
          <a:off x="4114800" y="4465638"/>
          <a:ext cx="1311275" cy="722312"/>
        </p:xfrm>
        <a:graphic>
          <a:graphicData uri="http://schemas.openxmlformats.org/presentationml/2006/ole">
            <mc:AlternateContent xmlns:mc="http://schemas.openxmlformats.org/markup-compatibility/2006">
              <mc:Choice xmlns:v="urn:schemas-microsoft-com:vml" Requires="v">
                <p:oleObj spid="_x0000_s37161" name="Equation" r:id="rId8" imgW="533400" imgH="304800" progId="Equation.DSMT4">
                  <p:embed/>
                </p:oleObj>
              </mc:Choice>
              <mc:Fallback>
                <p:oleObj name="Equation" r:id="rId8" imgW="533400" imgH="304800" progId="Equation.DSMT4">
                  <p:embed/>
                  <p:pic>
                    <p:nvPicPr>
                      <p:cNvPr id="216073" name="Object 9"/>
                      <p:cNvPicPr>
                        <a:picLocks noChangeAspect="1" noChangeArrowheads="1"/>
                      </p:cNvPicPr>
                      <p:nvPr/>
                    </p:nvPicPr>
                    <p:blipFill>
                      <a:blip r:embed="rId9"/>
                      <a:srcRect/>
                      <a:stretch>
                        <a:fillRect/>
                      </a:stretch>
                    </p:blipFill>
                    <p:spPr bwMode="auto">
                      <a:xfrm>
                        <a:off x="4114800" y="4465638"/>
                        <a:ext cx="1311275" cy="72231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5410200" y="4554538"/>
          <a:ext cx="1560513" cy="541337"/>
        </p:xfrm>
        <a:graphic>
          <a:graphicData uri="http://schemas.openxmlformats.org/presentationml/2006/ole">
            <mc:AlternateContent xmlns:mc="http://schemas.openxmlformats.org/markup-compatibility/2006">
              <mc:Choice xmlns:v="urn:schemas-microsoft-com:vml" Requires="v">
                <p:oleObj spid="_x0000_s37162" name="Equation" r:id="rId10" imgW="634680" imgH="228600" progId="Equation.DSMT4">
                  <p:embed/>
                </p:oleObj>
              </mc:Choice>
              <mc:Fallback>
                <p:oleObj name="Equation" r:id="rId10" imgW="634680" imgH="228600" progId="Equation.DSMT4">
                  <p:embed/>
                  <p:pic>
                    <p:nvPicPr>
                      <p:cNvPr id="21607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4554538"/>
                        <a:ext cx="1560513" cy="541337"/>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5" name="Object 11"/>
          <p:cNvGraphicFramePr>
            <a:graphicFrameLocks noChangeAspect="1"/>
          </p:cNvGraphicFramePr>
          <p:nvPr/>
        </p:nvGraphicFramePr>
        <p:xfrm>
          <a:off x="6908800" y="4313238"/>
          <a:ext cx="1092200" cy="1023937"/>
        </p:xfrm>
        <a:graphic>
          <a:graphicData uri="http://schemas.openxmlformats.org/presentationml/2006/ole">
            <mc:AlternateContent xmlns:mc="http://schemas.openxmlformats.org/markup-compatibility/2006">
              <mc:Choice xmlns:v="urn:schemas-microsoft-com:vml" Requires="v">
                <p:oleObj spid="_x0000_s37163" name="Equation" r:id="rId12" imgW="444500" imgH="431800" progId="Equation.DSMT4">
                  <p:embed/>
                </p:oleObj>
              </mc:Choice>
              <mc:Fallback>
                <p:oleObj name="Equation" r:id="rId12" imgW="444500" imgH="431800" progId="Equation.DSMT4">
                  <p:embed/>
                  <p:pic>
                    <p:nvPicPr>
                      <p:cNvPr id="216075" name="Object 11"/>
                      <p:cNvPicPr>
                        <a:picLocks noChangeAspect="1" noChangeArrowheads="1"/>
                      </p:cNvPicPr>
                      <p:nvPr/>
                    </p:nvPicPr>
                    <p:blipFill>
                      <a:blip r:embed="rId13"/>
                      <a:srcRect/>
                      <a:stretch>
                        <a:fillRect/>
                      </a:stretch>
                    </p:blipFill>
                    <p:spPr bwMode="auto">
                      <a:xfrm>
                        <a:off x="6908800" y="4313238"/>
                        <a:ext cx="1092200" cy="1023937"/>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6" name="Object 12"/>
          <p:cNvGraphicFramePr>
            <a:graphicFrameLocks noChangeAspect="1"/>
          </p:cNvGraphicFramePr>
          <p:nvPr/>
        </p:nvGraphicFramePr>
        <p:xfrm>
          <a:off x="7959725" y="4343400"/>
          <a:ext cx="498475" cy="963613"/>
        </p:xfrm>
        <a:graphic>
          <a:graphicData uri="http://schemas.openxmlformats.org/presentationml/2006/ole">
            <mc:AlternateContent xmlns:mc="http://schemas.openxmlformats.org/markup-compatibility/2006">
              <mc:Choice xmlns:v="urn:schemas-microsoft-com:vml" Requires="v">
                <p:oleObj spid="_x0000_s37164" name="Equation" r:id="rId14" imgW="203040" imgH="406080" progId="Equation.DSMT4">
                  <p:embed/>
                </p:oleObj>
              </mc:Choice>
              <mc:Fallback>
                <p:oleObj name="Equation" r:id="rId14" imgW="203040" imgH="406080" progId="Equation.DSMT4">
                  <p:embed/>
                  <p:pic>
                    <p:nvPicPr>
                      <p:cNvPr id="21607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725" y="4343400"/>
                        <a:ext cx="498475" cy="963613"/>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09378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Thursday, June 6,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28</a:t>
            </a:fld>
            <a:endParaRPr lang="en-US"/>
          </a:p>
        </p:txBody>
      </p:sp>
      <p:sp>
        <p:nvSpPr>
          <p:cNvPr id="203779" name="Rectangle 3"/>
          <p:cNvSpPr>
            <a:spLocks noGrp="1" noChangeArrowheads="1"/>
          </p:cNvSpPr>
          <p:nvPr>
            <p:ph type="title"/>
          </p:nvPr>
        </p:nvSpPr>
        <p:spPr>
          <a:xfrm>
            <a:off x="457200" y="76200"/>
            <a:ext cx="8077200" cy="685800"/>
          </a:xfrm>
        </p:spPr>
        <p:txBody>
          <a:bodyPr/>
          <a:lstStyle/>
          <a:p>
            <a:r>
              <a:rPr lang="en-US" dirty="0"/>
              <a:t>A Brain Teaser of Electric Flux</a:t>
            </a:r>
          </a:p>
        </p:txBody>
      </p:sp>
      <p:sp>
        <p:nvSpPr>
          <p:cNvPr id="203780" name="Rectangle 4"/>
          <p:cNvSpPr>
            <a:spLocks noGrp="1" noChangeArrowheads="1"/>
          </p:cNvSpPr>
          <p:nvPr>
            <p:ph type="body" idx="1"/>
          </p:nvPr>
        </p:nvSpPr>
        <p:spPr>
          <a:xfrm>
            <a:off x="152400" y="762000"/>
            <a:ext cx="8763000" cy="5486400"/>
          </a:xfrm>
        </p:spPr>
        <p:txBody>
          <a:bodyPr/>
          <a:lstStyle/>
          <a:p>
            <a:pPr>
              <a:lnSpc>
                <a:spcPct val="80000"/>
              </a:lnSpc>
            </a:pPr>
            <a:r>
              <a:rPr lang="en-US" sz="4000" dirty="0"/>
              <a:t>What would change the electric flux through a circle lying in the </a:t>
            </a:r>
            <a:r>
              <a:rPr lang="en-US" sz="4000" dirty="0" err="1"/>
              <a:t>xz</a:t>
            </a:r>
            <a:r>
              <a:rPr lang="en-US" sz="4000" dirty="0"/>
              <a:t> plane where the electric field is (10N/C)</a:t>
            </a:r>
            <a:r>
              <a:rPr lang="en-US" sz="4000" b="1" dirty="0"/>
              <a:t>j</a:t>
            </a:r>
            <a:r>
              <a:rPr lang="en-US" sz="4000" dirty="0"/>
              <a:t>?</a:t>
            </a:r>
          </a:p>
          <a:p>
            <a:pPr marL="1200150" lvl="1" indent="-742950">
              <a:lnSpc>
                <a:spcPct val="80000"/>
              </a:lnSpc>
              <a:buFont typeface="+mj-lt"/>
              <a:buAutoNum type="arabicPeriod"/>
            </a:pPr>
            <a:r>
              <a:rPr lang="en-US" sz="3600" dirty="0"/>
              <a:t>Changing the magnitude of the electric field</a:t>
            </a:r>
          </a:p>
          <a:p>
            <a:pPr marL="1200150" lvl="1" indent="-742950">
              <a:lnSpc>
                <a:spcPct val="80000"/>
              </a:lnSpc>
              <a:buFont typeface="+mj-lt"/>
              <a:buAutoNum type="arabicPeriod"/>
            </a:pPr>
            <a:r>
              <a:rPr lang="en-US" sz="3600" dirty="0"/>
              <a:t>Changing the surface area of the circle</a:t>
            </a:r>
          </a:p>
          <a:p>
            <a:pPr marL="1200150" lvl="1" indent="-742950">
              <a:lnSpc>
                <a:spcPct val="80000"/>
              </a:lnSpc>
              <a:buFont typeface="+mj-lt"/>
              <a:buAutoNum type="arabicPeriod"/>
            </a:pPr>
            <a:r>
              <a:rPr lang="en-US" sz="3600" dirty="0"/>
              <a:t>Tipping the circle so that it is lying in the </a:t>
            </a:r>
            <a:r>
              <a:rPr lang="en-US" sz="3600" dirty="0" err="1"/>
              <a:t>xy</a:t>
            </a:r>
            <a:r>
              <a:rPr lang="en-US" sz="3600" dirty="0"/>
              <a:t> plane</a:t>
            </a:r>
          </a:p>
          <a:p>
            <a:pPr marL="1200150" lvl="1" indent="-742950">
              <a:lnSpc>
                <a:spcPct val="80000"/>
              </a:lnSpc>
              <a:buFont typeface="+mj-lt"/>
              <a:buAutoNum type="arabicPeriod"/>
            </a:pPr>
            <a:r>
              <a:rPr lang="en-US" sz="3600" dirty="0"/>
              <a:t>All of the above</a:t>
            </a:r>
          </a:p>
          <a:p>
            <a:pPr marL="1200150" lvl="1" indent="-742950">
              <a:lnSpc>
                <a:spcPct val="80000"/>
              </a:lnSpc>
              <a:buFont typeface="+mj-lt"/>
              <a:buAutoNum type="arabicPeriod"/>
            </a:pPr>
            <a:r>
              <a:rPr lang="en-US" sz="3600" dirty="0"/>
              <a:t>None of the above</a:t>
            </a:r>
          </a:p>
        </p:txBody>
      </p:sp>
    </p:spTree>
    <p:extLst>
      <p:ext uri="{BB962C8B-B14F-4D97-AF65-F5344CB8AC3E}">
        <p14:creationId xmlns:p14="http://schemas.microsoft.com/office/powerpoint/2010/main" val="433907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Thursday, June 6, 2019</a:t>
            </a:r>
          </a:p>
        </p:txBody>
      </p:sp>
      <p:sp>
        <p:nvSpPr>
          <p:cNvPr id="6" name="Footer Placeholder 4"/>
          <p:cNvSpPr>
            <a:spLocks noGrp="1"/>
          </p:cNvSpPr>
          <p:nvPr>
            <p:ph type="ftr" sz="quarter" idx="11"/>
          </p:nvPr>
        </p:nvSpPr>
        <p:spPr/>
        <p:txBody>
          <a:bodyPr/>
          <a:lstStyle/>
          <a:p>
            <a:r>
              <a:rPr lang="de-DE"/>
              <a:t>PHYS 1444-001, Summer 2019             Dr. Jaehoon Yu</a:t>
            </a:r>
            <a:endParaRPr lang="en-US"/>
          </a:p>
        </p:txBody>
      </p:sp>
      <p:sp>
        <p:nvSpPr>
          <p:cNvPr id="7" name="Slide Number Placeholder 5"/>
          <p:cNvSpPr>
            <a:spLocks noGrp="1"/>
          </p:cNvSpPr>
          <p:nvPr>
            <p:ph type="sldNum" sz="quarter" idx="12"/>
          </p:nvPr>
        </p:nvSpPr>
        <p:spPr/>
        <p:txBody>
          <a:bodyPr/>
          <a:lstStyle/>
          <a:p>
            <a:fld id="{8F37B485-5E9E-564F-A145-91C51C919766}" type="slidenum">
              <a:rPr lang="en-US"/>
              <a:pPr/>
              <a:t>29</a:t>
            </a:fld>
            <a:endParaRPr lang="en-US"/>
          </a:p>
        </p:txBody>
      </p:sp>
      <p:sp>
        <p:nvSpPr>
          <p:cNvPr id="206850" name="Rectangle 2"/>
          <p:cNvSpPr>
            <a:spLocks noGrp="1" noChangeArrowheads="1"/>
          </p:cNvSpPr>
          <p:nvPr>
            <p:ph type="title"/>
          </p:nvPr>
        </p:nvSpPr>
        <p:spPr>
          <a:xfrm>
            <a:off x="533400" y="76200"/>
            <a:ext cx="8077200" cy="685800"/>
          </a:xfrm>
        </p:spPr>
        <p:txBody>
          <a:bodyPr/>
          <a:lstStyle/>
          <a:p>
            <a:r>
              <a:rPr lang="en-US" dirty="0"/>
              <a:t>Gauss’ Law Summary</a:t>
            </a:r>
          </a:p>
        </p:txBody>
      </p:sp>
      <p:sp>
        <p:nvSpPr>
          <p:cNvPr id="206851" name="Rectangle 3"/>
          <p:cNvSpPr>
            <a:spLocks noGrp="1" noChangeArrowheads="1"/>
          </p:cNvSpPr>
          <p:nvPr>
            <p:ph type="body" idx="1"/>
          </p:nvPr>
        </p:nvSpPr>
        <p:spPr>
          <a:xfrm>
            <a:off x="152400" y="685800"/>
            <a:ext cx="8610600" cy="5638800"/>
          </a:xfrm>
        </p:spPr>
        <p:txBody>
          <a:bodyPr/>
          <a:lstStyle/>
          <a:p>
            <a:pPr>
              <a:lnSpc>
                <a:spcPct val="80000"/>
              </a:lnSpc>
            </a:pPr>
            <a:r>
              <a:rPr lang="en-US" sz="2800" dirty="0"/>
              <a:t>The precise relationship between flux and the enclosed charge is given by Gauss’ Law</a:t>
            </a:r>
          </a:p>
          <a:p>
            <a:pPr lvl="1">
              <a:lnSpc>
                <a:spcPct val="80000"/>
              </a:lnSpc>
            </a:pPr>
            <a:endParaRPr lang="en-US" sz="2400" dirty="0"/>
          </a:p>
          <a:p>
            <a:pPr lvl="2">
              <a:lnSpc>
                <a:spcPct val="80000"/>
              </a:lnSpc>
            </a:pPr>
            <a:r>
              <a:rPr lang="en-US" sz="2000" dirty="0">
                <a:sym typeface="Wingdings" charset="2"/>
              </a:rPr>
              <a:t> </a:t>
            </a:r>
            <a:r>
              <a:rPr lang="en-US" sz="2000" dirty="0">
                <a:latin typeface="Symbol" charset="2"/>
                <a:sym typeface="Wingdings" charset="2"/>
              </a:rPr>
              <a:t>ε</a:t>
            </a:r>
            <a:r>
              <a:rPr lang="en-US" sz="2000" baseline="-25000" dirty="0">
                <a:sym typeface="Wingdings" charset="2"/>
              </a:rPr>
              <a:t>0</a:t>
            </a:r>
            <a:r>
              <a:rPr lang="en-US" sz="2000" dirty="0">
                <a:sym typeface="Wingdings" charset="2"/>
              </a:rPr>
              <a:t> is the permittivity of free space in the Coulomb’s law</a:t>
            </a:r>
          </a:p>
          <a:p>
            <a:pPr>
              <a:lnSpc>
                <a:spcPct val="80000"/>
              </a:lnSpc>
            </a:pPr>
            <a:r>
              <a:rPr lang="en-US" sz="2800" dirty="0">
                <a:sym typeface="Wingdings" charset="2"/>
              </a:rPr>
              <a:t>A few important points on Gauss’ Law</a:t>
            </a:r>
          </a:p>
          <a:p>
            <a:pPr lvl="1">
              <a:lnSpc>
                <a:spcPct val="80000"/>
              </a:lnSpc>
            </a:pPr>
            <a:r>
              <a:rPr lang="en-US" sz="2400" dirty="0">
                <a:solidFill>
                  <a:srgbClr val="A50021"/>
                </a:solidFill>
                <a:sym typeface="Wingdings" charset="2"/>
              </a:rPr>
              <a:t>Freedom to choose!!</a:t>
            </a:r>
          </a:p>
          <a:p>
            <a:pPr lvl="2">
              <a:lnSpc>
                <a:spcPct val="80000"/>
              </a:lnSpc>
            </a:pPr>
            <a:r>
              <a:rPr lang="en-US" sz="2000" dirty="0">
                <a:sym typeface="Wingdings" charset="2"/>
              </a:rPr>
              <a:t>The surface integral is performed over the value of </a:t>
            </a:r>
            <a:r>
              <a:rPr lang="en-US" sz="2000" b="1" dirty="0">
                <a:sym typeface="Wingdings" charset="2"/>
              </a:rPr>
              <a:t>E</a:t>
            </a:r>
            <a:r>
              <a:rPr lang="en-US" sz="2000" dirty="0">
                <a:sym typeface="Wingdings" charset="2"/>
              </a:rPr>
              <a:t> on a closed surface of our choice in any given situation. </a:t>
            </a:r>
          </a:p>
          <a:p>
            <a:pPr lvl="1">
              <a:lnSpc>
                <a:spcPct val="80000"/>
              </a:lnSpc>
            </a:pPr>
            <a:r>
              <a:rPr lang="en-US" sz="2400" dirty="0">
                <a:solidFill>
                  <a:srgbClr val="A50021"/>
                </a:solidFill>
                <a:sym typeface="Wingdings" charset="2"/>
              </a:rPr>
              <a:t>Test of existence of electrical charge!!</a:t>
            </a:r>
            <a:endParaRPr lang="en-US" sz="2400" dirty="0">
              <a:sym typeface="Wingdings" charset="2"/>
            </a:endParaRPr>
          </a:p>
          <a:p>
            <a:pPr lvl="2">
              <a:lnSpc>
                <a:spcPct val="80000"/>
              </a:lnSpc>
            </a:pPr>
            <a:r>
              <a:rPr lang="en-US" sz="2000" dirty="0">
                <a:sym typeface="Wingdings" charset="2"/>
              </a:rPr>
              <a:t>The charge </a:t>
            </a:r>
            <a:r>
              <a:rPr lang="en-US" sz="2000" dirty="0" err="1">
                <a:sym typeface="Wingdings" charset="2"/>
              </a:rPr>
              <a:t>Q</a:t>
            </a:r>
            <a:r>
              <a:rPr lang="en-US" sz="2000" baseline="-25000" dirty="0" err="1">
                <a:sym typeface="Wingdings" charset="2"/>
              </a:rPr>
              <a:t>encl</a:t>
            </a:r>
            <a:r>
              <a:rPr lang="en-US" sz="2000" dirty="0">
                <a:sym typeface="Wingdings" charset="2"/>
              </a:rPr>
              <a:t> is the net charge enclosed by the arbitrary closed surface of our choice. </a:t>
            </a:r>
          </a:p>
          <a:p>
            <a:pPr lvl="1">
              <a:lnSpc>
                <a:spcPct val="80000"/>
              </a:lnSpc>
            </a:pPr>
            <a:r>
              <a:rPr lang="en-US" sz="2400" dirty="0">
                <a:solidFill>
                  <a:srgbClr val="A50021"/>
                </a:solidFill>
                <a:sym typeface="Wingdings" charset="2"/>
              </a:rPr>
              <a:t>Universality of the law!</a:t>
            </a:r>
            <a:r>
              <a:rPr lang="en-US" sz="2400" dirty="0">
                <a:sym typeface="Wingdings" charset="2"/>
              </a:rPr>
              <a:t> </a:t>
            </a:r>
          </a:p>
          <a:p>
            <a:pPr lvl="2">
              <a:lnSpc>
                <a:spcPct val="80000"/>
              </a:lnSpc>
            </a:pPr>
            <a:r>
              <a:rPr lang="en-US" sz="2000" dirty="0">
                <a:sym typeface="Wingdings" charset="2"/>
              </a:rPr>
              <a:t>It does NOT matter where or how much charge is distributed inside the surface.   Gauss’ law still applies!</a:t>
            </a:r>
          </a:p>
          <a:p>
            <a:pPr lvl="1">
              <a:lnSpc>
                <a:spcPct val="80000"/>
              </a:lnSpc>
            </a:pPr>
            <a:r>
              <a:rPr lang="en-US" sz="2400" dirty="0">
                <a:sym typeface="Wingdings" charset="2"/>
              </a:rPr>
              <a:t>The charge outside the surface does not contribute to </a:t>
            </a:r>
            <a:r>
              <a:rPr lang="en-US" sz="2400" dirty="0" err="1">
                <a:sym typeface="Wingdings" charset="2"/>
              </a:rPr>
              <a:t>Q</a:t>
            </a:r>
            <a:r>
              <a:rPr lang="en-US" sz="2400" baseline="-25000" dirty="0" err="1">
                <a:sym typeface="Wingdings" charset="2"/>
              </a:rPr>
              <a:t>encl</a:t>
            </a:r>
            <a:r>
              <a:rPr lang="en-US" sz="2400" dirty="0">
                <a:sym typeface="Wingdings" charset="2"/>
              </a:rPr>
              <a:t>.  Why?</a:t>
            </a:r>
          </a:p>
          <a:p>
            <a:pPr lvl="2">
              <a:lnSpc>
                <a:spcPct val="80000"/>
              </a:lnSpc>
            </a:pPr>
            <a:r>
              <a:rPr lang="en-US" sz="2000" dirty="0">
                <a:sym typeface="Wingdings" charset="2"/>
              </a:rPr>
              <a:t>The charge outside the surface might impact field lines but not the total number of lines entering or leaving the surface.</a:t>
            </a:r>
          </a:p>
        </p:txBody>
      </p:sp>
      <p:graphicFrame>
        <p:nvGraphicFramePr>
          <p:cNvPr id="206852" name="Object 4"/>
          <p:cNvGraphicFramePr>
            <a:graphicFrameLocks noChangeAspect="1"/>
          </p:cNvGraphicFramePr>
          <p:nvPr/>
        </p:nvGraphicFramePr>
        <p:xfrm>
          <a:off x="3810000" y="914400"/>
          <a:ext cx="1879600" cy="898525"/>
        </p:xfrm>
        <a:graphic>
          <a:graphicData uri="http://schemas.openxmlformats.org/presentationml/2006/ole">
            <mc:AlternateContent xmlns:mc="http://schemas.openxmlformats.org/markup-compatibility/2006">
              <mc:Choice xmlns:v="urn:schemas-microsoft-com:vml" Requires="v">
                <p:oleObj spid="_x0000_s37938" name="Equation" r:id="rId4" imgW="901700" imgH="431800" progId="Equation.DSMT4">
                  <p:embed/>
                </p:oleObj>
              </mc:Choice>
              <mc:Fallback>
                <p:oleObj name="Equation" r:id="rId4" imgW="901700" imgH="431800" progId="Equation.DSMT4">
                  <p:embed/>
                  <p:pic>
                    <p:nvPicPr>
                      <p:cNvPr id="206852" name="Object 4"/>
                      <p:cNvPicPr>
                        <a:picLocks noChangeAspect="1" noChangeArrowheads="1"/>
                      </p:cNvPicPr>
                      <p:nvPr/>
                    </p:nvPicPr>
                    <p:blipFill>
                      <a:blip r:embed="rId5"/>
                      <a:srcRect/>
                      <a:stretch>
                        <a:fillRect/>
                      </a:stretch>
                    </p:blipFill>
                    <p:spPr bwMode="auto">
                      <a:xfrm>
                        <a:off x="3810000" y="914400"/>
                        <a:ext cx="1879600" cy="898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1485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wipe(left)">
                                      <p:cBhvr>
                                        <p:cTn id="7" dur="500"/>
                                        <p:tgtEl>
                                          <p:spTgt spid="206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6852"/>
                                        </p:tgtEl>
                                        <p:attrNameLst>
                                          <p:attrName>style.visibility</p:attrName>
                                        </p:attrNameLst>
                                      </p:cBhvr>
                                      <p:to>
                                        <p:strVal val="visible"/>
                                      </p:to>
                                    </p:set>
                                    <p:animEffect transition="in" filter="wipe(left)">
                                      <p:cBhvr>
                                        <p:cTn id="12" dur="500"/>
                                        <p:tgtEl>
                                          <p:spTgt spid="2068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6851">
                                            <p:txEl>
                                              <p:pRg st="2" end="2"/>
                                            </p:txEl>
                                          </p:spTgt>
                                        </p:tgtEl>
                                        <p:attrNameLst>
                                          <p:attrName>style.visibility</p:attrName>
                                        </p:attrNameLst>
                                      </p:cBhvr>
                                      <p:to>
                                        <p:strVal val="visible"/>
                                      </p:to>
                                    </p:set>
                                    <p:animEffect transition="in" filter="wipe(left)">
                                      <p:cBhvr>
                                        <p:cTn id="17" dur="500"/>
                                        <p:tgtEl>
                                          <p:spTgt spid="206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6851">
                                            <p:txEl>
                                              <p:pRg st="3" end="3"/>
                                            </p:txEl>
                                          </p:spTgt>
                                        </p:tgtEl>
                                        <p:attrNameLst>
                                          <p:attrName>style.visibility</p:attrName>
                                        </p:attrNameLst>
                                      </p:cBhvr>
                                      <p:to>
                                        <p:strVal val="visible"/>
                                      </p:to>
                                    </p:set>
                                    <p:animEffect transition="in" filter="wipe(left)">
                                      <p:cBhvr>
                                        <p:cTn id="22" dur="500"/>
                                        <p:tgtEl>
                                          <p:spTgt spid="206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6851">
                                            <p:txEl>
                                              <p:pRg st="4" end="4"/>
                                            </p:txEl>
                                          </p:spTgt>
                                        </p:tgtEl>
                                        <p:attrNameLst>
                                          <p:attrName>style.visibility</p:attrName>
                                        </p:attrNameLst>
                                      </p:cBhvr>
                                      <p:to>
                                        <p:strVal val="visible"/>
                                      </p:to>
                                    </p:set>
                                    <p:animEffect transition="in" filter="wipe(left)">
                                      <p:cBhvr>
                                        <p:cTn id="27" dur="500"/>
                                        <p:tgtEl>
                                          <p:spTgt spid="206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6851">
                                            <p:txEl>
                                              <p:pRg st="5" end="5"/>
                                            </p:txEl>
                                          </p:spTgt>
                                        </p:tgtEl>
                                        <p:attrNameLst>
                                          <p:attrName>style.visibility</p:attrName>
                                        </p:attrNameLst>
                                      </p:cBhvr>
                                      <p:to>
                                        <p:strVal val="visible"/>
                                      </p:to>
                                    </p:set>
                                    <p:animEffect transition="in" filter="wipe(left)">
                                      <p:cBhvr>
                                        <p:cTn id="32" dur="500"/>
                                        <p:tgtEl>
                                          <p:spTgt spid="2068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6851">
                                            <p:txEl>
                                              <p:pRg st="6" end="6"/>
                                            </p:txEl>
                                          </p:spTgt>
                                        </p:tgtEl>
                                        <p:attrNameLst>
                                          <p:attrName>style.visibility</p:attrName>
                                        </p:attrNameLst>
                                      </p:cBhvr>
                                      <p:to>
                                        <p:strVal val="visible"/>
                                      </p:to>
                                    </p:set>
                                    <p:animEffect transition="in" filter="wipe(left)">
                                      <p:cBhvr>
                                        <p:cTn id="37" dur="500"/>
                                        <p:tgtEl>
                                          <p:spTgt spid="2068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6851">
                                            <p:txEl>
                                              <p:pRg st="7" end="7"/>
                                            </p:txEl>
                                          </p:spTgt>
                                        </p:tgtEl>
                                        <p:attrNameLst>
                                          <p:attrName>style.visibility</p:attrName>
                                        </p:attrNameLst>
                                      </p:cBhvr>
                                      <p:to>
                                        <p:strVal val="visible"/>
                                      </p:to>
                                    </p:set>
                                    <p:animEffect transition="in" filter="wipe(left)">
                                      <p:cBhvr>
                                        <p:cTn id="42" dur="500"/>
                                        <p:tgtEl>
                                          <p:spTgt spid="2068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6851">
                                            <p:txEl>
                                              <p:pRg st="8" end="8"/>
                                            </p:txEl>
                                          </p:spTgt>
                                        </p:tgtEl>
                                        <p:attrNameLst>
                                          <p:attrName>style.visibility</p:attrName>
                                        </p:attrNameLst>
                                      </p:cBhvr>
                                      <p:to>
                                        <p:strVal val="visible"/>
                                      </p:to>
                                    </p:set>
                                    <p:animEffect transition="in" filter="wipe(left)">
                                      <p:cBhvr>
                                        <p:cTn id="47" dur="500"/>
                                        <p:tgtEl>
                                          <p:spTgt spid="2068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6851">
                                            <p:txEl>
                                              <p:pRg st="9" end="9"/>
                                            </p:txEl>
                                          </p:spTgt>
                                        </p:tgtEl>
                                        <p:attrNameLst>
                                          <p:attrName>style.visibility</p:attrName>
                                        </p:attrNameLst>
                                      </p:cBhvr>
                                      <p:to>
                                        <p:strVal val="visible"/>
                                      </p:to>
                                    </p:set>
                                    <p:animEffect transition="in" filter="wipe(left)">
                                      <p:cBhvr>
                                        <p:cTn id="52" dur="500"/>
                                        <p:tgtEl>
                                          <p:spTgt spid="2068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06851">
                                            <p:txEl>
                                              <p:pRg st="10" end="10"/>
                                            </p:txEl>
                                          </p:spTgt>
                                        </p:tgtEl>
                                        <p:attrNameLst>
                                          <p:attrName>style.visibility</p:attrName>
                                        </p:attrNameLst>
                                      </p:cBhvr>
                                      <p:to>
                                        <p:strVal val="visible"/>
                                      </p:to>
                                    </p:set>
                                    <p:animEffect transition="in" filter="wipe(left)">
                                      <p:cBhvr>
                                        <p:cTn id="57" dur="500"/>
                                        <p:tgtEl>
                                          <p:spTgt spid="20685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06851">
                                            <p:txEl>
                                              <p:pRg st="11" end="11"/>
                                            </p:txEl>
                                          </p:spTgt>
                                        </p:tgtEl>
                                        <p:attrNameLst>
                                          <p:attrName>style.visibility</p:attrName>
                                        </p:attrNameLst>
                                      </p:cBhvr>
                                      <p:to>
                                        <p:strVal val="visible"/>
                                      </p:to>
                                    </p:set>
                                    <p:animEffect transition="in" filter="wipe(left)">
                                      <p:cBhvr>
                                        <p:cTn id="62" dur="500"/>
                                        <p:tgtEl>
                                          <p:spTgt spid="2068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Thursday, June 6,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609600" y="0"/>
            <a:ext cx="8001000" cy="762000"/>
          </a:xfrm>
        </p:spPr>
        <p:txBody>
          <a:bodyPr/>
          <a:lstStyle/>
          <a:p>
            <a:r>
              <a:rPr lang="en-US" sz="4000" dirty="0"/>
              <a:t>Reminder: Extra Credit Special Project #1 </a:t>
            </a:r>
          </a:p>
        </p:txBody>
      </p:sp>
      <p:sp>
        <p:nvSpPr>
          <p:cNvPr id="111619" name="Rectangle 3"/>
          <p:cNvSpPr>
            <a:spLocks noGrp="1" noChangeArrowheads="1"/>
          </p:cNvSpPr>
          <p:nvPr>
            <p:ph type="body" idx="1"/>
          </p:nvPr>
        </p:nvSpPr>
        <p:spPr>
          <a:xfrm>
            <a:off x="381000" y="685800"/>
            <a:ext cx="8534400" cy="5562600"/>
          </a:xfrm>
        </p:spPr>
        <p:txBody>
          <a:bodyPr/>
          <a:lstStyle/>
          <a:p>
            <a:r>
              <a:rPr lang="en-US" sz="2800" dirty="0"/>
              <a:t>Compare the Coulomb force to the Gravitational force in the following cases by expressing Coulomb force (F</a:t>
            </a:r>
            <a:r>
              <a:rPr lang="en-US" sz="2800" baseline="-25000" dirty="0"/>
              <a:t>C</a:t>
            </a:r>
            <a:r>
              <a:rPr lang="en-US" sz="2800" dirty="0"/>
              <a:t>) in terms of the gravitational force (F</a:t>
            </a:r>
            <a:r>
              <a:rPr lang="en-US" sz="2800" baseline="-25000" dirty="0"/>
              <a:t>G</a:t>
            </a:r>
            <a:r>
              <a:rPr lang="en-US" sz="2800" dirty="0"/>
              <a:t>)</a:t>
            </a:r>
          </a:p>
          <a:p>
            <a:pPr lvl="1"/>
            <a:r>
              <a:rPr lang="en-US" sz="2400" dirty="0"/>
              <a:t>Between the two protons separated by 1m</a:t>
            </a:r>
          </a:p>
          <a:p>
            <a:pPr lvl="1"/>
            <a:r>
              <a:rPr lang="en-US" sz="2400" dirty="0"/>
              <a:t>Between the two protons separated by an arbitrary distance R</a:t>
            </a:r>
          </a:p>
          <a:p>
            <a:pPr lvl="1"/>
            <a:r>
              <a:rPr lang="en-US" sz="2400" dirty="0"/>
              <a:t>Between the two electrons separated by 1m</a:t>
            </a:r>
          </a:p>
          <a:p>
            <a:pPr lvl="1"/>
            <a:r>
              <a:rPr lang="en-US" sz="2400" dirty="0"/>
              <a:t>Between the two electrons separated by an arbitrary distance R </a:t>
            </a:r>
          </a:p>
          <a:p>
            <a:r>
              <a:rPr lang="en-US" sz="2800" dirty="0"/>
              <a:t>Five points each, totaling 20 points</a:t>
            </a:r>
          </a:p>
          <a:p>
            <a:r>
              <a:rPr lang="en-US" sz="2800" dirty="0"/>
              <a:t>BE SURE to show all the details of your own work, including all formulae, proper references to them and explanations</a:t>
            </a:r>
          </a:p>
          <a:p>
            <a:r>
              <a:rPr lang="en-US" sz="2800" dirty="0"/>
              <a:t>Please be sure to staple them before the submission</a:t>
            </a:r>
          </a:p>
          <a:p>
            <a:r>
              <a:rPr lang="en-US" sz="2800" dirty="0"/>
              <a:t>Due at the beginning of the class Monday, June 10</a:t>
            </a:r>
          </a:p>
        </p:txBody>
      </p:sp>
    </p:spTree>
    <p:extLst>
      <p:ext uri="{BB962C8B-B14F-4D97-AF65-F5344CB8AC3E}">
        <p14:creationId xmlns:p14="http://schemas.microsoft.com/office/powerpoint/2010/main" val="1015595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152400"/>
            <a:ext cx="8534400" cy="762000"/>
          </a:xfrm>
        </p:spPr>
        <p:txBody>
          <a:bodyPr/>
          <a:lstStyle/>
          <a:p>
            <a:r>
              <a:rPr lang="en-US" dirty="0">
                <a:latin typeface="Arial Narrow" charset="0"/>
                <a:ea typeface="ＭＳ Ｐゴシック" charset="0"/>
                <a:cs typeface="ＭＳ Ｐゴシック" charset="0"/>
              </a:rPr>
              <a:t>SP#2 – Angels &amp; Demons</a:t>
            </a:r>
          </a:p>
        </p:txBody>
      </p:sp>
      <p:sp>
        <p:nvSpPr>
          <p:cNvPr id="3" name="Content Placeholder 2"/>
          <p:cNvSpPr>
            <a:spLocks noGrp="1"/>
          </p:cNvSpPr>
          <p:nvPr>
            <p:ph idx="1"/>
          </p:nvPr>
        </p:nvSpPr>
        <p:spPr>
          <a:xfrm>
            <a:off x="685800" y="914400"/>
            <a:ext cx="7772400" cy="50292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(20 points)</a:t>
            </a:r>
          </a:p>
          <a:p>
            <a:pPr lvl="1"/>
            <a:r>
              <a:rPr lang="en-US" sz="2000" dirty="0">
                <a:latin typeface="Arial Narrow" charset="0"/>
                <a:ea typeface="ＭＳ Ｐゴシック" charset="0"/>
              </a:rPr>
              <a:t>Use the famous Einstein’s 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first two digits of your SS#.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world electricity usage (3.6GJ/</a:t>
            </a:r>
            <a:r>
              <a:rPr lang="en-US" sz="2400" dirty="0" err="1">
                <a:latin typeface="Arial Narrow" charset="0"/>
                <a:ea typeface="ＭＳ Ｐゴシック" charset="0"/>
                <a:cs typeface="ＭＳ Ｐゴシック" charset="0"/>
              </a:rPr>
              <a:t>mo</a:t>
            </a:r>
            <a:r>
              <a:rPr lang="en-US" sz="2400" dirty="0">
                <a:latin typeface="Arial Narrow" charset="0"/>
                <a:ea typeface="ＭＳ Ｐゴシック" charset="0"/>
                <a:cs typeface="ＭＳ Ｐゴシック" charset="0"/>
              </a:rPr>
              <a:t>) this energy corresponds to. (5 points)</a:t>
            </a:r>
          </a:p>
          <a:p>
            <a:r>
              <a:rPr lang="en-US" sz="2400" dirty="0">
                <a:latin typeface="Arial Narrow" charset="0"/>
                <a:ea typeface="ＭＳ Ｐゴシック" charset="0"/>
                <a:cs typeface="ＭＳ Ｐゴシック" charset="0"/>
              </a:rPr>
              <a:t>Due by the beginning of the class Wednesday, June. 12</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Thursday, June 6, 2019</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4099931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a:t>Thursday, June 6,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5</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a:t>Uniformly charged disk</a:t>
            </a:r>
            <a:r>
              <a:rPr lang="en-US" sz="2000" dirty="0"/>
              <a:t>:  Charge is distributed uniformly over a thin circular disk of radius R.  The charge per unit area (C/m</a:t>
            </a:r>
            <a:r>
              <a:rPr lang="en-US" sz="2000" baseline="30000" dirty="0"/>
              <a:t>2</a:t>
            </a:r>
            <a:r>
              <a:rPr lang="en-US" sz="2000" dirty="0"/>
              <a:t>) is </a:t>
            </a:r>
            <a:r>
              <a:rPr lang="en-US" sz="2000" dirty="0" err="1">
                <a:latin typeface="Symbol" charset="2"/>
                <a:cs typeface="Symbol" charset="2"/>
              </a:rPr>
              <a:t>σ</a:t>
            </a:r>
            <a:r>
              <a:rPr lang="en-US" sz="2000" dirty="0"/>
              <a:t>.  Calculate he electric field at a point P on the axis of the disk, a distance </a:t>
            </a:r>
            <a:r>
              <a:rPr lang="en-US" sz="2000" dirty="0" err="1"/>
              <a:t>z</a:t>
            </a:r>
            <a:r>
              <a:rPr lang="en-US" sz="2000" dirty="0"/>
              <a:t> above its center.</a:t>
            </a:r>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surface charge density is constant, </a:t>
            </a:r>
            <a:r>
              <a:rPr lang="en-US" sz="2000" dirty="0" err="1">
                <a:solidFill>
                  <a:schemeClr val="accent2"/>
                </a:solidFill>
                <a:latin typeface="Symbol" charset="2"/>
                <a:cs typeface="Symbol" charset="2"/>
              </a:rPr>
              <a:t>σ</a:t>
            </a:r>
            <a:r>
              <a:rPr lang="en-US" sz="2000" dirty="0">
                <a:solidFill>
                  <a:schemeClr val="accent2"/>
                </a:solidFill>
                <a:latin typeface="Arial Narrow" charset="0"/>
              </a:rPr>
              <a:t>, and the ring has an area of 2</a:t>
            </a:r>
            <a:r>
              <a:rPr lang="en-US" sz="2000" dirty="0">
                <a:solidFill>
                  <a:schemeClr val="accent2"/>
                </a:solidFill>
                <a:latin typeface="Symbol" charset="2"/>
                <a:cs typeface="Symbol" charset="2"/>
              </a:rPr>
              <a:t>π</a:t>
            </a:r>
            <a:r>
              <a:rPr lang="en-US" sz="2000" dirty="0">
                <a:solidFill>
                  <a:schemeClr val="accent2"/>
                </a:solidFill>
                <a:latin typeface="Arial Narrow" charset="0"/>
              </a:rPr>
              <a:t>rdr, the infinitesimal charge of </a:t>
            </a:r>
            <a:r>
              <a:rPr lang="en-US" sz="2000" dirty="0" err="1">
                <a:solidFill>
                  <a:schemeClr val="accent2"/>
                </a:solidFill>
                <a:latin typeface="Arial Narrow" charset="0"/>
              </a:rPr>
              <a:t>dQ</a:t>
            </a:r>
            <a:r>
              <a:rPr lang="en-US" sz="2000" dirty="0">
                <a:solidFill>
                  <a:schemeClr val="accent2"/>
                </a:solidFill>
                <a:latin typeface="Arial Narrow" charset="0"/>
              </a:rPr>
              <a:t> is </a:t>
            </a: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From the result of example 21 – 11 (please do this problem yourself) </a:t>
            </a: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the field (</a:t>
            </a:r>
            <a:r>
              <a:rPr lang="en-US" sz="2000" dirty="0" err="1">
                <a:solidFill>
                  <a:schemeClr val="accent2"/>
                </a:solidFill>
                <a:latin typeface="Arial Narrow" charset="0"/>
              </a:rPr>
              <a:t>dE</a:t>
            </a:r>
            <a:r>
              <a:rPr lang="en-US" sz="2000" dirty="0">
                <a:solidFill>
                  <a:schemeClr val="accent2"/>
                </a:solidFill>
                <a:latin typeface="Arial Narrow" charset="0"/>
              </a:rPr>
              <a:t>) at point P due to the charge (</a:t>
            </a:r>
            <a:r>
              <a:rPr lang="en-US" sz="2000" dirty="0" err="1">
                <a:solidFill>
                  <a:schemeClr val="accent2"/>
                </a:solidFill>
                <a:latin typeface="Arial Narrow" charset="0"/>
              </a:rPr>
              <a:t>dQ</a:t>
            </a:r>
            <a:r>
              <a:rPr lang="en-US" sz="2000" dirty="0">
                <a:solidFill>
                  <a:schemeClr val="accent2"/>
                </a:solidFill>
                <a:latin typeface="Arial Narrow" charset="0"/>
              </a:rPr>
              <a:t>) on the ring of infinitesimal width dr.</a:t>
            </a: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39118" name="Equation" r:id="rId4" imgW="787400" imgH="190500" progId="Equation.DSMT4">
                  <p:embed/>
                </p:oleObj>
              </mc:Choice>
              <mc:Fallback>
                <p:oleObj name="Equation" r:id="rId4" imgW="787400" imgH="190500" progId="Equation.DSMT4">
                  <p:embed/>
                  <p:pic>
                    <p:nvPicPr>
                      <p:cNvPr id="21300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39119" name="Equation" r:id="rId6" imgW="1320800" imgH="482600" progId="Equation.DSMT4">
                  <p:embed/>
                </p:oleObj>
              </mc:Choice>
              <mc:Fallback>
                <p:oleObj name="Equation" r:id="rId6" imgW="1320800" imgH="482600" progId="Equation.DSMT4">
                  <p:embed/>
                  <p:pic>
                    <p:nvPicPr>
                      <p:cNvPr id="11572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infinitesimal field </a:t>
            </a:r>
            <a:r>
              <a:rPr lang="en-US" sz="2000" dirty="0" err="1">
                <a:solidFill>
                  <a:schemeClr val="accent2"/>
                </a:solidFill>
                <a:latin typeface="Arial Narrow" charset="0"/>
              </a:rPr>
              <a:t>dE</a:t>
            </a:r>
            <a:r>
              <a:rPr lang="en-US" sz="2000" dirty="0">
                <a:solidFill>
                  <a:schemeClr val="accent2"/>
                </a:solidFill>
                <a:latin typeface="Arial Narrow" charset="0"/>
              </a:rPr>
              <a:t> can be written</a:t>
            </a: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39120" name="Equation" r:id="rId8" imgW="1435100" imgH="482600" progId="Equation.DSMT4">
                  <p:embed/>
                </p:oleObj>
              </mc:Choice>
              <mc:Fallback>
                <p:oleObj name="Equation" r:id="rId8" imgW="1435100" imgH="482600" progId="Equation.DSMT4">
                  <p:embed/>
                  <p:pic>
                    <p:nvPicPr>
                      <p:cNvPr id="11572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39121" name="Equation" r:id="rId10" imgW="1219200" imgH="482600" progId="Equation.DSMT4">
                  <p:embed/>
                </p:oleObj>
              </mc:Choice>
              <mc:Fallback>
                <p:oleObj name="Equation" r:id="rId10" imgW="1219200" imgH="482600" progId="Equation.DSMT4">
                  <p:embed/>
                  <p:pic>
                    <p:nvPicPr>
                      <p:cNvPr id="11572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39122" name="Equation" r:id="rId12" imgW="1206500" imgH="482600" progId="Equation.DSMT4">
                  <p:embed/>
                </p:oleObj>
              </mc:Choice>
              <mc:Fallback>
                <p:oleObj name="Equation" r:id="rId12" imgW="1206500" imgH="482600" progId="Equation.DSMT4">
                  <p:embed/>
                  <p:pic>
                    <p:nvPicPr>
                      <p:cNvPr id="115725"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06429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6,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6</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r>
              <a:rPr lang="en-US" dirty="0" err="1"/>
              <a:t>cnt’d</a:t>
            </a:r>
            <a:r>
              <a:rPr lang="en-US" dirty="0"/>
              <a:t> </a:t>
            </a:r>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40265" name="Equation" r:id="rId3" imgW="558800" imgH="304800" progId="Equation.DSMT4">
                  <p:embed/>
                </p:oleObj>
              </mc:Choice>
              <mc:Fallback>
                <p:oleObj name="Equation" r:id="rId3" imgW="558800" imgH="304800" progId="Equation.DSMT4">
                  <p:embed/>
                  <p:pic>
                    <p:nvPicPr>
                      <p:cNvPr id="213004"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Now integrating </a:t>
            </a:r>
            <a:r>
              <a:rPr lang="en-US" sz="2800" dirty="0" err="1">
                <a:solidFill>
                  <a:schemeClr val="accent2"/>
                </a:solidFill>
                <a:latin typeface="Arial Narrow" charset="0"/>
              </a:rPr>
              <a:t>dE</a:t>
            </a:r>
            <a:r>
              <a:rPr lang="en-US" sz="2800" dirty="0">
                <a:solidFill>
                  <a:schemeClr val="accent2"/>
                </a:solidFill>
                <a:latin typeface="Arial Narrow" charset="0"/>
              </a:rPr>
              <a:t> over 0 through R, we get</a:t>
            </a: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40266" name="Equation" r:id="rId5" imgW="1524000" imgH="482600" progId="Equation.DSMT4">
                  <p:embed/>
                </p:oleObj>
              </mc:Choice>
              <mc:Fallback>
                <p:oleObj name="Equation" r:id="rId5" imgW="1524000" imgH="482600" progId="Equation.DSMT4">
                  <p:embed/>
                  <p:pic>
                    <p:nvPicPr>
                      <p:cNvPr id="11776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40267" name="Equation" r:id="rId7" imgW="1371600" imgH="482600" progId="Equation.DSMT4">
                  <p:embed/>
                </p:oleObj>
              </mc:Choice>
              <mc:Fallback>
                <p:oleObj name="Equation" r:id="rId7" imgW="1371600" imgH="482600" progId="Equation.DSMT4">
                  <p:embed/>
                  <p:pic>
                    <p:nvPicPr>
                      <p:cNvPr id="11776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40268" name="Equation" r:id="rId9" imgW="1333500" imgH="647700" progId="Equation.DSMT4">
                  <p:embed/>
                </p:oleObj>
              </mc:Choice>
              <mc:Fallback>
                <p:oleObj name="Equation" r:id="rId9" imgW="1333500" imgH="647700" progId="Equation.DSMT4">
                  <p:embed/>
                  <p:pic>
                    <p:nvPicPr>
                      <p:cNvPr id="11776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40269" name="Equation" r:id="rId11" imgW="1371600" imgH="584200" progId="Equation.DSMT4">
                  <p:embed/>
                </p:oleObj>
              </mc:Choice>
              <mc:Fallback>
                <p:oleObj name="Equation" r:id="rId11" imgW="1371600" imgH="584200" progId="Equation.DSMT4">
                  <p:embed/>
                  <p:pic>
                    <p:nvPicPr>
                      <p:cNvPr id="11777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What happens if the disk has infinitely large area?</a:t>
            </a: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40270" name="Equation" r:id="rId13" imgW="1511300" imgH="584200" progId="Equation.DSMT4">
                  <p:embed/>
                </p:oleObj>
              </mc:Choice>
              <mc:Fallback>
                <p:oleObj name="Equation" r:id="rId13" imgW="1511300" imgH="584200" progId="Equation.DSMT4">
                  <p:embed/>
                  <p:pic>
                    <p:nvPicPr>
                      <p:cNvPr id="11777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40271" name="Equation" r:id="rId15" imgW="673100" imgH="431800" progId="Equation.DSMT4">
                  <p:embed/>
                </p:oleObj>
              </mc:Choice>
              <mc:Fallback>
                <p:oleObj name="Equation" r:id="rId15" imgW="673100" imgH="431800" progId="Equation.DSMT4">
                  <p:embed/>
                  <p:pic>
                    <p:nvPicPr>
                      <p:cNvPr id="117772"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So the electric field due to an evenly distributed surface charge with density, </a:t>
            </a:r>
            <a:r>
              <a:rPr lang="en-US" sz="2800" dirty="0" err="1">
                <a:solidFill>
                  <a:schemeClr val="accent2"/>
                </a:solidFill>
                <a:latin typeface="Lucida Grande"/>
                <a:ea typeface="Lucida Grande"/>
                <a:cs typeface="Lucida Grande"/>
              </a:rPr>
              <a:t>σ</a:t>
            </a:r>
            <a:r>
              <a:rPr lang="en-US" sz="2800" dirty="0">
                <a:solidFill>
                  <a:schemeClr val="accent2"/>
                </a:solidFill>
                <a:latin typeface="Arial Narrow" charset="0"/>
              </a:rPr>
              <a:t>, is </a:t>
            </a: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40272" name="Equation" r:id="rId17" imgW="508000" imgH="431800" progId="Equation.DSMT4">
                  <p:embed/>
                </p:oleObj>
              </mc:Choice>
              <mc:Fallback>
                <p:oleObj name="Equation" r:id="rId17" imgW="508000" imgH="431800" progId="Equation.DSMT4">
                  <p:embed/>
                  <p:pic>
                    <p:nvPicPr>
                      <p:cNvPr id="11777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solidFill>
                        <a:srgbClr val="FFFF99"/>
                      </a:solidFill>
                      <a:ln w="38100">
                        <a:solidFill>
                          <a:srgbClr val="C00000"/>
                        </a:solidFill>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9255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Thursday, June 6,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7</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 by the length of an arrow and the direction by the direction the arrowhead points. </a:t>
            </a:r>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Tree>
    <p:extLst>
      <p:ext uri="{BB962C8B-B14F-4D97-AF65-F5344CB8AC3E}">
        <p14:creationId xmlns:p14="http://schemas.microsoft.com/office/powerpoint/2010/main" val="296513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Thursday, June 6, 2019</a:t>
            </a:r>
          </a:p>
        </p:txBody>
      </p:sp>
      <p:sp>
        <p:nvSpPr>
          <p:cNvPr id="7" name="Footer Placeholder 4"/>
          <p:cNvSpPr>
            <a:spLocks noGrp="1"/>
          </p:cNvSpPr>
          <p:nvPr>
            <p:ph type="ftr" sz="quarter" idx="11"/>
          </p:nvPr>
        </p:nvSpPr>
        <p:spPr/>
        <p:txBody>
          <a:bodyPr/>
          <a:lstStyle/>
          <a:p>
            <a:r>
              <a:rPr lang="de-DE"/>
              <a:t>PHYS 1444-001, Summer 2019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8</a:t>
            </a:fld>
            <a:endParaRPr lang="en-US"/>
          </a:p>
        </p:txBody>
      </p:sp>
      <p:pic>
        <p:nvPicPr>
          <p:cNvPr id="152586" name="Picture 10" descr="FG21_035"/>
          <p:cNvPicPr>
            <a:picLocks noChangeAspect="1" noChangeArrowheads="1"/>
          </p:cNvPicPr>
          <p:nvPr/>
        </p:nvPicPr>
        <p:blipFill>
          <a:blip r:embed="rId3"/>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dirty="0"/>
              <a:t>Electric Field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a:t>
            </a:r>
            <a:r>
              <a:rPr lang="en-US" sz="2800" b="1" u="sng" dirty="0"/>
              <a:t>inside a conductor </a:t>
            </a:r>
            <a:r>
              <a:rPr lang="en-US" sz="2800" dirty="0"/>
              <a:t>is </a:t>
            </a:r>
            <a:r>
              <a:rPr lang="en-US" sz="2800" b="1" u="sng" dirty="0">
                <a:solidFill>
                  <a:srgbClr val="FF0000"/>
                </a:solidFill>
              </a:rPr>
              <a:t>ZERO</a:t>
            </a:r>
            <a:r>
              <a:rPr lang="en-US" sz="2800" dirty="0"/>
              <a:t> in static situation. (If the charge is at rest.) Why?</a:t>
            </a:r>
          </a:p>
          <a:p>
            <a:pPr lvl="1">
              <a:lnSpc>
                <a:spcPct val="80000"/>
              </a:lnSpc>
            </a:pPr>
            <a:r>
              <a:rPr lang="en-US" sz="2400" dirty="0"/>
              <a:t>If there were an electric field within a conductor, there would be a force on its free electrons.</a:t>
            </a:r>
          </a:p>
          <a:p>
            <a:pPr lvl="1">
              <a:lnSpc>
                <a:spcPct val="80000"/>
              </a:lnSpc>
            </a:pPr>
            <a:r>
              <a:rPr lang="en-US" sz="2400" dirty="0"/>
              <a:t>The electrons will move until they reached the position where the electric field becomes zero.</a:t>
            </a:r>
          </a:p>
          <a:p>
            <a:pPr lvl="1">
              <a:lnSpc>
                <a:spcPct val="80000"/>
              </a:lnSpc>
            </a:pPr>
            <a:r>
              <a:rPr lang="en-US" sz="2400" u="sng" dirty="0">
                <a:solidFill>
                  <a:srgbClr val="FF0000"/>
                </a:solidFill>
              </a:rPr>
              <a:t>Electric field </a:t>
            </a:r>
            <a:r>
              <a:rPr lang="en-US" sz="2400" b="1" u="sng" dirty="0">
                <a:solidFill>
                  <a:srgbClr val="FF0000"/>
                </a:solidFill>
              </a:rPr>
              <a:t>inside a non-conductor</a:t>
            </a:r>
            <a:r>
              <a:rPr lang="en-US" sz="2400" u="sng" dirty="0">
                <a:solidFill>
                  <a:srgbClr val="FF0000"/>
                </a:solidFill>
              </a:rPr>
              <a:t>, however, </a:t>
            </a:r>
            <a:r>
              <a:rPr lang="en-US" sz="2400" b="1" u="sng" dirty="0">
                <a:solidFill>
                  <a:srgbClr val="FF0000"/>
                </a:solidFill>
              </a:rPr>
              <a:t>CAN exist</a:t>
            </a:r>
            <a:r>
              <a:rPr lang="en-US" sz="2400" u="sng" dirty="0">
                <a:solidFill>
                  <a:srgbClr val="FF0000"/>
                </a:solidFill>
              </a:rPr>
              <a:t>.</a:t>
            </a:r>
          </a:p>
        </p:txBody>
      </p:sp>
      <p:sp>
        <p:nvSpPr>
          <p:cNvPr id="152585" name="Rectangle 9"/>
          <p:cNvSpPr>
            <a:spLocks noChangeArrowheads="1"/>
          </p:cNvSpPr>
          <p:nvPr/>
        </p:nvSpPr>
        <p:spPr bwMode="auto">
          <a:xfrm>
            <a:off x="457200" y="3352800"/>
            <a:ext cx="54864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Consequences of the above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Any net charge on a conductor distributes itself on 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Although no E field exists inside a conductor, the field can exist outside the conductor due to induced charges on 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150838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Thursday, June 6, 2019</a:t>
            </a:r>
          </a:p>
        </p:txBody>
      </p:sp>
      <p:sp>
        <p:nvSpPr>
          <p:cNvPr id="13" name="Footer Placeholder 4"/>
          <p:cNvSpPr>
            <a:spLocks noGrp="1"/>
          </p:cNvSpPr>
          <p:nvPr>
            <p:ph type="ftr" sz="quarter" idx="11"/>
          </p:nvPr>
        </p:nvSpPr>
        <p:spPr/>
        <p:txBody>
          <a:bodyPr/>
          <a:lstStyle/>
          <a:p>
            <a:r>
              <a:rPr lang="de-DE"/>
              <a:t>PHYS 1444-001, Summer 2019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9</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2"/>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box is an effective device for shielding. </a:t>
            </a:r>
            <a:r>
              <a:rPr lang="en-US" sz="2600" dirty="0" err="1">
                <a:solidFill>
                  <a:schemeClr val="accent2"/>
                </a:solidFill>
                <a:latin typeface="Arial Narrow" charset="0"/>
                <a:sym typeface="Wingdings" charset="2"/>
              </a:rPr>
              <a:t></a:t>
            </a:r>
            <a:r>
              <a:rPr lang="en-US" sz="2600" dirty="0">
                <a:solidFill>
                  <a:schemeClr val="accent2"/>
                </a:solidFill>
                <a:latin typeface="Arial Narrow" charset="0"/>
                <a:sym typeface="Wingdings" charset="2"/>
              </a:rPr>
              <a:t>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2"/>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3797428170"/>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12425</TotalTime>
  <Words>3434</Words>
  <Application>Microsoft Macintosh PowerPoint</Application>
  <PresentationFormat>On-screen Show (4:3)</PresentationFormat>
  <Paragraphs>327</Paragraphs>
  <Slides>29</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 Narrow</vt:lpstr>
      <vt:lpstr>Lucida Grande</vt:lpstr>
      <vt:lpstr>Monotype Corsiva</vt:lpstr>
      <vt:lpstr>Symbol</vt:lpstr>
      <vt:lpstr>Times New Roman</vt:lpstr>
      <vt:lpstr>phys1443-spring02</vt:lpstr>
      <vt:lpstr>Equation</vt:lpstr>
      <vt:lpstr>PHYS 1441 – Section 001 Lecture #4</vt:lpstr>
      <vt:lpstr>Announcements</vt:lpstr>
      <vt:lpstr>Reminder: Extra Credit Special Project #1 </vt:lpstr>
      <vt:lpstr>SP#2 – Angels &amp; Demons</vt:lpstr>
      <vt:lpstr>Example 21 – 12 </vt:lpstr>
      <vt:lpstr>Example 21 – 12 cnt’d </vt:lpstr>
      <vt:lpstr>Field Lines</vt:lpstr>
      <vt:lpstr>Electric Field and Conductors</vt:lpstr>
      <vt:lpstr>Example 21-13</vt:lpstr>
      <vt:lpstr>Motion of a Charged Particle in an Electric Field</vt:lpstr>
      <vt:lpstr>Example 21 – 14 </vt:lpstr>
      <vt:lpstr>Example 21 – 14 </vt:lpstr>
      <vt:lpstr>Gauss’ Law</vt:lpstr>
      <vt:lpstr>Electric Flux</vt:lpstr>
      <vt:lpstr>Example 22 – 1 </vt:lpstr>
      <vt:lpstr>Generalization of the Electric Flux</vt:lpstr>
      <vt:lpstr>Generalization of the Electric Flux</vt:lpstr>
      <vt:lpstr>Generalization of the Electric Flux</vt:lpstr>
      <vt:lpstr>Gauss’ Law</vt:lpstr>
      <vt:lpstr>Coulomb’s Law from Gauss’ Law</vt:lpstr>
      <vt:lpstr>Gauss’ Law from Coulomb’s Law</vt:lpstr>
      <vt:lpstr>Gauss’ Law from Coulomb’s Law Irregular Surface</vt:lpstr>
      <vt:lpstr>Gauss’ Law w/ more than one charge</vt:lpstr>
      <vt:lpstr>So what is Gauss’ Law good for?</vt:lpstr>
      <vt:lpstr>Solving problems with Gauss’ Law</vt:lpstr>
      <vt:lpstr>Example 22 – 2 </vt:lpstr>
      <vt:lpstr>Example 22 – 6 </vt:lpstr>
      <vt:lpstr>A Brain Teaser of Electric Flux</vt:lpstr>
      <vt:lpstr>Gauss’ Law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491</cp:revision>
  <cp:lastPrinted>2019-06-06T18:00:22Z</cp:lastPrinted>
  <dcterms:created xsi:type="dcterms:W3CDTF">2012-01-19T04:21:20Z</dcterms:created>
  <dcterms:modified xsi:type="dcterms:W3CDTF">2019-06-06T18:00:24Z</dcterms:modified>
</cp:coreProperties>
</file>