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36" r:id="rId2"/>
    <p:sldId id="538" r:id="rId3"/>
    <p:sldId id="480" r:id="rId4"/>
    <p:sldId id="591" r:id="rId5"/>
    <p:sldId id="559" r:id="rId6"/>
    <p:sldId id="560" r:id="rId7"/>
    <p:sldId id="561" r:id="rId8"/>
    <p:sldId id="562" r:id="rId9"/>
    <p:sldId id="563" r:id="rId10"/>
    <p:sldId id="564" r:id="rId11"/>
    <p:sldId id="565" r:id="rId12"/>
    <p:sldId id="566" r:id="rId13"/>
    <p:sldId id="575" r:id="rId14"/>
    <p:sldId id="576"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3" r:id="rId29"/>
    <p:sldId id="594"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p:restoredTop sz="94660"/>
  </p:normalViewPr>
  <p:slideViewPr>
    <p:cSldViewPr>
      <p:cViewPr varScale="1">
        <p:scale>
          <a:sx n="136" d="100"/>
          <a:sy n="136" d="100"/>
        </p:scale>
        <p:origin x="23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emf"/><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4"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emf"/><Relationship Id="rId1" Type="http://schemas.openxmlformats.org/officeDocument/2006/relationships/image" Target="../media/image92.emf"/><Relationship Id="rId4"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 Id="rId6" Type="http://schemas.openxmlformats.org/officeDocument/2006/relationships/image" Target="../media/image102.wmf"/><Relationship Id="rId5" Type="http://schemas.openxmlformats.org/officeDocument/2006/relationships/image" Target="../media/image101.emf"/><Relationship Id="rId4"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e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07069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05821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133380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381240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29</a:t>
            </a:fld>
            <a:endParaRPr lang="en-US"/>
          </a:p>
        </p:txBody>
      </p:sp>
    </p:spTree>
    <p:extLst>
      <p:ext uri="{BB962C8B-B14F-4D97-AF65-F5344CB8AC3E}">
        <p14:creationId xmlns:p14="http://schemas.microsoft.com/office/powerpoint/2010/main" val="3703897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June 6,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6,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6,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6,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6,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June 6,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June 6,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6,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June 6,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June 6,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6,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6,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June 6,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14.bin"/><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7.wmf"/><Relationship Id="rId18" Type="http://schemas.openxmlformats.org/officeDocument/2006/relationships/oleObject" Target="../embeddings/oleObject22.bin"/><Relationship Id="rId3" Type="http://schemas.openxmlformats.org/officeDocument/2006/relationships/image" Target="../media/image31.jpeg"/><Relationship Id="rId7" Type="http://schemas.openxmlformats.org/officeDocument/2006/relationships/image" Target="../media/image24.wmf"/><Relationship Id="rId12" Type="http://schemas.openxmlformats.org/officeDocument/2006/relationships/oleObject" Target="../embeddings/oleObject19.bin"/><Relationship Id="rId17"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6.wmf"/><Relationship Id="rId5" Type="http://schemas.openxmlformats.org/officeDocument/2006/relationships/image" Target="../media/image23.emf"/><Relationship Id="rId15" Type="http://schemas.openxmlformats.org/officeDocument/2006/relationships/image" Target="../media/image28.wmf"/><Relationship Id="rId10" Type="http://schemas.openxmlformats.org/officeDocument/2006/relationships/oleObject" Target="../embeddings/oleObject18.bin"/><Relationship Id="rId19" Type="http://schemas.openxmlformats.org/officeDocument/2006/relationships/image" Target="../media/image30.emf"/><Relationship Id="rId4" Type="http://schemas.openxmlformats.org/officeDocument/2006/relationships/oleObject" Target="../embeddings/oleObject15.bin"/><Relationship Id="rId9" Type="http://schemas.openxmlformats.org/officeDocument/2006/relationships/image" Target="../media/image25.wmf"/><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8.bin"/><Relationship Id="rId18" Type="http://schemas.openxmlformats.org/officeDocument/2006/relationships/image" Target="../media/image39.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6.wmf"/><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5.vml"/><Relationship Id="rId6" Type="http://schemas.openxmlformats.org/officeDocument/2006/relationships/image" Target="../media/image33.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5.wmf"/><Relationship Id="rId19" Type="http://schemas.openxmlformats.org/officeDocument/2006/relationships/oleObject" Target="../embeddings/oleObject31.bin"/><Relationship Id="rId4" Type="http://schemas.openxmlformats.org/officeDocument/2006/relationships/image" Target="../media/image32.wmf"/><Relationship Id="rId9" Type="http://schemas.openxmlformats.org/officeDocument/2006/relationships/oleObject" Target="../embeddings/oleObject26.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3.bin"/><Relationship Id="rId5" Type="http://schemas.openxmlformats.org/officeDocument/2006/relationships/image" Target="../media/image41.emf"/><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8.wmf"/><Relationship Id="rId3" Type="http://schemas.openxmlformats.org/officeDocument/2006/relationships/image" Target="../media/image43.jpeg"/><Relationship Id="rId7" Type="http://schemas.openxmlformats.org/officeDocument/2006/relationships/image" Target="../media/image45.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47.wmf"/><Relationship Id="rId5" Type="http://schemas.openxmlformats.org/officeDocument/2006/relationships/image" Target="../media/image44.emf"/><Relationship Id="rId15" Type="http://schemas.openxmlformats.org/officeDocument/2006/relationships/image" Target="../media/image49.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6.wmf"/><Relationship Id="rId1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53.jpeg"/><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1.bin"/><Relationship Id="rId5" Type="http://schemas.openxmlformats.org/officeDocument/2006/relationships/image" Target="../media/image50.emf"/><Relationship Id="rId10" Type="http://schemas.openxmlformats.org/officeDocument/2006/relationships/image" Target="../media/image54.jpeg"/><Relationship Id="rId4" Type="http://schemas.openxmlformats.org/officeDocument/2006/relationships/oleObject" Target="../embeddings/oleObject40.bin"/><Relationship Id="rId9" Type="http://schemas.openxmlformats.org/officeDocument/2006/relationships/image" Target="../media/image52.emf"/></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5.emf"/><Relationship Id="rId5" Type="http://schemas.openxmlformats.org/officeDocument/2006/relationships/oleObject" Target="../embeddings/oleObject43.bin"/><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5.xml"/><Relationship Id="rId7" Type="http://schemas.openxmlformats.org/officeDocument/2006/relationships/oleObject" Target="../embeddings/oleObject45.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9.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1.wmf"/><Relationship Id="rId4" Type="http://schemas.openxmlformats.org/officeDocument/2006/relationships/image" Target="../media/image57.jpeg"/><Relationship Id="rId9"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2.bin"/><Relationship Id="rId18" Type="http://schemas.openxmlformats.org/officeDocument/2006/relationships/image" Target="../media/image69.wmf"/><Relationship Id="rId3" Type="http://schemas.openxmlformats.org/officeDocument/2006/relationships/audio" Target="../media/audio2.wav"/><Relationship Id="rId7" Type="http://schemas.openxmlformats.org/officeDocument/2006/relationships/oleObject" Target="../embeddings/oleObject49.bin"/><Relationship Id="rId12" Type="http://schemas.openxmlformats.org/officeDocument/2006/relationships/image" Target="../media/image66.e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68.emf"/><Relationship Id="rId20" Type="http://schemas.openxmlformats.org/officeDocument/2006/relationships/image" Target="../media/image70.emf"/><Relationship Id="rId1" Type="http://schemas.openxmlformats.org/officeDocument/2006/relationships/vmlDrawing" Target="../drawings/vmlDrawing11.vml"/><Relationship Id="rId6" Type="http://schemas.openxmlformats.org/officeDocument/2006/relationships/image" Target="../media/image63.e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65.emf"/><Relationship Id="rId19" Type="http://schemas.openxmlformats.org/officeDocument/2006/relationships/oleObject" Target="../embeddings/oleObject55.bin"/><Relationship Id="rId4" Type="http://schemas.openxmlformats.org/officeDocument/2006/relationships/image" Target="../media/image71.jpeg"/><Relationship Id="rId9" Type="http://schemas.openxmlformats.org/officeDocument/2006/relationships/oleObject" Target="../embeddings/oleObject50.bin"/><Relationship Id="rId14" Type="http://schemas.openxmlformats.org/officeDocument/2006/relationships/image" Target="../media/image67.emf"/></Relationships>
</file>

<file path=ppt/slides/_rels/slide21.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0.bin"/><Relationship Id="rId18" Type="http://schemas.openxmlformats.org/officeDocument/2006/relationships/image" Target="../media/image78.wmf"/><Relationship Id="rId3" Type="http://schemas.openxmlformats.org/officeDocument/2006/relationships/audio" Target="../media/audio2.wav"/><Relationship Id="rId7" Type="http://schemas.openxmlformats.org/officeDocument/2006/relationships/oleObject" Target="../embeddings/oleObject57.bin"/><Relationship Id="rId12" Type="http://schemas.openxmlformats.org/officeDocument/2006/relationships/image" Target="../media/image75.emf"/><Relationship Id="rId17" Type="http://schemas.openxmlformats.org/officeDocument/2006/relationships/oleObject" Target="../embeddings/oleObject62.bin"/><Relationship Id="rId2" Type="http://schemas.openxmlformats.org/officeDocument/2006/relationships/slideLayout" Target="../slideLayouts/slideLayout2.xml"/><Relationship Id="rId16" Type="http://schemas.openxmlformats.org/officeDocument/2006/relationships/image" Target="../media/image77.emf"/><Relationship Id="rId1" Type="http://schemas.openxmlformats.org/officeDocument/2006/relationships/vmlDrawing" Target="../drawings/vmlDrawing12.vml"/><Relationship Id="rId6" Type="http://schemas.openxmlformats.org/officeDocument/2006/relationships/image" Target="../media/image72.e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74.emf"/><Relationship Id="rId4" Type="http://schemas.openxmlformats.org/officeDocument/2006/relationships/image" Target="../media/image71.jpeg"/><Relationship Id="rId9" Type="http://schemas.openxmlformats.org/officeDocument/2006/relationships/oleObject" Target="../embeddings/oleObject58.bin"/><Relationship Id="rId14" Type="http://schemas.openxmlformats.org/officeDocument/2006/relationships/image" Target="../media/image76.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83.jpeg"/><Relationship Id="rId7"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64.bin"/><Relationship Id="rId11" Type="http://schemas.openxmlformats.org/officeDocument/2006/relationships/image" Target="../media/image82.wmf"/><Relationship Id="rId5" Type="http://schemas.openxmlformats.org/officeDocument/2006/relationships/image" Target="../media/image79.e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81.emf"/></Relationships>
</file>

<file path=ppt/slides/_rels/slide23.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oleObject" Target="../embeddings/oleObject72.bin"/><Relationship Id="rId18" Type="http://schemas.openxmlformats.org/officeDocument/2006/relationships/image" Target="../media/image91.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8.emf"/><Relationship Id="rId17"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image" Target="../media/image90.emf"/><Relationship Id="rId1" Type="http://schemas.openxmlformats.org/officeDocument/2006/relationships/vmlDrawing" Target="../drawings/vmlDrawing14.vml"/><Relationship Id="rId6" Type="http://schemas.openxmlformats.org/officeDocument/2006/relationships/image" Target="../media/image85.e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87.emf"/><Relationship Id="rId4" Type="http://schemas.openxmlformats.org/officeDocument/2006/relationships/image" Target="../media/image84.emf"/><Relationship Id="rId9" Type="http://schemas.openxmlformats.org/officeDocument/2006/relationships/oleObject" Target="../embeddings/oleObject70.bin"/><Relationship Id="rId14" Type="http://schemas.openxmlformats.org/officeDocument/2006/relationships/image" Target="../media/image8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audio" Target="../media/audio3.wav"/><Relationship Id="rId7" Type="http://schemas.openxmlformats.org/officeDocument/2006/relationships/oleObject" Target="../embeddings/oleObject76.bin"/><Relationship Id="rId12"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2.e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94.wmf"/><Relationship Id="rId4" Type="http://schemas.openxmlformats.org/officeDocument/2006/relationships/image" Target="../media/image96.jpeg"/><Relationship Id="rId9" Type="http://schemas.openxmlformats.org/officeDocument/2006/relationships/oleObject" Target="../embeddings/oleObject7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101.emf"/><Relationship Id="rId3" Type="http://schemas.openxmlformats.org/officeDocument/2006/relationships/image" Target="../media/image103.jpeg"/><Relationship Id="rId7" Type="http://schemas.openxmlformats.org/officeDocument/2006/relationships/image" Target="../media/image98.emf"/><Relationship Id="rId12"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80.bin"/><Relationship Id="rId11" Type="http://schemas.openxmlformats.org/officeDocument/2006/relationships/image" Target="../media/image100.wmf"/><Relationship Id="rId5" Type="http://schemas.openxmlformats.org/officeDocument/2006/relationships/image" Target="../media/image97.emf"/><Relationship Id="rId15" Type="http://schemas.openxmlformats.org/officeDocument/2006/relationships/image" Target="../media/image102.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99.emf"/><Relationship Id="rId14" Type="http://schemas.openxmlformats.org/officeDocument/2006/relationships/oleObject" Target="../embeddings/oleObject8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04.emf"/><Relationship Id="rId4" Type="http://schemas.openxmlformats.org/officeDocument/2006/relationships/oleObject" Target="../embeddings/oleObject8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3" Type="http://schemas.openxmlformats.org/officeDocument/2006/relationships/image" Target="../media/image7.jpeg"/><Relationship Id="rId7" Type="http://schemas.openxmlformats.org/officeDocument/2006/relationships/image" Target="../media/image3.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oleObject" Target="../embeddings/oleObject11.bin"/><Relationship Id="rId18" Type="http://schemas.openxmlformats.org/officeDocument/2006/relationships/image" Target="../media/image15.e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2.e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14.emf"/><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9.bin"/><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June 6,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#4</a:t>
            </a:r>
          </a:p>
        </p:txBody>
      </p:sp>
      <p:sp>
        <p:nvSpPr>
          <p:cNvPr id="18438" name="Text Box 4"/>
          <p:cNvSpPr txBox="1">
            <a:spLocks noChangeArrowheads="1"/>
          </p:cNvSpPr>
          <p:nvPr/>
        </p:nvSpPr>
        <p:spPr bwMode="auto">
          <a:xfrm>
            <a:off x="3061712" y="1447800"/>
            <a:ext cx="271260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June 6,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a:extLst>
              <a:ext uri="{FF2B5EF4-FFF2-40B4-BE49-F238E27FC236}">
                <a16:creationId xmlns:a16="http://schemas.microsoft.com/office/drawing/2014/main" id="{B3397EDC-5196-AC48-B256-64C3F24435F7}"/>
              </a:ext>
            </a:extLst>
          </p:cNvPr>
          <p:cNvSpPr txBox="1">
            <a:spLocks/>
          </p:cNvSpPr>
          <p:nvPr/>
        </p:nvSpPr>
        <p:spPr bwMode="auto">
          <a:xfrm>
            <a:off x="952500" y="1855442"/>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Chapter 21</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The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 and Its Electric Field</a:t>
            </a:r>
          </a:p>
          <a:p>
            <a:pPr marL="609600" indent="-609600" algn="l"/>
            <a:r>
              <a:rPr lang="en-US" sz="2800" kern="0" dirty="0">
                <a:latin typeface="Arial Narrow" charset="0"/>
              </a:rPr>
              <a:t>Chapter 22</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Gauss’ Law</a:t>
            </a:r>
          </a:p>
          <a:p>
            <a:pPr marL="990600" lvl="1" indent="-533400"/>
            <a:r>
              <a:rPr lang="en-US" sz="2400" dirty="0">
                <a:solidFill>
                  <a:srgbClr val="003300"/>
                </a:solidFill>
                <a:latin typeface="Arial Narrow" charset="0"/>
              </a:rPr>
              <a:t>Electric Flux</a:t>
            </a:r>
          </a:p>
          <a:p>
            <a:pPr marL="990600" lvl="1" indent="-533400"/>
            <a:r>
              <a:rPr lang="en-US" sz="2400" dirty="0">
                <a:solidFill>
                  <a:srgbClr val="003300"/>
                </a:solidFill>
                <a:latin typeface="Arial Narrow" charset="0"/>
              </a:rPr>
              <a:t>Gauss’ Law with Multiple Charges</a:t>
            </a:r>
          </a:p>
        </p:txBody>
      </p:sp>
      <p:sp>
        <p:nvSpPr>
          <p:cNvPr id="11" name="Text Box 9">
            <a:extLst>
              <a:ext uri="{FF2B5EF4-FFF2-40B4-BE49-F238E27FC236}">
                <a16:creationId xmlns:a16="http://schemas.microsoft.com/office/drawing/2014/main" id="{9A66DF2F-747B-8144-9943-BD70A9F819F1}"/>
              </a:ext>
            </a:extLst>
          </p:cNvPr>
          <p:cNvSpPr txBox="1">
            <a:spLocks noChangeArrowheads="1"/>
          </p:cNvSpPr>
          <p:nvPr/>
        </p:nvSpPr>
        <p:spPr bwMode="auto">
          <a:xfrm>
            <a:off x="847437" y="5916219"/>
            <a:ext cx="753456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#3, due 11pm, next Wednesday, June 12!!</a:t>
            </a:r>
          </a:p>
        </p:txBody>
      </p:sp>
    </p:spTree>
    <p:extLst>
      <p:ext uri="{BB962C8B-B14F-4D97-AF65-F5344CB8AC3E}">
        <p14:creationId xmlns:p14="http://schemas.microsoft.com/office/powerpoint/2010/main" val="15416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Thursday, June 6,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10</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q is at a point in space where the electric field is </a:t>
            </a:r>
            <a:r>
              <a:rPr lang="en-US" b="1" dirty="0"/>
              <a:t>E</a:t>
            </a:r>
            <a:r>
              <a:rPr lang="en-US" dirty="0"/>
              <a:t>, the force exerting on the object is              .</a:t>
            </a:r>
          </a:p>
        </p:txBody>
      </p:sp>
      <p:pic>
        <p:nvPicPr>
          <p:cNvPr id="185348" name="Picture 4" descr="FG21_032"/>
          <p:cNvPicPr>
            <a:picLocks noChangeAspect="1" noChangeArrowheads="1"/>
          </p:cNvPicPr>
          <p:nvPr/>
        </p:nvPicPr>
        <p:blipFill>
          <a:blip r:embed="rId4"/>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p>
          <a:p>
            <a:pPr marL="1200150" lvl="2" indent="-285750">
              <a:lnSpc>
                <a:spcPct val="90000"/>
              </a:lnSpc>
              <a:spcBef>
                <a:spcPct val="20000"/>
              </a:spcBef>
              <a:buFontTx/>
              <a:buChar char="–"/>
            </a:pPr>
            <a:r>
              <a:rPr lang="en-US" sz="2000"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an electric field.</a:t>
            </a:r>
          </a:p>
        </p:txBody>
      </p:sp>
      <p:graphicFrame>
        <p:nvGraphicFramePr>
          <p:cNvPr id="185350" name="Object 6"/>
          <p:cNvGraphicFramePr>
            <a:graphicFrameLocks noChangeAspect="1"/>
          </p:cNvGraphicFramePr>
          <p:nvPr>
            <p:extLst>
              <p:ext uri="{D42A27DB-BD31-4B8C-83A1-F6EECF244321}">
                <p14:modId xmlns:p14="http://schemas.microsoft.com/office/powerpoint/2010/main" val="187042152"/>
              </p:ext>
            </p:extLst>
          </p:nvPr>
        </p:nvGraphicFramePr>
        <p:xfrm>
          <a:off x="3084947" y="1692275"/>
          <a:ext cx="1334653" cy="593725"/>
        </p:xfrm>
        <a:graphic>
          <a:graphicData uri="http://schemas.openxmlformats.org/presentationml/2006/ole">
            <mc:AlternateContent xmlns:mc="http://schemas.openxmlformats.org/markup-compatibility/2006">
              <mc:Choice xmlns:v="urn:schemas-microsoft-com:vml" Requires="v">
                <p:oleObj spid="_x0000_s22599" name="Equation" r:id="rId5" imgW="457200" imgH="215900" progId="Equation.DSMT4">
                  <p:embed/>
                </p:oleObj>
              </mc:Choice>
              <mc:Fallback>
                <p:oleObj name="Equation" r:id="rId5" imgW="457200" imgH="215900" progId="Equation.DSMT4">
                  <p:embed/>
                  <p:pic>
                    <p:nvPicPr>
                      <p:cNvPr id="185350" name="Object 6"/>
                      <p:cNvPicPr>
                        <a:picLocks noChangeAspect="1" noChangeArrowheads="1"/>
                      </p:cNvPicPr>
                      <p:nvPr/>
                    </p:nvPicPr>
                    <p:blipFill>
                      <a:blip r:embed="rId6"/>
                      <a:srcRect/>
                      <a:stretch>
                        <a:fillRect/>
                      </a:stretch>
                    </p:blipFill>
                    <p:spPr bwMode="auto">
                      <a:xfrm>
                        <a:off x="3084947" y="1692275"/>
                        <a:ext cx="1334653"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810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6,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11</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24113"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24114"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24115"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24116"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24117"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24118"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24119"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24120"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8800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Thursday, June 6, 2019</a:t>
            </a:r>
          </a:p>
        </p:txBody>
      </p:sp>
      <p:sp>
        <p:nvSpPr>
          <p:cNvPr id="19" name="Footer Placeholder 4"/>
          <p:cNvSpPr>
            <a:spLocks noGrp="1"/>
          </p:cNvSpPr>
          <p:nvPr>
            <p:ph type="ftr" sz="quarter" idx="11"/>
          </p:nvPr>
        </p:nvSpPr>
        <p:spPr/>
        <p:txBody>
          <a:bodyPr/>
          <a:lstStyle/>
          <a:p>
            <a:r>
              <a:rPr lang="de-DE"/>
              <a:t>PHYS 1444-001, Summer 2019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12</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25207"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25208"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25209"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25210"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25211"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25212"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25213"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25214"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25215"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3697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Thursday, June 6,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13</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b="1" dirty="0"/>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the electric charge and the electric field.</a:t>
            </a:r>
          </a:p>
          <a:p>
            <a:pPr lvl="1"/>
            <a:r>
              <a:rPr lang="en-US" dirty="0">
                <a:solidFill>
                  <a:schemeClr val="hlink"/>
                </a:solidFill>
                <a:sym typeface="Wingdings" charset="2"/>
              </a:rPr>
              <a:t>More generalized and elegant form of Coulomb’s law.</a:t>
            </a:r>
          </a:p>
          <a:p>
            <a:r>
              <a:rPr lang="en-US" dirty="0">
                <a:sym typeface="Wingdings" charset="2"/>
              </a:rPr>
              <a:t>The electric field by the distribution of charges can be obtained using Coulomb’s law by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p:txBody>
      </p:sp>
    </p:spTree>
    <p:extLst>
      <p:ext uri="{BB962C8B-B14F-4D97-AF65-F5344CB8AC3E}">
        <p14:creationId xmlns:p14="http://schemas.microsoft.com/office/powerpoint/2010/main" val="15198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Thursday, June 6,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14</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b="1" dirty="0"/>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flux </a:t>
            </a:r>
            <a:r>
              <a:rPr lang="en-US" sz="2800" dirty="0">
                <a:latin typeface="Symbol" charset="2"/>
                <a:sym typeface="Wingdings" charset="2"/>
              </a:rPr>
              <a:t>Φ</a:t>
            </a:r>
            <a:r>
              <a:rPr lang="en-US" sz="2800" baseline="-25000" dirty="0">
                <a:sym typeface="Wingdings" charset="2"/>
              </a:rPr>
              <a:t>E</a:t>
            </a:r>
            <a:r>
              <a:rPr lang="en-US" sz="2800" dirty="0"/>
              <a:t> is defined as </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=EA, if the field is perpendicular to the surface</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a:t>
            </a:r>
            <a:r>
              <a:rPr lang="en-US" sz="2400" dirty="0" err="1">
                <a:sym typeface="Wingdings" charset="2"/>
              </a:rPr>
              <a:t>EAcos</a:t>
            </a:r>
            <a:r>
              <a:rPr lang="en-US" sz="2400" dirty="0" err="1">
                <a:latin typeface="Symbol" charset="2"/>
                <a:sym typeface="Wingdings" charset="2"/>
              </a:rPr>
              <a:t>θ</a:t>
            </a:r>
            <a:r>
              <a:rPr lang="en-US" sz="2400" dirty="0">
                <a:sym typeface="Wingdings" charset="2"/>
              </a:rPr>
              <a:t>, if the field makes an angle </a:t>
            </a:r>
            <a:r>
              <a:rPr lang="en-US" sz="2400" dirty="0" err="1">
                <a:latin typeface="Symbol" charset="2"/>
                <a:sym typeface="Wingdings" charset="2"/>
              </a:rPr>
              <a:t>θ</a:t>
            </a:r>
            <a:r>
              <a:rPr lang="en-US" sz="2400" dirty="0">
                <a:sym typeface="Wingdings" charset="2"/>
              </a:rPr>
              <a:t> 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a:sym typeface="Wingdings" charset="2"/>
              </a:rPr>
              <a:t>The total number of field lines passing through the unit area perpendicular to the field.  </a:t>
            </a:r>
          </a:p>
        </p:txBody>
      </p:sp>
      <p:graphicFrame>
        <p:nvGraphicFramePr>
          <p:cNvPr id="197637" name="Object 5"/>
          <p:cNvGraphicFramePr>
            <a:graphicFrameLocks noChangeAspect="1"/>
          </p:cNvGraphicFramePr>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26715"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extLst>
              <p:ext uri="{D42A27DB-BD31-4B8C-83A1-F6EECF244321}">
                <p14:modId xmlns:p14="http://schemas.microsoft.com/office/powerpoint/2010/main" val="4091892949"/>
              </p:ext>
            </p:extLst>
          </p:nvPr>
        </p:nvGraphicFramePr>
        <p:xfrm>
          <a:off x="3962400" y="5861194"/>
          <a:ext cx="2146300" cy="463406"/>
        </p:xfrm>
        <a:graphic>
          <a:graphicData uri="http://schemas.openxmlformats.org/presentationml/2006/ole">
            <mc:AlternateContent xmlns:mc="http://schemas.openxmlformats.org/markup-compatibility/2006">
              <mc:Choice xmlns:v="urn:schemas-microsoft-com:vml" Requires="v">
                <p:oleObj spid="_x0000_s26716" name="Equation" r:id="rId6" imgW="939600" imgH="203040" progId="Equation.DSMT4">
                  <p:embed/>
                </p:oleObj>
              </mc:Choice>
              <mc:Fallback>
                <p:oleObj name="Equation" r:id="rId6" imgW="939600" imgH="203040" progId="Equation.DSMT4">
                  <p:embed/>
                  <p:pic>
                    <p:nvPicPr>
                      <p:cNvPr id="1976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5861194"/>
                        <a:ext cx="2146300" cy="4634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35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7634"/>
                                        </p:tgtEl>
                                        <p:attrNameLst>
                                          <p:attrName>style.visibility</p:attrName>
                                        </p:attrNameLst>
                                      </p:cBhvr>
                                      <p:to>
                                        <p:strVal val="visible"/>
                                      </p:to>
                                    </p:set>
                                    <p:animEffect transition="in" filter="fade">
                                      <p:cBhvr>
                                        <p:cTn id="12" dur="770" decel="100000"/>
                                        <p:tgtEl>
                                          <p:spTgt spid="197634"/>
                                        </p:tgtEl>
                                      </p:cBhvr>
                                    </p:animEffect>
                                    <p:animScale>
                                      <p:cBhvr>
                                        <p:cTn id="13" dur="770" decel="100000"/>
                                        <p:tgtEl>
                                          <p:spTgt spid="197634"/>
                                        </p:tgtEl>
                                      </p:cBhvr>
                                      <p:from x="10000" y="10000"/>
                                      <p:to x="200000" y="450000"/>
                                    </p:animScale>
                                    <p:animScale>
                                      <p:cBhvr>
                                        <p:cTn id="14" dur="1230" accel="100000" fill="hold">
                                          <p:stCondLst>
                                            <p:cond delay="770"/>
                                          </p:stCondLst>
                                        </p:cTn>
                                        <p:tgtEl>
                                          <p:spTgt spid="197634"/>
                                        </p:tgtEl>
                                      </p:cBhvr>
                                      <p:from x="200000" y="450000"/>
                                      <p:to x="100000" y="100000"/>
                                    </p:animScale>
                                    <p:set>
                                      <p:cBhvr>
                                        <p:cTn id="15" dur="770" fill="hold"/>
                                        <p:tgtEl>
                                          <p:spTgt spid="197634"/>
                                        </p:tgtEl>
                                        <p:attrNameLst>
                                          <p:attrName>ppt_x</p:attrName>
                                        </p:attrNameLst>
                                      </p:cBhvr>
                                      <p:to>
                                        <p:strVal val="(0.5)"/>
                                      </p:to>
                                    </p:set>
                                    <p:anim from="(0.5)" to="(#ppt_x)" calcmode="lin" valueType="num">
                                      <p:cBhvr>
                                        <p:cTn id="16" dur="1230" accel="100000" fill="hold">
                                          <p:stCondLst>
                                            <p:cond delay="770"/>
                                          </p:stCondLst>
                                        </p:cTn>
                                        <p:tgtEl>
                                          <p:spTgt spid="197634"/>
                                        </p:tgtEl>
                                        <p:attrNameLst>
                                          <p:attrName>ppt_x</p:attrName>
                                        </p:attrNameLst>
                                      </p:cBhvr>
                                    </p:anim>
                                    <p:set>
                                      <p:cBhvr>
                                        <p:cTn id="17" dur="770" fill="hold"/>
                                        <p:tgtEl>
                                          <p:spTgt spid="197634"/>
                                        </p:tgtEl>
                                        <p:attrNameLst>
                                          <p:attrName>ppt_y</p:attrName>
                                        </p:attrNameLst>
                                      </p:cBhvr>
                                      <p:to>
                                        <p:strVal val="(#ppt_y+0.4)"/>
                                      </p:to>
                                    </p:set>
                                    <p:anim from="(#ppt_y+0.4)" to="(#ppt_y)" calcmode="lin" valueType="num">
                                      <p:cBhvr>
                                        <p:cTn id="18" dur="1230" accel="100000" fill="hold">
                                          <p:stCondLst>
                                            <p:cond delay="770"/>
                                          </p:stCondLst>
                                        </p:cTn>
                                        <p:tgtEl>
                                          <p:spTgt spid="19763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7636">
                                            <p:txEl>
                                              <p:pRg st="1" end="1"/>
                                            </p:txEl>
                                          </p:spTgt>
                                        </p:tgtEl>
                                        <p:attrNameLst>
                                          <p:attrName>style.visibility</p:attrName>
                                        </p:attrNameLst>
                                      </p:cBhvr>
                                      <p:to>
                                        <p:strVal val="visible"/>
                                      </p:to>
                                    </p:set>
                                    <p:animEffect transition="in" filter="wipe(left)">
                                      <p:cBhvr>
                                        <p:cTn id="23" dur="500"/>
                                        <p:tgtEl>
                                          <p:spTgt spid="1976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97636">
                                            <p:txEl>
                                              <p:pRg st="2" end="2"/>
                                            </p:txEl>
                                          </p:spTgt>
                                        </p:tgtEl>
                                        <p:attrNameLst>
                                          <p:attrName>style.visibility</p:attrName>
                                        </p:attrNameLst>
                                      </p:cBhvr>
                                      <p:to>
                                        <p:strVal val="visible"/>
                                      </p:to>
                                    </p:set>
                                    <p:animEffect transition="in" filter="wipe(left)">
                                      <p:cBhvr>
                                        <p:cTn id="28" dur="500"/>
                                        <p:tgtEl>
                                          <p:spTgt spid="19763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97636">
                                            <p:txEl>
                                              <p:pRg st="3" end="3"/>
                                            </p:txEl>
                                          </p:spTgt>
                                        </p:tgtEl>
                                        <p:attrNameLst>
                                          <p:attrName>style.visibility</p:attrName>
                                        </p:attrNameLst>
                                      </p:cBhvr>
                                      <p:to>
                                        <p:strVal val="visible"/>
                                      </p:to>
                                    </p:set>
                                    <p:animEffect transition="in" filter="wipe(left)">
                                      <p:cBhvr>
                                        <p:cTn id="33" dur="500"/>
                                        <p:tgtEl>
                                          <p:spTgt spid="19763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97636">
                                            <p:txEl>
                                              <p:pRg st="4" end="4"/>
                                            </p:txEl>
                                          </p:spTgt>
                                        </p:tgtEl>
                                        <p:attrNameLst>
                                          <p:attrName>style.visibility</p:attrName>
                                        </p:attrNameLst>
                                      </p:cBhvr>
                                      <p:to>
                                        <p:strVal val="visible"/>
                                      </p:to>
                                    </p:set>
                                    <p:animEffect transition="in" filter="wipe(left)">
                                      <p:cBhvr>
                                        <p:cTn id="38" dur="500"/>
                                        <p:tgtEl>
                                          <p:spTgt spid="19763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197637"/>
                                        </p:tgtEl>
                                        <p:attrNameLst>
                                          <p:attrName>style.visibility</p:attrName>
                                        </p:attrNameLst>
                                      </p:cBhvr>
                                      <p:to>
                                        <p:strVal val="visible"/>
                                      </p:to>
                                    </p:set>
                                    <p:animEffect transition="in" filter="wipe(left)">
                                      <p:cBhvr>
                                        <p:cTn id="43" dur="500"/>
                                        <p:tgtEl>
                                          <p:spTgt spid="1976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97636">
                                            <p:txEl>
                                              <p:pRg st="5" end="5"/>
                                            </p:txEl>
                                          </p:spTgt>
                                        </p:tgtEl>
                                        <p:attrNameLst>
                                          <p:attrName>style.visibility</p:attrName>
                                        </p:attrNameLst>
                                      </p:cBhvr>
                                      <p:to>
                                        <p:strVal val="visible"/>
                                      </p:to>
                                    </p:set>
                                    <p:animEffect transition="in" filter="wipe(left)">
                                      <p:cBhvr>
                                        <p:cTn id="48" dur="500"/>
                                        <p:tgtEl>
                                          <p:spTgt spid="197636">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7636">
                                            <p:txEl>
                                              <p:pRg st="6" end="6"/>
                                            </p:txEl>
                                          </p:spTgt>
                                        </p:tgtEl>
                                        <p:attrNameLst>
                                          <p:attrName>style.visibility</p:attrName>
                                        </p:attrNameLst>
                                      </p:cBhvr>
                                      <p:to>
                                        <p:strVal val="visible"/>
                                      </p:to>
                                    </p:set>
                                    <p:animEffect transition="in" filter="wipe(left)">
                                      <p:cBhvr>
                                        <p:cTn id="53" dur="500"/>
                                        <p:tgtEl>
                                          <p:spTgt spid="1976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Thursday, June 6, 2019</a:t>
            </a:r>
          </a:p>
        </p:txBody>
      </p:sp>
      <p:sp>
        <p:nvSpPr>
          <p:cNvPr id="15" name="Footer Placeholder 4"/>
          <p:cNvSpPr>
            <a:spLocks noGrp="1"/>
          </p:cNvSpPr>
          <p:nvPr>
            <p:ph type="ftr" sz="quarter" idx="11"/>
          </p:nvPr>
        </p:nvSpPr>
        <p:spPr/>
        <p:txBody>
          <a:bodyPr/>
          <a:lstStyle/>
          <a:p>
            <a:r>
              <a:rPr lang="de-DE"/>
              <a:t>PHYS 1444-001, Summer 2019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15</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dirty="0">
                <a:solidFill>
                  <a:schemeClr val="hlink"/>
                </a:solidFill>
              </a:rPr>
              <a:t>Electric flux</a:t>
            </a:r>
            <a:r>
              <a:rPr lang="en-US" sz="2400" dirty="0">
                <a:solidFill>
                  <a:schemeClr val="hlink"/>
                </a:solidFill>
              </a:rPr>
              <a:t>. (a) Calculate the electric flux through the rectangle in the figure (a). The rectangle is 10cm by 20cm and the electric field is uniform with magnitude 200N/C. (b) What is the flux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is defined as </a:t>
            </a: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 </a:t>
            </a:r>
            <a:r>
              <a:rPr lang="en-US" dirty="0" err="1">
                <a:solidFill>
                  <a:schemeClr val="accent2"/>
                </a:solidFill>
                <a:latin typeface="Symbol" charset="2"/>
              </a:rPr>
              <a:t>θ</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27919" name="Equation" r:id="rId4" imgW="749300" imgH="241300" progId="Equation.DSMT4">
                  <p:embed/>
                </p:oleObj>
              </mc:Choice>
              <mc:Fallback>
                <p:oleObj name="Equation" r:id="rId4" imgW="749300" imgH="241300" progId="Equation.DSMT4">
                  <p:embed/>
                  <p:pic>
                    <p:nvPicPr>
                      <p:cNvPr id="198663" name="Object 7"/>
                      <p:cNvPicPr>
                        <a:picLocks noChangeAspect="1" noChangeArrowheads="1"/>
                      </p:cNvPicPr>
                      <p:nvPr/>
                    </p:nvPicPr>
                    <p:blipFill>
                      <a:blip r:embed="rId5"/>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27920" name="Equation" r:id="rId6" imgW="1257120" imgH="203040" progId="Equation.DSMT4">
                  <p:embed/>
                </p:oleObj>
              </mc:Choice>
              <mc:Fallback>
                <p:oleObj name="Equation" r:id="rId6" imgW="1257120" imgH="203040" progId="Equation.DSMT4">
                  <p:embed/>
                  <p:pic>
                    <p:nvPicPr>
                      <p:cNvPr id="19866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Symbol" charset="2"/>
              </a:rPr>
              <a:t>θ</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27921" name="Equation" r:id="rId8" imgW="1054080" imgH="228600" progId="Equation.DSMT4">
                  <p:embed/>
                </p:oleObj>
              </mc:Choice>
              <mc:Fallback>
                <p:oleObj name="Equation" r:id="rId8" imgW="1054080" imgH="228600" progId="Equation.DSMT4">
                  <p:embed/>
                  <p:pic>
                    <p:nvPicPr>
                      <p:cNvPr id="19866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27922" name="Equation" r:id="rId10" imgW="2298600" imgH="279360" progId="Equation.DSMT4">
                  <p:embed/>
                </p:oleObj>
              </mc:Choice>
              <mc:Fallback>
                <p:oleObj name="Equation" r:id="rId10" imgW="2298600" imgH="279360" progId="Equation.DSMT4">
                  <p:embed/>
                  <p:pic>
                    <p:nvPicPr>
                      <p:cNvPr id="19866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27923" name="Equation" r:id="rId12" imgW="2692080" imgH="279360" progId="Equation.DSMT4">
                  <p:embed/>
                </p:oleObj>
              </mc:Choice>
              <mc:Fallback>
                <p:oleObj name="Equation" r:id="rId12" imgW="2692080" imgH="279360" progId="Equation.DSMT4">
                  <p:embed/>
                  <p:pic>
                    <p:nvPicPr>
                      <p:cNvPr id="198668"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27924" name="Equation" r:id="rId14" imgW="507960" imgH="164880" progId="Equation.DSMT4">
                  <p:embed/>
                </p:oleObj>
              </mc:Choice>
              <mc:Fallback>
                <p:oleObj name="Equation" r:id="rId14" imgW="507960" imgH="164880" progId="Equation.DSMT4">
                  <p:embed/>
                  <p:pic>
                    <p:nvPicPr>
                      <p:cNvPr id="198669"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99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wipe(down)">
                                      <p:cBhvr>
                                        <p:cTn id="12" dur="580">
                                          <p:stCondLst>
                                            <p:cond delay="0"/>
                                          </p:stCondLst>
                                        </p:cTn>
                                        <p:tgtEl>
                                          <p:spTgt spid="198658"/>
                                        </p:tgtEl>
                                      </p:cBhvr>
                                    </p:animEffect>
                                    <p:anim calcmode="lin" valueType="num">
                                      <p:cBhvr>
                                        <p:cTn id="13" dur="1822" tmFilter="0,0; 0.14,0.36; 0.43,0.73; 0.71,0.91; 1.0,1.0">
                                          <p:stCondLst>
                                            <p:cond delay="0"/>
                                          </p:stCondLst>
                                        </p:cTn>
                                        <p:tgtEl>
                                          <p:spTgt spid="19865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865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865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865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8658"/>
                                        </p:tgtEl>
                                        <p:attrNameLst>
                                          <p:attrName>ppt_y</p:attrName>
                                        </p:attrNameLst>
                                      </p:cBhvr>
                                      <p:tavLst>
                                        <p:tav tm="0" fmla="#ppt_y-sin(pi*$)/81">
                                          <p:val>
                                            <p:fltVal val="0"/>
                                          </p:val>
                                        </p:tav>
                                        <p:tav tm="100000">
                                          <p:val>
                                            <p:fltVal val="1"/>
                                          </p:val>
                                        </p:tav>
                                      </p:tavLst>
                                    </p:anim>
                                    <p:animScale>
                                      <p:cBhvr>
                                        <p:cTn id="18" dur="26">
                                          <p:stCondLst>
                                            <p:cond delay="650"/>
                                          </p:stCondLst>
                                        </p:cTn>
                                        <p:tgtEl>
                                          <p:spTgt spid="198658"/>
                                        </p:tgtEl>
                                      </p:cBhvr>
                                      <p:to x="100000" y="60000"/>
                                    </p:animScale>
                                    <p:animScale>
                                      <p:cBhvr>
                                        <p:cTn id="19" dur="166" decel="50000">
                                          <p:stCondLst>
                                            <p:cond delay="676"/>
                                          </p:stCondLst>
                                        </p:cTn>
                                        <p:tgtEl>
                                          <p:spTgt spid="198658"/>
                                        </p:tgtEl>
                                      </p:cBhvr>
                                      <p:to x="100000" y="100000"/>
                                    </p:animScale>
                                    <p:animScale>
                                      <p:cBhvr>
                                        <p:cTn id="20" dur="26">
                                          <p:stCondLst>
                                            <p:cond delay="1312"/>
                                          </p:stCondLst>
                                        </p:cTn>
                                        <p:tgtEl>
                                          <p:spTgt spid="198658"/>
                                        </p:tgtEl>
                                      </p:cBhvr>
                                      <p:to x="100000" y="80000"/>
                                    </p:animScale>
                                    <p:animScale>
                                      <p:cBhvr>
                                        <p:cTn id="21" dur="166" decel="50000">
                                          <p:stCondLst>
                                            <p:cond delay="1338"/>
                                          </p:stCondLst>
                                        </p:cTn>
                                        <p:tgtEl>
                                          <p:spTgt spid="198658"/>
                                        </p:tgtEl>
                                      </p:cBhvr>
                                      <p:to x="100000" y="100000"/>
                                    </p:animScale>
                                    <p:animScale>
                                      <p:cBhvr>
                                        <p:cTn id="22" dur="26">
                                          <p:stCondLst>
                                            <p:cond delay="1642"/>
                                          </p:stCondLst>
                                        </p:cTn>
                                        <p:tgtEl>
                                          <p:spTgt spid="198658"/>
                                        </p:tgtEl>
                                      </p:cBhvr>
                                      <p:to x="100000" y="90000"/>
                                    </p:animScale>
                                    <p:animScale>
                                      <p:cBhvr>
                                        <p:cTn id="23" dur="166" decel="50000">
                                          <p:stCondLst>
                                            <p:cond delay="1668"/>
                                          </p:stCondLst>
                                        </p:cTn>
                                        <p:tgtEl>
                                          <p:spTgt spid="198658"/>
                                        </p:tgtEl>
                                      </p:cBhvr>
                                      <p:to x="100000" y="100000"/>
                                    </p:animScale>
                                    <p:animScale>
                                      <p:cBhvr>
                                        <p:cTn id="24" dur="26">
                                          <p:stCondLst>
                                            <p:cond delay="1808"/>
                                          </p:stCondLst>
                                        </p:cTn>
                                        <p:tgtEl>
                                          <p:spTgt spid="198658"/>
                                        </p:tgtEl>
                                      </p:cBhvr>
                                      <p:to x="100000" y="95000"/>
                                    </p:animScale>
                                    <p:animScale>
                                      <p:cBhvr>
                                        <p:cTn id="25" dur="166" decel="50000">
                                          <p:stCondLst>
                                            <p:cond delay="1834"/>
                                          </p:stCondLst>
                                        </p:cTn>
                                        <p:tgtEl>
                                          <p:spTgt spid="19865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61"/>
                                        </p:tgtEl>
                                        <p:attrNameLst>
                                          <p:attrName>style.visibility</p:attrName>
                                        </p:attrNameLst>
                                      </p:cBhvr>
                                      <p:to>
                                        <p:strVal val="visible"/>
                                      </p:to>
                                    </p:set>
                                    <p:animEffect transition="in" filter="wipe(left)">
                                      <p:cBhvr>
                                        <p:cTn id="30" dur="500"/>
                                        <p:tgtEl>
                                          <p:spTgt spid="1986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8663"/>
                                        </p:tgtEl>
                                        <p:attrNameLst>
                                          <p:attrName>style.visibility</p:attrName>
                                        </p:attrNameLst>
                                      </p:cBhvr>
                                      <p:to>
                                        <p:strVal val="visible"/>
                                      </p:to>
                                    </p:set>
                                    <p:animEffect transition="in" filter="wipe(left)">
                                      <p:cBhvr>
                                        <p:cTn id="35" dur="500"/>
                                        <p:tgtEl>
                                          <p:spTgt spid="198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8669"/>
                                        </p:tgtEl>
                                        <p:attrNameLst>
                                          <p:attrName>style.visibility</p:attrName>
                                        </p:attrNameLst>
                                      </p:cBhvr>
                                      <p:to>
                                        <p:strVal val="visible"/>
                                      </p:to>
                                    </p:set>
                                    <p:animEffect transition="in" filter="wipe(left)">
                                      <p:cBhvr>
                                        <p:cTn id="40" dur="500"/>
                                        <p:tgtEl>
                                          <p:spTgt spid="1986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98662"/>
                                        </p:tgtEl>
                                        <p:attrNameLst>
                                          <p:attrName>style.visibility</p:attrName>
                                        </p:attrNameLst>
                                      </p:cBhvr>
                                      <p:to>
                                        <p:strVal val="visible"/>
                                      </p:to>
                                    </p:set>
                                    <p:animEffect transition="in" filter="wipe(left)">
                                      <p:cBhvr>
                                        <p:cTn id="45" dur="500"/>
                                        <p:tgtEl>
                                          <p:spTgt spid="1986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8664"/>
                                        </p:tgtEl>
                                        <p:attrNameLst>
                                          <p:attrName>style.visibility</p:attrName>
                                        </p:attrNameLst>
                                      </p:cBhvr>
                                      <p:to>
                                        <p:strVal val="visible"/>
                                      </p:to>
                                    </p:set>
                                    <p:animEffect transition="in" filter="wipe(left)">
                                      <p:cBhvr>
                                        <p:cTn id="50" dur="500"/>
                                        <p:tgtEl>
                                          <p:spTgt spid="1986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8667"/>
                                        </p:tgtEl>
                                        <p:attrNameLst>
                                          <p:attrName>style.visibility</p:attrName>
                                        </p:attrNameLst>
                                      </p:cBhvr>
                                      <p:to>
                                        <p:strVal val="visible"/>
                                      </p:to>
                                    </p:set>
                                    <p:animEffect transition="in" filter="wipe(left)">
                                      <p:cBhvr>
                                        <p:cTn id="55" dur="500"/>
                                        <p:tgtEl>
                                          <p:spTgt spid="1986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8665"/>
                                        </p:tgtEl>
                                        <p:attrNameLst>
                                          <p:attrName>style.visibility</p:attrName>
                                        </p:attrNameLst>
                                      </p:cBhvr>
                                      <p:to>
                                        <p:strVal val="visible"/>
                                      </p:to>
                                    </p:set>
                                    <p:animEffect transition="in" filter="wipe(left)">
                                      <p:cBhvr>
                                        <p:cTn id="60" dur="500"/>
                                        <p:tgtEl>
                                          <p:spTgt spid="19866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8666"/>
                                        </p:tgtEl>
                                        <p:attrNameLst>
                                          <p:attrName>style.visibility</p:attrName>
                                        </p:attrNameLst>
                                      </p:cBhvr>
                                      <p:to>
                                        <p:strVal val="visible"/>
                                      </p:to>
                                    </p:set>
                                    <p:animEffect transition="in" filter="wipe(left)">
                                      <p:cBhvr>
                                        <p:cTn id="65" dur="500"/>
                                        <p:tgtEl>
                                          <p:spTgt spid="19866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8668"/>
                                        </p:tgtEl>
                                        <p:attrNameLst>
                                          <p:attrName>style.visibility</p:attrName>
                                        </p:attrNameLst>
                                      </p:cBhvr>
                                      <p:to>
                                        <p:strVal val="visible"/>
                                      </p:to>
                                    </p:set>
                                    <p:animEffect transition="in" filter="wipe(left)">
                                      <p:cBhvr>
                                        <p:cTn id="70" dur="500"/>
                                        <p:tgtEl>
                                          <p:spTgt spid="19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198661" grpId="0"/>
      <p:bldP spid="198662" grpId="0"/>
      <p:bldP spid="1986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6,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16</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dirty="0"/>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 </a:t>
            </a:r>
            <a:r>
              <a:rPr lang="en-US" sz="2800" dirty="0" err="1">
                <a:latin typeface="Symbol" charset="2"/>
              </a:rPr>
              <a:t>Δ</a:t>
            </a:r>
            <a:r>
              <a:rPr lang="en-US" sz="2800" b="1" dirty="0" err="1"/>
              <a:t>A</a:t>
            </a:r>
            <a:r>
              <a:rPr lang="en-US" sz="2800" i="1" baseline="-25000" dirty="0" err="1"/>
              <a:t>i</a:t>
            </a:r>
            <a:r>
              <a:rPr lang="en-US" sz="2800" dirty="0"/>
              <a:t> 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 is 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 </a:t>
            </a:r>
            <a:r>
              <a:rPr lang="en-US" sz="2800" dirty="0" err="1">
                <a:latin typeface="Symbol" charset="2"/>
                <a:sym typeface="Wingdings" charset="2"/>
              </a:rPr>
              <a:t>Δ</a:t>
            </a:r>
            <a:r>
              <a:rPr lang="en-US" sz="2800" b="1" dirty="0" err="1">
                <a:sym typeface="Wingdings" charset="2"/>
              </a:rPr>
              <a:t>A</a:t>
            </a:r>
            <a:r>
              <a:rPr lang="en-US" sz="2800" i="1" baseline="-25000" dirty="0" err="1">
                <a:sym typeface="Wingdings" charset="2"/>
              </a:rPr>
              <a:t>i</a:t>
            </a:r>
            <a:r>
              <a:rPr lang="en-US" sz="2800" dirty="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nvGraphicFramePr>
        <p:xfrm>
          <a:off x="4205288" y="4329113"/>
          <a:ext cx="2255837" cy="1052512"/>
        </p:xfrm>
        <a:graphic>
          <a:graphicData uri="http://schemas.openxmlformats.org/presentationml/2006/ole">
            <mc:AlternateContent xmlns:mc="http://schemas.openxmlformats.org/markup-compatibility/2006">
              <mc:Choice xmlns:v="urn:schemas-microsoft-com:vml" Requires="v">
                <p:oleObj spid="_x0000_s28808" name="Equation" r:id="rId4" imgW="952500" imgH="444500" progId="Equation.DSMT4">
                  <p:embed/>
                </p:oleObj>
              </mc:Choice>
              <mc:Fallback>
                <p:oleObj name="Equation" r:id="rId4" imgW="952500" imgH="444500" progId="Equation.DSMT4">
                  <p:embed/>
                  <p:pic>
                    <p:nvPicPr>
                      <p:cNvPr id="203781" name="Object 5"/>
                      <p:cNvPicPr>
                        <a:picLocks noChangeAspect="1" noChangeArrowheads="1"/>
                      </p:cNvPicPr>
                      <p:nvPr/>
                    </p:nvPicPr>
                    <p:blipFill>
                      <a:blip r:embed="rId5"/>
                      <a:srcRect/>
                      <a:stretch>
                        <a:fillRect/>
                      </a:stretch>
                    </p:blipFill>
                    <p:spPr bwMode="auto">
                      <a:xfrm>
                        <a:off x="4205288" y="4329113"/>
                        <a:ext cx="2255837" cy="1052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28809"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28810"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19375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Effect transition="in" filter="wipe(left)">
                                      <p:cBhvr>
                                        <p:cTn id="12" dur="500"/>
                                        <p:tgtEl>
                                          <p:spTgt spid="203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1" end="1"/>
                                            </p:txEl>
                                          </p:spTgt>
                                        </p:tgtEl>
                                        <p:attrNameLst>
                                          <p:attrName>style.visibility</p:attrName>
                                        </p:attrNameLst>
                                      </p:cBhvr>
                                      <p:to>
                                        <p:strVal val="visible"/>
                                      </p:to>
                                    </p:set>
                                    <p:animEffect transition="in" filter="wipe(left)">
                                      <p:cBhvr>
                                        <p:cTn id="17" dur="500"/>
                                        <p:tgtEl>
                                          <p:spTgt spid="203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2" end="2"/>
                                            </p:txEl>
                                          </p:spTgt>
                                        </p:tgtEl>
                                        <p:attrNameLst>
                                          <p:attrName>style.visibility</p:attrName>
                                        </p:attrNameLst>
                                      </p:cBhvr>
                                      <p:to>
                                        <p:strVal val="visible"/>
                                      </p:to>
                                    </p:set>
                                    <p:animEffect transition="in" filter="wipe(left)">
                                      <p:cBhvr>
                                        <p:cTn id="22" dur="500"/>
                                        <p:tgtEl>
                                          <p:spTgt spid="203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3" end="3"/>
                                            </p:txEl>
                                          </p:spTgt>
                                        </p:tgtEl>
                                        <p:attrNameLst>
                                          <p:attrName>style.visibility</p:attrName>
                                        </p:attrNameLst>
                                      </p:cBhvr>
                                      <p:to>
                                        <p:strVal val="visible"/>
                                      </p:to>
                                    </p:set>
                                    <p:animEffect transition="in" filter="wipe(left)">
                                      <p:cBhvr>
                                        <p:cTn id="27" dur="500"/>
                                        <p:tgtEl>
                                          <p:spTgt spid="2037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3781"/>
                                        </p:tgtEl>
                                        <p:attrNameLst>
                                          <p:attrName>style.visibility</p:attrName>
                                        </p:attrNameLst>
                                      </p:cBhvr>
                                      <p:to>
                                        <p:strVal val="visible"/>
                                      </p:to>
                                    </p:set>
                                    <p:animEffect transition="in" filter="wipe(left)">
                                      <p:cBhvr>
                                        <p:cTn id="32" dur="500"/>
                                        <p:tgtEl>
                                          <p:spTgt spid="2037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3780">
                                            <p:txEl>
                                              <p:pRg st="5" end="5"/>
                                            </p:txEl>
                                          </p:spTgt>
                                        </p:tgtEl>
                                        <p:attrNameLst>
                                          <p:attrName>style.visibility</p:attrName>
                                        </p:attrNameLst>
                                      </p:cBhvr>
                                      <p:to>
                                        <p:strVal val="visible"/>
                                      </p:to>
                                    </p:set>
                                    <p:animEffect transition="in" filter="wipe(left)">
                                      <p:cBhvr>
                                        <p:cTn id="37" dur="500"/>
                                        <p:tgtEl>
                                          <p:spTgt spid="2037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3782"/>
                                        </p:tgtEl>
                                        <p:attrNameLst>
                                          <p:attrName>style.visibility</p:attrName>
                                        </p:attrNameLst>
                                      </p:cBhvr>
                                      <p:to>
                                        <p:strVal val="visible"/>
                                      </p:to>
                                    </p:set>
                                    <p:animEffect transition="in" filter="wipe(left)">
                                      <p:cBhvr>
                                        <p:cTn id="42" dur="500"/>
                                        <p:tgtEl>
                                          <p:spTgt spid="2037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3784"/>
                                        </p:tgtEl>
                                        <p:attrNameLst>
                                          <p:attrName>style.visibility</p:attrName>
                                        </p:attrNameLst>
                                      </p:cBhvr>
                                      <p:to>
                                        <p:strVal val="visible"/>
                                      </p:to>
                                    </p:set>
                                    <p:animEffect transition="in" filter="wipe(left)">
                                      <p:cBhvr>
                                        <p:cTn id="47" dur="500"/>
                                        <p:tgtEl>
                                          <p:spTgt spid="203784"/>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203786"/>
                                        </p:tgtEl>
                                        <p:attrNameLst>
                                          <p:attrName>style.visibility</p:attrName>
                                        </p:attrNameLst>
                                      </p:cBhvr>
                                      <p:to>
                                        <p:strVal val="visible"/>
                                      </p:to>
                                    </p:set>
                                    <p:animEffect transition="in" filter="fade">
                                      <p:cBhvr>
                                        <p:cTn id="52" dur="770" decel="100000"/>
                                        <p:tgtEl>
                                          <p:spTgt spid="203786"/>
                                        </p:tgtEl>
                                      </p:cBhvr>
                                    </p:animEffect>
                                    <p:animScale>
                                      <p:cBhvr>
                                        <p:cTn id="53" dur="770" decel="100000"/>
                                        <p:tgtEl>
                                          <p:spTgt spid="203786"/>
                                        </p:tgtEl>
                                      </p:cBhvr>
                                      <p:from x="10000" y="10000"/>
                                      <p:to x="200000" y="450000"/>
                                    </p:animScale>
                                    <p:animScale>
                                      <p:cBhvr>
                                        <p:cTn id="54" dur="1230" accel="100000" fill="hold">
                                          <p:stCondLst>
                                            <p:cond delay="770"/>
                                          </p:stCondLst>
                                        </p:cTn>
                                        <p:tgtEl>
                                          <p:spTgt spid="203786"/>
                                        </p:tgtEl>
                                      </p:cBhvr>
                                      <p:from x="200000" y="450000"/>
                                      <p:to x="100000" y="100000"/>
                                    </p:animScale>
                                    <p:set>
                                      <p:cBhvr>
                                        <p:cTn id="55" dur="770" fill="hold"/>
                                        <p:tgtEl>
                                          <p:spTgt spid="203786"/>
                                        </p:tgtEl>
                                        <p:attrNameLst>
                                          <p:attrName>ppt_x</p:attrName>
                                        </p:attrNameLst>
                                      </p:cBhvr>
                                      <p:to>
                                        <p:strVal val="(0.5)"/>
                                      </p:to>
                                    </p:set>
                                    <p:anim from="(0.5)" to="(#ppt_x)" calcmode="lin" valueType="num">
                                      <p:cBhvr>
                                        <p:cTn id="56" dur="1230" accel="100000" fill="hold">
                                          <p:stCondLst>
                                            <p:cond delay="770"/>
                                          </p:stCondLst>
                                        </p:cTn>
                                        <p:tgtEl>
                                          <p:spTgt spid="203786"/>
                                        </p:tgtEl>
                                        <p:attrNameLst>
                                          <p:attrName>ppt_x</p:attrName>
                                        </p:attrNameLst>
                                      </p:cBhvr>
                                    </p:anim>
                                    <p:set>
                                      <p:cBhvr>
                                        <p:cTn id="57" dur="770" fill="hold"/>
                                        <p:tgtEl>
                                          <p:spTgt spid="203786"/>
                                        </p:tgtEl>
                                        <p:attrNameLst>
                                          <p:attrName>ppt_y</p:attrName>
                                        </p:attrNameLst>
                                      </p:cBhvr>
                                      <p:to>
                                        <p:strVal val="(#ppt_y+0.4)"/>
                                      </p:to>
                                    </p:set>
                                    <p:anim from="(#ppt_y+0.4)" to="(#ppt_y)" calcmode="lin" valueType="num">
                                      <p:cBhvr>
                                        <p:cTn id="58" dur="1230" accel="100000" fill="hold">
                                          <p:stCondLst>
                                            <p:cond delay="770"/>
                                          </p:stCondLst>
                                        </p:cTn>
                                        <p:tgtEl>
                                          <p:spTgt spid="20378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03783"/>
                                        </p:tgtEl>
                                        <p:attrNameLst>
                                          <p:attrName>style.visibility</p:attrName>
                                        </p:attrNameLst>
                                      </p:cBhvr>
                                      <p:to>
                                        <p:strVal val="visible"/>
                                      </p:to>
                                    </p:set>
                                    <p:animEffect transition="in" filter="wipe(left)">
                                      <p:cBhvr>
                                        <p:cTn id="63" dur="500"/>
                                        <p:tgtEl>
                                          <p:spTgt spid="2037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03785"/>
                                        </p:tgtEl>
                                        <p:attrNameLst>
                                          <p:attrName>style.visibility</p:attrName>
                                        </p:attrNameLst>
                                      </p:cBhvr>
                                      <p:to>
                                        <p:strVal val="visible"/>
                                      </p:to>
                                    </p:set>
                                    <p:animEffect transition="in" filter="wipe(left)">
                                      <p:cBhvr>
                                        <p:cTn id="68"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P spid="203784" grpId="0"/>
      <p:bldP spid="2037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Thursday, June 6,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17</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362200"/>
            <a:ext cx="83820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|&lt;π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&gt;0.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|&gt;π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&lt;0.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 net 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line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extLst>
              <p:ext uri="{D42A27DB-BD31-4B8C-83A1-F6EECF244321}">
                <p14:modId xmlns:p14="http://schemas.microsoft.com/office/powerpoint/2010/main" val="4280926621"/>
              </p:ext>
            </p:extLst>
          </p:nvPr>
        </p:nvGraphicFramePr>
        <p:xfrm>
          <a:off x="2546350" y="4643438"/>
          <a:ext cx="2101850" cy="614362"/>
        </p:xfrm>
        <a:graphic>
          <a:graphicData uri="http://schemas.openxmlformats.org/presentationml/2006/ole">
            <mc:AlternateContent xmlns:mc="http://schemas.openxmlformats.org/markup-compatibility/2006">
              <mc:Choice xmlns:v="urn:schemas-microsoft-com:vml" Requires="v">
                <p:oleObj spid="_x0000_s29742" name="Equation" r:id="rId5" imgW="1041400" imgH="304800" progId="Equation.DSMT4">
                  <p:embed/>
                </p:oleObj>
              </mc:Choice>
              <mc:Fallback>
                <p:oleObj name="Equation" r:id="rId5" imgW="1041400" imgH="304800" progId="Equation.DSMT4">
                  <p:embed/>
                  <p:pic>
                    <p:nvPicPr>
                      <p:cNvPr id="204807" name="Object 7"/>
                      <p:cNvPicPr>
                        <a:picLocks noChangeAspect="1" noChangeArrowheads="1"/>
                      </p:cNvPicPr>
                      <p:nvPr/>
                    </p:nvPicPr>
                    <p:blipFill>
                      <a:blip r:embed="rId6"/>
                      <a:srcRect/>
                      <a:stretch>
                        <a:fillRect/>
                      </a:stretch>
                    </p:blipFill>
                    <p:spPr bwMode="auto">
                      <a:xfrm>
                        <a:off x="2546350" y="46434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49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wipe(left)">
                                      <p:cBhvr>
                                        <p:cTn id="7" dur="500"/>
                                        <p:tgtEl>
                                          <p:spTgt spid="204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6">
                                            <p:txEl>
                                              <p:pRg st="0" end="0"/>
                                            </p:txEl>
                                          </p:spTgt>
                                        </p:tgtEl>
                                        <p:attrNameLst>
                                          <p:attrName>style.visibility</p:attrName>
                                        </p:attrNameLst>
                                      </p:cBhvr>
                                      <p:to>
                                        <p:strVal val="visible"/>
                                      </p:to>
                                    </p:set>
                                    <p:animEffect transition="in" filter="wipe(left)">
                                      <p:cBhvr>
                                        <p:cTn id="12" dur="500"/>
                                        <p:tgtEl>
                                          <p:spTgt spid="2048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06">
                                            <p:txEl>
                                              <p:pRg st="1" end="1"/>
                                            </p:txEl>
                                          </p:spTgt>
                                        </p:tgtEl>
                                        <p:attrNameLst>
                                          <p:attrName>style.visibility</p:attrName>
                                        </p:attrNameLst>
                                      </p:cBhvr>
                                      <p:to>
                                        <p:strVal val="visible"/>
                                      </p:to>
                                    </p:set>
                                    <p:animEffect transition="in" filter="wipe(left)">
                                      <p:cBhvr>
                                        <p:cTn id="17" dur="500"/>
                                        <p:tgtEl>
                                          <p:spTgt spid="2048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6">
                                            <p:txEl>
                                              <p:pRg st="2" end="2"/>
                                            </p:txEl>
                                          </p:spTgt>
                                        </p:tgtEl>
                                        <p:attrNameLst>
                                          <p:attrName>style.visibility</p:attrName>
                                        </p:attrNameLst>
                                      </p:cBhvr>
                                      <p:to>
                                        <p:strVal val="visible"/>
                                      </p:to>
                                    </p:set>
                                    <p:animEffect transition="in" filter="wipe(left)">
                                      <p:cBhvr>
                                        <p:cTn id="22" dur="500"/>
                                        <p:tgtEl>
                                          <p:spTgt spid="2048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06">
                                            <p:txEl>
                                              <p:pRg st="3" end="3"/>
                                            </p:txEl>
                                          </p:spTgt>
                                        </p:tgtEl>
                                        <p:attrNameLst>
                                          <p:attrName>style.visibility</p:attrName>
                                        </p:attrNameLst>
                                      </p:cBhvr>
                                      <p:to>
                                        <p:strVal val="visible"/>
                                      </p:to>
                                    </p:set>
                                    <p:animEffect transition="in" filter="wipe(left)">
                                      <p:cBhvr>
                                        <p:cTn id="27" dur="500"/>
                                        <p:tgtEl>
                                          <p:spTgt spid="2048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204802"/>
                                        </p:tgtEl>
                                        <p:attrNameLst>
                                          <p:attrName>style.visibility</p:attrName>
                                        </p:attrNameLst>
                                      </p:cBhvr>
                                      <p:to>
                                        <p:strVal val="visible"/>
                                      </p:to>
                                    </p:set>
                                    <p:animEffect transition="in" filter="fade">
                                      <p:cBhvr>
                                        <p:cTn id="32" dur="770" decel="100000"/>
                                        <p:tgtEl>
                                          <p:spTgt spid="204802"/>
                                        </p:tgtEl>
                                      </p:cBhvr>
                                    </p:animEffect>
                                    <p:animScale>
                                      <p:cBhvr>
                                        <p:cTn id="33" dur="770" decel="100000"/>
                                        <p:tgtEl>
                                          <p:spTgt spid="204802"/>
                                        </p:tgtEl>
                                      </p:cBhvr>
                                      <p:from x="10000" y="10000"/>
                                      <p:to x="200000" y="450000"/>
                                    </p:animScale>
                                    <p:animScale>
                                      <p:cBhvr>
                                        <p:cTn id="34" dur="1230" accel="100000" fill="hold">
                                          <p:stCondLst>
                                            <p:cond delay="770"/>
                                          </p:stCondLst>
                                        </p:cTn>
                                        <p:tgtEl>
                                          <p:spTgt spid="204802"/>
                                        </p:tgtEl>
                                      </p:cBhvr>
                                      <p:from x="200000" y="450000"/>
                                      <p:to x="100000" y="100000"/>
                                    </p:animScale>
                                    <p:set>
                                      <p:cBhvr>
                                        <p:cTn id="35" dur="770" fill="hold"/>
                                        <p:tgtEl>
                                          <p:spTgt spid="204802"/>
                                        </p:tgtEl>
                                        <p:attrNameLst>
                                          <p:attrName>ppt_x</p:attrName>
                                        </p:attrNameLst>
                                      </p:cBhvr>
                                      <p:to>
                                        <p:strVal val="(0.5)"/>
                                      </p:to>
                                    </p:set>
                                    <p:anim from="(0.5)" to="(#ppt_x)" calcmode="lin" valueType="num">
                                      <p:cBhvr>
                                        <p:cTn id="36" dur="1230" accel="100000" fill="hold">
                                          <p:stCondLst>
                                            <p:cond delay="770"/>
                                          </p:stCondLst>
                                        </p:cTn>
                                        <p:tgtEl>
                                          <p:spTgt spid="204802"/>
                                        </p:tgtEl>
                                        <p:attrNameLst>
                                          <p:attrName>ppt_x</p:attrName>
                                        </p:attrNameLst>
                                      </p:cBhvr>
                                    </p:anim>
                                    <p:set>
                                      <p:cBhvr>
                                        <p:cTn id="37" dur="770" fill="hold"/>
                                        <p:tgtEl>
                                          <p:spTgt spid="204802"/>
                                        </p:tgtEl>
                                        <p:attrNameLst>
                                          <p:attrName>ppt_y</p:attrName>
                                        </p:attrNameLst>
                                      </p:cBhvr>
                                      <p:to>
                                        <p:strVal val="(#ppt_y+0.4)"/>
                                      </p:to>
                                    </p:set>
                                    <p:anim from="(#ppt_y+0.4)" to="(#ppt_y)" calcmode="lin" valueType="num">
                                      <p:cBhvr>
                                        <p:cTn id="38" dur="1230" accel="100000" fill="hold">
                                          <p:stCondLst>
                                            <p:cond delay="770"/>
                                          </p:stCondLst>
                                        </p:cTn>
                                        <p:tgtEl>
                                          <p:spTgt spid="204802"/>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04806">
                                            <p:txEl>
                                              <p:pRg st="4" end="4"/>
                                            </p:txEl>
                                          </p:spTgt>
                                        </p:tgtEl>
                                        <p:attrNameLst>
                                          <p:attrName>style.visibility</p:attrName>
                                        </p:attrNameLst>
                                      </p:cBhvr>
                                      <p:to>
                                        <p:strVal val="visible"/>
                                      </p:to>
                                    </p:set>
                                    <p:animEffect transition="in" filter="wipe(left)">
                                      <p:cBhvr>
                                        <p:cTn id="43" dur="500"/>
                                        <p:tgtEl>
                                          <p:spTgt spid="20480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4807"/>
                                        </p:tgtEl>
                                        <p:attrNameLst>
                                          <p:attrName>style.visibility</p:attrName>
                                        </p:attrNameLst>
                                      </p:cBhvr>
                                      <p:to>
                                        <p:strVal val="visible"/>
                                      </p:to>
                                    </p:set>
                                    <p:animEffect transition="in" filter="wipe(left)">
                                      <p:cBhvr>
                                        <p:cTn id="48" dur="500"/>
                                        <p:tgtEl>
                                          <p:spTgt spid="20480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04806">
                                            <p:txEl>
                                              <p:pRg st="5" end="5"/>
                                            </p:txEl>
                                          </p:spTgt>
                                        </p:tgtEl>
                                        <p:attrNameLst>
                                          <p:attrName>style.visibility</p:attrName>
                                        </p:attrNameLst>
                                      </p:cBhvr>
                                      <p:to>
                                        <p:strVal val="visible"/>
                                      </p:to>
                                    </p:set>
                                    <p:animEffect transition="in" filter="wipe(left)">
                                      <p:cBhvr>
                                        <p:cTn id="53" dur="500"/>
                                        <p:tgtEl>
                                          <p:spTgt spid="2048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p:bldP spid="20480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Thursday, June 6,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18</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figure bottom right?</a:t>
            </a:r>
          </a:p>
          <a:p>
            <a:pPr lvl="1"/>
            <a:r>
              <a:rPr lang="en-US" sz="2400" dirty="0">
                <a:sym typeface="Wingdings" charset="2"/>
              </a:rPr>
              <a:t>There should be a net inward flux (negative flux) since the total charge inside the volume is negative.</a:t>
            </a:r>
          </a:p>
          <a:p>
            <a:r>
              <a:rPr lang="en-US" sz="2800" dirty="0">
                <a:solidFill>
                  <a:srgbClr val="FF0000"/>
                </a:solidFill>
                <a:sym typeface="Wingdings" charset="2"/>
              </a:rPr>
              <a:t>The net flux that crosses an enclosed surface is proportional to the total charge inside the surface.</a:t>
            </a:r>
            <a:r>
              <a:rPr lang="en-US" sz="2800" dirty="0">
                <a:sym typeface="Wingdings" charset="2"/>
              </a:rPr>
              <a:t>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0860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9">
                                            <p:txEl>
                                              <p:pRg st="0" end="0"/>
                                            </p:txEl>
                                          </p:spTgt>
                                        </p:tgtEl>
                                        <p:attrNameLst>
                                          <p:attrName>style.visibility</p:attrName>
                                        </p:attrNameLst>
                                      </p:cBhvr>
                                      <p:to>
                                        <p:strVal val="visible"/>
                                      </p:to>
                                    </p:set>
                                    <p:animEffect transition="in" filter="wipe(left)">
                                      <p:cBhvr>
                                        <p:cTn id="7" dur="500"/>
                                        <p:tgtEl>
                                          <p:spTgt spid="205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5826"/>
                                        </p:tgtEl>
                                        <p:attrNameLst>
                                          <p:attrName>style.visibility</p:attrName>
                                        </p:attrNameLst>
                                      </p:cBhvr>
                                      <p:to>
                                        <p:strVal val="visible"/>
                                      </p:to>
                                    </p:set>
                                    <p:animScale>
                                      <p:cBhvr>
                                        <p:cTn id="12" dur="1000" decel="50000" fill="hold">
                                          <p:stCondLst>
                                            <p:cond delay="0"/>
                                          </p:stCondLst>
                                        </p:cTn>
                                        <p:tgtEl>
                                          <p:spTgt spid="205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5826"/>
                                        </p:tgtEl>
                                        <p:attrNameLst>
                                          <p:attrName>ppt_x</p:attrName>
                                          <p:attrName>ppt_y</p:attrName>
                                        </p:attrNameLst>
                                      </p:cBhvr>
                                    </p:animMotion>
                                    <p:animEffect transition="in" filter="fade">
                                      <p:cBhvr>
                                        <p:cTn id="14" dur="1000"/>
                                        <p:tgtEl>
                                          <p:spTgt spid="2058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5829">
                                            <p:txEl>
                                              <p:pRg st="1" end="1"/>
                                            </p:txEl>
                                          </p:spTgt>
                                        </p:tgtEl>
                                        <p:attrNameLst>
                                          <p:attrName>style.visibility</p:attrName>
                                        </p:attrNameLst>
                                      </p:cBhvr>
                                      <p:to>
                                        <p:strVal val="visible"/>
                                      </p:to>
                                    </p:set>
                                    <p:animEffect transition="in" filter="wipe(left)">
                                      <p:cBhvr>
                                        <p:cTn id="19" dur="500"/>
                                        <p:tgtEl>
                                          <p:spTgt spid="205829">
                                            <p:txEl>
                                              <p:pRg st="1" end="1"/>
                                            </p:txEl>
                                          </p:spTgt>
                                        </p:tgtEl>
                                      </p:cBhvr>
                                    </p:animEffect>
                                  </p:childTnLst>
                                </p:cTn>
                              </p:par>
                            </p:childTnLst>
                          </p:cTn>
                        </p:par>
                        <p:par>
                          <p:cTn id="20" fill="hold">
                            <p:stCondLst>
                              <p:cond delay="95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5829">
                                            <p:txEl>
                                              <p:pRg st="2" end="2"/>
                                            </p:txEl>
                                          </p:spTgt>
                                        </p:tgtEl>
                                        <p:attrNameLst>
                                          <p:attrName>style.visibility</p:attrName>
                                        </p:attrNameLst>
                                      </p:cBhvr>
                                      <p:to>
                                        <p:strVal val="visible"/>
                                      </p:to>
                                    </p:set>
                                    <p:animEffect transition="in" filter="wipe(left)">
                                      <p:cBhvr>
                                        <p:cTn id="30" dur="500"/>
                                        <p:tgtEl>
                                          <p:spTgt spid="20582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5829">
                                            <p:txEl>
                                              <p:pRg st="3" end="3"/>
                                            </p:txEl>
                                          </p:spTgt>
                                        </p:tgtEl>
                                        <p:attrNameLst>
                                          <p:attrName>style.visibility</p:attrName>
                                        </p:attrNameLst>
                                      </p:cBhvr>
                                      <p:to>
                                        <p:strVal val="visible"/>
                                      </p:to>
                                    </p:set>
                                    <p:animEffect transition="in" filter="wipe(left)">
                                      <p:cBhvr>
                                        <p:cTn id="40" dur="500"/>
                                        <p:tgtEl>
                                          <p:spTgt spid="205829">
                                            <p:txEl>
                                              <p:pRg st="3" end="3"/>
                                            </p:txEl>
                                          </p:spTgt>
                                        </p:tgtEl>
                                      </p:cBhvr>
                                    </p:animEffect>
                                  </p:childTnLst>
                                </p:cTn>
                              </p:par>
                            </p:childTnLst>
                          </p:cTn>
                        </p:par>
                        <p:par>
                          <p:cTn id="41" fill="hold">
                            <p:stCondLst>
                              <p:cond delay="650"/>
                            </p:stCondLst>
                            <p:childTnLst>
                              <p:par>
                                <p:cTn id="42" presetID="5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5829">
                                            <p:txEl>
                                              <p:pRg st="4" end="4"/>
                                            </p:txEl>
                                          </p:spTgt>
                                        </p:tgtEl>
                                        <p:attrNameLst>
                                          <p:attrName>style.visibility</p:attrName>
                                        </p:attrNameLst>
                                      </p:cBhvr>
                                      <p:to>
                                        <p:strVal val="visible"/>
                                      </p:to>
                                    </p:set>
                                    <p:animEffect transition="in" filter="wipe(left)">
                                      <p:cBhvr>
                                        <p:cTn id="51" dur="500"/>
                                        <p:tgtEl>
                                          <p:spTgt spid="20582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grpId="1" nodeType="clickEffect">
                                  <p:stCondLst>
                                    <p:cond delay="0"/>
                                  </p:stCondLst>
                                  <p:childTnLst>
                                    <p:animEffect transition="out" filter="checkerboard(across)">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05829">
                                            <p:txEl>
                                              <p:pRg st="5" end="5"/>
                                            </p:txEl>
                                          </p:spTgt>
                                        </p:tgtEl>
                                        <p:attrNameLst>
                                          <p:attrName>style.visibility</p:attrName>
                                        </p:attrNameLst>
                                      </p:cBhvr>
                                      <p:to>
                                        <p:strVal val="visible"/>
                                      </p:to>
                                    </p:set>
                                    <p:animEffect transition="in" filter="wipe(left)">
                                      <p:cBhvr>
                                        <p:cTn id="61" dur="500"/>
                                        <p:tgtEl>
                                          <p:spTgt spid="205829">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5" presetClass="entr" presetSubtype="0" fill="hold" nodeType="clickEffect">
                                  <p:stCondLst>
                                    <p:cond delay="0"/>
                                  </p:stCondLst>
                                  <p:iterate type="wd">
                                    <p:tmPct val="10000"/>
                                  </p:iterate>
                                  <p:childTnLst>
                                    <p:set>
                                      <p:cBhvr>
                                        <p:cTn id="65" dur="1" fill="hold">
                                          <p:stCondLst>
                                            <p:cond delay="0"/>
                                          </p:stCondLst>
                                        </p:cTn>
                                        <p:tgtEl>
                                          <p:spTgt spid="205827"/>
                                        </p:tgtEl>
                                        <p:attrNameLst>
                                          <p:attrName>style.visibility</p:attrName>
                                        </p:attrNameLst>
                                      </p:cBhvr>
                                      <p:to>
                                        <p:strVal val="visible"/>
                                      </p:to>
                                    </p:set>
                                    <p:animEffect transition="in" filter="fade">
                                      <p:cBhvr>
                                        <p:cTn id="66" dur="2000"/>
                                        <p:tgtEl>
                                          <p:spTgt spid="205827"/>
                                        </p:tgtEl>
                                      </p:cBhvr>
                                    </p:animEffect>
                                    <p:anim calcmode="lin" valueType="num">
                                      <p:cBhvr>
                                        <p:cTn id="67" dur="2000" fill="hold"/>
                                        <p:tgtEl>
                                          <p:spTgt spid="205827"/>
                                        </p:tgtEl>
                                        <p:attrNameLst>
                                          <p:attrName>style.rotation</p:attrName>
                                        </p:attrNameLst>
                                      </p:cBhvr>
                                      <p:tavLst>
                                        <p:tav tm="0">
                                          <p:val>
                                            <p:fltVal val="720"/>
                                          </p:val>
                                        </p:tav>
                                        <p:tav tm="100000">
                                          <p:val>
                                            <p:fltVal val="0"/>
                                          </p:val>
                                        </p:tav>
                                      </p:tavLst>
                                    </p:anim>
                                    <p:anim calcmode="lin" valueType="num">
                                      <p:cBhvr>
                                        <p:cTn id="68" dur="2000" fill="hold"/>
                                        <p:tgtEl>
                                          <p:spTgt spid="205827"/>
                                        </p:tgtEl>
                                        <p:attrNameLst>
                                          <p:attrName>ppt_h</p:attrName>
                                        </p:attrNameLst>
                                      </p:cBhvr>
                                      <p:tavLst>
                                        <p:tav tm="0">
                                          <p:val>
                                            <p:fltVal val="0"/>
                                          </p:val>
                                        </p:tav>
                                        <p:tav tm="100000">
                                          <p:val>
                                            <p:strVal val="#ppt_h"/>
                                          </p:val>
                                        </p:tav>
                                      </p:tavLst>
                                    </p:anim>
                                    <p:anim calcmode="lin" valueType="num">
                                      <p:cBhvr>
                                        <p:cTn id="69" dur="2000" fill="hold"/>
                                        <p:tgtEl>
                                          <p:spTgt spid="205827"/>
                                        </p:tgtEl>
                                        <p:attrNameLst>
                                          <p:attrName>ppt_w</p:attrName>
                                        </p:attrNameLst>
                                      </p:cBhvr>
                                      <p:tavLst>
                                        <p:tav tm="0">
                                          <p:val>
                                            <p:fltVal val="0"/>
                                          </p:val>
                                        </p:tav>
                                        <p:tav tm="100000">
                                          <p:val>
                                            <p:strVal val="#ppt_w"/>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05829">
                                            <p:txEl>
                                              <p:pRg st="6" end="6"/>
                                            </p:txEl>
                                          </p:spTgt>
                                        </p:tgtEl>
                                        <p:attrNameLst>
                                          <p:attrName>style.visibility</p:attrName>
                                        </p:attrNameLst>
                                      </p:cBhvr>
                                      <p:to>
                                        <p:strVal val="visible"/>
                                      </p:to>
                                    </p:set>
                                    <p:animEffect transition="in" filter="wipe(left)">
                                      <p:cBhvr>
                                        <p:cTn id="74" dur="500"/>
                                        <p:tgtEl>
                                          <p:spTgt spid="205829">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05829">
                                            <p:txEl>
                                              <p:pRg st="7" end="7"/>
                                            </p:txEl>
                                          </p:spTgt>
                                        </p:tgtEl>
                                        <p:attrNameLst>
                                          <p:attrName>style.visibility</p:attrName>
                                        </p:attrNameLst>
                                      </p:cBhvr>
                                      <p:to>
                                        <p:strVal val="visible"/>
                                      </p:to>
                                    </p:set>
                                    <p:animEffect transition="in" filter="wipe(left)">
                                      <p:cBhvr>
                                        <p:cTn id="79" dur="500"/>
                                        <p:tgtEl>
                                          <p:spTgt spid="2058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build="p"/>
      <p:bldP spid="2" grpId="0" animBg="1"/>
      <p:bldP spid="2"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6,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19</a:t>
            </a:fld>
            <a:endParaRPr lang="en-US"/>
          </a:p>
        </p:txBody>
      </p:sp>
      <p:pic>
        <p:nvPicPr>
          <p:cNvPr id="207874" name="Picture 2" descr="FG22_005"/>
          <p:cNvPicPr>
            <a:picLocks noChangeAspect="1" noChangeArrowheads="1"/>
          </p:cNvPicPr>
          <p:nvPr/>
        </p:nvPicPr>
        <p:blipFill>
          <a:blip r:embed="rId4"/>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 Gaussian 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30901" name="Equation" r:id="rId5" imgW="596900" imgH="304800" progId="Equation.DSMT4">
                  <p:embed/>
                </p:oleObj>
              </mc:Choice>
              <mc:Fallback>
                <p:oleObj name="Equation" r:id="rId5" imgW="596900" imgH="304800" progId="Equation.DSMT4">
                  <p:embed/>
                  <p:pic>
                    <p:nvPicPr>
                      <p:cNvPr id="207877" name="Object 5"/>
                      <p:cNvPicPr>
                        <a:picLocks noChangeAspect="1" noChangeArrowheads="1"/>
                      </p:cNvPicPr>
                      <p:nvPr/>
                    </p:nvPicPr>
                    <p:blipFill>
                      <a:blip r:embed="rId6"/>
                      <a:srcRect/>
                      <a:stretch>
                        <a:fillRect/>
                      </a:stretch>
                    </p:blipFill>
                    <p:spPr bwMode="auto">
                      <a:xfrm>
                        <a:off x="2438400" y="4738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30902" name="Equation" r:id="rId7" imgW="596900" imgH="304800" progId="Equation.DSMT4">
                  <p:embed/>
                </p:oleObj>
              </mc:Choice>
              <mc:Fallback>
                <p:oleObj name="Equation" r:id="rId7" imgW="596900" imgH="304800" progId="Equation.DSMT4">
                  <p:embed/>
                  <p:pic>
                    <p:nvPicPr>
                      <p:cNvPr id="207880" name="Object 8"/>
                      <p:cNvPicPr>
                        <a:picLocks noChangeAspect="1" noChangeArrowheads="1"/>
                      </p:cNvPicPr>
                      <p:nvPr/>
                    </p:nvPicPr>
                    <p:blipFill>
                      <a:blip r:embed="rId8"/>
                      <a:srcRect/>
                      <a:stretch>
                        <a:fillRect/>
                      </a:stretch>
                    </p:blipFill>
                    <p:spPr bwMode="auto">
                      <a:xfrm>
                        <a:off x="2438400" y="5600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30903" name="Equation" r:id="rId9" imgW="228600" imgH="406080" progId="Equation.DSMT4">
                  <p:embed/>
                </p:oleObj>
              </mc:Choice>
              <mc:Fallback>
                <p:oleObj name="Equation" r:id="rId9" imgW="228600" imgH="406080" progId="Equation.DSMT4">
                  <p:embed/>
                  <p:pic>
                    <p:nvPicPr>
                      <p:cNvPr id="20788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30904" name="Equation" r:id="rId11" imgW="266400" imgH="406080" progId="Equation.DSMT4">
                  <p:embed/>
                </p:oleObj>
              </mc:Choice>
              <mc:Fallback>
                <p:oleObj name="Equation" r:id="rId11" imgW="266400" imgH="406080" progId="Equation.DSMT4">
                  <p:embed/>
                  <p:pic>
                    <p:nvPicPr>
                      <p:cNvPr id="20788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66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7874"/>
                                        </p:tgtEl>
                                        <p:attrNameLst>
                                          <p:attrName>style.visibility</p:attrName>
                                        </p:attrNameLst>
                                      </p:cBhvr>
                                      <p:to>
                                        <p:strVal val="visible"/>
                                      </p:to>
                                    </p:set>
                                    <p:animScale>
                                      <p:cBhvr>
                                        <p:cTn id="12" dur="1000" decel="50000" fill="hold">
                                          <p:stCondLst>
                                            <p:cond delay="0"/>
                                          </p:stCondLst>
                                        </p:cTn>
                                        <p:tgtEl>
                                          <p:spTgt spid="20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7874"/>
                                        </p:tgtEl>
                                        <p:attrNameLst>
                                          <p:attrName>ppt_x</p:attrName>
                                          <p:attrName>ppt_y</p:attrName>
                                        </p:attrNameLst>
                                      </p:cBhvr>
                                    </p:animMotion>
                                    <p:animEffect transition="in" filter="fade">
                                      <p:cBhvr>
                                        <p:cTn id="14" dur="1000"/>
                                        <p:tgtEl>
                                          <p:spTgt spid="2078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7878"/>
                                        </p:tgtEl>
                                        <p:attrNameLst>
                                          <p:attrName>style.visibility</p:attrName>
                                        </p:attrNameLst>
                                      </p:cBhvr>
                                      <p:to>
                                        <p:strVal val="visible"/>
                                      </p:to>
                                    </p:set>
                                    <p:anim calcmode="lin" valueType="num">
                                      <p:cBhvr>
                                        <p:cTn id="19" dur="500" fill="hold"/>
                                        <p:tgtEl>
                                          <p:spTgt spid="207878"/>
                                        </p:tgtEl>
                                        <p:attrNameLst>
                                          <p:attrName>ppt_w</p:attrName>
                                        </p:attrNameLst>
                                      </p:cBhvr>
                                      <p:tavLst>
                                        <p:tav tm="0">
                                          <p:val>
                                            <p:fltVal val="0"/>
                                          </p:val>
                                        </p:tav>
                                        <p:tav tm="100000">
                                          <p:val>
                                            <p:strVal val="#ppt_w"/>
                                          </p:val>
                                        </p:tav>
                                      </p:tavLst>
                                    </p:anim>
                                    <p:anim calcmode="lin" valueType="num">
                                      <p:cBhvr>
                                        <p:cTn id="20" dur="500" fill="hold"/>
                                        <p:tgtEl>
                                          <p:spTgt spid="207878"/>
                                        </p:tgtEl>
                                        <p:attrNameLst>
                                          <p:attrName>ppt_h</p:attrName>
                                        </p:attrNameLst>
                                      </p:cBhvr>
                                      <p:tavLst>
                                        <p:tav tm="0">
                                          <p:val>
                                            <p:fltVal val="0"/>
                                          </p:val>
                                        </p:tav>
                                        <p:tav tm="100000">
                                          <p:val>
                                            <p:strVal val="#ppt_h"/>
                                          </p:val>
                                        </p:tav>
                                      </p:tavLst>
                                    </p:anim>
                                    <p:animEffect transition="in" filter="fade">
                                      <p:cBhvr>
                                        <p:cTn id="21" dur="500"/>
                                        <p:tgtEl>
                                          <p:spTgt spid="20787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07879"/>
                                        </p:tgtEl>
                                        <p:attrNameLst>
                                          <p:attrName>style.visibility</p:attrName>
                                        </p:attrNameLst>
                                      </p:cBhvr>
                                      <p:to>
                                        <p:strVal val="visible"/>
                                      </p:to>
                                    </p:set>
                                    <p:anim calcmode="lin" valueType="num">
                                      <p:cBhvr>
                                        <p:cTn id="24" dur="500" fill="hold"/>
                                        <p:tgtEl>
                                          <p:spTgt spid="207879"/>
                                        </p:tgtEl>
                                        <p:attrNameLst>
                                          <p:attrName>ppt_w</p:attrName>
                                        </p:attrNameLst>
                                      </p:cBhvr>
                                      <p:tavLst>
                                        <p:tav tm="0">
                                          <p:val>
                                            <p:fltVal val="0"/>
                                          </p:val>
                                        </p:tav>
                                        <p:tav tm="100000">
                                          <p:val>
                                            <p:strVal val="#ppt_w"/>
                                          </p:val>
                                        </p:tav>
                                      </p:tavLst>
                                    </p:anim>
                                    <p:anim calcmode="lin" valueType="num">
                                      <p:cBhvr>
                                        <p:cTn id="25" dur="500" fill="hold"/>
                                        <p:tgtEl>
                                          <p:spTgt spid="207879"/>
                                        </p:tgtEl>
                                        <p:attrNameLst>
                                          <p:attrName>ppt_h</p:attrName>
                                        </p:attrNameLst>
                                      </p:cBhvr>
                                      <p:tavLst>
                                        <p:tav tm="0">
                                          <p:val>
                                            <p:fltVal val="0"/>
                                          </p:val>
                                        </p:tav>
                                        <p:tav tm="100000">
                                          <p:val>
                                            <p:strVal val="#ppt_h"/>
                                          </p:val>
                                        </p:tav>
                                      </p:tavLst>
                                    </p:anim>
                                    <p:animEffect transition="in" filter="fade">
                                      <p:cBhvr>
                                        <p:cTn id="26" dur="500"/>
                                        <p:tgtEl>
                                          <p:spTgt spid="2078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7876">
                                            <p:txEl>
                                              <p:pRg st="1" end="1"/>
                                            </p:txEl>
                                          </p:spTgt>
                                        </p:tgtEl>
                                        <p:attrNameLst>
                                          <p:attrName>style.visibility</p:attrName>
                                        </p:attrNameLst>
                                      </p:cBhvr>
                                      <p:to>
                                        <p:strVal val="visible"/>
                                      </p:to>
                                    </p:set>
                                    <p:animEffect transition="in" filter="wipe(left)">
                                      <p:cBhvr>
                                        <p:cTn id="31" dur="500"/>
                                        <p:tgtEl>
                                          <p:spTgt spid="20787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07876">
                                            <p:txEl>
                                              <p:pRg st="2" end="2"/>
                                            </p:txEl>
                                          </p:spTgt>
                                        </p:tgtEl>
                                        <p:attrNameLst>
                                          <p:attrName>style.visibility</p:attrName>
                                        </p:attrNameLst>
                                      </p:cBhvr>
                                      <p:to>
                                        <p:strVal val="visible"/>
                                      </p:to>
                                    </p:set>
                                    <p:animEffect transition="in" filter="wipe(left)">
                                      <p:cBhvr>
                                        <p:cTn id="36" dur="500"/>
                                        <p:tgtEl>
                                          <p:spTgt spid="20787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7877"/>
                                        </p:tgtEl>
                                        <p:attrNameLst>
                                          <p:attrName>style.visibility</p:attrName>
                                        </p:attrNameLst>
                                      </p:cBhvr>
                                      <p:to>
                                        <p:strVal val="visible"/>
                                      </p:to>
                                    </p:set>
                                    <p:animEffect transition="in" filter="wipe(left)">
                                      <p:cBhvr>
                                        <p:cTn id="41" dur="500"/>
                                        <p:tgtEl>
                                          <p:spTgt spid="20787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07876">
                                            <p:txEl>
                                              <p:pRg st="4" end="4"/>
                                            </p:txEl>
                                          </p:spTgt>
                                        </p:tgtEl>
                                        <p:attrNameLst>
                                          <p:attrName>style.visibility</p:attrName>
                                        </p:attrNameLst>
                                      </p:cBhvr>
                                      <p:to>
                                        <p:strVal val="visible"/>
                                      </p:to>
                                    </p:set>
                                    <p:animEffect transition="in" filter="wipe(left)">
                                      <p:cBhvr>
                                        <p:cTn id="46" dur="500"/>
                                        <p:tgtEl>
                                          <p:spTgt spid="20787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7880"/>
                                        </p:tgtEl>
                                        <p:attrNameLst>
                                          <p:attrName>style.visibility</p:attrName>
                                        </p:attrNameLst>
                                      </p:cBhvr>
                                      <p:to>
                                        <p:strVal val="visible"/>
                                      </p:to>
                                    </p:set>
                                    <p:animEffect transition="in" filter="wipe(left)">
                                      <p:cBhvr>
                                        <p:cTn id="51" dur="500"/>
                                        <p:tgtEl>
                                          <p:spTgt spid="20788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07881"/>
                                        </p:tgtEl>
                                        <p:attrNameLst>
                                          <p:attrName>style.visibility</p:attrName>
                                        </p:attrNameLst>
                                      </p:cBhvr>
                                      <p:to>
                                        <p:strVal val="visible"/>
                                      </p:to>
                                    </p:set>
                                    <p:animEffect transition="in" filter="wipe(left)">
                                      <p:cBhvr>
                                        <p:cTn id="56" dur="500"/>
                                        <p:tgtEl>
                                          <p:spTgt spid="20788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7882"/>
                                        </p:tgtEl>
                                        <p:attrNameLst>
                                          <p:attrName>style.visibility</p:attrName>
                                        </p:attrNameLst>
                                      </p:cBhvr>
                                      <p:to>
                                        <p:strVal val="visible"/>
                                      </p:to>
                                    </p:set>
                                    <p:animEffect transition="in" filter="wipe(left)">
                                      <p:cBhvr>
                                        <p:cTn id="61" dur="500"/>
                                        <p:tgtEl>
                                          <p:spTgt spid="207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78" grpId="0"/>
      <p:bldP spid="2078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6, 2019</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838200"/>
            <a:ext cx="8839200" cy="5257800"/>
          </a:xfrm>
        </p:spPr>
        <p:txBody>
          <a:bodyPr/>
          <a:lstStyle/>
          <a:p>
            <a:pPr>
              <a:lnSpc>
                <a:spcPct val="90000"/>
              </a:lnSpc>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a:t>
            </a:r>
          </a:p>
          <a:p>
            <a:pPr lvl="1">
              <a:lnSpc>
                <a:spcPct val="90000"/>
              </a:lnSpc>
            </a:pPr>
            <a:r>
              <a:rPr lang="en-US" sz="2000" dirty="0">
                <a:latin typeface="Arial Narrow" charset="0"/>
                <a:ea typeface="ＭＳ Ｐゴシック" charset="0"/>
                <a:cs typeface="ＭＳ Ｐゴシック" charset="0"/>
              </a:rPr>
              <a:t>In class, coming Monday, June 10: DO NOT MISS THE EXAM!</a:t>
            </a:r>
          </a:p>
          <a:p>
            <a:pPr lvl="1">
              <a:lnSpc>
                <a:spcPct val="90000"/>
              </a:lnSpc>
            </a:pPr>
            <a:r>
              <a:rPr lang="en-US" sz="2000" dirty="0">
                <a:latin typeface="Arial Narrow" charset="0"/>
                <a:ea typeface="ＭＳ Ｐゴシック" charset="0"/>
                <a:cs typeface="ＭＳ Ｐゴシック" charset="0"/>
              </a:rPr>
              <a:t>CH21.1 to what we learn on today (CH22.2?)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pre-input</a:t>
            </a:r>
          </a:p>
          <a:p>
            <a:pPr lvl="2" eaLnBrk="1" hangingPunct="1"/>
            <a:r>
              <a:rPr lang="en-US" sz="1800" dirty="0"/>
              <a:t>Cell phones or any types of computers cannot replaced a calculator!</a:t>
            </a:r>
          </a:p>
          <a:p>
            <a:pPr lvl="1" eaLnBrk="1" hangingPunct="1"/>
            <a:r>
              <a:rPr lang="en-US" sz="2000" dirty="0"/>
              <a:t>BYOF: You may bring one 8.5x11.5 sheet (front and back) of </a:t>
            </a:r>
            <a:r>
              <a:rPr lang="en-US" sz="2000" b="1" u="sng" dirty="0">
                <a:solidFill>
                  <a:srgbClr val="FF0000"/>
                </a:solidFill>
              </a:rPr>
              <a:t>handwritten</a:t>
            </a:r>
            <a:r>
              <a:rPr lang="en-US" sz="2000" dirty="0"/>
              <a:t> formulae and values of constants for the exam</a:t>
            </a:r>
          </a:p>
          <a:p>
            <a:pPr lvl="1" eaLnBrk="1" hangingPunct="1"/>
            <a:r>
              <a:rPr lang="en-US" sz="2000" dirty="0"/>
              <a:t>No derivations, word definitions, no setups or solutions of any problems!</a:t>
            </a:r>
          </a:p>
          <a:p>
            <a:pPr lvl="1" eaLnBrk="1" hangingPunct="1"/>
            <a:r>
              <a:rPr lang="en-US" sz="2000" dirty="0"/>
              <a:t>No additional formulae or values of constants will be provided!</a:t>
            </a:r>
          </a:p>
          <a:p>
            <a:pPr eaLnBrk="1" hangingPunct="1"/>
            <a:r>
              <a:rPr lang="en-US" sz="2800" dirty="0"/>
              <a:t>Quiz 1 results</a:t>
            </a:r>
          </a:p>
          <a:p>
            <a:pPr lvl="1" eaLnBrk="1" hangingPunct="1"/>
            <a:r>
              <a:rPr lang="en-US" sz="2000" dirty="0"/>
              <a:t>Class average: 15.5/35</a:t>
            </a:r>
          </a:p>
          <a:p>
            <a:pPr lvl="2" eaLnBrk="1" hangingPunct="1"/>
            <a:r>
              <a:rPr lang="en-US" sz="1800" dirty="0"/>
              <a:t>Equivalent to 44.3/100</a:t>
            </a:r>
          </a:p>
          <a:p>
            <a:pPr lvl="1" eaLnBrk="1" hangingPunct="1"/>
            <a:r>
              <a:rPr lang="en-US" sz="2000" dirty="0"/>
              <a:t>Top score: 26/35</a:t>
            </a:r>
            <a:endParaRPr lang="en-US" sz="1800" dirty="0"/>
          </a:p>
        </p:txBody>
      </p:sp>
    </p:spTree>
    <p:extLst>
      <p:ext uri="{BB962C8B-B14F-4D97-AF65-F5344CB8AC3E}">
        <p14:creationId xmlns:p14="http://schemas.microsoft.com/office/powerpoint/2010/main" val="22234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Thursday, June 6,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20</a:t>
            </a:fld>
            <a:endParaRPr lang="en-US"/>
          </a:p>
        </p:txBody>
      </p:sp>
      <p:pic>
        <p:nvPicPr>
          <p:cNvPr id="208898" name="Picture 2" descr="FG22_007"/>
          <p:cNvPicPr>
            <a:picLocks noChangeAspect="1" noChangeArrowheads="1"/>
          </p:cNvPicPr>
          <p:nvPr/>
        </p:nvPicPr>
        <p:blipFill>
          <a:blip r:embed="rId4"/>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dirty="0"/>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32105" name="Equation" r:id="rId5" imgW="596900" imgH="304800" progId="Equation.DSMT4">
                  <p:embed/>
                </p:oleObj>
              </mc:Choice>
              <mc:Fallback>
                <p:oleObj name="Equation" r:id="rId5" imgW="596900" imgH="304800" progId="Equation.DSMT4">
                  <p:embed/>
                  <p:pic>
                    <p:nvPicPr>
                      <p:cNvPr id="208902" name="Object 6"/>
                      <p:cNvPicPr>
                        <a:picLocks noChangeAspect="1" noChangeArrowheads="1"/>
                      </p:cNvPicPr>
                      <p:nvPr/>
                    </p:nvPicPr>
                    <p:blipFill>
                      <a:blip r:embed="rId6"/>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32106" name="Equation" r:id="rId7" imgW="253800" imgH="152280" progId="Equation.DSMT4">
                  <p:embed/>
                </p:oleObj>
              </mc:Choice>
              <mc:Fallback>
                <p:oleObj name="Equation" r:id="rId7" imgW="253800" imgH="152280" progId="Equation.DSMT4">
                  <p:embed/>
                  <p:pic>
                    <p:nvPicPr>
                      <p:cNvPr id="20890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32107" name="Equation" r:id="rId9" imgW="546100" imgH="304800" progId="Equation.DSMT4">
                  <p:embed/>
                </p:oleObj>
              </mc:Choice>
              <mc:Fallback>
                <p:oleObj name="Equation" r:id="rId9" imgW="546100" imgH="304800" progId="Equation.DSMT4">
                  <p:embed/>
                  <p:pic>
                    <p:nvPicPr>
                      <p:cNvPr id="208906" name="Object 10"/>
                      <p:cNvPicPr>
                        <a:picLocks noChangeAspect="1" noChangeArrowheads="1"/>
                      </p:cNvPicPr>
                      <p:nvPr/>
                    </p:nvPicPr>
                    <p:blipFill>
                      <a:blip r:embed="rId10"/>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32108" name="Equation" r:id="rId11" imgW="533400" imgH="304800" progId="Equation.DSMT4">
                  <p:embed/>
                </p:oleObj>
              </mc:Choice>
              <mc:Fallback>
                <p:oleObj name="Equation" r:id="rId11" imgW="533400" imgH="304800" progId="Equation.DSMT4">
                  <p:embed/>
                  <p:pic>
                    <p:nvPicPr>
                      <p:cNvPr id="208907" name="Object 11"/>
                      <p:cNvPicPr>
                        <a:picLocks noChangeAspect="1" noChangeArrowheads="1"/>
                      </p:cNvPicPr>
                      <p:nvPr/>
                    </p:nvPicPr>
                    <p:blipFill>
                      <a:blip r:embed="rId12"/>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32109" name="Equation" r:id="rId13" imgW="660400" imgH="304800" progId="Equation.DSMT4">
                  <p:embed/>
                </p:oleObj>
              </mc:Choice>
              <mc:Fallback>
                <p:oleObj name="Equation" r:id="rId13" imgW="660400" imgH="304800" progId="Equation.DSMT4">
                  <p:embed/>
                  <p:pic>
                    <p:nvPicPr>
                      <p:cNvPr id="208908" name="Object 12"/>
                      <p:cNvPicPr>
                        <a:picLocks noChangeAspect="1" noChangeArrowheads="1"/>
                      </p:cNvPicPr>
                      <p:nvPr/>
                    </p:nvPicPr>
                    <p:blipFill>
                      <a:blip r:embed="rId14"/>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32110" name="Equation" r:id="rId15" imgW="444500" imgH="431800" progId="Equation.DSMT4">
                  <p:embed/>
                </p:oleObj>
              </mc:Choice>
              <mc:Fallback>
                <p:oleObj name="Equation" r:id="rId15" imgW="444500" imgH="431800" progId="Equation.DSMT4">
                  <p:embed/>
                  <p:pic>
                    <p:nvPicPr>
                      <p:cNvPr id="208909" name="Object 13"/>
                      <p:cNvPicPr>
                        <a:picLocks noChangeAspect="1" noChangeArrowheads="1"/>
                      </p:cNvPicPr>
                      <p:nvPr/>
                    </p:nvPicPr>
                    <p:blipFill>
                      <a:blip r:embed="rId16"/>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32111" name="Equation" r:id="rId17" imgW="203040" imgH="406080" progId="Equation.DSMT4">
                  <p:embed/>
                </p:oleObj>
              </mc:Choice>
              <mc:Fallback>
                <p:oleObj name="Equation" r:id="rId17" imgW="203040" imgH="406080" progId="Equation.DSMT4">
                  <p:embed/>
                  <p:pic>
                    <p:nvPicPr>
                      <p:cNvPr id="20891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32112" name="Equation" r:id="rId19" imgW="457200" imgH="431800" progId="Equation.DSMT4">
                  <p:embed/>
                </p:oleObj>
              </mc:Choice>
              <mc:Fallback>
                <p:oleObj name="Equation" r:id="rId19" imgW="457200" imgH="431800" progId="Equation.DSMT4">
                  <p:embed/>
                  <p:pic>
                    <p:nvPicPr>
                      <p:cNvPr id="208911" name="Object 15"/>
                      <p:cNvPicPr>
                        <a:picLocks noChangeAspect="1" noChangeArrowheads="1"/>
                      </p:cNvPicPr>
                      <p:nvPr/>
                    </p:nvPicPr>
                    <p:blipFill>
                      <a:blip r:embed="rId20"/>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7766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wipe(left)">
                                      <p:cBhvr>
                                        <p:cTn id="7" dur="500"/>
                                        <p:tgtEl>
                                          <p:spTgt spid="208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wipe(down)">
                                      <p:cBhvr>
                                        <p:cTn id="12" dur="580">
                                          <p:stCondLst>
                                            <p:cond delay="0"/>
                                          </p:stCondLst>
                                        </p:cTn>
                                        <p:tgtEl>
                                          <p:spTgt spid="208898"/>
                                        </p:tgtEl>
                                      </p:cBhvr>
                                    </p:animEffect>
                                    <p:anim calcmode="lin" valueType="num">
                                      <p:cBhvr>
                                        <p:cTn id="13" dur="1822" tmFilter="0,0; 0.14,0.36; 0.43,0.73; 0.71,0.91; 1.0,1.0">
                                          <p:stCondLst>
                                            <p:cond delay="0"/>
                                          </p:stCondLst>
                                        </p:cTn>
                                        <p:tgtEl>
                                          <p:spTgt spid="2088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88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88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88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8898"/>
                                        </p:tgtEl>
                                        <p:attrNameLst>
                                          <p:attrName>ppt_y</p:attrName>
                                        </p:attrNameLst>
                                      </p:cBhvr>
                                      <p:tavLst>
                                        <p:tav tm="0" fmla="#ppt_y-sin(pi*$)/81">
                                          <p:val>
                                            <p:fltVal val="0"/>
                                          </p:val>
                                        </p:tav>
                                        <p:tav tm="100000">
                                          <p:val>
                                            <p:fltVal val="1"/>
                                          </p:val>
                                        </p:tav>
                                      </p:tavLst>
                                    </p:anim>
                                    <p:animScale>
                                      <p:cBhvr>
                                        <p:cTn id="18" dur="26">
                                          <p:stCondLst>
                                            <p:cond delay="650"/>
                                          </p:stCondLst>
                                        </p:cTn>
                                        <p:tgtEl>
                                          <p:spTgt spid="208898"/>
                                        </p:tgtEl>
                                      </p:cBhvr>
                                      <p:to x="100000" y="60000"/>
                                    </p:animScale>
                                    <p:animScale>
                                      <p:cBhvr>
                                        <p:cTn id="19" dur="166" decel="50000">
                                          <p:stCondLst>
                                            <p:cond delay="676"/>
                                          </p:stCondLst>
                                        </p:cTn>
                                        <p:tgtEl>
                                          <p:spTgt spid="208898"/>
                                        </p:tgtEl>
                                      </p:cBhvr>
                                      <p:to x="100000" y="100000"/>
                                    </p:animScale>
                                    <p:animScale>
                                      <p:cBhvr>
                                        <p:cTn id="20" dur="26">
                                          <p:stCondLst>
                                            <p:cond delay="1312"/>
                                          </p:stCondLst>
                                        </p:cTn>
                                        <p:tgtEl>
                                          <p:spTgt spid="208898"/>
                                        </p:tgtEl>
                                      </p:cBhvr>
                                      <p:to x="100000" y="80000"/>
                                    </p:animScale>
                                    <p:animScale>
                                      <p:cBhvr>
                                        <p:cTn id="21" dur="166" decel="50000">
                                          <p:stCondLst>
                                            <p:cond delay="1338"/>
                                          </p:stCondLst>
                                        </p:cTn>
                                        <p:tgtEl>
                                          <p:spTgt spid="208898"/>
                                        </p:tgtEl>
                                      </p:cBhvr>
                                      <p:to x="100000" y="100000"/>
                                    </p:animScale>
                                    <p:animScale>
                                      <p:cBhvr>
                                        <p:cTn id="22" dur="26">
                                          <p:stCondLst>
                                            <p:cond delay="1642"/>
                                          </p:stCondLst>
                                        </p:cTn>
                                        <p:tgtEl>
                                          <p:spTgt spid="208898"/>
                                        </p:tgtEl>
                                      </p:cBhvr>
                                      <p:to x="100000" y="90000"/>
                                    </p:animScale>
                                    <p:animScale>
                                      <p:cBhvr>
                                        <p:cTn id="23" dur="166" decel="50000">
                                          <p:stCondLst>
                                            <p:cond delay="1668"/>
                                          </p:stCondLst>
                                        </p:cTn>
                                        <p:tgtEl>
                                          <p:spTgt spid="208898"/>
                                        </p:tgtEl>
                                      </p:cBhvr>
                                      <p:to x="100000" y="100000"/>
                                    </p:animScale>
                                    <p:animScale>
                                      <p:cBhvr>
                                        <p:cTn id="24" dur="26">
                                          <p:stCondLst>
                                            <p:cond delay="1808"/>
                                          </p:stCondLst>
                                        </p:cTn>
                                        <p:tgtEl>
                                          <p:spTgt spid="208898"/>
                                        </p:tgtEl>
                                      </p:cBhvr>
                                      <p:to x="100000" y="95000"/>
                                    </p:animScale>
                                    <p:animScale>
                                      <p:cBhvr>
                                        <p:cTn id="25" dur="166" decel="50000">
                                          <p:stCondLst>
                                            <p:cond delay="1834"/>
                                          </p:stCondLst>
                                        </p:cTn>
                                        <p:tgtEl>
                                          <p:spTgt spid="2088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8901">
                                            <p:txEl>
                                              <p:pRg st="0" end="0"/>
                                            </p:txEl>
                                          </p:spTgt>
                                        </p:tgtEl>
                                        <p:attrNameLst>
                                          <p:attrName>style.visibility</p:attrName>
                                        </p:attrNameLst>
                                      </p:cBhvr>
                                      <p:to>
                                        <p:strVal val="visible"/>
                                      </p:to>
                                    </p:set>
                                    <p:animEffect transition="in" filter="wipe(left)">
                                      <p:cBhvr>
                                        <p:cTn id="30" dur="500"/>
                                        <p:tgtEl>
                                          <p:spTgt spid="20890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8901">
                                            <p:txEl>
                                              <p:pRg st="1" end="1"/>
                                            </p:txEl>
                                          </p:spTgt>
                                        </p:tgtEl>
                                        <p:attrNameLst>
                                          <p:attrName>style.visibility</p:attrName>
                                        </p:attrNameLst>
                                      </p:cBhvr>
                                      <p:to>
                                        <p:strVal val="visible"/>
                                      </p:to>
                                    </p:set>
                                    <p:animEffect transition="in" filter="wipe(left)">
                                      <p:cBhvr>
                                        <p:cTn id="35" dur="500"/>
                                        <p:tgtEl>
                                          <p:spTgt spid="20890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8901">
                                            <p:txEl>
                                              <p:pRg st="2" end="2"/>
                                            </p:txEl>
                                          </p:spTgt>
                                        </p:tgtEl>
                                        <p:attrNameLst>
                                          <p:attrName>style.visibility</p:attrName>
                                        </p:attrNameLst>
                                      </p:cBhvr>
                                      <p:to>
                                        <p:strVal val="visible"/>
                                      </p:to>
                                    </p:set>
                                    <p:animEffect transition="in" filter="wipe(left)">
                                      <p:cBhvr>
                                        <p:cTn id="40" dur="500"/>
                                        <p:tgtEl>
                                          <p:spTgt spid="20890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08901">
                                            <p:txEl>
                                              <p:pRg st="3" end="3"/>
                                            </p:txEl>
                                          </p:spTgt>
                                        </p:tgtEl>
                                        <p:attrNameLst>
                                          <p:attrName>style.visibility</p:attrName>
                                        </p:attrNameLst>
                                      </p:cBhvr>
                                      <p:to>
                                        <p:strVal val="visible"/>
                                      </p:to>
                                    </p:set>
                                    <p:animEffect transition="in" filter="wipe(left)">
                                      <p:cBhvr>
                                        <p:cTn id="45" dur="500"/>
                                        <p:tgtEl>
                                          <p:spTgt spid="20890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8901">
                                            <p:txEl>
                                              <p:pRg st="4" end="4"/>
                                            </p:txEl>
                                          </p:spTgt>
                                        </p:tgtEl>
                                        <p:attrNameLst>
                                          <p:attrName>style.visibility</p:attrName>
                                        </p:attrNameLst>
                                      </p:cBhvr>
                                      <p:to>
                                        <p:strVal val="visible"/>
                                      </p:to>
                                    </p:set>
                                    <p:animEffect transition="in" filter="wipe(left)">
                                      <p:cBhvr>
                                        <p:cTn id="50" dur="500"/>
                                        <p:tgtEl>
                                          <p:spTgt spid="20890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8901">
                                            <p:txEl>
                                              <p:pRg st="5" end="5"/>
                                            </p:txEl>
                                          </p:spTgt>
                                        </p:tgtEl>
                                        <p:attrNameLst>
                                          <p:attrName>style.visibility</p:attrName>
                                        </p:attrNameLst>
                                      </p:cBhvr>
                                      <p:to>
                                        <p:strVal val="visible"/>
                                      </p:to>
                                    </p:set>
                                    <p:animEffect transition="in" filter="wipe(left)">
                                      <p:cBhvr>
                                        <p:cTn id="55" dur="500"/>
                                        <p:tgtEl>
                                          <p:spTgt spid="20890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8902"/>
                                        </p:tgtEl>
                                        <p:attrNameLst>
                                          <p:attrName>style.visibility</p:attrName>
                                        </p:attrNameLst>
                                      </p:cBhvr>
                                      <p:to>
                                        <p:strVal val="visible"/>
                                      </p:to>
                                    </p:set>
                                    <p:animEffect transition="in" filter="wipe(left)">
                                      <p:cBhvr>
                                        <p:cTn id="60" dur="500"/>
                                        <p:tgtEl>
                                          <p:spTgt spid="20890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8906"/>
                                        </p:tgtEl>
                                        <p:attrNameLst>
                                          <p:attrName>style.visibility</p:attrName>
                                        </p:attrNameLst>
                                      </p:cBhvr>
                                      <p:to>
                                        <p:strVal val="visible"/>
                                      </p:to>
                                    </p:set>
                                    <p:animEffect transition="in" filter="wipe(left)">
                                      <p:cBhvr>
                                        <p:cTn id="65" dur="500"/>
                                        <p:tgtEl>
                                          <p:spTgt spid="20890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8907"/>
                                        </p:tgtEl>
                                        <p:attrNameLst>
                                          <p:attrName>style.visibility</p:attrName>
                                        </p:attrNameLst>
                                      </p:cBhvr>
                                      <p:to>
                                        <p:strVal val="visible"/>
                                      </p:to>
                                    </p:set>
                                    <p:animEffect transition="in" filter="wipe(left)">
                                      <p:cBhvr>
                                        <p:cTn id="70" dur="500"/>
                                        <p:tgtEl>
                                          <p:spTgt spid="20890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08908"/>
                                        </p:tgtEl>
                                        <p:attrNameLst>
                                          <p:attrName>style.visibility</p:attrName>
                                        </p:attrNameLst>
                                      </p:cBhvr>
                                      <p:to>
                                        <p:strVal val="visible"/>
                                      </p:to>
                                    </p:set>
                                    <p:animEffect transition="in" filter="wipe(left)">
                                      <p:cBhvr>
                                        <p:cTn id="75" dur="500"/>
                                        <p:tgtEl>
                                          <p:spTgt spid="20890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8909"/>
                                        </p:tgtEl>
                                        <p:attrNameLst>
                                          <p:attrName>style.visibility</p:attrName>
                                        </p:attrNameLst>
                                      </p:cBhvr>
                                      <p:to>
                                        <p:strVal val="visible"/>
                                      </p:to>
                                    </p:set>
                                    <p:animEffect transition="in" filter="wipe(left)">
                                      <p:cBhvr>
                                        <p:cTn id="80" dur="500"/>
                                        <p:tgtEl>
                                          <p:spTgt spid="20890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08910"/>
                                        </p:tgtEl>
                                        <p:attrNameLst>
                                          <p:attrName>style.visibility</p:attrName>
                                        </p:attrNameLst>
                                      </p:cBhvr>
                                      <p:to>
                                        <p:strVal val="visible"/>
                                      </p:to>
                                    </p:set>
                                    <p:animEffect transition="in" filter="wipe(left)">
                                      <p:cBhvr>
                                        <p:cTn id="85" dur="500"/>
                                        <p:tgtEl>
                                          <p:spTgt spid="2089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08903"/>
                                        </p:tgtEl>
                                        <p:attrNameLst>
                                          <p:attrName>style.visibility</p:attrName>
                                        </p:attrNameLst>
                                      </p:cBhvr>
                                      <p:to>
                                        <p:strVal val="visible"/>
                                      </p:to>
                                    </p:set>
                                    <p:animEffect transition="in" filter="wipe(left)">
                                      <p:cBhvr>
                                        <p:cTn id="90" dur="500"/>
                                        <p:tgtEl>
                                          <p:spTgt spid="20890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08904"/>
                                        </p:tgtEl>
                                        <p:attrNameLst>
                                          <p:attrName>style.visibility</p:attrName>
                                        </p:attrNameLst>
                                      </p:cBhvr>
                                      <p:to>
                                        <p:strVal val="visible"/>
                                      </p:to>
                                    </p:set>
                                    <p:animEffect transition="in" filter="wipe(left)">
                                      <p:cBhvr>
                                        <p:cTn id="95" dur="500"/>
                                        <p:tgtEl>
                                          <p:spTgt spid="20890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08911"/>
                                        </p:tgtEl>
                                        <p:attrNameLst>
                                          <p:attrName>style.visibility</p:attrName>
                                        </p:attrNameLst>
                                      </p:cBhvr>
                                      <p:to>
                                        <p:strVal val="visible"/>
                                      </p:to>
                                    </p:set>
                                    <p:animEffect transition="in" filter="wipe(left)">
                                      <p:cBhvr>
                                        <p:cTn id="100" dur="500"/>
                                        <p:tgtEl>
                                          <p:spTgt spid="208911"/>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iterate type="wd">
                                    <p:tmPct val="10000"/>
                                  </p:iterate>
                                  <p:childTnLst>
                                    <p:set>
                                      <p:cBhvr>
                                        <p:cTn id="104" dur="1" fill="hold">
                                          <p:stCondLst>
                                            <p:cond delay="0"/>
                                          </p:stCondLst>
                                        </p:cTn>
                                        <p:tgtEl>
                                          <p:spTgt spid="208905"/>
                                        </p:tgtEl>
                                        <p:attrNameLst>
                                          <p:attrName>style.visibility</p:attrName>
                                        </p:attrNameLst>
                                      </p:cBhvr>
                                      <p:to>
                                        <p:strVal val="visible"/>
                                      </p:to>
                                    </p:set>
                                    <p:animEffect transition="in" filter="fade">
                                      <p:cBhvr>
                                        <p:cTn id="105" dur="2000"/>
                                        <p:tgtEl>
                                          <p:spTgt spid="208905"/>
                                        </p:tgtEl>
                                      </p:cBhvr>
                                    </p:animEffect>
                                    <p:anim calcmode="lin" valueType="num">
                                      <p:cBhvr>
                                        <p:cTn id="106" dur="2000" fill="hold"/>
                                        <p:tgtEl>
                                          <p:spTgt spid="208905"/>
                                        </p:tgtEl>
                                        <p:attrNameLst>
                                          <p:attrName>style.rotation</p:attrName>
                                        </p:attrNameLst>
                                      </p:cBhvr>
                                      <p:tavLst>
                                        <p:tav tm="0">
                                          <p:val>
                                            <p:fltVal val="720"/>
                                          </p:val>
                                        </p:tav>
                                        <p:tav tm="100000">
                                          <p:val>
                                            <p:fltVal val="0"/>
                                          </p:val>
                                        </p:tav>
                                      </p:tavLst>
                                    </p:anim>
                                    <p:anim calcmode="lin" valueType="num">
                                      <p:cBhvr>
                                        <p:cTn id="107" dur="2000" fill="hold"/>
                                        <p:tgtEl>
                                          <p:spTgt spid="208905"/>
                                        </p:tgtEl>
                                        <p:attrNameLst>
                                          <p:attrName>ppt_h</p:attrName>
                                        </p:attrNameLst>
                                      </p:cBhvr>
                                      <p:tavLst>
                                        <p:tav tm="0">
                                          <p:val>
                                            <p:fltVal val="0"/>
                                          </p:val>
                                        </p:tav>
                                        <p:tav tm="100000">
                                          <p:val>
                                            <p:strVal val="#ppt_h"/>
                                          </p:val>
                                        </p:tav>
                                      </p:tavLst>
                                    </p:anim>
                                    <p:anim calcmode="lin" valueType="num">
                                      <p:cBhvr>
                                        <p:cTn id="108" dur="2000" fill="hold"/>
                                        <p:tgtEl>
                                          <p:spTgt spid="20890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P spid="208901" grpId="0" build="p"/>
      <p:bldP spid="208903" grpId="0" animBg="1"/>
      <p:bldP spid="2089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Thursday, June 6, 2019</a:t>
            </a:r>
          </a:p>
        </p:txBody>
      </p:sp>
      <p:sp>
        <p:nvSpPr>
          <p:cNvPr id="15" name="Footer Placeholder 4"/>
          <p:cNvSpPr>
            <a:spLocks noGrp="1"/>
          </p:cNvSpPr>
          <p:nvPr>
            <p:ph type="ftr" sz="quarter" idx="11"/>
          </p:nvPr>
        </p:nvSpPr>
        <p:spPr/>
        <p:txBody>
          <a:bodyPr/>
          <a:lstStyle/>
          <a:p>
            <a:r>
              <a:rPr lang="de-DE"/>
              <a:t>PHYS 1444-001, Summer 2019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21</a:t>
            </a:fld>
            <a:endParaRPr lang="en-US"/>
          </a:p>
        </p:txBody>
      </p:sp>
      <p:pic>
        <p:nvPicPr>
          <p:cNvPr id="209922" name="Picture 2" descr="FG22_007"/>
          <p:cNvPicPr>
            <a:picLocks noChangeAspect="1" noChangeArrowheads="1"/>
          </p:cNvPicPr>
          <p:nvPr/>
        </p:nvPicPr>
        <p:blipFill>
          <a:blip r:embed="rId4"/>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surface of radius r 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33084" name="Equation" r:id="rId5" imgW="596900" imgH="304800" progId="Equation.DSMT4">
                  <p:embed/>
                </p:oleObj>
              </mc:Choice>
              <mc:Fallback>
                <p:oleObj name="Equation" r:id="rId5" imgW="596900" imgH="304800" progId="Equation.DSMT4">
                  <p:embed/>
                  <p:pic>
                    <p:nvPicPr>
                      <p:cNvPr id="209926" name="Object 6"/>
                      <p:cNvPicPr>
                        <a:picLocks noChangeAspect="1" noChangeArrowheads="1"/>
                      </p:cNvPicPr>
                      <p:nvPr/>
                    </p:nvPicPr>
                    <p:blipFill>
                      <a:blip r:embed="rId6"/>
                      <a:srcRect/>
                      <a:stretch>
                        <a:fillRect/>
                      </a:stretch>
                    </p:blipFill>
                    <p:spPr bwMode="auto">
                      <a:xfrm>
                        <a:off x="457200" y="4019550"/>
                        <a:ext cx="1317625" cy="8001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33085" name="Equation" r:id="rId7" imgW="749160" imgH="406080" progId="Equation.DSMT4">
                  <p:embed/>
                </p:oleObj>
              </mc:Choice>
              <mc:Fallback>
                <p:oleObj name="Equation" r:id="rId7" imgW="749160" imgH="406080" progId="Equation.DSMT4">
                  <p:embed/>
                  <p:pic>
                    <p:nvPicPr>
                      <p:cNvPr id="20992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33086" name="Equation" r:id="rId9" imgW="1003300" imgH="419100" progId="Equation.DSMT4">
                  <p:embed/>
                </p:oleObj>
              </mc:Choice>
              <mc:Fallback>
                <p:oleObj name="Equation" r:id="rId9" imgW="1003300" imgH="419100" progId="Equation.DSMT4">
                  <p:embed/>
                  <p:pic>
                    <p:nvPicPr>
                      <p:cNvPr id="209929" name="Object 9"/>
                      <p:cNvPicPr>
                        <a:picLocks noChangeAspect="1" noChangeArrowheads="1"/>
                      </p:cNvPicPr>
                      <p:nvPr/>
                    </p:nvPicPr>
                    <p:blipFill>
                      <a:blip r:embed="rId10"/>
                      <a:srcRect/>
                      <a:stretch>
                        <a:fillRect/>
                      </a:stretch>
                    </p:blipFill>
                    <p:spPr bwMode="auto">
                      <a:xfrm>
                        <a:off x="3865563" y="4937125"/>
                        <a:ext cx="221615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33087" name="Equation" r:id="rId11" imgW="1028700" imgH="419100" progId="Equation.DSMT4">
                  <p:embed/>
                </p:oleObj>
              </mc:Choice>
              <mc:Fallback>
                <p:oleObj name="Equation" r:id="rId11" imgW="1028700" imgH="419100" progId="Equation.DSMT4">
                  <p:embed/>
                  <p:pic>
                    <p:nvPicPr>
                      <p:cNvPr id="209930" name="Object 10"/>
                      <p:cNvPicPr>
                        <a:picLocks noChangeAspect="1" noChangeArrowheads="1"/>
                      </p:cNvPicPr>
                      <p:nvPr/>
                    </p:nvPicPr>
                    <p:blipFill>
                      <a:blip r:embed="rId12"/>
                      <a:srcRect/>
                      <a:stretch>
                        <a:fillRect/>
                      </a:stretch>
                    </p:blipFill>
                    <p:spPr bwMode="auto">
                      <a:xfrm>
                        <a:off x="1827213" y="3870325"/>
                        <a:ext cx="22733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33088" name="Equation" r:id="rId13" imgW="787400" imgH="419100" progId="Equation.DSMT4">
                  <p:embed/>
                </p:oleObj>
              </mc:Choice>
              <mc:Fallback>
                <p:oleObj name="Equation" r:id="rId13" imgW="787400" imgH="419100" progId="Equation.DSMT4">
                  <p:embed/>
                  <p:pic>
                    <p:nvPicPr>
                      <p:cNvPr id="209931" name="Object 11"/>
                      <p:cNvPicPr>
                        <a:picLocks noChangeAspect="1" noChangeArrowheads="1"/>
                      </p:cNvPicPr>
                      <p:nvPr/>
                    </p:nvPicPr>
                    <p:blipFill>
                      <a:blip r:embed="rId14"/>
                      <a:srcRect/>
                      <a:stretch>
                        <a:fillRect/>
                      </a:stretch>
                    </p:blipFill>
                    <p:spPr bwMode="auto">
                      <a:xfrm>
                        <a:off x="4113213" y="3870325"/>
                        <a:ext cx="17399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33089" name="Equation" r:id="rId15" imgW="1016000" imgH="419100" progId="Equation.DSMT4">
                  <p:embed/>
                </p:oleObj>
              </mc:Choice>
              <mc:Fallback>
                <p:oleObj name="Equation" r:id="rId15" imgW="1016000" imgH="419100" progId="Equation.DSMT4">
                  <p:embed/>
                  <p:pic>
                    <p:nvPicPr>
                      <p:cNvPr id="209932" name="Object 12"/>
                      <p:cNvPicPr>
                        <a:picLocks noChangeAspect="1" noChangeArrowheads="1"/>
                      </p:cNvPicPr>
                      <p:nvPr/>
                    </p:nvPicPr>
                    <p:blipFill>
                      <a:blip r:embed="rId16"/>
                      <a:srcRect/>
                      <a:stretch>
                        <a:fillRect/>
                      </a:stretch>
                    </p:blipFill>
                    <p:spPr bwMode="auto">
                      <a:xfrm>
                        <a:off x="6110288" y="4937125"/>
                        <a:ext cx="2246312"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33090" name="Equation" r:id="rId17" imgW="203040" imgH="406080" progId="Equation.DSMT4">
                  <p:embed/>
                </p:oleObj>
              </mc:Choice>
              <mc:Fallback>
                <p:oleObj name="Equation" r:id="rId17" imgW="203040" imgH="406080" progId="Equation.DSMT4">
                  <p:embed/>
                  <p:pic>
                    <p:nvPicPr>
                      <p:cNvPr id="20993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63100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4">
                                            <p:txEl>
                                              <p:pRg st="0" end="0"/>
                                            </p:txEl>
                                          </p:spTgt>
                                        </p:tgtEl>
                                        <p:attrNameLst>
                                          <p:attrName>style.visibility</p:attrName>
                                        </p:attrNameLst>
                                      </p:cBhvr>
                                      <p:to>
                                        <p:strVal val="visible"/>
                                      </p:to>
                                    </p:set>
                                    <p:animEffect transition="in" filter="wipe(left)">
                                      <p:cBhvr>
                                        <p:cTn id="7" dur="500"/>
                                        <p:tgtEl>
                                          <p:spTgt spid="20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9922"/>
                                        </p:tgtEl>
                                        <p:attrNameLst>
                                          <p:attrName>style.visibility</p:attrName>
                                        </p:attrNameLst>
                                      </p:cBhvr>
                                      <p:to>
                                        <p:strVal val="visible"/>
                                      </p:to>
                                    </p:set>
                                    <p:animEffect transition="in" filter="wipe(down)">
                                      <p:cBhvr>
                                        <p:cTn id="12" dur="580">
                                          <p:stCondLst>
                                            <p:cond delay="0"/>
                                          </p:stCondLst>
                                        </p:cTn>
                                        <p:tgtEl>
                                          <p:spTgt spid="209922"/>
                                        </p:tgtEl>
                                      </p:cBhvr>
                                    </p:animEffect>
                                    <p:anim calcmode="lin" valueType="num">
                                      <p:cBhvr>
                                        <p:cTn id="13" dur="1822" tmFilter="0,0; 0.14,0.36; 0.43,0.73; 0.71,0.91; 1.0,1.0">
                                          <p:stCondLst>
                                            <p:cond delay="0"/>
                                          </p:stCondLst>
                                        </p:cTn>
                                        <p:tgtEl>
                                          <p:spTgt spid="2099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99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99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99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99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09922"/>
                                        </p:tgtEl>
                                      </p:cBhvr>
                                      <p:to x="100000" y="60000"/>
                                    </p:animScale>
                                    <p:animScale>
                                      <p:cBhvr>
                                        <p:cTn id="19" dur="166" decel="50000">
                                          <p:stCondLst>
                                            <p:cond delay="676"/>
                                          </p:stCondLst>
                                        </p:cTn>
                                        <p:tgtEl>
                                          <p:spTgt spid="209922"/>
                                        </p:tgtEl>
                                      </p:cBhvr>
                                      <p:to x="100000" y="100000"/>
                                    </p:animScale>
                                    <p:animScale>
                                      <p:cBhvr>
                                        <p:cTn id="20" dur="26">
                                          <p:stCondLst>
                                            <p:cond delay="1312"/>
                                          </p:stCondLst>
                                        </p:cTn>
                                        <p:tgtEl>
                                          <p:spTgt spid="209922"/>
                                        </p:tgtEl>
                                      </p:cBhvr>
                                      <p:to x="100000" y="80000"/>
                                    </p:animScale>
                                    <p:animScale>
                                      <p:cBhvr>
                                        <p:cTn id="21" dur="166" decel="50000">
                                          <p:stCondLst>
                                            <p:cond delay="1338"/>
                                          </p:stCondLst>
                                        </p:cTn>
                                        <p:tgtEl>
                                          <p:spTgt spid="209922"/>
                                        </p:tgtEl>
                                      </p:cBhvr>
                                      <p:to x="100000" y="100000"/>
                                    </p:animScale>
                                    <p:animScale>
                                      <p:cBhvr>
                                        <p:cTn id="22" dur="26">
                                          <p:stCondLst>
                                            <p:cond delay="1642"/>
                                          </p:stCondLst>
                                        </p:cTn>
                                        <p:tgtEl>
                                          <p:spTgt spid="209922"/>
                                        </p:tgtEl>
                                      </p:cBhvr>
                                      <p:to x="100000" y="90000"/>
                                    </p:animScale>
                                    <p:animScale>
                                      <p:cBhvr>
                                        <p:cTn id="23" dur="166" decel="50000">
                                          <p:stCondLst>
                                            <p:cond delay="1668"/>
                                          </p:stCondLst>
                                        </p:cTn>
                                        <p:tgtEl>
                                          <p:spTgt spid="209922"/>
                                        </p:tgtEl>
                                      </p:cBhvr>
                                      <p:to x="100000" y="100000"/>
                                    </p:animScale>
                                    <p:animScale>
                                      <p:cBhvr>
                                        <p:cTn id="24" dur="26">
                                          <p:stCondLst>
                                            <p:cond delay="1808"/>
                                          </p:stCondLst>
                                        </p:cTn>
                                        <p:tgtEl>
                                          <p:spTgt spid="209922"/>
                                        </p:tgtEl>
                                      </p:cBhvr>
                                      <p:to x="100000" y="95000"/>
                                    </p:animScale>
                                    <p:animScale>
                                      <p:cBhvr>
                                        <p:cTn id="25" dur="166" decel="50000">
                                          <p:stCondLst>
                                            <p:cond delay="1834"/>
                                          </p:stCondLst>
                                        </p:cTn>
                                        <p:tgtEl>
                                          <p:spTgt spid="20992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9924">
                                            <p:txEl>
                                              <p:pRg st="1" end="1"/>
                                            </p:txEl>
                                          </p:spTgt>
                                        </p:tgtEl>
                                        <p:attrNameLst>
                                          <p:attrName>style.visibility</p:attrName>
                                        </p:attrNameLst>
                                      </p:cBhvr>
                                      <p:to>
                                        <p:strVal val="visible"/>
                                      </p:to>
                                    </p:set>
                                    <p:animEffect transition="in" filter="wipe(left)">
                                      <p:cBhvr>
                                        <p:cTn id="30" dur="500"/>
                                        <p:tgtEl>
                                          <p:spTgt spid="2099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9928"/>
                                        </p:tgtEl>
                                        <p:attrNameLst>
                                          <p:attrName>style.visibility</p:attrName>
                                        </p:attrNameLst>
                                      </p:cBhvr>
                                      <p:to>
                                        <p:strVal val="visible"/>
                                      </p:to>
                                    </p:set>
                                    <p:animEffect transition="in" filter="wipe(left)">
                                      <p:cBhvr>
                                        <p:cTn id="35" dur="500"/>
                                        <p:tgtEl>
                                          <p:spTgt spid="2099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9925">
                                            <p:txEl>
                                              <p:pRg st="0" end="0"/>
                                            </p:txEl>
                                          </p:spTgt>
                                        </p:tgtEl>
                                        <p:attrNameLst>
                                          <p:attrName>style.visibility</p:attrName>
                                        </p:attrNameLst>
                                      </p:cBhvr>
                                      <p:to>
                                        <p:strVal val="visible"/>
                                      </p:to>
                                    </p:set>
                                    <p:animEffect transition="in" filter="wipe(left)">
                                      <p:cBhvr>
                                        <p:cTn id="40" dur="500"/>
                                        <p:tgtEl>
                                          <p:spTgt spid="2099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9926"/>
                                        </p:tgtEl>
                                        <p:attrNameLst>
                                          <p:attrName>style.visibility</p:attrName>
                                        </p:attrNameLst>
                                      </p:cBhvr>
                                      <p:to>
                                        <p:strVal val="visible"/>
                                      </p:to>
                                    </p:set>
                                    <p:animEffect transition="in" filter="wipe(left)">
                                      <p:cBhvr>
                                        <p:cTn id="45" dur="500"/>
                                        <p:tgtEl>
                                          <p:spTgt spid="2099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09930"/>
                                        </p:tgtEl>
                                        <p:attrNameLst>
                                          <p:attrName>style.visibility</p:attrName>
                                        </p:attrNameLst>
                                      </p:cBhvr>
                                      <p:to>
                                        <p:strVal val="visible"/>
                                      </p:to>
                                    </p:set>
                                    <p:animEffect transition="in" filter="wipe(left)">
                                      <p:cBhvr>
                                        <p:cTn id="50" dur="500"/>
                                        <p:tgtEl>
                                          <p:spTgt spid="2099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9931"/>
                                        </p:tgtEl>
                                        <p:attrNameLst>
                                          <p:attrName>style.visibility</p:attrName>
                                        </p:attrNameLst>
                                      </p:cBhvr>
                                      <p:to>
                                        <p:strVal val="visible"/>
                                      </p:to>
                                    </p:set>
                                    <p:animEffect transition="in" filter="wipe(left)">
                                      <p:cBhvr>
                                        <p:cTn id="55" dur="500"/>
                                        <p:tgtEl>
                                          <p:spTgt spid="2099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9929"/>
                                        </p:tgtEl>
                                        <p:attrNameLst>
                                          <p:attrName>style.visibility</p:attrName>
                                        </p:attrNameLst>
                                      </p:cBhvr>
                                      <p:to>
                                        <p:strVal val="visible"/>
                                      </p:to>
                                    </p:set>
                                    <p:animEffect transition="in" filter="wipe(left)">
                                      <p:cBhvr>
                                        <p:cTn id="60" dur="500"/>
                                        <p:tgtEl>
                                          <p:spTgt spid="2099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9932"/>
                                        </p:tgtEl>
                                        <p:attrNameLst>
                                          <p:attrName>style.visibility</p:attrName>
                                        </p:attrNameLst>
                                      </p:cBhvr>
                                      <p:to>
                                        <p:strVal val="visible"/>
                                      </p:to>
                                    </p:set>
                                    <p:animEffect transition="in" filter="wipe(left)">
                                      <p:cBhvr>
                                        <p:cTn id="65" dur="500"/>
                                        <p:tgtEl>
                                          <p:spTgt spid="2099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9933"/>
                                        </p:tgtEl>
                                        <p:attrNameLst>
                                          <p:attrName>style.visibility</p:attrName>
                                        </p:attrNameLst>
                                      </p:cBhvr>
                                      <p:to>
                                        <p:strVal val="visible"/>
                                      </p:to>
                                    </p:set>
                                    <p:animEffect transition="in" filter="wipe(left)">
                                      <p:cBhvr>
                                        <p:cTn id="70" dur="500"/>
                                        <p:tgtEl>
                                          <p:spTgt spid="209933"/>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iterate type="wd">
                                    <p:tmPct val="10000"/>
                                  </p:iterate>
                                  <p:childTnLst>
                                    <p:set>
                                      <p:cBhvr>
                                        <p:cTn id="74" dur="1" fill="hold">
                                          <p:stCondLst>
                                            <p:cond delay="0"/>
                                          </p:stCondLst>
                                        </p:cTn>
                                        <p:tgtEl>
                                          <p:spTgt spid="209927"/>
                                        </p:tgtEl>
                                        <p:attrNameLst>
                                          <p:attrName>style.visibility</p:attrName>
                                        </p:attrNameLst>
                                      </p:cBhvr>
                                      <p:to>
                                        <p:strVal val="visible"/>
                                      </p:to>
                                    </p:set>
                                    <p:animEffect transition="in" filter="fade">
                                      <p:cBhvr>
                                        <p:cTn id="75" dur="2000"/>
                                        <p:tgtEl>
                                          <p:spTgt spid="209927"/>
                                        </p:tgtEl>
                                      </p:cBhvr>
                                    </p:animEffect>
                                    <p:anim calcmode="lin" valueType="num">
                                      <p:cBhvr>
                                        <p:cTn id="76" dur="2000" fill="hold"/>
                                        <p:tgtEl>
                                          <p:spTgt spid="209927"/>
                                        </p:tgtEl>
                                        <p:attrNameLst>
                                          <p:attrName>style.rotation</p:attrName>
                                        </p:attrNameLst>
                                      </p:cBhvr>
                                      <p:tavLst>
                                        <p:tav tm="0">
                                          <p:val>
                                            <p:fltVal val="720"/>
                                          </p:val>
                                        </p:tav>
                                        <p:tav tm="100000">
                                          <p:val>
                                            <p:fltVal val="0"/>
                                          </p:val>
                                        </p:tav>
                                      </p:tavLst>
                                    </p:anim>
                                    <p:anim calcmode="lin" valueType="num">
                                      <p:cBhvr>
                                        <p:cTn id="77" dur="2000" fill="hold"/>
                                        <p:tgtEl>
                                          <p:spTgt spid="209927"/>
                                        </p:tgtEl>
                                        <p:attrNameLst>
                                          <p:attrName>ppt_h</p:attrName>
                                        </p:attrNameLst>
                                      </p:cBhvr>
                                      <p:tavLst>
                                        <p:tav tm="0">
                                          <p:val>
                                            <p:fltVal val="0"/>
                                          </p:val>
                                        </p:tav>
                                        <p:tav tm="100000">
                                          <p:val>
                                            <p:strVal val="#ppt_h"/>
                                          </p:val>
                                        </p:tav>
                                      </p:tavLst>
                                    </p:anim>
                                    <p:anim calcmode="lin" valueType="num">
                                      <p:cBhvr>
                                        <p:cTn id="78" dur="2000" fill="hold"/>
                                        <p:tgtEl>
                                          <p:spTgt spid="20992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build="p"/>
      <p:bldP spid="209925" grpId="0" build="p"/>
      <p:bldP spid="2099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Thursday, June 6,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22</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a:t>Gauss’ Law from Coulomb’s Law</a:t>
            </a:r>
            <a:br>
              <a:rPr lang="en-US"/>
            </a:br>
            <a:r>
              <a:rPr lang="en-US"/>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total number of field lines due to the charge Q, passing through the two surfaces?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independent of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33973" name="Equation" r:id="rId4" imgW="596900" imgH="419100" progId="Equation.DSMT4">
                  <p:embed/>
                </p:oleObj>
              </mc:Choice>
              <mc:Fallback>
                <p:oleObj name="Equation" r:id="rId4" imgW="596900" imgH="419100" progId="Equation.DSMT4">
                  <p:embed/>
                  <p:pic>
                    <p:nvPicPr>
                      <p:cNvPr id="210950" name="Object 6"/>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nvGraphicFramePr>
        <p:xfrm>
          <a:off x="5257800" y="6011863"/>
          <a:ext cx="1081087" cy="565150"/>
        </p:xfrm>
        <a:graphic>
          <a:graphicData uri="http://schemas.openxmlformats.org/presentationml/2006/ole">
            <mc:AlternateContent xmlns:mc="http://schemas.openxmlformats.org/markup-compatibility/2006">
              <mc:Choice xmlns:v="urn:schemas-microsoft-com:vml" Requires="v">
                <p:oleObj spid="_x0000_s33974" name="Equation" r:id="rId6" imgW="774700" imgH="419100" progId="Equation.DSMT4">
                  <p:embed/>
                </p:oleObj>
              </mc:Choice>
              <mc:Fallback>
                <p:oleObj name="Equation" r:id="rId6" imgW="774700" imgH="419100" progId="Equation.DSMT4">
                  <p:embed/>
                  <p:pic>
                    <p:nvPicPr>
                      <p:cNvPr id="210951" name="Object 7"/>
                      <p:cNvPicPr>
                        <a:picLocks noChangeAspect="1" noChangeArrowheads="1"/>
                      </p:cNvPicPr>
                      <p:nvPr/>
                    </p:nvPicPr>
                    <p:blipFill>
                      <a:blip r:embed="rId7"/>
                      <a:srcRect/>
                      <a:stretch>
                        <a:fillRect/>
                      </a:stretch>
                    </p:blipFill>
                    <p:spPr bwMode="auto">
                      <a:xfrm>
                        <a:off x="5257800" y="6011863"/>
                        <a:ext cx="1081087" cy="5651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33975" name="Equation" r:id="rId8" imgW="596900" imgH="419100" progId="Equation.DSMT4">
                  <p:embed/>
                </p:oleObj>
              </mc:Choice>
              <mc:Fallback>
                <p:oleObj name="Equation" r:id="rId8" imgW="596900" imgH="419100" progId="Equation.DSMT4">
                  <p:embed/>
                  <p:pic>
                    <p:nvPicPr>
                      <p:cNvPr id="210952" name="Object 8"/>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33976" name="Equation" r:id="rId10" imgW="203040" imgH="406080" progId="Equation.DSMT4">
                  <p:embed/>
                </p:oleObj>
              </mc:Choice>
              <mc:Fallback>
                <p:oleObj name="Equation" r:id="rId10" imgW="203040" imgH="406080" progId="Equation.DSMT4">
                  <p:embed/>
                  <p:pic>
                    <p:nvPicPr>
                      <p:cNvPr id="2109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26976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wipe(left)">
                                      <p:cBhvr>
                                        <p:cTn id="7" dur="500"/>
                                        <p:tgtEl>
                                          <p:spTgt spid="210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0946"/>
                                        </p:tgtEl>
                                        <p:attrNameLst>
                                          <p:attrName>style.visibility</p:attrName>
                                        </p:attrNameLst>
                                      </p:cBhvr>
                                      <p:to>
                                        <p:strVal val="visible"/>
                                      </p:to>
                                    </p:set>
                                    <p:animEffect transition="in" filter="wipe(down)">
                                      <p:cBhvr>
                                        <p:cTn id="12" dur="580">
                                          <p:stCondLst>
                                            <p:cond delay="0"/>
                                          </p:stCondLst>
                                        </p:cTn>
                                        <p:tgtEl>
                                          <p:spTgt spid="210946"/>
                                        </p:tgtEl>
                                      </p:cBhvr>
                                    </p:animEffect>
                                    <p:anim calcmode="lin" valueType="num">
                                      <p:cBhvr>
                                        <p:cTn id="13" dur="1822" tmFilter="0,0; 0.14,0.36; 0.43,0.73; 0.71,0.91; 1.0,1.0">
                                          <p:stCondLst>
                                            <p:cond delay="0"/>
                                          </p:stCondLst>
                                        </p:cTn>
                                        <p:tgtEl>
                                          <p:spTgt spid="2109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09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09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09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0946"/>
                                        </p:tgtEl>
                                        <p:attrNameLst>
                                          <p:attrName>ppt_y</p:attrName>
                                        </p:attrNameLst>
                                      </p:cBhvr>
                                      <p:tavLst>
                                        <p:tav tm="0" fmla="#ppt_y-sin(pi*$)/81">
                                          <p:val>
                                            <p:fltVal val="0"/>
                                          </p:val>
                                        </p:tav>
                                        <p:tav tm="100000">
                                          <p:val>
                                            <p:fltVal val="1"/>
                                          </p:val>
                                        </p:tav>
                                      </p:tavLst>
                                    </p:anim>
                                    <p:animScale>
                                      <p:cBhvr>
                                        <p:cTn id="18" dur="26">
                                          <p:stCondLst>
                                            <p:cond delay="650"/>
                                          </p:stCondLst>
                                        </p:cTn>
                                        <p:tgtEl>
                                          <p:spTgt spid="210946"/>
                                        </p:tgtEl>
                                      </p:cBhvr>
                                      <p:to x="100000" y="60000"/>
                                    </p:animScale>
                                    <p:animScale>
                                      <p:cBhvr>
                                        <p:cTn id="19" dur="166" decel="50000">
                                          <p:stCondLst>
                                            <p:cond delay="676"/>
                                          </p:stCondLst>
                                        </p:cTn>
                                        <p:tgtEl>
                                          <p:spTgt spid="210946"/>
                                        </p:tgtEl>
                                      </p:cBhvr>
                                      <p:to x="100000" y="100000"/>
                                    </p:animScale>
                                    <p:animScale>
                                      <p:cBhvr>
                                        <p:cTn id="20" dur="26">
                                          <p:stCondLst>
                                            <p:cond delay="1312"/>
                                          </p:stCondLst>
                                        </p:cTn>
                                        <p:tgtEl>
                                          <p:spTgt spid="210946"/>
                                        </p:tgtEl>
                                      </p:cBhvr>
                                      <p:to x="100000" y="80000"/>
                                    </p:animScale>
                                    <p:animScale>
                                      <p:cBhvr>
                                        <p:cTn id="21" dur="166" decel="50000">
                                          <p:stCondLst>
                                            <p:cond delay="1338"/>
                                          </p:stCondLst>
                                        </p:cTn>
                                        <p:tgtEl>
                                          <p:spTgt spid="210946"/>
                                        </p:tgtEl>
                                      </p:cBhvr>
                                      <p:to x="100000" y="100000"/>
                                    </p:animScale>
                                    <p:animScale>
                                      <p:cBhvr>
                                        <p:cTn id="22" dur="26">
                                          <p:stCondLst>
                                            <p:cond delay="1642"/>
                                          </p:stCondLst>
                                        </p:cTn>
                                        <p:tgtEl>
                                          <p:spTgt spid="210946"/>
                                        </p:tgtEl>
                                      </p:cBhvr>
                                      <p:to x="100000" y="90000"/>
                                    </p:animScale>
                                    <p:animScale>
                                      <p:cBhvr>
                                        <p:cTn id="23" dur="166" decel="50000">
                                          <p:stCondLst>
                                            <p:cond delay="1668"/>
                                          </p:stCondLst>
                                        </p:cTn>
                                        <p:tgtEl>
                                          <p:spTgt spid="210946"/>
                                        </p:tgtEl>
                                      </p:cBhvr>
                                      <p:to x="100000" y="100000"/>
                                    </p:animScale>
                                    <p:animScale>
                                      <p:cBhvr>
                                        <p:cTn id="24" dur="26">
                                          <p:stCondLst>
                                            <p:cond delay="1808"/>
                                          </p:stCondLst>
                                        </p:cTn>
                                        <p:tgtEl>
                                          <p:spTgt spid="210946"/>
                                        </p:tgtEl>
                                      </p:cBhvr>
                                      <p:to x="100000" y="95000"/>
                                    </p:animScale>
                                    <p:animScale>
                                      <p:cBhvr>
                                        <p:cTn id="25" dur="166" decel="50000">
                                          <p:stCondLst>
                                            <p:cond delay="1834"/>
                                          </p:stCondLst>
                                        </p:cTn>
                                        <p:tgtEl>
                                          <p:spTgt spid="21094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10949">
                                            <p:bg/>
                                          </p:spTgt>
                                        </p:tgtEl>
                                        <p:attrNameLst>
                                          <p:attrName>style.visibility</p:attrName>
                                        </p:attrNameLst>
                                      </p:cBhvr>
                                      <p:to>
                                        <p:strVal val="visible"/>
                                      </p:to>
                                    </p:set>
                                    <p:animEffect transition="in" filter="wipe(left)">
                                      <p:cBhvr>
                                        <p:cTn id="30" dur="500"/>
                                        <p:tgtEl>
                                          <p:spTgt spid="210949">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10949">
                                            <p:txEl>
                                              <p:pRg st="0" end="0"/>
                                            </p:txEl>
                                          </p:spTgt>
                                        </p:tgtEl>
                                        <p:attrNameLst>
                                          <p:attrName>style.visibility</p:attrName>
                                        </p:attrNameLst>
                                      </p:cBhvr>
                                      <p:to>
                                        <p:strVal val="visible"/>
                                      </p:to>
                                    </p:set>
                                    <p:animEffect transition="in" filter="wipe(left)">
                                      <p:cBhvr>
                                        <p:cTn id="35" dur="500"/>
                                        <p:tgtEl>
                                          <p:spTgt spid="21094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10949">
                                            <p:txEl>
                                              <p:pRg st="1" end="1"/>
                                            </p:txEl>
                                          </p:spTgt>
                                        </p:tgtEl>
                                        <p:attrNameLst>
                                          <p:attrName>style.visibility</p:attrName>
                                        </p:attrNameLst>
                                      </p:cBhvr>
                                      <p:to>
                                        <p:strVal val="visible"/>
                                      </p:to>
                                    </p:set>
                                    <p:animEffect transition="in" filter="wipe(left)">
                                      <p:cBhvr>
                                        <p:cTn id="40" dur="500"/>
                                        <p:tgtEl>
                                          <p:spTgt spid="21094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10949">
                                            <p:txEl>
                                              <p:pRg st="2" end="2"/>
                                            </p:txEl>
                                          </p:spTgt>
                                        </p:tgtEl>
                                        <p:attrNameLst>
                                          <p:attrName>style.visibility</p:attrName>
                                        </p:attrNameLst>
                                      </p:cBhvr>
                                      <p:to>
                                        <p:strVal val="visible"/>
                                      </p:to>
                                    </p:set>
                                    <p:animEffect transition="in" filter="wipe(left)">
                                      <p:cBhvr>
                                        <p:cTn id="45" dur="500"/>
                                        <p:tgtEl>
                                          <p:spTgt spid="2109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10949">
                                            <p:txEl>
                                              <p:pRg st="3" end="3"/>
                                            </p:txEl>
                                          </p:spTgt>
                                        </p:tgtEl>
                                        <p:attrNameLst>
                                          <p:attrName>style.visibility</p:attrName>
                                        </p:attrNameLst>
                                      </p:cBhvr>
                                      <p:to>
                                        <p:strVal val="visible"/>
                                      </p:to>
                                    </p:set>
                                    <p:animEffect transition="in" filter="wipe(left)">
                                      <p:cBhvr>
                                        <p:cTn id="50" dur="500"/>
                                        <p:tgtEl>
                                          <p:spTgt spid="2109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0950"/>
                                        </p:tgtEl>
                                        <p:attrNameLst>
                                          <p:attrName>style.visibility</p:attrName>
                                        </p:attrNameLst>
                                      </p:cBhvr>
                                      <p:to>
                                        <p:strVal val="visible"/>
                                      </p:to>
                                    </p:set>
                                    <p:animEffect transition="in" filter="wipe(left)">
                                      <p:cBhvr>
                                        <p:cTn id="55" dur="500"/>
                                        <p:tgtEl>
                                          <p:spTgt spid="21095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0952"/>
                                        </p:tgtEl>
                                        <p:attrNameLst>
                                          <p:attrName>style.visibility</p:attrName>
                                        </p:attrNameLst>
                                      </p:cBhvr>
                                      <p:to>
                                        <p:strVal val="visible"/>
                                      </p:to>
                                    </p:set>
                                    <p:animEffect transition="in" filter="wipe(left)">
                                      <p:cBhvr>
                                        <p:cTn id="60" dur="500"/>
                                        <p:tgtEl>
                                          <p:spTgt spid="21095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0953"/>
                                        </p:tgtEl>
                                        <p:attrNameLst>
                                          <p:attrName>style.visibility</p:attrName>
                                        </p:attrNameLst>
                                      </p:cBhvr>
                                      <p:to>
                                        <p:strVal val="visible"/>
                                      </p:to>
                                    </p:set>
                                    <p:animEffect transition="in" filter="wipe(left)">
                                      <p:cBhvr>
                                        <p:cTn id="65" dur="500"/>
                                        <p:tgtEl>
                                          <p:spTgt spid="21095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10949">
                                            <p:txEl>
                                              <p:pRg st="5" end="5"/>
                                            </p:txEl>
                                          </p:spTgt>
                                        </p:tgtEl>
                                        <p:attrNameLst>
                                          <p:attrName>style.visibility</p:attrName>
                                        </p:attrNameLst>
                                      </p:cBhvr>
                                      <p:to>
                                        <p:strVal val="visible"/>
                                      </p:to>
                                    </p:set>
                                    <p:animEffect transition="in" filter="wipe(left)">
                                      <p:cBhvr>
                                        <p:cTn id="70" dur="500"/>
                                        <p:tgtEl>
                                          <p:spTgt spid="210949">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10949">
                                            <p:txEl>
                                              <p:pRg st="6" end="6"/>
                                            </p:txEl>
                                          </p:spTgt>
                                        </p:tgtEl>
                                        <p:attrNameLst>
                                          <p:attrName>style.visibility</p:attrName>
                                        </p:attrNameLst>
                                      </p:cBhvr>
                                      <p:to>
                                        <p:strVal val="visible"/>
                                      </p:to>
                                    </p:set>
                                    <p:animEffect transition="in" filter="wipe(left)">
                                      <p:cBhvr>
                                        <p:cTn id="75" dur="500"/>
                                        <p:tgtEl>
                                          <p:spTgt spid="210949">
                                            <p:txEl>
                                              <p:pRg st="6" end="6"/>
                                            </p:txEl>
                                          </p:spTgt>
                                        </p:tgtEl>
                                      </p:cBhvr>
                                    </p:animEffect>
                                  </p:childTnLst>
                                </p:cTn>
                              </p:par>
                            </p:childTnLst>
                          </p:cTn>
                        </p:par>
                        <p:par>
                          <p:cTn id="76" fill="hold">
                            <p:stCondLst>
                              <p:cond delay="2450"/>
                            </p:stCondLst>
                            <p:childTnLst>
                              <p:par>
                                <p:cTn id="77" presetID="22" presetClass="entr" presetSubtype="8" fill="hold" nodeType="afterEffect">
                                  <p:stCondLst>
                                    <p:cond delay="0"/>
                                  </p:stCondLst>
                                  <p:childTnLst>
                                    <p:set>
                                      <p:cBhvr>
                                        <p:cTn id="78" dur="1" fill="hold">
                                          <p:stCondLst>
                                            <p:cond delay="0"/>
                                          </p:stCondLst>
                                        </p:cTn>
                                        <p:tgtEl>
                                          <p:spTgt spid="210951"/>
                                        </p:tgtEl>
                                        <p:attrNameLst>
                                          <p:attrName>style.visibility</p:attrName>
                                        </p:attrNameLst>
                                      </p:cBhvr>
                                      <p:to>
                                        <p:strVal val="visible"/>
                                      </p:to>
                                    </p:set>
                                    <p:animEffect transition="in" filter="wipe(left)">
                                      <p:cBhvr>
                                        <p:cTn id="79" dur="5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P spid="21094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Thursday, June 6,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23</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Q</a:t>
            </a:r>
            <a:r>
              <a:rPr lang="en-US" i="1" baseline="-25000" dirty="0"/>
              <a:t>i</a:t>
            </a:r>
            <a:r>
              <a:rPr lang="en-US" dirty="0"/>
              <a:t> 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fields.    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only on the charge enclosed in the surface!!  Gauss’ law. </a:t>
            </a:r>
          </a:p>
        </p:txBody>
      </p:sp>
      <p:graphicFrame>
        <p:nvGraphicFramePr>
          <p:cNvPr id="212997" name="Object 5"/>
          <p:cNvGraphicFramePr>
            <a:graphicFrameLocks noChangeAspect="1"/>
          </p:cNvGraphicFramePr>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35177" name="Equation" r:id="rId3" imgW="622300" imgH="304800" progId="Equation.DSMT4">
                  <p:embed/>
                </p:oleObj>
              </mc:Choice>
              <mc:Fallback>
                <p:oleObj name="Equation" r:id="rId3" imgW="622300" imgH="304800" progId="Equation.DSMT4">
                  <p:embed/>
                  <p:pic>
                    <p:nvPicPr>
                      <p:cNvPr id="212997" name="Object 5"/>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35178" name="Equation" r:id="rId5" imgW="165100" imgH="228600" progId="Equation.DSMT4">
                  <p:embed/>
                </p:oleObj>
              </mc:Choice>
              <mc:Fallback>
                <p:oleObj name="Equation" r:id="rId5" imgW="165100" imgH="228600" progId="Equation.DSMT4">
                  <p:embed/>
                  <p:pic>
                    <p:nvPicPr>
                      <p:cNvPr id="213000" name="Object 8"/>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35179" name="Equation" r:id="rId7" imgW="596900" imgH="254000" progId="Equation.DSMT4">
                  <p:embed/>
                </p:oleObj>
              </mc:Choice>
              <mc:Fallback>
                <p:oleObj name="Equation" r:id="rId7" imgW="596900" imgH="254000" progId="Equation.DSMT4">
                  <p:embed/>
                  <p:pic>
                    <p:nvPicPr>
                      <p:cNvPr id="213001" name="Object 9"/>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35180" name="Equation" r:id="rId9" imgW="596900" imgH="304800" progId="Equation.DSMT4">
                  <p:embed/>
                </p:oleObj>
              </mc:Choice>
              <mc:Fallback>
                <p:oleObj name="Equation" r:id="rId9" imgW="596900" imgH="304800" progId="Equation.DSMT4">
                  <p:embed/>
                  <p:pic>
                    <p:nvPicPr>
                      <p:cNvPr id="213002" name="Object 10"/>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35181" name="Equation" r:id="rId11" imgW="1231900" imgH="304800" progId="Equation.DSMT4">
                  <p:embed/>
                </p:oleObj>
              </mc:Choice>
              <mc:Fallback>
                <p:oleObj name="Equation" r:id="rId11" imgW="1231900" imgH="304800" progId="Equation.DSMT4">
                  <p:embed/>
                  <p:pic>
                    <p:nvPicPr>
                      <p:cNvPr id="213005" name="Object 13"/>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35182" name="Equation" r:id="rId13" imgW="495300" imgH="457200" progId="Equation.DSMT4">
                  <p:embed/>
                </p:oleObj>
              </mc:Choice>
              <mc:Fallback>
                <p:oleObj name="Equation" r:id="rId13" imgW="495300" imgH="457200" progId="Equation.DSMT4">
                  <p:embed/>
                  <p:pic>
                    <p:nvPicPr>
                      <p:cNvPr id="213006" name="Object 14"/>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35183" name="Equation" r:id="rId15" imgW="330200" imgH="431800" progId="Equation.DSMT4">
                  <p:embed/>
                </p:oleObj>
              </mc:Choice>
              <mc:Fallback>
                <p:oleObj name="Equation" r:id="rId15" imgW="330200" imgH="431800" progId="Equation.DSMT4">
                  <p:embed/>
                  <p:pic>
                    <p:nvPicPr>
                      <p:cNvPr id="213007" name="Object 15"/>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35184" name="Equation" r:id="rId17" imgW="203040" imgH="406080" progId="Equation.DSMT4">
                  <p:embed/>
                </p:oleObj>
              </mc:Choice>
              <mc:Fallback>
                <p:oleObj name="Equation" r:id="rId17" imgW="203040" imgH="406080" progId="Equation.DSMT4">
                  <p:embed/>
                  <p:pic>
                    <p:nvPicPr>
                      <p:cNvPr id="213008"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7236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2997"/>
                                        </p:tgtEl>
                                        <p:attrNameLst>
                                          <p:attrName>style.visibility</p:attrName>
                                        </p:attrNameLst>
                                      </p:cBhvr>
                                      <p:to>
                                        <p:strVal val="visible"/>
                                      </p:to>
                                    </p:set>
                                    <p:animEffect transition="in" filter="wipe(left)">
                                      <p:cBhvr>
                                        <p:cTn id="17" dur="500"/>
                                        <p:tgtEl>
                                          <p:spTgt spid="2129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3008"/>
                                        </p:tgtEl>
                                        <p:attrNameLst>
                                          <p:attrName>style.visibility</p:attrName>
                                        </p:attrNameLst>
                                      </p:cBhvr>
                                      <p:to>
                                        <p:strVal val="visible"/>
                                      </p:to>
                                    </p:set>
                                    <p:animEffect transition="in" filter="wipe(left)">
                                      <p:cBhvr>
                                        <p:cTn id="22" dur="500"/>
                                        <p:tgtEl>
                                          <p:spTgt spid="2130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2998"/>
                                        </p:tgtEl>
                                        <p:attrNameLst>
                                          <p:attrName>style.visibility</p:attrName>
                                        </p:attrNameLst>
                                      </p:cBhvr>
                                      <p:to>
                                        <p:strVal val="visible"/>
                                      </p:to>
                                    </p:set>
                                    <p:animEffect transition="in" filter="wipe(left)">
                                      <p:cBhvr>
                                        <p:cTn id="27" dur="500"/>
                                        <p:tgtEl>
                                          <p:spTgt spid="212998"/>
                                        </p:tgtEl>
                                      </p:cBhvr>
                                    </p:animEffect>
                                  </p:childTnLst>
                                </p:cTn>
                              </p:par>
                            </p:childTnLst>
                          </p:cTn>
                        </p:par>
                        <p:par>
                          <p:cTn id="28" fill="hold">
                            <p:stCondLst>
                              <p:cond delay="600"/>
                            </p:stCondLst>
                            <p:childTnLst>
                              <p:par>
                                <p:cTn id="29" presetID="22" presetClass="entr" presetSubtype="8" fill="hold" nodeType="afterEffect">
                                  <p:stCondLst>
                                    <p:cond delay="0"/>
                                  </p:stCondLst>
                                  <p:childTnLst>
                                    <p:set>
                                      <p:cBhvr>
                                        <p:cTn id="30" dur="1" fill="hold">
                                          <p:stCondLst>
                                            <p:cond delay="0"/>
                                          </p:stCondLst>
                                        </p:cTn>
                                        <p:tgtEl>
                                          <p:spTgt spid="213000"/>
                                        </p:tgtEl>
                                        <p:attrNameLst>
                                          <p:attrName>style.visibility</p:attrName>
                                        </p:attrNameLst>
                                      </p:cBhvr>
                                      <p:to>
                                        <p:strVal val="visible"/>
                                      </p:to>
                                    </p:set>
                                    <p:animEffect transition="in" filter="wipe(left)">
                                      <p:cBhvr>
                                        <p:cTn id="31" dur="500"/>
                                        <p:tgtEl>
                                          <p:spTgt spid="2130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12999"/>
                                        </p:tgtEl>
                                        <p:attrNameLst>
                                          <p:attrName>style.visibility</p:attrName>
                                        </p:attrNameLst>
                                      </p:cBhvr>
                                      <p:to>
                                        <p:strVal val="visible"/>
                                      </p:to>
                                    </p:set>
                                    <p:animEffect transition="in" filter="wipe(left)">
                                      <p:cBhvr>
                                        <p:cTn id="36" dur="500"/>
                                        <p:tgtEl>
                                          <p:spTgt spid="2129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12996">
                                            <p:txEl>
                                              <p:pRg st="0" end="0"/>
                                            </p:txEl>
                                          </p:spTgt>
                                        </p:tgtEl>
                                        <p:attrNameLst>
                                          <p:attrName>style.visibility</p:attrName>
                                        </p:attrNameLst>
                                      </p:cBhvr>
                                      <p:to>
                                        <p:strVal val="visible"/>
                                      </p:to>
                                    </p:set>
                                    <p:animEffect transition="in" filter="wipe(left)">
                                      <p:cBhvr>
                                        <p:cTn id="41" dur="500"/>
                                        <p:tgtEl>
                                          <p:spTgt spid="212996">
                                            <p:txEl>
                                              <p:pRg st="0" end="0"/>
                                            </p:txEl>
                                          </p:spTgt>
                                        </p:tgtEl>
                                      </p:cBhvr>
                                    </p:animEffect>
                                  </p:childTnLst>
                                </p:cTn>
                              </p:par>
                            </p:childTnLst>
                          </p:cTn>
                        </p:par>
                        <p:par>
                          <p:cTn id="42" fill="hold">
                            <p:stCondLst>
                              <p:cond delay="2200"/>
                            </p:stCondLst>
                            <p:childTnLst>
                              <p:par>
                                <p:cTn id="43" presetID="22" presetClass="entr" presetSubtype="8" fill="hold" nodeType="afterEffect">
                                  <p:stCondLst>
                                    <p:cond delay="0"/>
                                  </p:stCondLst>
                                  <p:childTnLst>
                                    <p:set>
                                      <p:cBhvr>
                                        <p:cTn id="44" dur="1" fill="hold">
                                          <p:stCondLst>
                                            <p:cond delay="0"/>
                                          </p:stCondLst>
                                        </p:cTn>
                                        <p:tgtEl>
                                          <p:spTgt spid="213001"/>
                                        </p:tgtEl>
                                        <p:attrNameLst>
                                          <p:attrName>style.visibility</p:attrName>
                                        </p:attrNameLst>
                                      </p:cBhvr>
                                      <p:to>
                                        <p:strVal val="visible"/>
                                      </p:to>
                                    </p:set>
                                    <p:animEffect transition="in" filter="wipe(left)">
                                      <p:cBhvr>
                                        <p:cTn id="45" dur="500"/>
                                        <p:tgtEl>
                                          <p:spTgt spid="213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3002"/>
                                        </p:tgtEl>
                                        <p:attrNameLst>
                                          <p:attrName>style.visibility</p:attrName>
                                        </p:attrNameLst>
                                      </p:cBhvr>
                                      <p:to>
                                        <p:strVal val="visible"/>
                                      </p:to>
                                    </p:set>
                                    <p:animEffect transition="in" filter="wipe(left)">
                                      <p:cBhvr>
                                        <p:cTn id="50" dur="500"/>
                                        <p:tgtEl>
                                          <p:spTgt spid="21300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3005"/>
                                        </p:tgtEl>
                                        <p:attrNameLst>
                                          <p:attrName>style.visibility</p:attrName>
                                        </p:attrNameLst>
                                      </p:cBhvr>
                                      <p:to>
                                        <p:strVal val="visible"/>
                                      </p:to>
                                    </p:set>
                                    <p:animEffect transition="in" filter="wipe(left)">
                                      <p:cBhvr>
                                        <p:cTn id="55" dur="500"/>
                                        <p:tgtEl>
                                          <p:spTgt spid="21300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3006"/>
                                        </p:tgtEl>
                                        <p:attrNameLst>
                                          <p:attrName>style.visibility</p:attrName>
                                        </p:attrNameLst>
                                      </p:cBhvr>
                                      <p:to>
                                        <p:strVal val="visible"/>
                                      </p:to>
                                    </p:set>
                                    <p:animEffect transition="in" filter="wipe(left)">
                                      <p:cBhvr>
                                        <p:cTn id="60" dur="500"/>
                                        <p:tgtEl>
                                          <p:spTgt spid="21300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3007"/>
                                        </p:tgtEl>
                                        <p:attrNameLst>
                                          <p:attrName>style.visibility</p:attrName>
                                        </p:attrNameLst>
                                      </p:cBhvr>
                                      <p:to>
                                        <p:strVal val="visible"/>
                                      </p:to>
                                    </p:set>
                                    <p:animEffect transition="in" filter="wipe(left)">
                                      <p:cBhvr>
                                        <p:cTn id="65" dur="500"/>
                                        <p:tgtEl>
                                          <p:spTgt spid="21300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13003"/>
                                        </p:tgtEl>
                                        <p:attrNameLst>
                                          <p:attrName>style.visibility</p:attrName>
                                        </p:attrNameLst>
                                      </p:cBhvr>
                                      <p:to>
                                        <p:strVal val="visible"/>
                                      </p:to>
                                    </p:set>
                                    <p:animEffect transition="in" filter="wipe(left)">
                                      <p:cBhvr>
                                        <p:cTn id="70" dur="500"/>
                                        <p:tgtEl>
                                          <p:spTgt spid="213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13004"/>
                                        </p:tgtEl>
                                        <p:attrNameLst>
                                          <p:attrName>style.visibility</p:attrName>
                                        </p:attrNameLst>
                                      </p:cBhvr>
                                      <p:to>
                                        <p:strVal val="visible"/>
                                      </p:to>
                                    </p:set>
                                    <p:animEffect transition="in" filter="wipe(left)">
                                      <p:cBhvr>
                                        <p:cTn id="75" dur="500"/>
                                        <p:tgtEl>
                                          <p:spTgt spid="21300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12996">
                                            <p:txEl>
                                              <p:pRg st="3" end="3"/>
                                            </p:txEl>
                                          </p:spTgt>
                                        </p:tgtEl>
                                        <p:attrNameLst>
                                          <p:attrName>style.visibility</p:attrName>
                                        </p:attrNameLst>
                                      </p:cBhvr>
                                      <p:to>
                                        <p:strVal val="visible"/>
                                      </p:to>
                                    </p:set>
                                    <p:animEffect transition="in" filter="wipe(left)">
                                      <p:cBhvr>
                                        <p:cTn id="80" dur="500"/>
                                        <p:tgtEl>
                                          <p:spTgt spid="2129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6" grpId="0" build="p"/>
      <p:bldP spid="212998" grpId="0"/>
      <p:bldP spid="212999" grpId="0" animBg="1"/>
      <p:bldP spid="213003" grpId="0"/>
      <p:bldP spid="2130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Thursday, June 6,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24</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a:t>Derivation of Gauss’ law from Coulomb’s law is only valid for </a:t>
            </a:r>
            <a:r>
              <a:rPr lang="en-US" b="1" u="sng">
                <a:solidFill>
                  <a:srgbClr val="FF0066"/>
                </a:solidFill>
              </a:rPr>
              <a:t>static electric charge</a:t>
            </a:r>
            <a:r>
              <a:rPr lang="en-US"/>
              <a:t>.</a:t>
            </a:r>
          </a:p>
          <a:p>
            <a:r>
              <a:rPr lang="en-US"/>
              <a:t>Electric field can also be produced by changing magnetic fields.</a:t>
            </a:r>
          </a:p>
          <a:p>
            <a:pPr lvl="1"/>
            <a:r>
              <a:rPr lang="en-US"/>
              <a:t>Coulomb’s law cannot describe this field while Gauss’ law is still valid</a:t>
            </a:r>
          </a:p>
          <a:p>
            <a:r>
              <a:rPr lang="en-US"/>
              <a:t>Gauss’ law is more general than Coulomb’s law.</a:t>
            </a:r>
          </a:p>
          <a:p>
            <a:pPr lvl="1"/>
            <a:r>
              <a:rPr lang="en-US"/>
              <a:t>Can be used to obtain electric field, forces or obtain charges </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inside that surface!!!</a:t>
            </a:r>
          </a:p>
        </p:txBody>
      </p:sp>
    </p:spTree>
    <p:extLst>
      <p:ext uri="{BB962C8B-B14F-4D97-AF65-F5344CB8AC3E}">
        <p14:creationId xmlns:p14="http://schemas.microsoft.com/office/powerpoint/2010/main" val="129456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wipe(left)">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4019">
                                            <p:txEl>
                                              <p:pRg st="4" end="4"/>
                                            </p:txEl>
                                          </p:spTgt>
                                        </p:tgtEl>
                                        <p:attrNameLst>
                                          <p:attrName>style.visibility</p:attrName>
                                        </p:attrNameLst>
                                      </p:cBhvr>
                                      <p:to>
                                        <p:strVal val="visible"/>
                                      </p:to>
                                    </p:set>
                                    <p:animEffect transition="in" filter="wipe(left)">
                                      <p:cBhvr>
                                        <p:cTn id="27" dur="500"/>
                                        <p:tgtEl>
                                          <p:spTgt spid="214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14020"/>
                                        </p:tgtEl>
                                        <p:attrNameLst>
                                          <p:attrName>style.visibility</p:attrName>
                                        </p:attrNameLst>
                                      </p:cBhvr>
                                      <p:to>
                                        <p:strVal val="visible"/>
                                      </p:to>
                                    </p:set>
                                    <p:anim calcmode="lin" valueType="num">
                                      <p:cBhvr>
                                        <p:cTn id="32" dur="1000" fill="hold"/>
                                        <p:tgtEl>
                                          <p:spTgt spid="214020"/>
                                        </p:tgtEl>
                                        <p:attrNameLst>
                                          <p:attrName>ppt_w</p:attrName>
                                        </p:attrNameLst>
                                      </p:cBhvr>
                                      <p:tavLst>
                                        <p:tav tm="0">
                                          <p:val>
                                            <p:fltVal val="0"/>
                                          </p:val>
                                        </p:tav>
                                        <p:tav tm="100000">
                                          <p:val>
                                            <p:strVal val="#ppt_w"/>
                                          </p:val>
                                        </p:tav>
                                      </p:tavLst>
                                    </p:anim>
                                    <p:anim calcmode="lin" valueType="num">
                                      <p:cBhvr>
                                        <p:cTn id="33" dur="1000" fill="hold"/>
                                        <p:tgtEl>
                                          <p:spTgt spid="214020"/>
                                        </p:tgtEl>
                                        <p:attrNameLst>
                                          <p:attrName>ppt_h</p:attrName>
                                        </p:attrNameLst>
                                      </p:cBhvr>
                                      <p:tavLst>
                                        <p:tav tm="0">
                                          <p:val>
                                            <p:fltVal val="0"/>
                                          </p:val>
                                        </p:tav>
                                        <p:tav tm="100000">
                                          <p:val>
                                            <p:strVal val="#ppt_h"/>
                                          </p:val>
                                        </p:tav>
                                      </p:tavLst>
                                    </p:anim>
                                    <p:anim calcmode="lin" valueType="num">
                                      <p:cBhvr>
                                        <p:cTn id="34" dur="1000" fill="hold"/>
                                        <p:tgtEl>
                                          <p:spTgt spid="214020"/>
                                        </p:tgtEl>
                                        <p:attrNameLst>
                                          <p:attrName>style.rotation</p:attrName>
                                        </p:attrNameLst>
                                      </p:cBhvr>
                                      <p:tavLst>
                                        <p:tav tm="0">
                                          <p:val>
                                            <p:fltVal val="90"/>
                                          </p:val>
                                        </p:tav>
                                        <p:tav tm="100000">
                                          <p:val>
                                            <p:fltVal val="0"/>
                                          </p:val>
                                        </p:tav>
                                      </p:tavLst>
                                    </p:anim>
                                    <p:animEffect transition="in" filter="fade">
                                      <p:cBhvr>
                                        <p:cTn id="35" dur="10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2140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Thursday, June 6,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25</a:t>
            </a:fld>
            <a:endParaRPr lang="en-US"/>
          </a:p>
        </p:txBody>
      </p:sp>
      <p:sp>
        <p:nvSpPr>
          <p:cNvPr id="222210" name="Rectangle 2"/>
          <p:cNvSpPr>
            <a:spLocks noGrp="1" noChangeArrowheads="1"/>
          </p:cNvSpPr>
          <p:nvPr>
            <p:ph type="title"/>
          </p:nvPr>
        </p:nvSpPr>
        <p:spPr>
          <a:xfrm>
            <a:off x="914400" y="152400"/>
            <a:ext cx="7239000" cy="685800"/>
          </a:xfrm>
        </p:spPr>
        <p:txBody>
          <a:bodyPr/>
          <a:lstStyle/>
          <a:p>
            <a:r>
              <a:rPr lang="en-US" dirty="0"/>
              <a:t>Solving problems with Gauss’ Law</a:t>
            </a:r>
          </a:p>
        </p:txBody>
      </p:sp>
      <p:sp>
        <p:nvSpPr>
          <p:cNvPr id="222211" name="Rectangle 3"/>
          <p:cNvSpPr>
            <a:spLocks noChangeArrowheads="1"/>
          </p:cNvSpPr>
          <p:nvPr/>
        </p:nvSpPr>
        <p:spPr bwMode="auto">
          <a:xfrm>
            <a:off x="685800" y="9144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Identify the symmetry of the charge distributions</a:t>
            </a:r>
          </a:p>
          <a:p>
            <a:pPr marL="342900" indent="-342900">
              <a:spcBef>
                <a:spcPct val="20000"/>
              </a:spcBef>
              <a:buFontTx/>
              <a:buChar char="•"/>
            </a:pPr>
            <a:r>
              <a:rPr lang="en-US" sz="2800" dirty="0">
                <a:solidFill>
                  <a:schemeClr val="accent2"/>
                </a:solidFill>
                <a:latin typeface="Arial Narrow" charset="0"/>
              </a:rPr>
              <a:t>Draw an appropriate Gaussian surface, making sure it passes through the point you want to know the electric field</a:t>
            </a:r>
          </a:p>
          <a:p>
            <a:pPr marL="342900" indent="-342900">
              <a:spcBef>
                <a:spcPct val="20000"/>
              </a:spcBef>
              <a:buFontTx/>
              <a:buChar char="•"/>
            </a:pPr>
            <a:r>
              <a:rPr lang="en-US" sz="2800" dirty="0">
                <a:solidFill>
                  <a:schemeClr val="accent2"/>
                </a:solidFill>
                <a:latin typeface="Arial Narrow" charset="0"/>
              </a:rPr>
              <a:t>Use the symmetry of charge distribution to determine the direction of E at the point of the Gaussian surface</a:t>
            </a:r>
          </a:p>
          <a:p>
            <a:pPr marL="342900" indent="-342900">
              <a:spcBef>
                <a:spcPct val="20000"/>
              </a:spcBef>
              <a:buFontTx/>
              <a:buChar char="•"/>
            </a:pPr>
            <a:r>
              <a:rPr lang="en-US" sz="2800" dirty="0">
                <a:solidFill>
                  <a:schemeClr val="accent2"/>
                </a:solidFill>
                <a:latin typeface="Arial Narrow" charset="0"/>
              </a:rPr>
              <a:t>Evaluate the flux</a:t>
            </a:r>
          </a:p>
          <a:p>
            <a:pPr marL="342900" indent="-342900">
              <a:spcBef>
                <a:spcPct val="20000"/>
              </a:spcBef>
              <a:buFontTx/>
              <a:buChar char="•"/>
            </a:pPr>
            <a:r>
              <a:rPr lang="en-US" sz="2800" dirty="0">
                <a:solidFill>
                  <a:schemeClr val="accent2"/>
                </a:solidFill>
                <a:latin typeface="Arial Narrow" charset="0"/>
              </a:rPr>
              <a:t>Calculate the enclosed charge by the Gaussian surface</a:t>
            </a:r>
          </a:p>
          <a:p>
            <a:pPr marL="800100" lvl="1" indent="-342900">
              <a:spcBef>
                <a:spcPct val="20000"/>
              </a:spcBef>
              <a:buFontTx/>
              <a:buChar char="•"/>
            </a:pPr>
            <a:r>
              <a:rPr lang="en-US" dirty="0">
                <a:solidFill>
                  <a:srgbClr val="008000"/>
                </a:solidFill>
                <a:latin typeface="Arial Narrow" charset="0"/>
                <a:sym typeface="Wingdings"/>
              </a:rPr>
              <a:t>Ignore all the charges outside the Gaussian surface</a:t>
            </a:r>
          </a:p>
          <a:p>
            <a:pPr marL="342900" indent="-342900">
              <a:spcBef>
                <a:spcPct val="20000"/>
              </a:spcBef>
              <a:buFontTx/>
              <a:buChar char="•"/>
            </a:pPr>
            <a:r>
              <a:rPr lang="en-US" sz="2800" dirty="0">
                <a:solidFill>
                  <a:schemeClr val="accent2"/>
                </a:solidFill>
                <a:latin typeface="Arial Narrow" charset="0"/>
                <a:sym typeface="Wingdings"/>
              </a:rPr>
              <a:t>Equate the flux to the enclosed charge and solve for E</a:t>
            </a:r>
            <a:endParaRPr lang="en-US" sz="2800" dirty="0">
              <a:solidFill>
                <a:schemeClr val="accent2"/>
              </a:solidFill>
              <a:latin typeface="Arial Narrow" charset="0"/>
            </a:endParaRPr>
          </a:p>
        </p:txBody>
      </p:sp>
    </p:spTree>
    <p:extLst>
      <p:ext uri="{BB962C8B-B14F-4D97-AF65-F5344CB8AC3E}">
        <p14:creationId xmlns:p14="http://schemas.microsoft.com/office/powerpoint/2010/main" val="35735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6,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26</a:t>
            </a:fld>
            <a:endParaRPr lang="en-US"/>
          </a:p>
        </p:txBody>
      </p:sp>
      <p:pic>
        <p:nvPicPr>
          <p:cNvPr id="215042" name="Picture 2" descr="FG22_010"/>
          <p:cNvPicPr>
            <a:picLocks noChangeAspect="1" noChangeArrowheads="1"/>
          </p:cNvPicPr>
          <p:nvPr/>
        </p:nvPicPr>
        <p:blipFill>
          <a:blip r:embed="rId4"/>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 two Gaussian 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36021" name="Equation" r:id="rId5" imgW="596900" imgH="304800" progId="Equation.DSMT4">
                  <p:embed/>
                </p:oleObj>
              </mc:Choice>
              <mc:Fallback>
                <p:oleObj name="Equation" r:id="rId5" imgW="596900" imgH="304800" progId="Equation.DSMT4">
                  <p:embed/>
                  <p:pic>
                    <p:nvPicPr>
                      <p:cNvPr id="215047" name="Object 7"/>
                      <p:cNvPicPr>
                        <a:picLocks noChangeAspect="1" noChangeArrowheads="1"/>
                      </p:cNvPicPr>
                      <p:nvPr/>
                    </p:nvPicPr>
                    <p:blipFill>
                      <a:blip r:embed="rId6"/>
                      <a:srcRect/>
                      <a:stretch>
                        <a:fillRect/>
                      </a:stretch>
                    </p:blipFill>
                    <p:spPr bwMode="auto">
                      <a:xfrm>
                        <a:off x="5562600" y="3192463"/>
                        <a:ext cx="20701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36022" name="Equation" r:id="rId7" imgW="596900" imgH="304800" progId="Equation.DSMT4">
                  <p:embed/>
                </p:oleObj>
              </mc:Choice>
              <mc:Fallback>
                <p:oleObj name="Equation" r:id="rId7" imgW="596900" imgH="304800" progId="Equation.DSMT4">
                  <p:embed/>
                  <p:pic>
                    <p:nvPicPr>
                      <p:cNvPr id="215048" name="Object 8"/>
                      <p:cNvPicPr>
                        <a:picLocks noChangeAspect="1" noChangeArrowheads="1"/>
                      </p:cNvPicPr>
                      <p:nvPr/>
                    </p:nvPicPr>
                    <p:blipFill>
                      <a:blip r:embed="rId8"/>
                      <a:srcRect/>
                      <a:stretch>
                        <a:fillRect/>
                      </a:stretch>
                    </p:blipFill>
                    <p:spPr bwMode="auto">
                      <a:xfrm>
                        <a:off x="5410200" y="4667250"/>
                        <a:ext cx="2066925" cy="101917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36023" name="Equation" r:id="rId9" imgW="253800" imgH="406080" progId="Equation.DSMT4">
                  <p:embed/>
                </p:oleObj>
              </mc:Choice>
              <mc:Fallback>
                <p:oleObj name="Equation" r:id="rId9" imgW="253800" imgH="406080" progId="Equation.DSMT4">
                  <p:embed/>
                  <p:pic>
                    <p:nvPicPr>
                      <p:cNvPr id="21504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36024" name="Equation" r:id="rId11" imgW="406080" imgH="406080" progId="Equation.DSMT4">
                  <p:embed/>
                </p:oleObj>
              </mc:Choice>
              <mc:Fallback>
                <p:oleObj name="Equation" r:id="rId11" imgW="406080" imgH="406080" progId="Equation.DSMT4">
                  <p:embed/>
                  <p:pic>
                    <p:nvPicPr>
                      <p:cNvPr id="21505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01407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5044"/>
                                        </p:tgtEl>
                                        <p:attrNameLst>
                                          <p:attrName>style.visibility</p:attrName>
                                        </p:attrNameLst>
                                      </p:cBhvr>
                                      <p:to>
                                        <p:strVal val="visible"/>
                                      </p:to>
                                    </p:set>
                                    <p:animEffect transition="in" filter="wipe(down)">
                                      <p:cBhvr>
                                        <p:cTn id="7" dur="580">
                                          <p:stCondLst>
                                            <p:cond delay="0"/>
                                          </p:stCondLst>
                                        </p:cTn>
                                        <p:tgtEl>
                                          <p:spTgt spid="215044"/>
                                        </p:tgtEl>
                                      </p:cBhvr>
                                    </p:animEffect>
                                    <p:anim calcmode="lin" valueType="num">
                                      <p:cBhvr>
                                        <p:cTn id="8" dur="1822" tmFilter="0,0; 0.14,0.36; 0.43,0.73; 0.71,0.91; 1.0,1.0">
                                          <p:stCondLst>
                                            <p:cond delay="0"/>
                                          </p:stCondLst>
                                        </p:cTn>
                                        <p:tgtEl>
                                          <p:spTgt spid="2150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44"/>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44"/>
                                        </p:tgtEl>
                                      </p:cBhvr>
                                      <p:to x="100000" y="60000"/>
                                    </p:animScale>
                                    <p:animScale>
                                      <p:cBhvr>
                                        <p:cTn id="14" dur="166" decel="50000">
                                          <p:stCondLst>
                                            <p:cond delay="676"/>
                                          </p:stCondLst>
                                        </p:cTn>
                                        <p:tgtEl>
                                          <p:spTgt spid="215044"/>
                                        </p:tgtEl>
                                      </p:cBhvr>
                                      <p:to x="100000" y="100000"/>
                                    </p:animScale>
                                    <p:animScale>
                                      <p:cBhvr>
                                        <p:cTn id="15" dur="26">
                                          <p:stCondLst>
                                            <p:cond delay="1312"/>
                                          </p:stCondLst>
                                        </p:cTn>
                                        <p:tgtEl>
                                          <p:spTgt spid="215044"/>
                                        </p:tgtEl>
                                      </p:cBhvr>
                                      <p:to x="100000" y="80000"/>
                                    </p:animScale>
                                    <p:animScale>
                                      <p:cBhvr>
                                        <p:cTn id="16" dur="166" decel="50000">
                                          <p:stCondLst>
                                            <p:cond delay="1338"/>
                                          </p:stCondLst>
                                        </p:cTn>
                                        <p:tgtEl>
                                          <p:spTgt spid="215044"/>
                                        </p:tgtEl>
                                      </p:cBhvr>
                                      <p:to x="100000" y="100000"/>
                                    </p:animScale>
                                    <p:animScale>
                                      <p:cBhvr>
                                        <p:cTn id="17" dur="26">
                                          <p:stCondLst>
                                            <p:cond delay="1642"/>
                                          </p:stCondLst>
                                        </p:cTn>
                                        <p:tgtEl>
                                          <p:spTgt spid="215044"/>
                                        </p:tgtEl>
                                      </p:cBhvr>
                                      <p:to x="100000" y="90000"/>
                                    </p:animScale>
                                    <p:animScale>
                                      <p:cBhvr>
                                        <p:cTn id="18" dur="166" decel="50000">
                                          <p:stCondLst>
                                            <p:cond delay="1668"/>
                                          </p:stCondLst>
                                        </p:cTn>
                                        <p:tgtEl>
                                          <p:spTgt spid="215044"/>
                                        </p:tgtEl>
                                      </p:cBhvr>
                                      <p:to x="100000" y="100000"/>
                                    </p:animScale>
                                    <p:animScale>
                                      <p:cBhvr>
                                        <p:cTn id="19" dur="26">
                                          <p:stCondLst>
                                            <p:cond delay="1808"/>
                                          </p:stCondLst>
                                        </p:cTn>
                                        <p:tgtEl>
                                          <p:spTgt spid="215044"/>
                                        </p:tgtEl>
                                      </p:cBhvr>
                                      <p:to x="100000" y="95000"/>
                                    </p:animScale>
                                    <p:animScale>
                                      <p:cBhvr>
                                        <p:cTn id="20" dur="166" decel="50000">
                                          <p:stCondLst>
                                            <p:cond delay="1834"/>
                                          </p:stCondLst>
                                        </p:cTn>
                                        <p:tgtEl>
                                          <p:spTgt spid="2150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5042"/>
                                        </p:tgtEl>
                                        <p:attrNameLst>
                                          <p:attrName>style.visibility</p:attrName>
                                        </p:attrNameLst>
                                      </p:cBhvr>
                                      <p:to>
                                        <p:strVal val="visible"/>
                                      </p:to>
                                    </p:set>
                                    <p:animEffect transition="in" filter="wipe(down)">
                                      <p:cBhvr>
                                        <p:cTn id="25" dur="580">
                                          <p:stCondLst>
                                            <p:cond delay="0"/>
                                          </p:stCondLst>
                                        </p:cTn>
                                        <p:tgtEl>
                                          <p:spTgt spid="215042"/>
                                        </p:tgtEl>
                                      </p:cBhvr>
                                    </p:animEffect>
                                    <p:anim calcmode="lin" valueType="num">
                                      <p:cBhvr>
                                        <p:cTn id="26" dur="1822" tmFilter="0,0; 0.14,0.36; 0.43,0.73; 0.71,0.91; 1.0,1.0">
                                          <p:stCondLst>
                                            <p:cond delay="0"/>
                                          </p:stCondLst>
                                        </p:cTn>
                                        <p:tgtEl>
                                          <p:spTgt spid="21504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504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504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504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5042"/>
                                        </p:tgtEl>
                                        <p:attrNameLst>
                                          <p:attrName>ppt_y</p:attrName>
                                        </p:attrNameLst>
                                      </p:cBhvr>
                                      <p:tavLst>
                                        <p:tav tm="0" fmla="#ppt_y-sin(pi*$)/81">
                                          <p:val>
                                            <p:fltVal val="0"/>
                                          </p:val>
                                        </p:tav>
                                        <p:tav tm="100000">
                                          <p:val>
                                            <p:fltVal val="1"/>
                                          </p:val>
                                        </p:tav>
                                      </p:tavLst>
                                    </p:anim>
                                    <p:animScale>
                                      <p:cBhvr>
                                        <p:cTn id="31" dur="26">
                                          <p:stCondLst>
                                            <p:cond delay="650"/>
                                          </p:stCondLst>
                                        </p:cTn>
                                        <p:tgtEl>
                                          <p:spTgt spid="215042"/>
                                        </p:tgtEl>
                                      </p:cBhvr>
                                      <p:to x="100000" y="60000"/>
                                    </p:animScale>
                                    <p:animScale>
                                      <p:cBhvr>
                                        <p:cTn id="32" dur="166" decel="50000">
                                          <p:stCondLst>
                                            <p:cond delay="676"/>
                                          </p:stCondLst>
                                        </p:cTn>
                                        <p:tgtEl>
                                          <p:spTgt spid="215042"/>
                                        </p:tgtEl>
                                      </p:cBhvr>
                                      <p:to x="100000" y="100000"/>
                                    </p:animScale>
                                    <p:animScale>
                                      <p:cBhvr>
                                        <p:cTn id="33" dur="26">
                                          <p:stCondLst>
                                            <p:cond delay="1312"/>
                                          </p:stCondLst>
                                        </p:cTn>
                                        <p:tgtEl>
                                          <p:spTgt spid="215042"/>
                                        </p:tgtEl>
                                      </p:cBhvr>
                                      <p:to x="100000" y="80000"/>
                                    </p:animScale>
                                    <p:animScale>
                                      <p:cBhvr>
                                        <p:cTn id="34" dur="166" decel="50000">
                                          <p:stCondLst>
                                            <p:cond delay="1338"/>
                                          </p:stCondLst>
                                        </p:cTn>
                                        <p:tgtEl>
                                          <p:spTgt spid="215042"/>
                                        </p:tgtEl>
                                      </p:cBhvr>
                                      <p:to x="100000" y="100000"/>
                                    </p:animScale>
                                    <p:animScale>
                                      <p:cBhvr>
                                        <p:cTn id="35" dur="26">
                                          <p:stCondLst>
                                            <p:cond delay="1642"/>
                                          </p:stCondLst>
                                        </p:cTn>
                                        <p:tgtEl>
                                          <p:spTgt spid="215042"/>
                                        </p:tgtEl>
                                      </p:cBhvr>
                                      <p:to x="100000" y="90000"/>
                                    </p:animScale>
                                    <p:animScale>
                                      <p:cBhvr>
                                        <p:cTn id="36" dur="166" decel="50000">
                                          <p:stCondLst>
                                            <p:cond delay="1668"/>
                                          </p:stCondLst>
                                        </p:cTn>
                                        <p:tgtEl>
                                          <p:spTgt spid="215042"/>
                                        </p:tgtEl>
                                      </p:cBhvr>
                                      <p:to x="100000" y="100000"/>
                                    </p:animScale>
                                    <p:animScale>
                                      <p:cBhvr>
                                        <p:cTn id="37" dur="26">
                                          <p:stCondLst>
                                            <p:cond delay="1808"/>
                                          </p:stCondLst>
                                        </p:cTn>
                                        <p:tgtEl>
                                          <p:spTgt spid="215042"/>
                                        </p:tgtEl>
                                      </p:cBhvr>
                                      <p:to x="100000" y="95000"/>
                                    </p:animScale>
                                    <p:animScale>
                                      <p:cBhvr>
                                        <p:cTn id="38" dur="166" decel="50000">
                                          <p:stCondLst>
                                            <p:cond delay="1834"/>
                                          </p:stCondLst>
                                        </p:cTn>
                                        <p:tgtEl>
                                          <p:spTgt spid="21504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5045">
                                            <p:txEl>
                                              <p:pRg st="0" end="0"/>
                                            </p:txEl>
                                          </p:spTgt>
                                        </p:tgtEl>
                                        <p:attrNameLst>
                                          <p:attrName>style.visibility</p:attrName>
                                        </p:attrNameLst>
                                      </p:cBhvr>
                                      <p:to>
                                        <p:strVal val="visible"/>
                                      </p:to>
                                    </p:set>
                                    <p:animEffect transition="in" filter="wipe(left)">
                                      <p:cBhvr>
                                        <p:cTn id="43" dur="500"/>
                                        <p:tgtEl>
                                          <p:spTgt spid="21504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5047"/>
                                        </p:tgtEl>
                                        <p:attrNameLst>
                                          <p:attrName>style.visibility</p:attrName>
                                        </p:attrNameLst>
                                      </p:cBhvr>
                                      <p:to>
                                        <p:strVal val="visible"/>
                                      </p:to>
                                    </p:set>
                                    <p:animEffect transition="in" filter="wipe(left)">
                                      <p:cBhvr>
                                        <p:cTn id="48" dur="500"/>
                                        <p:tgtEl>
                                          <p:spTgt spid="2150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5049"/>
                                        </p:tgtEl>
                                        <p:attrNameLst>
                                          <p:attrName>style.visibility</p:attrName>
                                        </p:attrNameLst>
                                      </p:cBhvr>
                                      <p:to>
                                        <p:strVal val="visible"/>
                                      </p:to>
                                    </p:set>
                                    <p:animEffect transition="in" filter="wipe(left)">
                                      <p:cBhvr>
                                        <p:cTn id="53" dur="500"/>
                                        <p:tgtEl>
                                          <p:spTgt spid="21504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5046"/>
                                        </p:tgtEl>
                                        <p:attrNameLst>
                                          <p:attrName>style.visibility</p:attrName>
                                        </p:attrNameLst>
                                      </p:cBhvr>
                                      <p:to>
                                        <p:strVal val="visible"/>
                                      </p:to>
                                    </p:set>
                                    <p:animEffect transition="in" filter="wipe(left)">
                                      <p:cBhvr>
                                        <p:cTn id="58" dur="500"/>
                                        <p:tgtEl>
                                          <p:spTgt spid="2150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5048"/>
                                        </p:tgtEl>
                                        <p:attrNameLst>
                                          <p:attrName>style.visibility</p:attrName>
                                        </p:attrNameLst>
                                      </p:cBhvr>
                                      <p:to>
                                        <p:strVal val="visible"/>
                                      </p:to>
                                    </p:set>
                                    <p:animEffect transition="in" filter="wipe(left)">
                                      <p:cBhvr>
                                        <p:cTn id="63" dur="500"/>
                                        <p:tgtEl>
                                          <p:spTgt spid="2150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15050"/>
                                        </p:tgtEl>
                                        <p:attrNameLst>
                                          <p:attrName>style.visibility</p:attrName>
                                        </p:attrNameLst>
                                      </p:cBhvr>
                                      <p:to>
                                        <p:strVal val="visible"/>
                                      </p:to>
                                    </p:set>
                                    <p:animEffect transition="in" filter="wipe(left)">
                                      <p:cBhvr>
                                        <p:cTn id="68" dur="5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build="p"/>
      <p:bldP spid="2150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Thursday, June 6,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27</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 6 </a:t>
            </a:r>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a:solidFill>
                  <a:schemeClr val="accent2"/>
                </a:solidFill>
                <a:latin typeface="Symbol" charset="2"/>
                <a:ea typeface="Lucida Grande"/>
                <a:cs typeface="Symbol" charset="2"/>
              </a:rPr>
              <a:t>λ</a:t>
            </a:r>
            <a:r>
              <a:rPr lang="en-US" dirty="0">
                <a:solidFill>
                  <a:schemeClr val="accent2"/>
                </a:solidFill>
                <a:latin typeface="Arial Narrow" charset="0"/>
              </a:rPr>
              <a:t>.  Calculate the electric field a point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err="1"/>
              <a:t>Radially</a:t>
            </a:r>
            <a:r>
              <a:rPr lang="en-US" sz="2000" dirty="0"/>
              <a:t> outward from the wire, the direction of radial vector </a:t>
            </a:r>
            <a:r>
              <a:rPr lang="en-US" sz="2000" b="1" dirty="0" err="1"/>
              <a:t>r</a:t>
            </a:r>
            <a:r>
              <a:rPr lang="en-US" sz="2000" dirty="0"/>
              <a:t>.</a:t>
            </a:r>
          </a:p>
          <a:p>
            <a:pPr>
              <a:lnSpc>
                <a:spcPct val="90000"/>
              </a:lnSpc>
            </a:pPr>
            <a:r>
              <a:rPr lang="en-US" sz="2400" dirty="0"/>
              <a:t>Due to cylindrical symmetry, the field is the same on the Gaussian 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37135" name="Equation" r:id="rId4" imgW="596900" imgH="304800" progId="Equation.DSMT4">
                  <p:embed/>
                </p:oleObj>
              </mc:Choice>
              <mc:Fallback>
                <p:oleObj name="Equation" r:id="rId4" imgW="596900" imgH="304800" progId="Equation.DSMT4">
                  <p:embed/>
                  <p:pic>
                    <p:nvPicPr>
                      <p:cNvPr id="216070" name="Object 6"/>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37136" name="Equation" r:id="rId6" imgW="635000" imgH="419100" progId="Equation.DSMT4">
                  <p:embed/>
                </p:oleObj>
              </mc:Choice>
              <mc:Fallback>
                <p:oleObj name="Equation" r:id="rId6" imgW="635000" imgH="419100" progId="Equation.DSMT4">
                  <p:embed/>
                  <p:pic>
                    <p:nvPicPr>
                      <p:cNvPr id="216071" name="Object 7"/>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37137" name="Equation" r:id="rId8" imgW="533400" imgH="304800" progId="Equation.DSMT4">
                  <p:embed/>
                </p:oleObj>
              </mc:Choice>
              <mc:Fallback>
                <p:oleObj name="Equation" r:id="rId8" imgW="533400" imgH="304800" progId="Equation.DSMT4">
                  <p:embed/>
                  <p:pic>
                    <p:nvPicPr>
                      <p:cNvPr id="216073" name="Object 9"/>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37138" name="Equation" r:id="rId10" imgW="634680" imgH="228600" progId="Equation.DSMT4">
                  <p:embed/>
                </p:oleObj>
              </mc:Choice>
              <mc:Fallback>
                <p:oleObj name="Equation" r:id="rId10" imgW="634680" imgH="228600" progId="Equation.DSMT4">
                  <p:embed/>
                  <p:pic>
                    <p:nvPicPr>
                      <p:cNvPr id="21607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37139" name="Equation" r:id="rId12" imgW="444500" imgH="431800" progId="Equation.DSMT4">
                  <p:embed/>
                </p:oleObj>
              </mc:Choice>
              <mc:Fallback>
                <p:oleObj name="Equation" r:id="rId12" imgW="444500" imgH="431800" progId="Equation.DSMT4">
                  <p:embed/>
                  <p:pic>
                    <p:nvPicPr>
                      <p:cNvPr id="216075" name="Object 11"/>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37140" name="Equation" r:id="rId14" imgW="203040" imgH="406080" progId="Equation.DSMT4">
                  <p:embed/>
                </p:oleObj>
              </mc:Choice>
              <mc:Fallback>
                <p:oleObj name="Equation" r:id="rId14" imgW="203040" imgH="406080" progId="Equation.DSMT4">
                  <p:embed/>
                  <p:pic>
                    <p:nvPicPr>
                      <p:cNvPr id="21607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0937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6068"/>
                                        </p:tgtEl>
                                        <p:attrNameLst>
                                          <p:attrName>style.visibility</p:attrName>
                                        </p:attrNameLst>
                                      </p:cBhvr>
                                      <p:to>
                                        <p:strVal val="visible"/>
                                      </p:to>
                                    </p:set>
                                    <p:animEffect transition="in" filter="wipe(down)">
                                      <p:cBhvr>
                                        <p:cTn id="7" dur="580">
                                          <p:stCondLst>
                                            <p:cond delay="0"/>
                                          </p:stCondLst>
                                        </p:cTn>
                                        <p:tgtEl>
                                          <p:spTgt spid="216068"/>
                                        </p:tgtEl>
                                      </p:cBhvr>
                                    </p:animEffect>
                                    <p:anim calcmode="lin" valueType="num">
                                      <p:cBhvr>
                                        <p:cTn id="8" dur="1822" tmFilter="0,0; 0.14,0.36; 0.43,0.73; 0.71,0.91; 1.0,1.0">
                                          <p:stCondLst>
                                            <p:cond delay="0"/>
                                          </p:stCondLst>
                                        </p:cTn>
                                        <p:tgtEl>
                                          <p:spTgt spid="2160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60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60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60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606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6068"/>
                                        </p:tgtEl>
                                      </p:cBhvr>
                                      <p:to x="100000" y="60000"/>
                                    </p:animScale>
                                    <p:animScale>
                                      <p:cBhvr>
                                        <p:cTn id="14" dur="166" decel="50000">
                                          <p:stCondLst>
                                            <p:cond delay="676"/>
                                          </p:stCondLst>
                                        </p:cTn>
                                        <p:tgtEl>
                                          <p:spTgt spid="216068"/>
                                        </p:tgtEl>
                                      </p:cBhvr>
                                      <p:to x="100000" y="100000"/>
                                    </p:animScale>
                                    <p:animScale>
                                      <p:cBhvr>
                                        <p:cTn id="15" dur="26">
                                          <p:stCondLst>
                                            <p:cond delay="1312"/>
                                          </p:stCondLst>
                                        </p:cTn>
                                        <p:tgtEl>
                                          <p:spTgt spid="216068"/>
                                        </p:tgtEl>
                                      </p:cBhvr>
                                      <p:to x="100000" y="80000"/>
                                    </p:animScale>
                                    <p:animScale>
                                      <p:cBhvr>
                                        <p:cTn id="16" dur="166" decel="50000">
                                          <p:stCondLst>
                                            <p:cond delay="1338"/>
                                          </p:stCondLst>
                                        </p:cTn>
                                        <p:tgtEl>
                                          <p:spTgt spid="216068"/>
                                        </p:tgtEl>
                                      </p:cBhvr>
                                      <p:to x="100000" y="100000"/>
                                    </p:animScale>
                                    <p:animScale>
                                      <p:cBhvr>
                                        <p:cTn id="17" dur="26">
                                          <p:stCondLst>
                                            <p:cond delay="1642"/>
                                          </p:stCondLst>
                                        </p:cTn>
                                        <p:tgtEl>
                                          <p:spTgt spid="216068"/>
                                        </p:tgtEl>
                                      </p:cBhvr>
                                      <p:to x="100000" y="90000"/>
                                    </p:animScale>
                                    <p:animScale>
                                      <p:cBhvr>
                                        <p:cTn id="18" dur="166" decel="50000">
                                          <p:stCondLst>
                                            <p:cond delay="1668"/>
                                          </p:stCondLst>
                                        </p:cTn>
                                        <p:tgtEl>
                                          <p:spTgt spid="216068"/>
                                        </p:tgtEl>
                                      </p:cBhvr>
                                      <p:to x="100000" y="100000"/>
                                    </p:animScale>
                                    <p:animScale>
                                      <p:cBhvr>
                                        <p:cTn id="19" dur="26">
                                          <p:stCondLst>
                                            <p:cond delay="1808"/>
                                          </p:stCondLst>
                                        </p:cTn>
                                        <p:tgtEl>
                                          <p:spTgt spid="216068"/>
                                        </p:tgtEl>
                                      </p:cBhvr>
                                      <p:to x="100000" y="95000"/>
                                    </p:animScale>
                                    <p:animScale>
                                      <p:cBhvr>
                                        <p:cTn id="20" dur="166" decel="50000">
                                          <p:stCondLst>
                                            <p:cond delay="1834"/>
                                          </p:stCondLst>
                                        </p:cTn>
                                        <p:tgtEl>
                                          <p:spTgt spid="2160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6066"/>
                                        </p:tgtEl>
                                        <p:attrNameLst>
                                          <p:attrName>style.visibility</p:attrName>
                                        </p:attrNameLst>
                                      </p:cBhvr>
                                      <p:to>
                                        <p:strVal val="visible"/>
                                      </p:to>
                                    </p:set>
                                    <p:animEffect transition="in" filter="wipe(down)">
                                      <p:cBhvr>
                                        <p:cTn id="25" dur="580">
                                          <p:stCondLst>
                                            <p:cond delay="0"/>
                                          </p:stCondLst>
                                        </p:cTn>
                                        <p:tgtEl>
                                          <p:spTgt spid="216066"/>
                                        </p:tgtEl>
                                      </p:cBhvr>
                                    </p:animEffect>
                                    <p:anim calcmode="lin" valueType="num">
                                      <p:cBhvr>
                                        <p:cTn id="26" dur="1822" tmFilter="0,0; 0.14,0.36; 0.43,0.73; 0.71,0.91; 1.0,1.0">
                                          <p:stCondLst>
                                            <p:cond delay="0"/>
                                          </p:stCondLst>
                                        </p:cTn>
                                        <p:tgtEl>
                                          <p:spTgt spid="21606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606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606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606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6066"/>
                                        </p:tgtEl>
                                        <p:attrNameLst>
                                          <p:attrName>ppt_y</p:attrName>
                                        </p:attrNameLst>
                                      </p:cBhvr>
                                      <p:tavLst>
                                        <p:tav tm="0" fmla="#ppt_y-sin(pi*$)/81">
                                          <p:val>
                                            <p:fltVal val="0"/>
                                          </p:val>
                                        </p:tav>
                                        <p:tav tm="100000">
                                          <p:val>
                                            <p:fltVal val="1"/>
                                          </p:val>
                                        </p:tav>
                                      </p:tavLst>
                                    </p:anim>
                                    <p:animScale>
                                      <p:cBhvr>
                                        <p:cTn id="31" dur="26">
                                          <p:stCondLst>
                                            <p:cond delay="650"/>
                                          </p:stCondLst>
                                        </p:cTn>
                                        <p:tgtEl>
                                          <p:spTgt spid="216066"/>
                                        </p:tgtEl>
                                      </p:cBhvr>
                                      <p:to x="100000" y="60000"/>
                                    </p:animScale>
                                    <p:animScale>
                                      <p:cBhvr>
                                        <p:cTn id="32" dur="166" decel="50000">
                                          <p:stCondLst>
                                            <p:cond delay="676"/>
                                          </p:stCondLst>
                                        </p:cTn>
                                        <p:tgtEl>
                                          <p:spTgt spid="216066"/>
                                        </p:tgtEl>
                                      </p:cBhvr>
                                      <p:to x="100000" y="100000"/>
                                    </p:animScale>
                                    <p:animScale>
                                      <p:cBhvr>
                                        <p:cTn id="33" dur="26">
                                          <p:stCondLst>
                                            <p:cond delay="1312"/>
                                          </p:stCondLst>
                                        </p:cTn>
                                        <p:tgtEl>
                                          <p:spTgt spid="216066"/>
                                        </p:tgtEl>
                                      </p:cBhvr>
                                      <p:to x="100000" y="80000"/>
                                    </p:animScale>
                                    <p:animScale>
                                      <p:cBhvr>
                                        <p:cTn id="34" dur="166" decel="50000">
                                          <p:stCondLst>
                                            <p:cond delay="1338"/>
                                          </p:stCondLst>
                                        </p:cTn>
                                        <p:tgtEl>
                                          <p:spTgt spid="216066"/>
                                        </p:tgtEl>
                                      </p:cBhvr>
                                      <p:to x="100000" y="100000"/>
                                    </p:animScale>
                                    <p:animScale>
                                      <p:cBhvr>
                                        <p:cTn id="35" dur="26">
                                          <p:stCondLst>
                                            <p:cond delay="1642"/>
                                          </p:stCondLst>
                                        </p:cTn>
                                        <p:tgtEl>
                                          <p:spTgt spid="216066"/>
                                        </p:tgtEl>
                                      </p:cBhvr>
                                      <p:to x="100000" y="90000"/>
                                    </p:animScale>
                                    <p:animScale>
                                      <p:cBhvr>
                                        <p:cTn id="36" dur="166" decel="50000">
                                          <p:stCondLst>
                                            <p:cond delay="1668"/>
                                          </p:stCondLst>
                                        </p:cTn>
                                        <p:tgtEl>
                                          <p:spTgt spid="216066"/>
                                        </p:tgtEl>
                                      </p:cBhvr>
                                      <p:to x="100000" y="100000"/>
                                    </p:animScale>
                                    <p:animScale>
                                      <p:cBhvr>
                                        <p:cTn id="37" dur="26">
                                          <p:stCondLst>
                                            <p:cond delay="1808"/>
                                          </p:stCondLst>
                                        </p:cTn>
                                        <p:tgtEl>
                                          <p:spTgt spid="216066"/>
                                        </p:tgtEl>
                                      </p:cBhvr>
                                      <p:to x="100000" y="95000"/>
                                    </p:animScale>
                                    <p:animScale>
                                      <p:cBhvr>
                                        <p:cTn id="38" dur="166" decel="50000">
                                          <p:stCondLst>
                                            <p:cond delay="1834"/>
                                          </p:stCondLst>
                                        </p:cTn>
                                        <p:tgtEl>
                                          <p:spTgt spid="21606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6069">
                                            <p:txEl>
                                              <p:pRg st="0" end="0"/>
                                            </p:txEl>
                                          </p:spTgt>
                                        </p:tgtEl>
                                        <p:attrNameLst>
                                          <p:attrName>style.visibility</p:attrName>
                                        </p:attrNameLst>
                                      </p:cBhvr>
                                      <p:to>
                                        <p:strVal val="visible"/>
                                      </p:to>
                                    </p:set>
                                    <p:animEffect transition="in" filter="wipe(left)">
                                      <p:cBhvr>
                                        <p:cTn id="43" dur="500"/>
                                        <p:tgtEl>
                                          <p:spTgt spid="21606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16069">
                                            <p:txEl>
                                              <p:pRg st="1" end="1"/>
                                            </p:txEl>
                                          </p:spTgt>
                                        </p:tgtEl>
                                        <p:attrNameLst>
                                          <p:attrName>style.visibility</p:attrName>
                                        </p:attrNameLst>
                                      </p:cBhvr>
                                      <p:to>
                                        <p:strVal val="visible"/>
                                      </p:to>
                                    </p:set>
                                    <p:animEffect transition="in" filter="wipe(left)">
                                      <p:cBhvr>
                                        <p:cTn id="48" dur="500"/>
                                        <p:tgtEl>
                                          <p:spTgt spid="21606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16069">
                                            <p:txEl>
                                              <p:pRg st="2" end="2"/>
                                            </p:txEl>
                                          </p:spTgt>
                                        </p:tgtEl>
                                        <p:attrNameLst>
                                          <p:attrName>style.visibility</p:attrName>
                                        </p:attrNameLst>
                                      </p:cBhvr>
                                      <p:to>
                                        <p:strVal val="visible"/>
                                      </p:to>
                                    </p:set>
                                    <p:animEffect transition="in" filter="wipe(left)">
                                      <p:cBhvr>
                                        <p:cTn id="53" dur="500"/>
                                        <p:tgtEl>
                                          <p:spTgt spid="21606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6069">
                                            <p:txEl>
                                              <p:pRg st="3" end="3"/>
                                            </p:txEl>
                                          </p:spTgt>
                                        </p:tgtEl>
                                        <p:attrNameLst>
                                          <p:attrName>style.visibility</p:attrName>
                                        </p:attrNameLst>
                                      </p:cBhvr>
                                      <p:to>
                                        <p:strVal val="visible"/>
                                      </p:to>
                                    </p:set>
                                    <p:animEffect transition="in" filter="wipe(left)">
                                      <p:cBhvr>
                                        <p:cTn id="58" dur="500"/>
                                        <p:tgtEl>
                                          <p:spTgt spid="216069">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216069">
                                            <p:txEl>
                                              <p:pRg st="4" end="4"/>
                                            </p:txEl>
                                          </p:spTgt>
                                        </p:tgtEl>
                                        <p:attrNameLst>
                                          <p:attrName>style.visibility</p:attrName>
                                        </p:attrNameLst>
                                      </p:cBhvr>
                                      <p:to>
                                        <p:strVal val="visible"/>
                                      </p:to>
                                    </p:set>
                                    <p:animEffect transition="in" filter="wipe(left)">
                                      <p:cBhvr>
                                        <p:cTn id="63" dur="500"/>
                                        <p:tgtEl>
                                          <p:spTgt spid="216069">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16069">
                                            <p:txEl>
                                              <p:pRg st="5" end="5"/>
                                            </p:txEl>
                                          </p:spTgt>
                                        </p:tgtEl>
                                        <p:attrNameLst>
                                          <p:attrName>style.visibility</p:attrName>
                                        </p:attrNameLst>
                                      </p:cBhvr>
                                      <p:to>
                                        <p:strVal val="visible"/>
                                      </p:to>
                                    </p:set>
                                    <p:animEffect transition="in" filter="wipe(left)">
                                      <p:cBhvr>
                                        <p:cTn id="68" dur="500"/>
                                        <p:tgtEl>
                                          <p:spTgt spid="216069">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16070"/>
                                        </p:tgtEl>
                                        <p:attrNameLst>
                                          <p:attrName>style.visibility</p:attrName>
                                        </p:attrNameLst>
                                      </p:cBhvr>
                                      <p:to>
                                        <p:strVal val="visible"/>
                                      </p:to>
                                    </p:set>
                                    <p:animEffect transition="in" filter="wipe(left)">
                                      <p:cBhvr>
                                        <p:cTn id="73" dur="500"/>
                                        <p:tgtEl>
                                          <p:spTgt spid="21607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16073"/>
                                        </p:tgtEl>
                                        <p:attrNameLst>
                                          <p:attrName>style.visibility</p:attrName>
                                        </p:attrNameLst>
                                      </p:cBhvr>
                                      <p:to>
                                        <p:strVal val="visible"/>
                                      </p:to>
                                    </p:set>
                                    <p:animEffect transition="in" filter="wipe(left)">
                                      <p:cBhvr>
                                        <p:cTn id="78" dur="500"/>
                                        <p:tgtEl>
                                          <p:spTgt spid="21607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16074"/>
                                        </p:tgtEl>
                                        <p:attrNameLst>
                                          <p:attrName>style.visibility</p:attrName>
                                        </p:attrNameLst>
                                      </p:cBhvr>
                                      <p:to>
                                        <p:strVal val="visible"/>
                                      </p:to>
                                    </p:set>
                                    <p:animEffect transition="in" filter="wipe(left)">
                                      <p:cBhvr>
                                        <p:cTn id="83" dur="500"/>
                                        <p:tgtEl>
                                          <p:spTgt spid="2160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16075"/>
                                        </p:tgtEl>
                                        <p:attrNameLst>
                                          <p:attrName>style.visibility</p:attrName>
                                        </p:attrNameLst>
                                      </p:cBhvr>
                                      <p:to>
                                        <p:strVal val="visible"/>
                                      </p:to>
                                    </p:set>
                                    <p:animEffect transition="in" filter="wipe(left)">
                                      <p:cBhvr>
                                        <p:cTn id="88" dur="500"/>
                                        <p:tgtEl>
                                          <p:spTgt spid="21607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16076"/>
                                        </p:tgtEl>
                                        <p:attrNameLst>
                                          <p:attrName>style.visibility</p:attrName>
                                        </p:attrNameLst>
                                      </p:cBhvr>
                                      <p:to>
                                        <p:strVal val="visible"/>
                                      </p:to>
                                    </p:set>
                                    <p:animEffect transition="in" filter="wipe(left)">
                                      <p:cBhvr>
                                        <p:cTn id="93" dur="500"/>
                                        <p:tgtEl>
                                          <p:spTgt spid="21607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216072"/>
                                        </p:tgtEl>
                                        <p:attrNameLst>
                                          <p:attrName>style.visibility</p:attrName>
                                        </p:attrNameLst>
                                      </p:cBhvr>
                                      <p:to>
                                        <p:strVal val="visible"/>
                                      </p:to>
                                    </p:set>
                                    <p:animEffect transition="in" filter="wipe(left)">
                                      <p:cBhvr>
                                        <p:cTn id="98" dur="500"/>
                                        <p:tgtEl>
                                          <p:spTgt spid="21607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16071"/>
                                        </p:tgtEl>
                                        <p:attrNameLst>
                                          <p:attrName>style.visibility</p:attrName>
                                        </p:attrNameLst>
                                      </p:cBhvr>
                                      <p:to>
                                        <p:strVal val="visible"/>
                                      </p:to>
                                    </p:set>
                                    <p:animEffect transition="in" filter="wipe(left)">
                                      <p:cBhvr>
                                        <p:cTn id="103"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69" grpId="0" build="p"/>
      <p:bldP spid="2160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6,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28</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is lying in the </a:t>
            </a:r>
            <a:r>
              <a:rPr lang="en-US" sz="3600" dirty="0" err="1"/>
              <a:t>xy</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4339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wipe(left)">
                                      <p:cBhvr>
                                        <p:cTn id="12" dur="500"/>
                                        <p:tgtEl>
                                          <p:spTgt spid="203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wipe(left)">
                                      <p:cBhvr>
                                        <p:cTn id="17" dur="500"/>
                                        <p:tgtEl>
                                          <p:spTgt spid="2037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wipe(left)">
                                      <p:cBhvr>
                                        <p:cTn id="22" dur="500"/>
                                        <p:tgtEl>
                                          <p:spTgt spid="2037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4" end="4"/>
                                            </p:txEl>
                                          </p:spTgt>
                                        </p:tgtEl>
                                        <p:attrNameLst>
                                          <p:attrName>style.visibility</p:attrName>
                                        </p:attrNameLst>
                                      </p:cBhvr>
                                      <p:to>
                                        <p:strVal val="visible"/>
                                      </p:to>
                                    </p:set>
                                    <p:animEffect transition="in" filter="wipe(left)">
                                      <p:cBhvr>
                                        <p:cTn id="27" dur="500"/>
                                        <p:tgtEl>
                                          <p:spTgt spid="2037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3780">
                                            <p:txEl>
                                              <p:pRg st="5" end="5"/>
                                            </p:txEl>
                                          </p:spTgt>
                                        </p:tgtEl>
                                        <p:attrNameLst>
                                          <p:attrName>style.visibility</p:attrName>
                                        </p:attrNameLst>
                                      </p:cBhvr>
                                      <p:to>
                                        <p:strVal val="visible"/>
                                      </p:to>
                                    </p:set>
                                    <p:animEffect transition="in" filter="wipe(left)">
                                      <p:cBhvr>
                                        <p:cTn id="32" dur="500"/>
                                        <p:tgtEl>
                                          <p:spTgt spid="2037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8" presetClass="emph" presetSubtype="0" fill="hold" nodeType="clickEffect">
                                  <p:stCondLst>
                                    <p:cond delay="0"/>
                                  </p:stCondLst>
                                  <p:iterate type="wd">
                                    <p:tmPct val="10000"/>
                                  </p:iterate>
                                  <p:childTnLst>
                                    <p:animClr clrSpc="rgb" dir="cw">
                                      <p:cBhvr override="childStyle">
                                        <p:cTn id="36" dur="500" fill="hold"/>
                                        <p:tgtEl>
                                          <p:spTgt spid="203780">
                                            <p:txEl>
                                              <p:pRg st="4" end="4"/>
                                            </p:txEl>
                                          </p:spTgt>
                                        </p:tgtEl>
                                        <p:attrNameLst>
                                          <p:attrName>style.color</p:attrName>
                                        </p:attrNameLst>
                                      </p:cBhvr>
                                      <p:to>
                                        <a:schemeClr val="accent2"/>
                                      </p:to>
                                    </p:animClr>
                                    <p:animClr clrSpc="rgb" dir="cw">
                                      <p:cBhvr>
                                        <p:cTn id="37" dur="500" fill="hold"/>
                                        <p:tgtEl>
                                          <p:spTgt spid="203780">
                                            <p:txEl>
                                              <p:pRg st="4" end="4"/>
                                            </p:txEl>
                                          </p:spTgt>
                                        </p:tgtEl>
                                        <p:attrNameLst>
                                          <p:attrName>fillcolor</p:attrName>
                                        </p:attrNameLst>
                                      </p:cBhvr>
                                      <p:to>
                                        <a:schemeClr val="accent2"/>
                                      </p:to>
                                    </p:animClr>
                                    <p:set>
                                      <p:cBhvr>
                                        <p:cTn id="38" dur="500" fill="hold"/>
                                        <p:tgtEl>
                                          <p:spTgt spid="203780">
                                            <p:txEl>
                                              <p:pRg st="4" end="4"/>
                                            </p:txEl>
                                          </p:spTgt>
                                        </p:tgtEl>
                                        <p:attrNameLst>
                                          <p:attrName>fill.type</p:attrName>
                                        </p:attrNameLst>
                                      </p:cBhvr>
                                      <p:to>
                                        <p:strVal val="solid"/>
                                      </p:to>
                                    </p:set>
                                    <p:anim to="1.5" calcmode="lin" valueType="num">
                                      <p:cBhvr override="childStyle">
                                        <p:cTn id="39" dur="500" fill="hold"/>
                                        <p:tgtEl>
                                          <p:spTgt spid="203780">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Thursday, June 6,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29</a:t>
            </a:fld>
            <a:endParaRPr lang="en-US"/>
          </a:p>
        </p:txBody>
      </p:sp>
      <p:sp>
        <p:nvSpPr>
          <p:cNvPr id="206850" name="Rectangle 2"/>
          <p:cNvSpPr>
            <a:spLocks noGrp="1" noChangeArrowheads="1"/>
          </p:cNvSpPr>
          <p:nvPr>
            <p:ph type="title"/>
          </p:nvPr>
        </p:nvSpPr>
        <p:spPr>
          <a:xfrm>
            <a:off x="533400" y="76200"/>
            <a:ext cx="8077200" cy="685800"/>
          </a:xfrm>
        </p:spPr>
        <p:txBody>
          <a:bodyPr/>
          <a:lstStyle/>
          <a:p>
            <a:r>
              <a:rPr lang="en-US" dirty="0"/>
              <a:t>Gauss’ Law Summary</a:t>
            </a:r>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relationship between flux and the enclosed charge is given by Gauss’ Law</a:t>
            </a:r>
          </a:p>
          <a:p>
            <a:pPr lvl="1">
              <a:lnSpc>
                <a:spcPct val="80000"/>
              </a:lnSpc>
            </a:pPr>
            <a:endParaRPr lang="en-US" sz="2400" dirty="0"/>
          </a:p>
          <a:p>
            <a:pPr lvl="2">
              <a:lnSpc>
                <a:spcPct val="80000"/>
              </a:lnSpc>
            </a:pPr>
            <a:r>
              <a:rPr lang="en-US" sz="2000" dirty="0">
                <a:sym typeface="Wingdings" charset="2"/>
              </a:rPr>
              <a:t> </a:t>
            </a:r>
            <a:r>
              <a:rPr lang="en-US" sz="2000" dirty="0">
                <a:latin typeface="Symbol" charset="2"/>
                <a:sym typeface="Wingdings" charset="2"/>
              </a:rPr>
              <a:t>ε</a:t>
            </a:r>
            <a:r>
              <a:rPr lang="en-US" sz="2000" baseline="-25000" dirty="0">
                <a:sym typeface="Wingdings" charset="2"/>
              </a:rPr>
              <a:t>0</a:t>
            </a:r>
            <a:r>
              <a:rPr lang="en-US" sz="2000" dirty="0">
                <a:sym typeface="Wingdings" charset="2"/>
              </a:rPr>
              <a:t> is the permittivity of free space in the Coulomb’s law</a:t>
            </a:r>
          </a:p>
          <a:p>
            <a:pPr>
              <a:lnSpc>
                <a:spcPct val="80000"/>
              </a:lnSpc>
            </a:pPr>
            <a:r>
              <a:rPr lang="en-US" sz="2800" dirty="0">
                <a:sym typeface="Wingdings" charset="2"/>
              </a:rPr>
              <a:t>A 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surface integral is performed over the value of </a:t>
            </a:r>
            <a:r>
              <a:rPr lang="en-US" sz="2000" b="1" dirty="0">
                <a:sym typeface="Wingdings" charset="2"/>
              </a:rPr>
              <a:t>E</a:t>
            </a:r>
            <a:r>
              <a:rPr lang="en-US" sz="2000" dirty="0">
                <a:sym typeface="Wingdings" charset="2"/>
              </a:rPr>
              <a:t> on a closed surface of 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Gauss’ law still applies!</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field lines but not the total number of lines entering or leaving the surface.</a:t>
            </a:r>
          </a:p>
        </p:txBody>
      </p:sp>
      <p:graphicFrame>
        <p:nvGraphicFramePr>
          <p:cNvPr id="206852" name="Object 4"/>
          <p:cNvGraphicFramePr>
            <a:graphicFrameLocks noChangeAspect="1"/>
          </p:cNvGraphicFramePr>
          <p:nvPr/>
        </p:nvGraphicFramePr>
        <p:xfrm>
          <a:off x="3810000" y="914400"/>
          <a:ext cx="1879600" cy="898525"/>
        </p:xfrm>
        <a:graphic>
          <a:graphicData uri="http://schemas.openxmlformats.org/presentationml/2006/ole">
            <mc:AlternateContent xmlns:mc="http://schemas.openxmlformats.org/markup-compatibility/2006">
              <mc:Choice xmlns:v="urn:schemas-microsoft-com:vml" Requires="v">
                <p:oleObj spid="_x0000_s37934" name="Equation" r:id="rId4" imgW="901700" imgH="431800" progId="Equation.DSMT4">
                  <p:embed/>
                </p:oleObj>
              </mc:Choice>
              <mc:Fallback>
                <p:oleObj name="Equation" r:id="rId4" imgW="901700" imgH="431800" progId="Equation.DSMT4">
                  <p:embed/>
                  <p:pic>
                    <p:nvPicPr>
                      <p:cNvPr id="206852" name="Object 4"/>
                      <p:cNvPicPr>
                        <a:picLocks noChangeAspect="1" noChangeArrowheads="1"/>
                      </p:cNvPicPr>
                      <p:nvPr/>
                    </p:nvPicPr>
                    <p:blipFill>
                      <a:blip r:embed="rId5"/>
                      <a:srcRect/>
                      <a:stretch>
                        <a:fillRect/>
                      </a:stretch>
                    </p:blipFill>
                    <p:spPr bwMode="auto">
                      <a:xfrm>
                        <a:off x="3810000" y="914400"/>
                        <a:ext cx="1879600"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485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Effect transition="in" filter="wipe(left)">
                                      <p:cBhvr>
                                        <p:cTn id="12" dur="500"/>
                                        <p:tgtEl>
                                          <p:spTgt spid="2068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wipe(left)">
                                      <p:cBhvr>
                                        <p:cTn id="22" dur="500"/>
                                        <p:tgtEl>
                                          <p:spTgt spid="206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wipe(left)">
                                      <p:cBhvr>
                                        <p:cTn id="27" dur="500"/>
                                        <p:tgtEl>
                                          <p:spTgt spid="206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wipe(left)">
                                      <p:cBhvr>
                                        <p:cTn id="32" dur="500"/>
                                        <p:tgtEl>
                                          <p:spTgt spid="206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6851">
                                            <p:txEl>
                                              <p:pRg st="6" end="6"/>
                                            </p:txEl>
                                          </p:spTgt>
                                        </p:tgtEl>
                                        <p:attrNameLst>
                                          <p:attrName>style.visibility</p:attrName>
                                        </p:attrNameLst>
                                      </p:cBhvr>
                                      <p:to>
                                        <p:strVal val="visible"/>
                                      </p:to>
                                    </p:set>
                                    <p:animEffect transition="in" filter="wipe(left)">
                                      <p:cBhvr>
                                        <p:cTn id="37" dur="500"/>
                                        <p:tgtEl>
                                          <p:spTgt spid="206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6851">
                                            <p:txEl>
                                              <p:pRg st="7" end="7"/>
                                            </p:txEl>
                                          </p:spTgt>
                                        </p:tgtEl>
                                        <p:attrNameLst>
                                          <p:attrName>style.visibility</p:attrName>
                                        </p:attrNameLst>
                                      </p:cBhvr>
                                      <p:to>
                                        <p:strVal val="visible"/>
                                      </p:to>
                                    </p:set>
                                    <p:animEffect transition="in" filter="wipe(left)">
                                      <p:cBhvr>
                                        <p:cTn id="42" dur="500"/>
                                        <p:tgtEl>
                                          <p:spTgt spid="2068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6851">
                                            <p:txEl>
                                              <p:pRg st="8" end="8"/>
                                            </p:txEl>
                                          </p:spTgt>
                                        </p:tgtEl>
                                        <p:attrNameLst>
                                          <p:attrName>style.visibility</p:attrName>
                                        </p:attrNameLst>
                                      </p:cBhvr>
                                      <p:to>
                                        <p:strVal val="visible"/>
                                      </p:to>
                                    </p:set>
                                    <p:animEffect transition="in" filter="wipe(left)">
                                      <p:cBhvr>
                                        <p:cTn id="47" dur="500"/>
                                        <p:tgtEl>
                                          <p:spTgt spid="2068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6851">
                                            <p:txEl>
                                              <p:pRg st="9" end="9"/>
                                            </p:txEl>
                                          </p:spTgt>
                                        </p:tgtEl>
                                        <p:attrNameLst>
                                          <p:attrName>style.visibility</p:attrName>
                                        </p:attrNameLst>
                                      </p:cBhvr>
                                      <p:to>
                                        <p:strVal val="visible"/>
                                      </p:to>
                                    </p:set>
                                    <p:animEffect transition="in" filter="wipe(left)">
                                      <p:cBhvr>
                                        <p:cTn id="52" dur="500"/>
                                        <p:tgtEl>
                                          <p:spTgt spid="2068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6851">
                                            <p:txEl>
                                              <p:pRg st="10" end="10"/>
                                            </p:txEl>
                                          </p:spTgt>
                                        </p:tgtEl>
                                        <p:attrNameLst>
                                          <p:attrName>style.visibility</p:attrName>
                                        </p:attrNameLst>
                                      </p:cBhvr>
                                      <p:to>
                                        <p:strVal val="visible"/>
                                      </p:to>
                                    </p:set>
                                    <p:animEffect transition="in" filter="wipe(left)">
                                      <p:cBhvr>
                                        <p:cTn id="57" dur="500"/>
                                        <p:tgtEl>
                                          <p:spTgt spid="2068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6851">
                                            <p:txEl>
                                              <p:pRg st="11" end="11"/>
                                            </p:txEl>
                                          </p:spTgt>
                                        </p:tgtEl>
                                        <p:attrNameLst>
                                          <p:attrName>style.visibility</p:attrName>
                                        </p:attrNameLst>
                                      </p:cBhvr>
                                      <p:to>
                                        <p:strVal val="visible"/>
                                      </p:to>
                                    </p:set>
                                    <p:animEffect transition="in" filter="wipe(left)">
                                      <p:cBhvr>
                                        <p:cTn id="62" dur="500"/>
                                        <p:tgtEl>
                                          <p:spTgt spid="206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Thursday, June 6,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609600" y="0"/>
            <a:ext cx="8001000" cy="762000"/>
          </a:xfrm>
        </p:spPr>
        <p:txBody>
          <a:bodyPr/>
          <a:lstStyle/>
          <a:p>
            <a:r>
              <a:rPr lang="en-US" sz="4000" dirty="0"/>
              <a:t>Reminder: Extra Credit Special Project #1 </a:t>
            </a:r>
          </a:p>
        </p:txBody>
      </p:sp>
      <p:sp>
        <p:nvSpPr>
          <p:cNvPr id="111619" name="Rectangle 3"/>
          <p:cNvSpPr>
            <a:spLocks noGrp="1" noChangeArrowheads="1"/>
          </p:cNvSpPr>
          <p:nvPr>
            <p:ph type="body" idx="1"/>
          </p:nvPr>
        </p:nvSpPr>
        <p:spPr>
          <a:xfrm>
            <a:off x="381000" y="685800"/>
            <a:ext cx="8534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the two protons separated by 1m</a:t>
            </a:r>
          </a:p>
          <a:p>
            <a:pPr lvl="1"/>
            <a:r>
              <a:rPr lang="en-US" sz="2400" dirty="0"/>
              <a:t>Between the two protons separated by an arbitrary distance R</a:t>
            </a:r>
          </a:p>
          <a:p>
            <a:pPr lvl="1"/>
            <a:r>
              <a:rPr lang="en-US" sz="2400" dirty="0"/>
              <a:t>Between the two electrons separated by 1m</a:t>
            </a:r>
          </a:p>
          <a:p>
            <a:pPr lvl="1"/>
            <a:r>
              <a:rPr lang="en-US" sz="2400" dirty="0"/>
              <a:t>Between the two electrons separated by an arbitrary distance R </a:t>
            </a:r>
          </a:p>
          <a:p>
            <a:r>
              <a:rPr lang="en-US" sz="2800" dirty="0"/>
              <a:t>Five points each, totaling 20 points</a:t>
            </a:r>
          </a:p>
          <a:p>
            <a:r>
              <a:rPr lang="en-US" sz="2800" dirty="0"/>
              <a:t>BE SURE to show all the details of your own work, including all formulae, proper references to them and explanations</a:t>
            </a:r>
          </a:p>
          <a:p>
            <a:r>
              <a:rPr lang="en-US" sz="2800" dirty="0"/>
              <a:t>Please be sure to staple them before the submission</a:t>
            </a:r>
          </a:p>
          <a:p>
            <a:r>
              <a:rPr lang="en-US" sz="2800" dirty="0"/>
              <a:t>Due at the beginning of the class Monday, June 10</a:t>
            </a:r>
          </a:p>
        </p:txBody>
      </p:sp>
    </p:spTree>
    <p:extLst>
      <p:ext uri="{BB962C8B-B14F-4D97-AF65-F5344CB8AC3E}">
        <p14:creationId xmlns:p14="http://schemas.microsoft.com/office/powerpoint/2010/main" val="101559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152400"/>
            <a:ext cx="8534400" cy="762000"/>
          </a:xfrm>
        </p:spPr>
        <p:txBody>
          <a:bodyPr/>
          <a:lstStyle/>
          <a:p>
            <a:r>
              <a:rPr lang="en-US" dirty="0">
                <a:latin typeface="Arial Narrow" charset="0"/>
                <a:ea typeface="ＭＳ Ｐゴシック" charset="0"/>
                <a:cs typeface="ＭＳ Ｐゴシック" charset="0"/>
              </a:rPr>
              <a:t>SP#2 – 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Wednesday, June. 12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6, 2019</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40999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Thursday, June 6,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5</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39098"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39099"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39100"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39101"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39102"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64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19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3100"/>
                            </p:stCondLst>
                            <p:childTnLst>
                              <p:par>
                                <p:cTn id="30" presetID="22" presetClass="entr" presetSubtype="8" fill="hold" nodeType="afterEffect">
                                  <p:stCondLst>
                                    <p:cond delay="0"/>
                                  </p:stCondLst>
                                  <p:childTnLst>
                                    <p:set>
                                      <p:cBhvr>
                                        <p:cTn id="31" dur="1" fill="hold">
                                          <p:stCondLst>
                                            <p:cond delay="0"/>
                                          </p:stCondLst>
                                        </p:cTn>
                                        <p:tgtEl>
                                          <p:spTgt spid="115720"/>
                                        </p:tgtEl>
                                        <p:attrNameLst>
                                          <p:attrName>style.visibility</p:attrName>
                                        </p:attrNameLst>
                                      </p:cBhvr>
                                      <p:to>
                                        <p:strVal val="visible"/>
                                      </p:to>
                                    </p:set>
                                    <p:animEffect transition="in" filter="wipe(left)">
                                      <p:cBhvr>
                                        <p:cTn id="32" dur="500"/>
                                        <p:tgtEl>
                                          <p:spTgt spid="115720"/>
                                        </p:tgtEl>
                                      </p:cBhvr>
                                    </p:animEffect>
                                  </p:childTnLst>
                                </p:cTn>
                              </p:par>
                            </p:childTnLst>
                          </p:cTn>
                        </p:par>
                        <p:par>
                          <p:cTn id="33" fill="hold">
                            <p:stCondLst>
                              <p:cond delay="3600"/>
                            </p:stCondLst>
                            <p:childTnLst>
                              <p:par>
                                <p:cTn id="34" presetID="22" presetClass="entr" presetSubtype="8" fill="hold" grpId="0" nodeType="afterEffect">
                                  <p:stCondLst>
                                    <p:cond delay="0"/>
                                  </p:stCondLst>
                                  <p:iterate type="wd">
                                    <p:tmPct val="10000"/>
                                  </p:iterate>
                                  <p:childTnLst>
                                    <p:set>
                                      <p:cBhvr>
                                        <p:cTn id="35" dur="1" fill="hold">
                                          <p:stCondLst>
                                            <p:cond delay="0"/>
                                          </p:stCondLst>
                                        </p:cTn>
                                        <p:tgtEl>
                                          <p:spTgt spid="147467"/>
                                        </p:tgtEl>
                                        <p:attrNameLst>
                                          <p:attrName>style.visibility</p:attrName>
                                        </p:attrNameLst>
                                      </p:cBhvr>
                                      <p:to>
                                        <p:strVal val="visible"/>
                                      </p:to>
                                    </p:set>
                                    <p:animEffect transition="in" filter="wipe(left)">
                                      <p:cBhvr>
                                        <p:cTn id="36" dur="500"/>
                                        <p:tgtEl>
                                          <p:spTgt spid="147467"/>
                                        </p:tgtEl>
                                      </p:cBhvr>
                                    </p:animEffect>
                                  </p:childTnLst>
                                </p:cTn>
                              </p:par>
                            </p:childTnLst>
                          </p:cTn>
                        </p:par>
                        <p:par>
                          <p:cTn id="37" fill="hold">
                            <p:stCondLst>
                              <p:cond delay="5300"/>
                            </p:stCondLst>
                            <p:childTnLst>
                              <p:par>
                                <p:cTn id="38" presetID="22" presetClass="entr" presetSubtype="8" fill="hold" nodeType="afterEffect">
                                  <p:stCondLst>
                                    <p:cond delay="0"/>
                                  </p:stCondLst>
                                  <p:childTnLst>
                                    <p:set>
                                      <p:cBhvr>
                                        <p:cTn id="39" dur="1" fill="hold">
                                          <p:stCondLst>
                                            <p:cond delay="0"/>
                                          </p:stCondLst>
                                        </p:cTn>
                                        <p:tgtEl>
                                          <p:spTgt spid="213001"/>
                                        </p:tgtEl>
                                        <p:attrNameLst>
                                          <p:attrName>style.visibility</p:attrName>
                                        </p:attrNameLst>
                                      </p:cBhvr>
                                      <p:to>
                                        <p:strVal val="visible"/>
                                      </p:to>
                                    </p:set>
                                    <p:animEffect transition="in" filter="wipe(left)">
                                      <p:cBhvr>
                                        <p:cTn id="40" dur="500"/>
                                        <p:tgtEl>
                                          <p:spTgt spid="213001"/>
                                        </p:tgtEl>
                                      </p:cBhvr>
                                    </p:animEffect>
                                  </p:childTnLst>
                                </p:cTn>
                              </p:par>
                            </p:childTnLst>
                          </p:cTn>
                        </p:par>
                        <p:par>
                          <p:cTn id="41" fill="hold">
                            <p:stCondLst>
                              <p:cond delay="5800"/>
                            </p:stCondLst>
                            <p:childTnLst>
                              <p:par>
                                <p:cTn id="42" presetID="22" presetClass="entr" presetSubtype="8" fill="hold" grpId="0" nodeType="afterEffect">
                                  <p:stCondLst>
                                    <p:cond delay="0"/>
                                  </p:stCondLst>
                                  <p:iterate type="wd">
                                    <p:tmPct val="10000"/>
                                  </p:iterate>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par>
                          <p:cTn id="45" fill="hold">
                            <p:stCondLst>
                              <p:cond delay="6650"/>
                            </p:stCondLst>
                            <p:childTnLst>
                              <p:par>
                                <p:cTn id="46" presetID="22" presetClass="entr" presetSubtype="8" fill="hold" nodeType="afterEffect">
                                  <p:stCondLst>
                                    <p:cond delay="0"/>
                                  </p:stCondLst>
                                  <p:childTnLst>
                                    <p:set>
                                      <p:cBhvr>
                                        <p:cTn id="47" dur="1" fill="hold">
                                          <p:stCondLst>
                                            <p:cond delay="0"/>
                                          </p:stCondLst>
                                        </p:cTn>
                                        <p:tgtEl>
                                          <p:spTgt spid="115721"/>
                                        </p:tgtEl>
                                        <p:attrNameLst>
                                          <p:attrName>style.visibility</p:attrName>
                                        </p:attrNameLst>
                                      </p:cBhvr>
                                      <p:to>
                                        <p:strVal val="visible"/>
                                      </p:to>
                                    </p:set>
                                    <p:animEffect transition="in" filter="wipe(left)">
                                      <p:cBhvr>
                                        <p:cTn id="48" dur="500"/>
                                        <p:tgtEl>
                                          <p:spTgt spid="115721"/>
                                        </p:tgtEl>
                                      </p:cBhvr>
                                    </p:animEffect>
                                  </p:childTnLst>
                                </p:cTn>
                              </p:par>
                            </p:childTnLst>
                          </p:cTn>
                        </p:par>
                        <p:par>
                          <p:cTn id="49" fill="hold">
                            <p:stCondLst>
                              <p:cond delay="7150"/>
                            </p:stCondLst>
                            <p:childTnLst>
                              <p:par>
                                <p:cTn id="50" presetID="22" presetClass="entr" presetSubtype="8" fill="hold" nodeType="afterEffect">
                                  <p:stCondLst>
                                    <p:cond delay="0"/>
                                  </p:stCondLst>
                                  <p:childTnLst>
                                    <p:set>
                                      <p:cBhvr>
                                        <p:cTn id="51" dur="1" fill="hold">
                                          <p:stCondLst>
                                            <p:cond delay="0"/>
                                          </p:stCondLst>
                                        </p:cTn>
                                        <p:tgtEl>
                                          <p:spTgt spid="115722"/>
                                        </p:tgtEl>
                                        <p:attrNameLst>
                                          <p:attrName>style.visibility</p:attrName>
                                        </p:attrNameLst>
                                      </p:cBhvr>
                                      <p:to>
                                        <p:strVal val="visible"/>
                                      </p:to>
                                    </p:set>
                                    <p:animEffect transition="in" filter="wipe(left)">
                                      <p:cBhvr>
                                        <p:cTn id="52" dur="500"/>
                                        <p:tgtEl>
                                          <p:spTgt spid="115722"/>
                                        </p:tgtEl>
                                      </p:cBhvr>
                                    </p:animEffect>
                                  </p:childTnLst>
                                </p:cTn>
                              </p:par>
                            </p:childTnLst>
                          </p:cTn>
                        </p:par>
                        <p:par>
                          <p:cTn id="53" fill="hold">
                            <p:stCondLst>
                              <p:cond delay="7650"/>
                            </p:stCondLst>
                            <p:childTnLst>
                              <p:par>
                                <p:cTn id="54" presetID="22" presetClass="entr" presetSubtype="8" fill="hold" nodeType="afterEffect">
                                  <p:stCondLst>
                                    <p:cond delay="0"/>
                                  </p:stCondLst>
                                  <p:childTnLst>
                                    <p:set>
                                      <p:cBhvr>
                                        <p:cTn id="55" dur="1" fill="hold">
                                          <p:stCondLst>
                                            <p:cond delay="0"/>
                                          </p:stCondLst>
                                        </p:cTn>
                                        <p:tgtEl>
                                          <p:spTgt spid="115725"/>
                                        </p:tgtEl>
                                        <p:attrNameLst>
                                          <p:attrName>style.visibility</p:attrName>
                                        </p:attrNameLst>
                                      </p:cBhvr>
                                      <p:to>
                                        <p:strVal val="visible"/>
                                      </p:to>
                                    </p:set>
                                    <p:animEffect transition="in" filter="wipe(left)">
                                      <p:cBhvr>
                                        <p:cTn id="56"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6,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6</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40233"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40234"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40235"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40236"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40237"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40238"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40239"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40240"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925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950"/>
                            </p:stCondLst>
                            <p:childTnLst>
                              <p:par>
                                <p:cTn id="9" presetID="22" presetClass="entr" presetSubtype="8" fill="hold" nodeType="afterEffect">
                                  <p:stCondLst>
                                    <p:cond delay="0"/>
                                  </p:stCondLst>
                                  <p:childTnLst>
                                    <p:set>
                                      <p:cBhvr>
                                        <p:cTn id="10" dur="1" fill="hold">
                                          <p:stCondLst>
                                            <p:cond delay="0"/>
                                          </p:stCondLst>
                                        </p:cTn>
                                        <p:tgtEl>
                                          <p:spTgt spid="213004"/>
                                        </p:tgtEl>
                                        <p:attrNameLst>
                                          <p:attrName>style.visibility</p:attrName>
                                        </p:attrNameLst>
                                      </p:cBhvr>
                                      <p:to>
                                        <p:strVal val="visible"/>
                                      </p:to>
                                    </p:set>
                                    <p:animEffect transition="in" filter="wipe(left)">
                                      <p:cBhvr>
                                        <p:cTn id="11" dur="500"/>
                                        <p:tgtEl>
                                          <p:spTgt spid="213004"/>
                                        </p:tgtEl>
                                      </p:cBhvr>
                                    </p:animEffect>
                                  </p:childTnLst>
                                </p:cTn>
                              </p:par>
                            </p:childTnLst>
                          </p:cTn>
                        </p:par>
                        <p:par>
                          <p:cTn id="12" fill="hold">
                            <p:stCondLst>
                              <p:cond delay="1450"/>
                            </p:stCondLst>
                            <p:childTnLst>
                              <p:par>
                                <p:cTn id="13" presetID="22" presetClass="entr" presetSubtype="8" fill="hold" nodeType="afterEffect">
                                  <p:stCondLst>
                                    <p:cond delay="0"/>
                                  </p:stCondLst>
                                  <p:childTnLst>
                                    <p:set>
                                      <p:cBhvr>
                                        <p:cTn id="14" dur="1" fill="hold">
                                          <p:stCondLst>
                                            <p:cond delay="0"/>
                                          </p:stCondLst>
                                        </p:cTn>
                                        <p:tgtEl>
                                          <p:spTgt spid="117767"/>
                                        </p:tgtEl>
                                        <p:attrNameLst>
                                          <p:attrName>style.visibility</p:attrName>
                                        </p:attrNameLst>
                                      </p:cBhvr>
                                      <p:to>
                                        <p:strVal val="visible"/>
                                      </p:to>
                                    </p:set>
                                    <p:animEffect transition="in" filter="wipe(left)">
                                      <p:cBhvr>
                                        <p:cTn id="15" dur="500"/>
                                        <p:tgtEl>
                                          <p:spTgt spid="117767"/>
                                        </p:tgtEl>
                                      </p:cBhvr>
                                    </p:animEffect>
                                  </p:childTnLst>
                                </p:cTn>
                              </p:par>
                            </p:childTnLst>
                          </p:cTn>
                        </p:par>
                        <p:par>
                          <p:cTn id="16" fill="hold">
                            <p:stCondLst>
                              <p:cond delay="1950"/>
                            </p:stCondLst>
                            <p:childTnLst>
                              <p:par>
                                <p:cTn id="17" presetID="22" presetClass="entr" presetSubtype="8" fill="hold" nodeType="afterEffect">
                                  <p:stCondLst>
                                    <p:cond delay="0"/>
                                  </p:stCondLst>
                                  <p:childTnLst>
                                    <p:set>
                                      <p:cBhvr>
                                        <p:cTn id="18" dur="1" fill="hold">
                                          <p:stCondLst>
                                            <p:cond delay="0"/>
                                          </p:stCondLst>
                                        </p:cTn>
                                        <p:tgtEl>
                                          <p:spTgt spid="117768"/>
                                        </p:tgtEl>
                                        <p:attrNameLst>
                                          <p:attrName>style.visibility</p:attrName>
                                        </p:attrNameLst>
                                      </p:cBhvr>
                                      <p:to>
                                        <p:strVal val="visible"/>
                                      </p:to>
                                    </p:set>
                                    <p:animEffect transition="in" filter="wipe(left)">
                                      <p:cBhvr>
                                        <p:cTn id="19" dur="500"/>
                                        <p:tgtEl>
                                          <p:spTgt spid="117768"/>
                                        </p:tgtEl>
                                      </p:cBhvr>
                                    </p:animEffect>
                                  </p:childTnLst>
                                </p:cTn>
                              </p:par>
                            </p:childTnLst>
                          </p:cTn>
                        </p:par>
                        <p:par>
                          <p:cTn id="20" fill="hold">
                            <p:stCondLst>
                              <p:cond delay="2450"/>
                            </p:stCondLst>
                            <p:childTnLst>
                              <p:par>
                                <p:cTn id="21" presetID="22" presetClass="entr" presetSubtype="8" fill="hold" nodeType="afterEffect">
                                  <p:stCondLst>
                                    <p:cond delay="0"/>
                                  </p:stCondLst>
                                  <p:childTnLst>
                                    <p:set>
                                      <p:cBhvr>
                                        <p:cTn id="22" dur="1" fill="hold">
                                          <p:stCondLst>
                                            <p:cond delay="0"/>
                                          </p:stCondLst>
                                        </p:cTn>
                                        <p:tgtEl>
                                          <p:spTgt spid="117769"/>
                                        </p:tgtEl>
                                        <p:attrNameLst>
                                          <p:attrName>style.visibility</p:attrName>
                                        </p:attrNameLst>
                                      </p:cBhvr>
                                      <p:to>
                                        <p:strVal val="visible"/>
                                      </p:to>
                                    </p:set>
                                    <p:animEffect transition="in" filter="wipe(left)">
                                      <p:cBhvr>
                                        <p:cTn id="23" dur="500"/>
                                        <p:tgtEl>
                                          <p:spTgt spid="117769"/>
                                        </p:tgtEl>
                                      </p:cBhvr>
                                    </p:animEffect>
                                  </p:childTnLst>
                                </p:cTn>
                              </p:par>
                            </p:childTnLst>
                          </p:cTn>
                        </p:par>
                        <p:par>
                          <p:cTn id="24" fill="hold">
                            <p:stCondLst>
                              <p:cond delay="2950"/>
                            </p:stCondLst>
                            <p:childTnLst>
                              <p:par>
                                <p:cTn id="25" presetID="22" presetClass="entr" presetSubtype="8" fill="hold" nodeType="afterEffect">
                                  <p:stCondLst>
                                    <p:cond delay="0"/>
                                  </p:stCondLst>
                                  <p:childTnLst>
                                    <p:set>
                                      <p:cBhvr>
                                        <p:cTn id="26" dur="1" fill="hold">
                                          <p:stCondLst>
                                            <p:cond delay="0"/>
                                          </p:stCondLst>
                                        </p:cTn>
                                        <p:tgtEl>
                                          <p:spTgt spid="117770"/>
                                        </p:tgtEl>
                                        <p:attrNameLst>
                                          <p:attrName>style.visibility</p:attrName>
                                        </p:attrNameLst>
                                      </p:cBhvr>
                                      <p:to>
                                        <p:strVal val="visible"/>
                                      </p:to>
                                    </p:set>
                                    <p:animEffect transition="in" filter="wipe(left)">
                                      <p:cBhvr>
                                        <p:cTn id="27" dur="500"/>
                                        <p:tgtEl>
                                          <p:spTgt spid="117770"/>
                                        </p:tgtEl>
                                      </p:cBhvr>
                                    </p:animEffect>
                                  </p:childTnLst>
                                </p:cTn>
                              </p:par>
                            </p:childTnLst>
                          </p:cTn>
                        </p:par>
                        <p:par>
                          <p:cTn id="28" fill="hold">
                            <p:stCondLst>
                              <p:cond delay="34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par>
                          <p:cTn id="32" fill="hold">
                            <p:stCondLst>
                              <p:cond delay="4400"/>
                            </p:stCondLst>
                            <p:childTnLst>
                              <p:par>
                                <p:cTn id="33" presetID="22" presetClass="entr" presetSubtype="8" fill="hold" nodeType="afterEffect">
                                  <p:stCondLst>
                                    <p:cond delay="0"/>
                                  </p:stCondLst>
                                  <p:childTnLst>
                                    <p:set>
                                      <p:cBhvr>
                                        <p:cTn id="34" dur="1" fill="hold">
                                          <p:stCondLst>
                                            <p:cond delay="0"/>
                                          </p:stCondLst>
                                        </p:cTn>
                                        <p:tgtEl>
                                          <p:spTgt spid="117771"/>
                                        </p:tgtEl>
                                        <p:attrNameLst>
                                          <p:attrName>style.visibility</p:attrName>
                                        </p:attrNameLst>
                                      </p:cBhvr>
                                      <p:to>
                                        <p:strVal val="visible"/>
                                      </p:to>
                                    </p:set>
                                    <p:animEffect transition="in" filter="wipe(left)">
                                      <p:cBhvr>
                                        <p:cTn id="35" dur="500"/>
                                        <p:tgtEl>
                                          <p:spTgt spid="117771"/>
                                        </p:tgtEl>
                                      </p:cBhvr>
                                    </p:animEffect>
                                  </p:childTnLst>
                                </p:cTn>
                              </p:par>
                            </p:childTnLst>
                          </p:cTn>
                        </p:par>
                        <p:par>
                          <p:cTn id="36" fill="hold">
                            <p:stCondLst>
                              <p:cond delay="4900"/>
                            </p:stCondLst>
                            <p:childTnLst>
                              <p:par>
                                <p:cTn id="37" presetID="22" presetClass="entr" presetSubtype="8" fill="hold" nodeType="afterEffect">
                                  <p:stCondLst>
                                    <p:cond delay="0"/>
                                  </p:stCondLst>
                                  <p:childTnLst>
                                    <p:set>
                                      <p:cBhvr>
                                        <p:cTn id="38" dur="1" fill="hold">
                                          <p:stCondLst>
                                            <p:cond delay="0"/>
                                          </p:stCondLst>
                                        </p:cTn>
                                        <p:tgtEl>
                                          <p:spTgt spid="117772"/>
                                        </p:tgtEl>
                                        <p:attrNameLst>
                                          <p:attrName>style.visibility</p:attrName>
                                        </p:attrNameLst>
                                      </p:cBhvr>
                                      <p:to>
                                        <p:strVal val="visible"/>
                                      </p:to>
                                    </p:set>
                                    <p:animEffect transition="in" filter="wipe(left)">
                                      <p:cBhvr>
                                        <p:cTn id="39" dur="500"/>
                                        <p:tgtEl>
                                          <p:spTgt spid="117772"/>
                                        </p:tgtEl>
                                      </p:cBhvr>
                                    </p:animEffect>
                                  </p:childTnLst>
                                </p:cTn>
                              </p:par>
                            </p:childTnLst>
                          </p:cTn>
                        </p:par>
                        <p:par>
                          <p:cTn id="40" fill="hold">
                            <p:stCondLst>
                              <p:cond delay="5400"/>
                            </p:stCondLst>
                            <p:childTnLst>
                              <p:par>
                                <p:cTn id="41" presetID="22" presetClass="entr" presetSubtype="8" fill="hold" grpId="0" nodeType="afterEffect">
                                  <p:stCondLst>
                                    <p:cond delay="0"/>
                                  </p:stCondLst>
                                  <p:iterate type="wd">
                                    <p:tmPct val="10000"/>
                                  </p:iterate>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7773"/>
                                        </p:tgtEl>
                                        <p:attrNameLst>
                                          <p:attrName>style.visibility</p:attrName>
                                        </p:attrNameLst>
                                      </p:cBhvr>
                                      <p:to>
                                        <p:strVal val="visible"/>
                                      </p:to>
                                    </p:set>
                                    <p:animEffect transition="in" filter="wipe(left)">
                                      <p:cBhvr>
                                        <p:cTn id="48"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6,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7</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 by the length of an arrow and the direction by the direction the arrowhead points. </a:t>
            </a:r>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651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Thursday, June 6,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8</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dirty="0"/>
              <a:t>Electric Field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a:t>
            </a:r>
            <a:r>
              <a:rPr lang="en-US" sz="2800" b="1" u="sng" dirty="0"/>
              <a:t>inside a conductor </a:t>
            </a:r>
            <a:r>
              <a:rPr lang="en-US" sz="2800" dirty="0"/>
              <a:t>is </a:t>
            </a:r>
            <a:r>
              <a:rPr lang="en-US" sz="2800" b="1" u="sng" dirty="0">
                <a:solidFill>
                  <a:srgbClr val="FF0000"/>
                </a:solidFill>
              </a:rPr>
              <a:t>ZERO</a:t>
            </a:r>
            <a:r>
              <a:rPr lang="en-US" sz="2800" dirty="0"/>
              <a:t> in static situation. (If the charge is at rest.) Why?</a:t>
            </a:r>
          </a:p>
          <a:p>
            <a:pPr lvl="1">
              <a:lnSpc>
                <a:spcPct val="80000"/>
              </a:lnSpc>
            </a:pPr>
            <a:r>
              <a:rPr lang="en-US" sz="2400" dirty="0"/>
              <a:t>If there were an electric field within a conductor, there would be a force on its free electrons.</a:t>
            </a:r>
          </a:p>
          <a:p>
            <a:pPr lvl="1">
              <a:lnSpc>
                <a:spcPct val="80000"/>
              </a:lnSpc>
            </a:pPr>
            <a:r>
              <a:rPr lang="en-US" sz="2400" dirty="0"/>
              <a:t>The electrons will move until they reached the position where the electric field becomes zero.</a:t>
            </a:r>
          </a:p>
          <a:p>
            <a:pPr lvl="1">
              <a:lnSpc>
                <a:spcPct val="80000"/>
              </a:lnSpc>
            </a:pPr>
            <a:r>
              <a:rPr lang="en-US" sz="2400" u="sng" dirty="0">
                <a:solidFill>
                  <a:srgbClr val="FF0000"/>
                </a:solidFill>
              </a:rPr>
              <a:t>Electric field </a:t>
            </a:r>
            <a:r>
              <a:rPr lang="en-US" sz="2400" b="1" u="sng" dirty="0">
                <a:solidFill>
                  <a:srgbClr val="FF0000"/>
                </a:solidFill>
              </a:rPr>
              <a:t>inside a non-conductor</a:t>
            </a:r>
            <a:r>
              <a:rPr lang="en-US" sz="2400" u="sng" dirty="0">
                <a:solidFill>
                  <a:srgbClr val="FF0000"/>
                </a:solidFill>
              </a:rPr>
              <a:t>, however, </a:t>
            </a:r>
            <a:r>
              <a:rPr lang="en-US" sz="2400" b="1" u="sng" dirty="0">
                <a:solidFill>
                  <a:srgbClr val="FF0000"/>
                </a:solidFill>
              </a:rPr>
              <a:t>CAN exist</a:t>
            </a:r>
            <a:r>
              <a:rPr lang="en-US" sz="2400" u="sng" dirty="0">
                <a:solidFill>
                  <a:srgbClr val="FF0000"/>
                </a:solidFill>
              </a:rPr>
              <a:t>.</a:t>
            </a:r>
          </a:p>
        </p:txBody>
      </p:sp>
      <p:sp>
        <p:nvSpPr>
          <p:cNvPr id="152585" name="Rectangle 9"/>
          <p:cNvSpPr>
            <a:spLocks noChangeArrowheads="1"/>
          </p:cNvSpPr>
          <p:nvPr/>
        </p:nvSpPr>
        <p:spPr bwMode="auto">
          <a:xfrm>
            <a:off x="457200" y="3352800"/>
            <a:ext cx="54864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E field exists inside a conductor, the field can exist outside the conductor due to induced charges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150838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6,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9</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37974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12423</TotalTime>
  <Words>3434</Words>
  <Application>Microsoft Macintosh PowerPoint</Application>
  <PresentationFormat>On-screen Show (4:3)</PresentationFormat>
  <Paragraphs>327</Paragraphs>
  <Slides>29</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 Narrow</vt:lpstr>
      <vt:lpstr>Lucida Grande</vt:lpstr>
      <vt:lpstr>Monotype Corsiva</vt:lpstr>
      <vt:lpstr>Symbol</vt:lpstr>
      <vt:lpstr>Times New Roman</vt:lpstr>
      <vt:lpstr>phys1443-spring02</vt:lpstr>
      <vt:lpstr>Equation</vt:lpstr>
      <vt:lpstr>PHYS 1441 – Section 001 Lecture #4</vt:lpstr>
      <vt:lpstr>Announcements</vt:lpstr>
      <vt:lpstr>Reminder: Extra Credit Special Project #1 </vt:lpstr>
      <vt:lpstr>SP#2 – Angels &amp; Demons</vt:lpstr>
      <vt:lpstr>Example 21 – 12 </vt:lpstr>
      <vt:lpstr>Example 21 – 12 cnt’d </vt:lpstr>
      <vt:lpstr>Field Lines</vt:lpstr>
      <vt:lpstr>Electric Field and Conductors</vt:lpstr>
      <vt:lpstr>Example 21-13</vt:lpstr>
      <vt:lpstr>Motion of a Charged Particle in an Electric Field</vt:lpstr>
      <vt:lpstr>Example 21 – 14 </vt:lpstr>
      <vt:lpstr>Example 21 – 14 </vt:lpstr>
      <vt:lpstr>Gauss’ Law</vt:lpstr>
      <vt:lpstr>Electric Flux</vt:lpstr>
      <vt:lpstr>Example 22 – 1 </vt:lpstr>
      <vt:lpstr>Generalization of the Electric Flux</vt:lpstr>
      <vt:lpstr>Generalization of the Electric Flux</vt:lpstr>
      <vt:lpstr>Generalization of the Electric Flux</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Example 22 – 2 </vt:lpstr>
      <vt:lpstr>Example 22 – 6 </vt:lpstr>
      <vt:lpstr>A Brain Teaser of Electric Flux</vt:lpstr>
      <vt:lpstr>Gauss’ Law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489</cp:revision>
  <dcterms:created xsi:type="dcterms:W3CDTF">2012-01-19T04:21:20Z</dcterms:created>
  <dcterms:modified xsi:type="dcterms:W3CDTF">2019-06-06T15:22:24Z</dcterms:modified>
</cp:coreProperties>
</file>