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36" r:id="rId2"/>
    <p:sldId id="538" r:id="rId3"/>
    <p:sldId id="591" r:id="rId4"/>
    <p:sldId id="592" r:id="rId5"/>
    <p:sldId id="594" r:id="rId6"/>
    <p:sldId id="567" r:id="rId7"/>
    <p:sldId id="568" r:id="rId8"/>
    <p:sldId id="571" r:id="rId9"/>
    <p:sldId id="572" r:id="rId10"/>
    <p:sldId id="596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43"/>
    <p:restoredTop sz="94660"/>
  </p:normalViewPr>
  <p:slideViewPr>
    <p:cSldViewPr>
      <p:cViewPr varScale="1">
        <p:scale>
          <a:sx n="128" d="100"/>
          <a:sy n="128" d="100"/>
        </p:scale>
        <p:origin x="5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emf"/><Relationship Id="rId4" Type="http://schemas.openxmlformats.org/officeDocument/2006/relationships/image" Target="../media/image10.wmf"/><Relationship Id="rId9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1.wmf"/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9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20.jpeg"/><Relationship Id="rId21" Type="http://schemas.openxmlformats.org/officeDocument/2006/relationships/image" Target="../media/image15.e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7.emf"/><Relationship Id="rId15" Type="http://schemas.openxmlformats.org/officeDocument/2006/relationships/image" Target="../media/image12.wmf"/><Relationship Id="rId23" Type="http://schemas.openxmlformats.org/officeDocument/2006/relationships/image" Target="../media/image16.e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8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June 10,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B246A64-47BF-9D47-9644-744AA49A7BF4}"/>
              </a:ext>
            </a:extLst>
          </p:cNvPr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>
                <a:latin typeface="Arial Narrow" charset="0"/>
              </a:rPr>
              <a:t>Chapter 22</a:t>
            </a:r>
          </a:p>
          <a:p>
            <a:pPr marL="1352550" lvl="1" indent="-609600"/>
            <a:r>
              <a:rPr lang="en-US" kern="0" dirty="0">
                <a:latin typeface="Arial Narrow" charset="0"/>
              </a:rPr>
              <a:t>Electric Dipole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Shape of the Electric Potential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V due to Charge Distributions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60BE4CC-1631-5043-9EDA-DA3B4AA97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13" y="5867400"/>
            <a:ext cx="6084999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#4, due 11pm, Friday, June 14!!</a:t>
            </a:r>
          </a:p>
        </p:txBody>
      </p:sp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10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objects not the path.</a:t>
            </a:r>
          </a:p>
        </p:txBody>
      </p:sp>
    </p:spTree>
    <p:extLst>
      <p:ext uri="{BB962C8B-B14F-4D97-AF65-F5344CB8AC3E}">
        <p14:creationId xmlns:p14="http://schemas.microsoft.com/office/powerpoint/2010/main" val="201107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10,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r>
              <a:rPr lang="en-US" sz="2800"/>
              <a:t>Reading </a:t>
            </a:r>
            <a:r>
              <a:rPr lang="en-US" sz="2800" dirty="0"/>
              <a:t>Assignment</a:t>
            </a:r>
          </a:p>
          <a:p>
            <a:pPr lvl="1"/>
            <a:r>
              <a:rPr lang="en-US" sz="2400" dirty="0"/>
              <a:t>CH 23.9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347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Reminder: SP#2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first 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Wednesday, June. 12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10, 2019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3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Special Project #3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800000"/>
                </a:solidFill>
              </a:rPr>
              <a:t>Particle Accelerator</a:t>
            </a:r>
            <a:r>
              <a:rPr lang="en-US" sz="2400" dirty="0">
                <a:solidFill>
                  <a:schemeClr val="hlink"/>
                </a:solidFill>
              </a:rPr>
              <a:t>.  </a:t>
            </a:r>
            <a:r>
              <a:rPr lang="en-US" sz="2400" dirty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>
                <a:solidFill>
                  <a:srgbClr val="0000FF"/>
                </a:solidFill>
              </a:rPr>
              <a:t>M</a:t>
            </a:r>
            <a:r>
              <a:rPr lang="en-US" sz="2400" dirty="0">
                <a:solidFill>
                  <a:srgbClr val="0000FF"/>
                </a:solidFill>
              </a:rPr>
              <a:t> with charge </a:t>
            </a:r>
            <a:r>
              <a:rPr lang="en-US" sz="2400" b="1" dirty="0">
                <a:solidFill>
                  <a:srgbClr val="0000FF"/>
                </a:solidFill>
              </a:rPr>
              <a:t>-Q</a:t>
            </a:r>
            <a:r>
              <a:rPr lang="en-US" sz="2400" dirty="0">
                <a:solidFill>
                  <a:srgbClr val="0000FF"/>
                </a:solidFill>
              </a:rPr>
              <a:t> is accelerated in the uniform field </a:t>
            </a:r>
            <a:r>
              <a:rPr lang="en-US" sz="2400" b="1" dirty="0">
                <a:solidFill>
                  <a:srgbClr val="0000FF"/>
                </a:solidFill>
              </a:rPr>
              <a:t>E</a:t>
            </a:r>
            <a:r>
              <a:rPr lang="en-US" sz="2400" dirty="0">
                <a:solidFill>
                  <a:srgbClr val="0000FF"/>
                </a:solidFill>
              </a:rPr>
              <a:t> between two parallel charged plates whose separation is </a:t>
            </a:r>
            <a:r>
              <a:rPr lang="en-US" sz="2400" b="1" dirty="0">
                <a:solidFill>
                  <a:srgbClr val="0000FF"/>
                </a:solidFill>
              </a:rPr>
              <a:t>D</a:t>
            </a:r>
            <a:r>
              <a:rPr lang="en-US" sz="2400" dirty="0">
                <a:solidFill>
                  <a:srgbClr val="0000FF"/>
                </a:solidFill>
              </a:rPr>
              <a:t> as shown in the figure on the right. The charged particle is accelerated from an initial speed </a:t>
            </a:r>
            <a:r>
              <a:rPr lang="en-US" sz="2400" b="1" dirty="0">
                <a:solidFill>
                  <a:srgbClr val="0000FF"/>
                </a:solidFill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</a:rPr>
              <a:t>0</a:t>
            </a:r>
            <a:r>
              <a:rPr lang="en-US" sz="2400" dirty="0">
                <a:solidFill>
                  <a:srgbClr val="0000FF"/>
                </a:solidFill>
              </a:rPr>
              <a:t> near the negative plate and passes through a tiny hole in the positive plate as shown in the figure right.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>
                <a:solidFill>
                  <a:schemeClr val="hlink"/>
                </a:solidFill>
              </a:rPr>
              <a:t>M, Q, D,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, </a:t>
            </a:r>
            <a:r>
              <a:rPr lang="en-US" sz="2000" b="1" dirty="0" err="1">
                <a:solidFill>
                  <a:schemeClr val="hlink"/>
                </a:solidFill>
              </a:rPr>
              <a:t>c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and</a:t>
            </a:r>
            <a:r>
              <a:rPr lang="en-US" sz="2000" b="1" dirty="0">
                <a:solidFill>
                  <a:schemeClr val="hlink"/>
                </a:solidFill>
              </a:rPr>
              <a:t> v</a:t>
            </a:r>
            <a:r>
              <a:rPr lang="en-US" sz="2000" b="1" baseline="-25000" dirty="0">
                <a:solidFill>
                  <a:schemeClr val="hlink"/>
                </a:solidFill>
              </a:rPr>
              <a:t>0</a:t>
            </a:r>
            <a:r>
              <a:rPr lang="en-US" sz="2000" b="1" dirty="0">
                <a:solidFill>
                  <a:schemeClr val="hlink"/>
                </a:solidFill>
              </a:rPr>
              <a:t>.  </a:t>
            </a:r>
            <a:endParaRPr lang="en-US" sz="2000" b="1" baseline="-25000" dirty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b</a:t>
            </a:r>
            <a:r>
              <a:rPr lang="en-US" sz="2000" dirty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Please do NOT copy but have your own handwritten answer!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Due beginning of the class Monday, June 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5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/>
              <a:t>Gauss’ Law Summary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relationship between flux and the enclosed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 </a:t>
            </a:r>
            <a:r>
              <a:rPr lang="en-US" sz="2000" dirty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>
                <a:sym typeface="Wingdings" charset="2"/>
              </a:rPr>
              <a:t>0</a:t>
            </a:r>
            <a:r>
              <a:rPr lang="en-US" sz="2000" dirty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A 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surface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your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electrical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your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 Gauss’ law still applies!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the field lines but not the total number of lines entering or leaving the surface.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10000" y="914400"/>
          <a:ext cx="1879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0" name="Equation" r:id="rId4" imgW="901700" imgH="431800" progId="Equation.DSMT4">
                  <p:embed/>
                </p:oleObj>
              </mc:Choice>
              <mc:Fallback>
                <p:oleObj name="Equation" r:id="rId4" imgW="901700" imgH="431800" progId="Equation.DSMT4">
                  <p:embed/>
                  <p:pic>
                    <p:nvPicPr>
                      <p:cNvPr id="206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914400"/>
                        <a:ext cx="18796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85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947-0633-CB45-9ABB-8FC127C215BE}" type="slidenum">
              <a:rPr lang="en-US"/>
              <a:pPr/>
              <a:t>6</a:t>
            </a:fld>
            <a:endParaRPr lang="en-US"/>
          </a:p>
        </p:txBody>
      </p:sp>
      <p:pic>
        <p:nvPicPr>
          <p:cNvPr id="188418" name="Picture 2" descr="FG21_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124450"/>
            <a:ext cx="2514600" cy="1885950"/>
          </a:xfrm>
          <a:prstGeom prst="rect">
            <a:avLst/>
          </a:prstGeom>
          <a:noFill/>
        </p:spPr>
      </p:pic>
      <p:pic>
        <p:nvPicPr>
          <p:cNvPr id="188419" name="Picture 3" descr="FG21_0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752600"/>
            <a:ext cx="2286000" cy="1714500"/>
          </a:xfrm>
          <a:prstGeom prst="rect">
            <a:avLst/>
          </a:prstGeom>
          <a:noFill/>
        </p:spPr>
      </p:pic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Electric Dipoles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01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 electric dipole is the combination of two equal charges of opposite signs, +Q and –Q, separated by a distance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>
                <a:latin typeface="Monotype Corsiva" charset="0"/>
              </a:rPr>
              <a:t>,  </a:t>
            </a:r>
            <a:r>
              <a:rPr lang="en-US" sz="2800" dirty="0"/>
              <a:t>which behaves as one entity.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quantity </a:t>
            </a:r>
            <a:r>
              <a:rPr lang="en-US" sz="2800" dirty="0" err="1"/>
              <a:t>Q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is called the electric dipole moment and is represented by the symbol </a:t>
            </a:r>
            <a:r>
              <a:rPr lang="en-US" sz="2800" dirty="0" err="1">
                <a:latin typeface="Monotype Corsiva" charset="0"/>
              </a:rPr>
              <a:t>p</a:t>
            </a:r>
            <a:r>
              <a:rPr lang="en-US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dipole moment is a vector quantity, </a:t>
            </a:r>
            <a:r>
              <a:rPr lang="en-US" sz="2400" b="1" dirty="0" err="1">
                <a:latin typeface="Monotype Corsiva" charset="0"/>
              </a:rPr>
              <a:t>p</a:t>
            </a:r>
            <a:endParaRPr lang="en-US" sz="2400" b="1" dirty="0">
              <a:latin typeface="Monotype Corsiva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The magnitude of the dipole moment is </a:t>
            </a:r>
            <a:r>
              <a:rPr lang="en-US" sz="2400" b="1" dirty="0"/>
              <a:t>Q</a:t>
            </a: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.</a:t>
            </a:r>
            <a:r>
              <a:rPr lang="en-US" sz="2400" dirty="0"/>
              <a:t>  Unit?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Its direction is from the negative charge to the positive charge.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of diatomic molecules like CO have a dipole moment. 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These are referred as polar molecules.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Even if the molecule is electrically neutral, their sharing of electrons causes separation of charges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Symmetric diatomic molecules, such as O</a:t>
            </a:r>
            <a:r>
              <a:rPr lang="en-US" sz="2000" baseline="-25000" dirty="0">
                <a:solidFill>
                  <a:schemeClr val="hlink"/>
                </a:solidFill>
                <a:sym typeface="Wingdings" charset="2"/>
              </a:rPr>
              <a:t>2</a:t>
            </a: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, do not have dipole moment.</a:t>
            </a:r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381000" y="52578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water molecule also has a dipole moment which is the vector sum of two dipole moments between Oxygen and each of Hydrogen atoms.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6994525" y="2982913"/>
            <a:ext cx="619125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C-m</a:t>
            </a:r>
          </a:p>
        </p:txBody>
      </p:sp>
    </p:spTree>
    <p:extLst>
      <p:ext uri="{BB962C8B-B14F-4D97-AF65-F5344CB8AC3E}">
        <p14:creationId xmlns:p14="http://schemas.microsoft.com/office/powerpoint/2010/main" val="3792887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5897-0DF8-D944-B6BA-38D754A81F7A}" type="slidenum">
              <a:rPr lang="en-US"/>
              <a:pPr/>
              <a:t>7</a:t>
            </a:fld>
            <a:endParaRPr lang="en-US"/>
          </a:p>
        </p:txBody>
      </p:sp>
      <p:pic>
        <p:nvPicPr>
          <p:cNvPr id="189442" name="Picture 2" descr="FG21_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05000"/>
            <a:ext cx="2895600" cy="4038600"/>
          </a:xfrm>
          <a:prstGeom prst="rect">
            <a:avLst/>
          </a:prstGeom>
          <a:noFill/>
        </p:spPr>
      </p:pic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1219200"/>
          </a:xfrm>
        </p:spPr>
        <p:txBody>
          <a:bodyPr/>
          <a:lstStyle/>
          <a:p>
            <a:r>
              <a:rPr lang="en-US"/>
              <a:t>Let’s consider a dipole placed in a uniform electric field </a:t>
            </a:r>
            <a:r>
              <a:rPr lang="en-US" b="1"/>
              <a:t>E</a:t>
            </a:r>
            <a:r>
              <a:rPr lang="en-US"/>
              <a:t>.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  <a:ln/>
        </p:spPr>
        <p:txBody>
          <a:bodyPr/>
          <a:lstStyle/>
          <a:p>
            <a:r>
              <a:rPr lang="en-US"/>
              <a:t>Dipoles in an External Field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304800" y="18288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to the dipole in the figure?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Force will be exerted on the charges.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hlink"/>
                </a:solidFill>
                <a:latin typeface="Arial Narrow" charset="0"/>
                <a:ea typeface="ＭＳ Ｐゴシック" charset="-128"/>
                <a:sym typeface="Wingdings" charset="2"/>
              </a:rPr>
              <a:t>The positive charge will get pushed toward right while the negative charge will get pulled toward left.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net force acting on the dipole?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Zero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will the dipole not move?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Yes, it will.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There is a torque applied on the dipole.</a:t>
            </a:r>
          </a:p>
        </p:txBody>
      </p:sp>
    </p:spTree>
    <p:extLst>
      <p:ext uri="{BB962C8B-B14F-4D97-AF65-F5344CB8AC3E}">
        <p14:creationId xmlns:p14="http://schemas.microsoft.com/office/powerpoint/2010/main" val="34304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8</a:t>
            </a:fld>
            <a:endParaRPr lang="en-US"/>
          </a:p>
        </p:txBody>
      </p:sp>
      <p:pic>
        <p:nvPicPr>
          <p:cNvPr id="192514" name="Picture 2" descr="FG21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76250"/>
            <a:ext cx="3733800" cy="280035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consider the case in the picture.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fields by both the charges.  So the total electric field by the dipole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magnitudes of the two fields are equal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Now we must work out the </a:t>
            </a:r>
            <a:r>
              <a:rPr lang="en-US" sz="2800" dirty="0" err="1"/>
              <a:t>x</a:t>
            </a:r>
            <a:r>
              <a:rPr lang="en-US" sz="2800" dirty="0"/>
              <a:t> and </a:t>
            </a:r>
            <a:r>
              <a:rPr lang="en-US" sz="2800" dirty="0" err="1"/>
              <a:t>y</a:t>
            </a:r>
            <a:r>
              <a:rPr lang="en-US" sz="2800" dirty="0"/>
              <a:t> components of the total field.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Sum of the two </a:t>
            </a:r>
            <a:r>
              <a:rPr lang="en-US" sz="2400" dirty="0" err="1"/>
              <a:t>y</a:t>
            </a:r>
            <a:r>
              <a:rPr lang="en-US" sz="2400" dirty="0"/>
              <a:t> components is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Zero since they are the same but in opposite direction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magnitude of the total field is the same as the sum of the two </a:t>
            </a:r>
            <a:r>
              <a:rPr lang="en-US" sz="2400" dirty="0" err="1"/>
              <a:t>x</a:t>
            </a:r>
            <a:r>
              <a:rPr lang="en-US" sz="2400" dirty="0"/>
              <a:t>-components: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/>
              <a:t>Electric Field by a Dipole </a:t>
            </a:r>
          </a:p>
        </p:txBody>
      </p:sp>
      <p:graphicFrame>
        <p:nvGraphicFramePr>
          <p:cNvPr id="192517" name="Object 5"/>
          <p:cNvGraphicFramePr>
            <a:graphicFrameLocks noChangeAspect="1"/>
          </p:cNvGraphicFramePr>
          <p:nvPr/>
        </p:nvGraphicFramePr>
        <p:xfrm>
          <a:off x="4267200" y="1600200"/>
          <a:ext cx="8016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3" name="Equation" r:id="rId4" imgW="381000" imgH="228600" progId="Equation.DSMT4">
                  <p:embed/>
                </p:oleObj>
              </mc:Choice>
              <mc:Fallback>
                <p:oleObj name="Equation" r:id="rId4" imgW="381000" imgH="228600" progId="Equation.DSMT4">
                  <p:embed/>
                  <p:pic>
                    <p:nvPicPr>
                      <p:cNvPr id="192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8016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8" name="Object 6"/>
          <p:cNvGraphicFramePr>
            <a:graphicFrameLocks noChangeAspect="1"/>
          </p:cNvGraphicFramePr>
          <p:nvPr/>
        </p:nvGraphicFramePr>
        <p:xfrm>
          <a:off x="411163" y="2743200"/>
          <a:ext cx="11890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4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1925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743200"/>
                        <a:ext cx="118903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90600" y="5867400"/>
          <a:ext cx="4778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5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192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867400"/>
                        <a:ext cx="477838" cy="287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0" name="Object 8"/>
          <p:cNvGraphicFramePr>
            <a:graphicFrameLocks noChangeAspect="1"/>
          </p:cNvGraphicFramePr>
          <p:nvPr/>
        </p:nvGraphicFramePr>
        <p:xfrm>
          <a:off x="2790825" y="5715000"/>
          <a:ext cx="1649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6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192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5715000"/>
                        <a:ext cx="1649413" cy="766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5994400" y="5715000"/>
          <a:ext cx="21034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7" name="Equation" r:id="rId12" imgW="1117440" imgH="495000" progId="Equation.DSMT4">
                  <p:embed/>
                </p:oleObj>
              </mc:Choice>
              <mc:Fallback>
                <p:oleObj name="Equation" r:id="rId12" imgW="1117440" imgH="495000" progId="Equation.DSMT4">
                  <p:embed/>
                  <p:pic>
                    <p:nvPicPr>
                      <p:cNvPr id="192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5715000"/>
                        <a:ext cx="2103438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10"/>
          <p:cNvGraphicFramePr>
            <a:graphicFrameLocks noChangeAspect="1"/>
          </p:cNvGraphicFramePr>
          <p:nvPr/>
        </p:nvGraphicFramePr>
        <p:xfrm>
          <a:off x="1500188" y="5867400"/>
          <a:ext cx="5016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8" name="Equation" r:id="rId14" imgW="266400" imgH="203040" progId="Equation.DSMT4">
                  <p:embed/>
                </p:oleObj>
              </mc:Choice>
              <mc:Fallback>
                <p:oleObj name="Equation" r:id="rId14" imgW="266400" imgH="203040" progId="Equation.DSMT4">
                  <p:embed/>
                  <p:pic>
                    <p:nvPicPr>
                      <p:cNvPr id="1925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867400"/>
                        <a:ext cx="501650" cy="38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11"/>
          <p:cNvGraphicFramePr>
            <a:graphicFrameLocks noChangeAspect="1"/>
          </p:cNvGraphicFramePr>
          <p:nvPr/>
        </p:nvGraphicFramePr>
        <p:xfrm>
          <a:off x="4362450" y="5715000"/>
          <a:ext cx="1601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9" name="Equation" r:id="rId16" imgW="850680" imgH="444240" progId="Equation.DSMT4">
                  <p:embed/>
                </p:oleObj>
              </mc:Choice>
              <mc:Fallback>
                <p:oleObj name="Equation" r:id="rId16" imgW="850680" imgH="444240" progId="Equation.DSMT4">
                  <p:embed/>
                  <p:pic>
                    <p:nvPicPr>
                      <p:cNvPr id="1925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5715000"/>
                        <a:ext cx="1601788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4" name="Object 12"/>
          <p:cNvGraphicFramePr>
            <a:graphicFrameLocks noChangeAspect="1"/>
          </p:cNvGraphicFramePr>
          <p:nvPr/>
        </p:nvGraphicFramePr>
        <p:xfrm>
          <a:off x="1951038" y="5867400"/>
          <a:ext cx="812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0" name="Equation" r:id="rId18" imgW="431640" imgH="190440" progId="Equation.DSMT4">
                  <p:embed/>
                </p:oleObj>
              </mc:Choice>
              <mc:Fallback>
                <p:oleObj name="Equation" r:id="rId18" imgW="431640" imgH="190440" progId="Equation.DSMT4">
                  <p:embed/>
                  <p:pic>
                    <p:nvPicPr>
                      <p:cNvPr id="1925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867400"/>
                        <a:ext cx="81280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5" name="Object 13"/>
          <p:cNvGraphicFramePr>
            <a:graphicFrameLocks noChangeAspect="1"/>
          </p:cNvGraphicFramePr>
          <p:nvPr/>
        </p:nvGraphicFramePr>
        <p:xfrm>
          <a:off x="5105400" y="1600200"/>
          <a:ext cx="5619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1" name="Equation" r:id="rId20" imgW="266700" imgH="254000" progId="Equation.DSMT4">
                  <p:embed/>
                </p:oleObj>
              </mc:Choice>
              <mc:Fallback>
                <p:oleObj name="Equation" r:id="rId20" imgW="266700" imgH="254000" progId="Equation.DSMT4">
                  <p:embed/>
                  <p:pic>
                    <p:nvPicPr>
                      <p:cNvPr id="1925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5619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6" name="Object 14"/>
          <p:cNvGraphicFramePr>
            <a:graphicFrameLocks noChangeAspect="1"/>
          </p:cNvGraphicFramePr>
          <p:nvPr/>
        </p:nvGraphicFramePr>
        <p:xfrm>
          <a:off x="5745163" y="1600200"/>
          <a:ext cx="746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2" name="Equation" r:id="rId22" imgW="355600" imgH="254000" progId="Equation.DSMT4">
                  <p:embed/>
                </p:oleObj>
              </mc:Choice>
              <mc:Fallback>
                <p:oleObj name="Equation" r:id="rId22" imgW="355600" imgH="254000" progId="Equation.DSMT4">
                  <p:embed/>
                  <p:pic>
                    <p:nvPicPr>
                      <p:cNvPr id="1925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600200"/>
                        <a:ext cx="7461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1600200" y="2586038"/>
          <a:ext cx="22145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3" name="Equation" r:id="rId24" imgW="1396800" imgH="596880" progId="Equation.DSMT4">
                  <p:embed/>
                </p:oleObj>
              </mc:Choice>
              <mc:Fallback>
                <p:oleObj name="Equation" r:id="rId24" imgW="1396800" imgH="596880" progId="Equation.DSMT4">
                  <p:embed/>
                  <p:pic>
                    <p:nvPicPr>
                      <p:cNvPr id="1925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86038"/>
                        <a:ext cx="22145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8" name="Object 16"/>
          <p:cNvGraphicFramePr>
            <a:graphicFrameLocks noChangeAspect="1"/>
          </p:cNvGraphicFramePr>
          <p:nvPr/>
        </p:nvGraphicFramePr>
        <p:xfrm>
          <a:off x="3810000" y="2590800"/>
          <a:ext cx="17303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4" name="Equation" r:id="rId26" imgW="1091880" imgH="444240" progId="Equation.DSMT4">
                  <p:embed/>
                </p:oleObj>
              </mc:Choice>
              <mc:Fallback>
                <p:oleObj name="Equation" r:id="rId26" imgW="1091880" imgH="444240" progId="Equation.DSMT4">
                  <p:embed/>
                  <p:pic>
                    <p:nvPicPr>
                      <p:cNvPr id="1925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173037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9" name="Object 17"/>
          <p:cNvGraphicFramePr>
            <a:graphicFrameLocks noChangeAspect="1"/>
          </p:cNvGraphicFramePr>
          <p:nvPr/>
        </p:nvGraphicFramePr>
        <p:xfrm>
          <a:off x="5468938" y="2590800"/>
          <a:ext cx="13890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5" name="Equation" r:id="rId28" imgW="876240" imgH="406080" progId="Equation.DSMT4">
                  <p:embed/>
                </p:oleObj>
              </mc:Choice>
              <mc:Fallback>
                <p:oleObj name="Equation" r:id="rId28" imgW="876240" imgH="406080" progId="Equation.DSMT4">
                  <p:embed/>
                  <p:pic>
                    <p:nvPicPr>
                      <p:cNvPr id="1925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2590800"/>
                        <a:ext cx="1389062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05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9</a:t>
            </a:fld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What happens when </a:t>
            </a:r>
            <a:r>
              <a:rPr lang="en-US" sz="3600" dirty="0" err="1"/>
              <a:t>r</a:t>
            </a:r>
            <a:r>
              <a:rPr lang="en-US" sz="3600" dirty="0"/>
              <a:t>&gt;&gt;</a:t>
            </a:r>
            <a:r>
              <a:rPr lang="en-US" sz="3600" dirty="0" err="1"/>
              <a:t>l</a:t>
            </a:r>
            <a:r>
              <a:rPr lang="en-US" sz="3600" dirty="0"/>
              <a:t>?.</a:t>
            </a:r>
            <a:r>
              <a:rPr lang="en-US" sz="28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 dirty="0"/>
              <a:t>Dipole Electric Field from Afar</a:t>
            </a:r>
          </a:p>
        </p:txBody>
      </p:sp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17575" y="1838921"/>
          <a:ext cx="787450" cy="52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7" name="Equation" r:id="rId3" imgW="342900" imgH="228600" progId="Equation.DSMT4">
                  <p:embed/>
                </p:oleObj>
              </mc:Choice>
              <mc:Fallback>
                <p:oleObj name="Equation" r:id="rId3" imgW="342900" imgH="228600" progId="Equation.DSMT4">
                  <p:embed/>
                  <p:pic>
                    <p:nvPicPr>
                      <p:cNvPr id="192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838921"/>
                        <a:ext cx="787450" cy="526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1828800" y="1605558"/>
          <a:ext cx="2563565" cy="1137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" name="Equation" r:id="rId5" imgW="1117440" imgH="495000" progId="Equation.DSMT4">
                  <p:embed/>
                </p:oleObj>
              </mc:Choice>
              <mc:Fallback>
                <p:oleObj name="Equation" r:id="rId5" imgW="1117440" imgH="495000" progId="Equation.DSMT4">
                  <p:embed/>
                  <p:pic>
                    <p:nvPicPr>
                      <p:cNvPr id="192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5558"/>
                        <a:ext cx="2563565" cy="11376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4530030" y="1605558"/>
          <a:ext cx="347097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" name="Equation" r:id="rId7" imgW="1511300" imgH="431800" progId="Equation.DSMT4">
                  <p:embed/>
                </p:oleObj>
              </mc:Choice>
              <mc:Fallback>
                <p:oleObj name="Equation" r:id="rId7" imgW="1511300" imgH="431800" progId="Equation.DSMT4">
                  <p:embed/>
                  <p:pic>
                    <p:nvPicPr>
                      <p:cNvPr id="2498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030" y="1605558"/>
                        <a:ext cx="347097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does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</a:t>
            </a:r>
            <a:r>
              <a:rPr lang="en-US" sz="3600" kern="0" dirty="0" err="1">
                <a:solidFill>
                  <a:schemeClr val="accent2"/>
                </a:solidFill>
                <a:latin typeface="+mn-lt"/>
              </a:rPr>
              <a:t>s</a:t>
            </a:r>
            <a:r>
              <a:rPr lang="en-US" sz="3600" kern="0" dirty="0">
                <a:solidFill>
                  <a:schemeClr val="accent2"/>
                </a:solidFill>
                <a:latin typeface="+mn-lt"/>
              </a:rPr>
              <a:t> make sense?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kern="0" dirty="0">
                <a:solidFill>
                  <a:srgbClr val="660066"/>
                </a:solidFill>
                <a:latin typeface="+mn-lt"/>
              </a:rPr>
              <a:t>Since from a long distance, the two charges are very close so that the overall charge gets close to 0!!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dependence works for the point not on the bisecting line as well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643346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14038</TotalTime>
  <Words>1252</Words>
  <Application>Microsoft Macintosh PowerPoint</Application>
  <PresentationFormat>On-screen Show (4:3)</PresentationFormat>
  <Paragraphs>126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Special Project #3</vt:lpstr>
      <vt:lpstr>Gauss’ Law Summary</vt:lpstr>
      <vt:lpstr>Electric Dipoles</vt:lpstr>
      <vt:lpstr>Dipoles in an External Field</vt:lpstr>
      <vt:lpstr>Electric Field by a Dipole </vt:lpstr>
      <vt:lpstr>Dipole Electric Field from Afar</vt:lpstr>
      <vt:lpstr>Electric Potential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515</cp:revision>
  <dcterms:created xsi:type="dcterms:W3CDTF">2012-01-19T04:21:20Z</dcterms:created>
  <dcterms:modified xsi:type="dcterms:W3CDTF">2019-06-10T18:05:39Z</dcterms:modified>
</cp:coreProperties>
</file>