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6" r:id="rId2"/>
    <p:sldId id="538" r:id="rId3"/>
    <p:sldId id="591" r:id="rId4"/>
    <p:sldId id="592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270" r:id="rId21"/>
    <p:sldId id="612" r:id="rId22"/>
    <p:sldId id="613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2"/>
    <p:restoredTop sz="94660"/>
  </p:normalViewPr>
  <p:slideViewPr>
    <p:cSldViewPr>
      <p:cViewPr varScale="1">
        <p:scale>
          <a:sx n="128" d="100"/>
          <a:sy n="128" d="100"/>
        </p:scale>
        <p:origin x="9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2.w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wmf"/><Relationship Id="rId10" Type="http://schemas.openxmlformats.org/officeDocument/2006/relationships/image" Target="../media/image49.emf"/><Relationship Id="rId4" Type="http://schemas.openxmlformats.org/officeDocument/2006/relationships/image" Target="../media/image43.wmf"/><Relationship Id="rId9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4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1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37.e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32.emf"/><Relationship Id="rId32" Type="http://schemas.openxmlformats.org/officeDocument/2006/relationships/image" Target="../media/image36.emf"/><Relationship Id="rId37" Type="http://schemas.openxmlformats.org/officeDocument/2006/relationships/oleObject" Target="../embeddings/oleObject3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34.emf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4.bin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7.emf"/><Relationship Id="rId22" Type="http://schemas.openxmlformats.org/officeDocument/2006/relationships/image" Target="../media/image31.e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35.emf"/><Relationship Id="rId35" Type="http://schemas.openxmlformats.org/officeDocument/2006/relationships/oleObject" Target="../embeddings/oleObject32.bin"/><Relationship Id="rId8" Type="http://schemas.openxmlformats.org/officeDocument/2006/relationships/image" Target="../media/image24.emf"/><Relationship Id="rId3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53.jpeg"/><Relationship Id="rId21" Type="http://schemas.openxmlformats.org/officeDocument/2006/relationships/image" Target="../media/image48.e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5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8.wmf"/><Relationship Id="rId3" Type="http://schemas.openxmlformats.org/officeDocument/2006/relationships/image" Target="../media/image3.jpe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7.e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9.jpeg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8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emf"/><Relationship Id="rId11" Type="http://schemas.openxmlformats.org/officeDocument/2006/relationships/image" Target="../media/image69.jpe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6102" y="1447800"/>
            <a:ext cx="2723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Tuesday, June 11,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246A64-47BF-9D47-9644-744AA49A7BF4}"/>
              </a:ext>
            </a:extLst>
          </p:cNvPr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>
                <a:latin typeface="Arial Narrow" charset="0"/>
              </a:rPr>
              <a:t>Chapter 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Energy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10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electron placed at point </a:t>
            </a:r>
            <a:r>
              <a:rPr lang="en-US" sz="2800" i="1" dirty="0"/>
              <a:t>b</a:t>
            </a:r>
            <a:r>
              <a:rPr lang="en-US" sz="2800" dirty="0"/>
              <a:t> will move toward the positive plate since it was released at its highest </a:t>
            </a:r>
            <a:r>
              <a:rPr lang="en-US" sz="2800" b="1" u="sng" dirty="0">
                <a:solidFill>
                  <a:srgbClr val="C00000"/>
                </a:solidFill>
              </a:rPr>
              <a:t>potential energy </a:t>
            </a:r>
            <a:r>
              <a:rPr lang="en-US" sz="2800" dirty="0"/>
              <a:t>point.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>
                <a:solidFill>
                  <a:srgbClr val="FF0000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at a lower potential to point </a:t>
            </a:r>
            <a:r>
              <a:rPr lang="en-US" sz="2800" i="1" dirty="0">
                <a:solidFill>
                  <a:srgbClr val="FF0000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V=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800" dirty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&gt;0.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 is generated by the charges on the plates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270972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11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2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226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3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226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4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226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5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279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6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279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9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98009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13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 the possibility to perform work 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a battery or a generator?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 potential 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99761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14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84550"/>
              </p:ext>
            </p:extLst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 (~5km)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</a:p>
        </p:txBody>
      </p:sp>
    </p:spTree>
    <p:extLst>
      <p:ext uri="{BB962C8B-B14F-4D97-AF65-F5344CB8AC3E}">
        <p14:creationId xmlns:p14="http://schemas.microsoft.com/office/powerpoint/2010/main" val="374196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15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9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229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/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0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229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1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229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/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229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97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16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5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6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the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/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7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230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/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8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230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/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9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230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/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0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2304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1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2304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/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2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2304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/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3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2304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/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4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2304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5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2304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/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6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2304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/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7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2304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/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8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2304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/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9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2304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/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0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285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/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1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285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/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2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285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how are these two quantities related?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157783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 energy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change is expressed in terms of a conservative force (point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higher potential)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0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2324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1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2324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2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2324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3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232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4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232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/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5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232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/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6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232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7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23246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/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8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2324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09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0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1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2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7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5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2355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6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2355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7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2355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8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2355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9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2355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/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0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2355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14208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r>
              <a:rPr lang="en-US" sz="2800" dirty="0"/>
              <a:t>Reading Assignment</a:t>
            </a:r>
          </a:p>
          <a:p>
            <a:pPr lvl="1"/>
            <a:r>
              <a:rPr lang="en-US" sz="2400" dirty="0"/>
              <a:t>CH 23.9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347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2"/>
            <a:ext cx="5984429" cy="63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44651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What is the electric field between the cathode and the ground grid?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What do you need to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E Field in </a:t>
            </a:r>
            <a:r>
              <a:rPr lang="en-US" sz="4000" b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ProtoDUNE</a:t>
            </a:r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D9B83-858D-0840-9F0B-A88B0A4B9B4F}"/>
              </a:ext>
            </a:extLst>
          </p:cNvPr>
          <p:cNvGrpSpPr/>
          <p:nvPr/>
        </p:nvGrpSpPr>
        <p:grpSpPr>
          <a:xfrm>
            <a:off x="4676643" y="2348880"/>
            <a:ext cx="4023450" cy="1023030"/>
            <a:chOff x="4676643" y="2348880"/>
            <a:chExt cx="4023450" cy="1023030"/>
          </a:xfrm>
        </p:grpSpPr>
        <p:sp>
          <p:nvSpPr>
            <p:cNvPr id="6" name="ZoneTexte 5"/>
            <p:cNvSpPr txBox="1"/>
            <p:nvPr/>
          </p:nvSpPr>
          <p:spPr>
            <a:xfrm>
              <a:off x="6254641" y="2971800"/>
              <a:ext cx="2445452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Charge Readout Planes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H="1" flipV="1">
              <a:off x="4676643" y="2348880"/>
              <a:ext cx="1479533" cy="5549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CD9AEF-D492-AD46-9553-3D015BCFB7F7}"/>
              </a:ext>
            </a:extLst>
          </p:cNvPr>
          <p:cNvGrpSpPr/>
          <p:nvPr/>
        </p:nvGrpSpPr>
        <p:grpSpPr>
          <a:xfrm>
            <a:off x="4572000" y="3419708"/>
            <a:ext cx="4445402" cy="707886"/>
            <a:chOff x="4572000" y="3419708"/>
            <a:chExt cx="4445402" cy="707886"/>
          </a:xfrm>
        </p:grpSpPr>
        <p:sp>
          <p:nvSpPr>
            <p:cNvPr id="8" name="ZoneTexte 7"/>
            <p:cNvSpPr txBox="1"/>
            <p:nvPr/>
          </p:nvSpPr>
          <p:spPr>
            <a:xfrm>
              <a:off x="6173594" y="3419708"/>
              <a:ext cx="2843808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Field Cage (common structural elements with SP)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 bwMode="auto">
            <a:xfrm flipH="1" flipV="1">
              <a:off x="4572000" y="3532366"/>
              <a:ext cx="1512168" cy="1126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53B21F-081B-FC47-A783-F4507E0070C8}"/>
              </a:ext>
            </a:extLst>
          </p:cNvPr>
          <p:cNvGrpSpPr/>
          <p:nvPr/>
        </p:nvGrpSpPr>
        <p:grpSpPr>
          <a:xfrm>
            <a:off x="3197110" y="4725144"/>
            <a:ext cx="3940291" cy="484892"/>
            <a:chOff x="3197110" y="4725144"/>
            <a:chExt cx="3940291" cy="484892"/>
          </a:xfrm>
        </p:grpSpPr>
        <p:sp>
          <p:nvSpPr>
            <p:cNvPr id="9" name="ZoneTexte 8"/>
            <p:cNvSpPr txBox="1"/>
            <p:nvPr/>
          </p:nvSpPr>
          <p:spPr>
            <a:xfrm>
              <a:off x="6156177" y="4809926"/>
              <a:ext cx="98122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Cathode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 flipH="1" flipV="1">
              <a:off x="3197110" y="4725144"/>
              <a:ext cx="2959066" cy="2880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621A3-D4AA-FB40-99C2-497509F85098}"/>
              </a:ext>
            </a:extLst>
          </p:cNvPr>
          <p:cNvGrpSpPr/>
          <p:nvPr/>
        </p:nvGrpSpPr>
        <p:grpSpPr>
          <a:xfrm>
            <a:off x="1194518" y="2348880"/>
            <a:ext cx="604309" cy="2461046"/>
            <a:chOff x="1194518" y="2348880"/>
            <a:chExt cx="604309" cy="2461046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>
              <a:off x="1194518" y="2348880"/>
              <a:ext cx="4112" cy="2461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298369" y="3354505"/>
              <a:ext cx="5004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Arial Narrow" charset="0"/>
                  <a:ea typeface="Arial Narrow" charset="0"/>
                  <a:cs typeface="Arial Narrow" charset="0"/>
                </a:rPr>
                <a:t>6 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46780-5BB2-3A49-B102-EFF1F5217B5F}"/>
              </a:ext>
            </a:extLst>
          </p:cNvPr>
          <p:cNvGrpSpPr/>
          <p:nvPr/>
        </p:nvGrpSpPr>
        <p:grpSpPr>
          <a:xfrm>
            <a:off x="1194518" y="4809926"/>
            <a:ext cx="1851448" cy="788606"/>
            <a:chOff x="1194518" y="4809926"/>
            <a:chExt cx="1851448" cy="788606"/>
          </a:xfrm>
        </p:grpSpPr>
        <p:cxnSp>
          <p:nvCxnSpPr>
            <p:cNvPr id="21" name="Connecteur droit avec flèche 20"/>
            <p:cNvCxnSpPr/>
            <p:nvPr/>
          </p:nvCxnSpPr>
          <p:spPr>
            <a:xfrm flipH="1" flipV="1">
              <a:off x="1194518" y="4809926"/>
              <a:ext cx="1851448" cy="635299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1842373" y="5229200"/>
              <a:ext cx="5004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Arial Narrow" charset="0"/>
                  <a:ea typeface="Arial Narrow" charset="0"/>
                  <a:cs typeface="Arial Narrow" charset="0"/>
                </a:rPr>
                <a:t>6 m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2019             Dr. Jaehoon Yu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C7D754-DE0D-644D-B59F-214E28121744}"/>
              </a:ext>
            </a:extLst>
          </p:cNvPr>
          <p:cNvGrpSpPr/>
          <p:nvPr/>
        </p:nvGrpSpPr>
        <p:grpSpPr>
          <a:xfrm>
            <a:off x="3679709" y="5230108"/>
            <a:ext cx="4295943" cy="484892"/>
            <a:chOff x="3679709" y="5230108"/>
            <a:chExt cx="4295943" cy="484892"/>
          </a:xfrm>
        </p:grpSpPr>
        <p:sp>
          <p:nvSpPr>
            <p:cNvPr id="18" name="ZoneTexte 8">
              <a:extLst>
                <a:ext uri="{FF2B5EF4-FFF2-40B4-BE49-F238E27FC236}">
                  <a16:creationId xmlns:a16="http://schemas.microsoft.com/office/drawing/2014/main" id="{5E43FED6-E8D7-1348-A9DD-09781DF6581C}"/>
                </a:ext>
              </a:extLst>
            </p:cNvPr>
            <p:cNvSpPr txBox="1"/>
            <p:nvPr/>
          </p:nvSpPr>
          <p:spPr>
            <a:xfrm>
              <a:off x="6638775" y="5314890"/>
              <a:ext cx="1336877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Ground Grid</a:t>
              </a:r>
            </a:p>
          </p:txBody>
        </p:sp>
        <p:cxnSp>
          <p:nvCxnSpPr>
            <p:cNvPr id="19" name="Connecteur droit avec flèche 12">
              <a:extLst>
                <a:ext uri="{FF2B5EF4-FFF2-40B4-BE49-F238E27FC236}">
                  <a16:creationId xmlns:a16="http://schemas.microsoft.com/office/drawing/2014/main" id="{84245F66-E914-814E-B6F3-67368393D7DC}"/>
                </a:ext>
              </a:extLst>
            </p:cNvPr>
            <p:cNvCxnSpPr/>
            <p:nvPr/>
          </p:nvCxnSpPr>
          <p:spPr bwMode="auto">
            <a:xfrm flipH="1" flipV="1">
              <a:off x="3679709" y="5230108"/>
              <a:ext cx="2959066" cy="2880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ZoneTexte 3">
            <a:extLst>
              <a:ext uri="{FF2B5EF4-FFF2-40B4-BE49-F238E27FC236}">
                <a16:creationId xmlns:a16="http://schemas.microsoft.com/office/drawing/2014/main" id="{2235C9DF-284A-B347-B16F-E9456B76D39D}"/>
              </a:ext>
            </a:extLst>
          </p:cNvPr>
          <p:cNvSpPr txBox="1"/>
          <p:nvPr/>
        </p:nvSpPr>
        <p:spPr>
          <a:xfrm>
            <a:off x="6178269" y="2133600"/>
            <a:ext cx="205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err="1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V</a:t>
            </a:r>
            <a:r>
              <a:rPr lang="en-US" sz="2000" baseline="-25000" dirty="0" err="1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cathode</a:t>
            </a: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= - 300kV</a:t>
            </a: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F1319C85-00BB-FB44-8171-9C3741364567}"/>
              </a:ext>
            </a:extLst>
          </p:cNvPr>
          <p:cNvSpPr txBox="1"/>
          <p:nvPr/>
        </p:nvSpPr>
        <p:spPr>
          <a:xfrm>
            <a:off x="6172200" y="2495490"/>
            <a:ext cx="205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d= 70cm</a:t>
            </a:r>
          </a:p>
        </p:txBody>
      </p:sp>
    </p:spTree>
    <p:extLst>
      <p:ext uri="{BB962C8B-B14F-4D97-AF65-F5344CB8AC3E}">
        <p14:creationId xmlns:p14="http://schemas.microsoft.com/office/powerpoint/2010/main" val="343416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21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r?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r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the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3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2365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4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236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5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2365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6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2365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7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236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8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236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9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236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0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236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14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22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the 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9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0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237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1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2375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2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237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3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Reminder: SP#2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first 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tomorrow, Wednesday, June. 12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3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/>
              <a:t>Reminder: Special Project #3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Particle Accelerator</a:t>
            </a:r>
            <a:r>
              <a:rPr lang="en-US" sz="2400" dirty="0">
                <a:solidFill>
                  <a:schemeClr val="hlink"/>
                </a:solidFill>
              </a:rPr>
              <a:t>.  </a:t>
            </a:r>
            <a:r>
              <a:rPr lang="en-US" sz="2400" dirty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with charge </a:t>
            </a:r>
            <a:r>
              <a:rPr lang="en-US" sz="2400" b="1" dirty="0">
                <a:solidFill>
                  <a:srgbClr val="0000FF"/>
                </a:solidFill>
              </a:rPr>
              <a:t>-Q</a:t>
            </a:r>
            <a:r>
              <a:rPr lang="en-US" sz="2400" dirty="0">
                <a:solidFill>
                  <a:srgbClr val="0000FF"/>
                </a:solidFill>
              </a:rPr>
              <a:t> is accelerated in the uniform field 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between two parallel charged plates whose separation is 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 as shown in the figure on the right. The charged particle is accelerated from an initial speed </a:t>
            </a:r>
            <a:r>
              <a:rPr lang="en-US" sz="2400" b="1" dirty="0">
                <a:solidFill>
                  <a:srgbClr val="0000FF"/>
                </a:solidFill>
              </a:rPr>
              <a:t>v</a:t>
            </a:r>
            <a:r>
              <a:rPr lang="en-US" sz="2400" b="1" baseline="-25000" dirty="0">
                <a:solidFill>
                  <a:srgbClr val="0000FF"/>
                </a:solidFill>
              </a:rPr>
              <a:t>0</a:t>
            </a:r>
            <a:r>
              <a:rPr lang="en-US" sz="2400" dirty="0">
                <a:solidFill>
                  <a:srgbClr val="0000FF"/>
                </a:solidFill>
              </a:rPr>
              <a:t> near the negative plate and passes through a tiny hole in the positive plate as shown in the figure right. 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>
                <a:solidFill>
                  <a:schemeClr val="hlink"/>
                </a:solidFill>
              </a:rPr>
              <a:t>M, Q, D, </a:t>
            </a:r>
            <a:r>
              <a:rPr lang="en-US" sz="2000" b="1" dirty="0" err="1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>
                <a:solidFill>
                  <a:schemeClr val="hlink"/>
                </a:solidFill>
              </a:rPr>
              <a:t>, </a:t>
            </a:r>
            <a:r>
              <a:rPr lang="en-US" sz="2000" b="1" dirty="0" err="1">
                <a:solidFill>
                  <a:schemeClr val="hlink"/>
                </a:solidFill>
              </a:rPr>
              <a:t>c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and</a:t>
            </a:r>
            <a:r>
              <a:rPr lang="en-US" sz="2000" b="1" dirty="0">
                <a:solidFill>
                  <a:schemeClr val="hlink"/>
                </a:solidFill>
              </a:rPr>
              <a:t> v</a:t>
            </a:r>
            <a:r>
              <a:rPr lang="en-US" sz="2000" b="1" baseline="-25000" dirty="0">
                <a:solidFill>
                  <a:schemeClr val="hlink"/>
                </a:solidFill>
              </a:rPr>
              <a:t>0</a:t>
            </a:r>
            <a:r>
              <a:rPr lang="en-US" sz="2000" b="1" dirty="0">
                <a:solidFill>
                  <a:schemeClr val="hlink"/>
                </a:solidFill>
              </a:rPr>
              <a:t>.  </a:t>
            </a:r>
            <a:endParaRPr lang="en-US" sz="2000" b="1" baseline="-250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(</a:t>
            </a:r>
            <a:r>
              <a:rPr lang="en-US" sz="2000" dirty="0" err="1">
                <a:solidFill>
                  <a:schemeClr val="hlink"/>
                </a:solidFill>
              </a:rPr>
              <a:t>b</a:t>
            </a:r>
            <a:r>
              <a:rPr lang="en-US" sz="2000" dirty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(</a:t>
            </a:r>
            <a:r>
              <a:rPr lang="en-US" sz="2000" dirty="0" err="1">
                <a:solidFill>
                  <a:schemeClr val="hlink"/>
                </a:solidFill>
              </a:rPr>
              <a:t>c</a:t>
            </a:r>
            <a:r>
              <a:rPr lang="en-US" sz="2000" dirty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Please do NOT copy but have your own handwritten answer!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Due beginning of the class Monday, June 17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5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to work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04800" y="19812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the negative plate.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this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373877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6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positively charged object has only the electric potential energy (no KE) at 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object, 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the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264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is written with the 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the potential energy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sz="28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the point </a:t>
            </a:r>
            <a:r>
              <a:rPr lang="en-US" sz="2800" i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20538"/>
              </p:ext>
            </p:extLst>
          </p:nvPr>
        </p:nvGraphicFramePr>
        <p:xfrm>
          <a:off x="36576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3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222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53624"/>
              </p:ext>
            </p:extLst>
          </p:nvPr>
        </p:nvGraphicFramePr>
        <p:xfrm>
          <a:off x="43592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4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15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8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 dirty="0"/>
              <a:t>Electric Potential, cont’d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electric force does a “positive 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charge!!  Unit?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1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223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2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223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3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223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4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223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02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9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r>
              <a:rPr lang="en-US"/>
              <a:t>A Few Things about the Electric 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plate is at the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the 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</a:t>
            </a:r>
            <a:r>
              <a:rPr lang="en-US" sz="1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Potential difference is still the same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248400" y="5257800"/>
            <a:ext cx="28956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248400" y="6026150"/>
            <a:ext cx="28956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Earth, is zero.</a:t>
            </a:r>
          </a:p>
        </p:txBody>
      </p:sp>
    </p:spTree>
    <p:extLst>
      <p:ext uri="{BB962C8B-B14F-4D97-AF65-F5344CB8AC3E}">
        <p14:creationId xmlns:p14="http://schemas.microsoft.com/office/powerpoint/2010/main" val="246849032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15362</TotalTime>
  <Words>2507</Words>
  <Application>Microsoft Macintosh PowerPoint</Application>
  <PresentationFormat>On-screen Show (4:3)</PresentationFormat>
  <Paragraphs>290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1441 – Section 001 Lecture #6</vt:lpstr>
      <vt:lpstr>Announcements</vt:lpstr>
      <vt:lpstr>Reminder: SP#2 – Angels &amp; Demons</vt:lpstr>
      <vt:lpstr>Reminder: Special Project #3</vt:lpstr>
      <vt:lpstr>Electric Potential Energy</vt:lpstr>
      <vt:lpstr>Electric Potential Energy</vt:lpstr>
      <vt:lpstr>Electric Potential</vt:lpstr>
      <vt:lpstr>Electric Potential, cont’d</vt:lpstr>
      <vt:lpstr>A Few Things about the Electric Potential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  <vt:lpstr>Electric Potential and Electric Field</vt:lpstr>
      <vt:lpstr>Electric Potential and Electric Field</vt:lpstr>
      <vt:lpstr>Example</vt:lpstr>
      <vt:lpstr>PowerPoint Presentation</vt:lpstr>
      <vt:lpstr>Electric Potential due to Point Charges</vt:lpstr>
      <vt:lpstr>Electric Potential due to Point Charges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538</cp:revision>
  <dcterms:created xsi:type="dcterms:W3CDTF">2012-01-19T04:21:20Z</dcterms:created>
  <dcterms:modified xsi:type="dcterms:W3CDTF">2019-06-11T17:50:49Z</dcterms:modified>
</cp:coreProperties>
</file>