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536" r:id="rId2"/>
    <p:sldId id="538" r:id="rId3"/>
    <p:sldId id="592" r:id="rId4"/>
    <p:sldId id="614" r:id="rId5"/>
    <p:sldId id="615" r:id="rId6"/>
    <p:sldId id="616" r:id="rId7"/>
    <p:sldId id="670" r:id="rId8"/>
    <p:sldId id="671" r:id="rId9"/>
    <p:sldId id="672" r:id="rId10"/>
    <p:sldId id="661" r:id="rId11"/>
    <p:sldId id="662" r:id="rId12"/>
    <p:sldId id="696" r:id="rId13"/>
    <p:sldId id="258" r:id="rId14"/>
    <p:sldId id="259" r:id="rId15"/>
    <p:sldId id="257" r:id="rId16"/>
    <p:sldId id="270" r:id="rId17"/>
    <p:sldId id="269" r:id="rId18"/>
    <p:sldId id="268" r:id="rId19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9FFCC"/>
    <a:srgbClr val="FFFFCC"/>
    <a:srgbClr val="CC6600"/>
    <a:srgbClr val="CC00CC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85"/>
    <p:restoredTop sz="94660"/>
  </p:normalViewPr>
  <p:slideViewPr>
    <p:cSldViewPr>
      <p:cViewPr varScale="1">
        <p:scale>
          <a:sx n="128" d="100"/>
          <a:sy n="128" d="100"/>
        </p:scale>
        <p:origin x="9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wmf"/><Relationship Id="rId7" Type="http://schemas.openxmlformats.org/officeDocument/2006/relationships/image" Target="../media/image15.e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24.emf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17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97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16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3.emf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12.emf"/><Relationship Id="rId4" Type="http://schemas.openxmlformats.org/officeDocument/2006/relationships/image" Target="../media/image9.w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18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2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28.emf"/><Relationship Id="rId3" Type="http://schemas.openxmlformats.org/officeDocument/2006/relationships/image" Target="../media/image30.jpeg"/><Relationship Id="rId7" Type="http://schemas.openxmlformats.org/officeDocument/2006/relationships/image" Target="../media/image25.emf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27.emf"/><Relationship Id="rId5" Type="http://schemas.openxmlformats.org/officeDocument/2006/relationships/image" Target="../media/image24.emf"/><Relationship Id="rId15" Type="http://schemas.openxmlformats.org/officeDocument/2006/relationships/image" Target="../media/image29.e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6.emf"/><Relationship Id="rId14" Type="http://schemas.openxmlformats.org/officeDocument/2006/relationships/oleObject" Target="../embeddings/oleObject2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34.wmf"/><Relationship Id="rId3" Type="http://schemas.openxmlformats.org/officeDocument/2006/relationships/image" Target="../media/image36.jpeg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33.wmf"/><Relationship Id="rId5" Type="http://schemas.openxmlformats.org/officeDocument/2006/relationships/image" Target="../media/image31.wmf"/><Relationship Id="rId15" Type="http://schemas.openxmlformats.org/officeDocument/2006/relationships/image" Target="../media/image35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23.wmf"/><Relationship Id="rId14" Type="http://schemas.openxmlformats.org/officeDocument/2006/relationships/oleObject" Target="../embeddings/oleObject3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1441 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#7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2878171" y="1447800"/>
            <a:ext cx="307968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Wednesday, June 12, 2019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880876B-5CD6-B249-BCF7-B761670583A9}"/>
              </a:ext>
            </a:extLst>
          </p:cNvPr>
          <p:cNvSpPr txBox="1">
            <a:spLocks/>
          </p:cNvSpPr>
          <p:nvPr/>
        </p:nvSpPr>
        <p:spPr bwMode="auto">
          <a:xfrm>
            <a:off x="1219200" y="2129135"/>
            <a:ext cx="655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pPr marL="609600" indent="-609600" algn="l"/>
            <a:r>
              <a:rPr lang="en-US" kern="0" dirty="0">
                <a:latin typeface="Arial Narrow" charset="0"/>
              </a:rPr>
              <a:t>Chapter 23</a:t>
            </a:r>
            <a:endParaRPr lang="en-US" kern="0" dirty="0">
              <a:solidFill>
                <a:srgbClr val="003300"/>
              </a:solidFill>
              <a:latin typeface="Arial Narrow" charset="0"/>
            </a:endParaRPr>
          </a:p>
          <a:p>
            <a:pPr marL="990600" lvl="1" indent="-533400"/>
            <a:r>
              <a:rPr lang="en-US" dirty="0">
                <a:latin typeface="Arial Narrow" charset="0"/>
              </a:rPr>
              <a:t>V due to Charge Distributions</a:t>
            </a:r>
          </a:p>
          <a:p>
            <a:pPr marL="990600" lvl="1" indent="-533400"/>
            <a:r>
              <a:rPr lang="en-US" dirty="0" err="1">
                <a:latin typeface="Arial Narrow" charset="0"/>
              </a:rPr>
              <a:t>Equi</a:t>
            </a:r>
            <a:r>
              <a:rPr lang="en-US" dirty="0">
                <a:latin typeface="Arial Narrow" charset="0"/>
              </a:rPr>
              <a:t>-potential Lines and Surfaces</a:t>
            </a:r>
          </a:p>
          <a:p>
            <a:pPr marL="990600" lvl="1" indent="-533400"/>
            <a:r>
              <a:rPr lang="en-US" dirty="0">
                <a:latin typeface="Arial Narrow" charset="0"/>
              </a:rPr>
              <a:t>Electric Potential Due to Electric Dipole</a:t>
            </a:r>
          </a:p>
          <a:p>
            <a:pPr marL="609600" indent="-609600" algn="l"/>
            <a:r>
              <a:rPr lang="en-US" sz="2800" dirty="0">
                <a:latin typeface="Arial Narrow" charset="0"/>
              </a:rPr>
              <a:t>Chapter 24 Capacitance etc..</a:t>
            </a:r>
            <a:endParaRPr lang="en-US" sz="2800" dirty="0">
              <a:solidFill>
                <a:srgbClr val="003300"/>
              </a:solidFill>
              <a:latin typeface="Arial Narrow" charset="0"/>
            </a:endParaRPr>
          </a:p>
          <a:p>
            <a:pPr marL="990600" lvl="1" indent="-533400"/>
            <a:r>
              <a:rPr lang="en-US" dirty="0">
                <a:latin typeface="Arial Narrow" charset="0"/>
              </a:rPr>
              <a:t>Capacitors </a:t>
            </a:r>
          </a:p>
          <a:p>
            <a:pPr marL="990600" lvl="1" indent="-533400"/>
            <a:r>
              <a:rPr lang="en-US" dirty="0">
                <a:latin typeface="Arial Narrow" charset="0"/>
              </a:rPr>
              <a:t>Capacitors in Series or Parallel</a:t>
            </a:r>
          </a:p>
          <a:p>
            <a:pPr marL="990600" lvl="1" indent="-533400"/>
            <a:r>
              <a:rPr lang="en-US" dirty="0">
                <a:latin typeface="Arial Narrow" charset="0"/>
              </a:rPr>
              <a:t>Electric Energy Storage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71E535C9-3FE2-8D4F-B7DC-7A733E5A7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247248"/>
            <a:ext cx="6298199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#5, due 11pm, Sunday, June 16!!</a:t>
            </a:r>
          </a:p>
        </p:txBody>
      </p:sp>
    </p:spTree>
    <p:extLst>
      <p:ext uri="{BB962C8B-B14F-4D97-AF65-F5344CB8AC3E}">
        <p14:creationId xmlns:p14="http://schemas.microsoft.com/office/powerpoint/2010/main" val="154161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DE19-2E85-0842-9917-64A0398B01C1}" type="slidenum">
              <a:rPr lang="en-US"/>
              <a:pPr/>
              <a:t>10</a:t>
            </a:fld>
            <a:endParaRPr lang="en-US"/>
          </a:p>
        </p:txBody>
      </p:sp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685800"/>
          </a:xfrm>
        </p:spPr>
        <p:txBody>
          <a:bodyPr/>
          <a:lstStyle/>
          <a:p>
            <a:r>
              <a:rPr lang="en-US"/>
              <a:t>Equi-potential Surfaces</a:t>
            </a:r>
          </a:p>
        </p:txBody>
      </p:sp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304800" y="685800"/>
            <a:ext cx="8534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Electric potential can be graphically shown using the </a:t>
            </a:r>
            <a:r>
              <a:rPr lang="en-US" sz="2800" dirty="0" err="1">
                <a:solidFill>
                  <a:schemeClr val="accent2"/>
                </a:solidFill>
                <a:latin typeface="Arial Narrow" charset="0"/>
              </a:rPr>
              <a:t>equipotential</a:t>
            </a: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 lines in 2-D or the </a:t>
            </a:r>
            <a:r>
              <a:rPr lang="en-US" sz="2800" dirty="0" err="1">
                <a:solidFill>
                  <a:schemeClr val="accent2"/>
                </a:solidFill>
                <a:latin typeface="Arial Narrow" charset="0"/>
              </a:rPr>
              <a:t>equipotential</a:t>
            </a: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 surfaces in 3-D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Any two points on the equipotential surfaces (lines) are at the same potential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What does this mean in terms of the potential difference?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660066"/>
                </a:solidFill>
                <a:latin typeface="Arial Narrow" charset="0"/>
                <a:ea typeface="ＭＳ Ｐゴシック" charset="-128"/>
              </a:rPr>
              <a:t>The potential difference between any two points on an equipotential surface is 0.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How about the potential energy difference?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660066"/>
                </a:solidFill>
                <a:latin typeface="Arial Narrow" charset="0"/>
                <a:ea typeface="ＭＳ Ｐゴシック" charset="-128"/>
              </a:rPr>
              <a:t>Also 0.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What does this mean in terms of the work to move a charge along the surface between these two points?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660066"/>
                </a:solidFill>
                <a:latin typeface="Arial Narrow" charset="0"/>
                <a:ea typeface="ＭＳ Ｐゴシック" charset="-128"/>
              </a:rPr>
              <a:t>No work is necessary to move a charge between these two points.</a:t>
            </a:r>
          </a:p>
        </p:txBody>
      </p:sp>
    </p:spTree>
    <p:extLst>
      <p:ext uri="{BB962C8B-B14F-4D97-AF65-F5344CB8AC3E}">
        <p14:creationId xmlns:p14="http://schemas.microsoft.com/office/powerpoint/2010/main" val="777435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2019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D23F-42AA-B74C-B840-BDF7D7D3FB7C}" type="slidenum">
              <a:rPr lang="en-US"/>
              <a:pPr/>
              <a:t>11</a:t>
            </a:fld>
            <a:endParaRPr lang="en-US"/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915400" cy="685800"/>
          </a:xfrm>
        </p:spPr>
        <p:txBody>
          <a:bodyPr/>
          <a:lstStyle/>
          <a:p>
            <a:r>
              <a:rPr lang="en-US" dirty="0" err="1"/>
              <a:t>Equi</a:t>
            </a:r>
            <a:r>
              <a:rPr lang="en-US" dirty="0"/>
              <a:t>-potential Surfaces</a:t>
            </a:r>
          </a:p>
        </p:txBody>
      </p:sp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304800" y="685800"/>
            <a:ext cx="8686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accent2"/>
                </a:solidFill>
                <a:latin typeface="Arial Narrow" charset="0"/>
              </a:rPr>
              <a:t>An </a:t>
            </a:r>
            <a:r>
              <a:rPr lang="en-US" dirty="0" err="1">
                <a:solidFill>
                  <a:schemeClr val="accent2"/>
                </a:solidFill>
                <a:latin typeface="Arial Narrow" charset="0"/>
              </a:rPr>
              <a:t>equipotential</a:t>
            </a:r>
            <a:r>
              <a:rPr lang="en-US" dirty="0">
                <a:solidFill>
                  <a:schemeClr val="accent2"/>
                </a:solidFill>
                <a:latin typeface="Arial Narrow" charset="0"/>
              </a:rPr>
              <a:t> surface (line) must be perpendicular to the electric field.  Why?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rgbClr val="660066"/>
                </a:solidFill>
                <a:latin typeface="Arial Narrow" charset="0"/>
                <a:ea typeface="ＭＳ Ｐゴシック" charset="-128"/>
              </a:rPr>
              <a:t>If there are any parallel components to the electric field, it would require work to move a charge along the surface.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accent2"/>
                </a:solidFill>
                <a:latin typeface="Arial Narrow" charset="0"/>
              </a:rPr>
              <a:t>Since the </a:t>
            </a:r>
            <a:r>
              <a:rPr lang="en-US" dirty="0" err="1">
                <a:solidFill>
                  <a:schemeClr val="accent2"/>
                </a:solidFill>
                <a:latin typeface="Arial Narrow" charset="0"/>
              </a:rPr>
              <a:t>equipotential</a:t>
            </a:r>
            <a:r>
              <a:rPr lang="en-US" dirty="0">
                <a:solidFill>
                  <a:schemeClr val="accent2"/>
                </a:solidFill>
                <a:latin typeface="Arial Narrow" charset="0"/>
              </a:rPr>
              <a:t> surface (line) is perpendicular to the electric field, we can draw these surfaces or lines easily.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accent2"/>
                </a:solidFill>
                <a:latin typeface="Arial Narrow" charset="0"/>
              </a:rPr>
              <a:t>Since there can be no electric field within a conductor in a static case, the entire volume of a conductor must be at the same potential.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chemeClr val="accent2"/>
                </a:solidFill>
                <a:latin typeface="Arial Narrow" charset="0"/>
              </a:rPr>
              <a:t>So the electric field must be perpendicular to the conductor surface.</a:t>
            </a:r>
          </a:p>
        </p:txBody>
      </p:sp>
      <p:pic>
        <p:nvPicPr>
          <p:cNvPr id="209924" name="Picture 4" descr="FG23_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4305300"/>
            <a:ext cx="5513388" cy="2470150"/>
          </a:xfrm>
          <a:prstGeom prst="rect">
            <a:avLst/>
          </a:prstGeom>
          <a:noFill/>
        </p:spPr>
      </p:pic>
      <p:pic>
        <p:nvPicPr>
          <p:cNvPr id="209925" name="Picture 5" descr="FG23_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2988" y="4286250"/>
            <a:ext cx="3429000" cy="2571750"/>
          </a:xfrm>
          <a:prstGeom prst="rect">
            <a:avLst/>
          </a:prstGeom>
          <a:noFill/>
        </p:spPr>
      </p:pic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2455863" y="4191000"/>
            <a:ext cx="1076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0000"/>
                </a:solidFill>
                <a:latin typeface="Arial Narrow" charset="0"/>
              </a:rPr>
              <a:t>Point charges</a:t>
            </a:r>
          </a:p>
        </p:txBody>
      </p:sp>
      <p:pic>
        <p:nvPicPr>
          <p:cNvPr id="209928" name="Picture 8" descr="FG23_0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4267200"/>
            <a:ext cx="3352800" cy="2590800"/>
          </a:xfrm>
          <a:prstGeom prst="rect">
            <a:avLst/>
          </a:prstGeom>
          <a:noFill/>
        </p:spPr>
      </p:pic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681038" y="4267200"/>
            <a:ext cx="102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C0000"/>
                </a:solidFill>
                <a:latin typeface="Arial Narrow" charset="0"/>
              </a:rPr>
              <a:t>Parallel Plate</a:t>
            </a:r>
          </a:p>
        </p:txBody>
      </p:sp>
      <p:sp>
        <p:nvSpPr>
          <p:cNvPr id="209929" name="Text Box 9"/>
          <p:cNvSpPr txBox="1">
            <a:spLocks noChangeArrowheads="1"/>
          </p:cNvSpPr>
          <p:nvPr/>
        </p:nvSpPr>
        <p:spPr bwMode="auto">
          <a:xfrm>
            <a:off x="5934075" y="4511675"/>
            <a:ext cx="2905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0066"/>
                </a:solidFill>
                <a:latin typeface="Arial Narrow" charset="0"/>
              </a:rPr>
              <a:t>Just like a topological map</a:t>
            </a:r>
          </a:p>
        </p:txBody>
      </p:sp>
    </p:spTree>
    <p:extLst>
      <p:ext uri="{BB962C8B-B14F-4D97-AF65-F5344CB8AC3E}">
        <p14:creationId xmlns:p14="http://schemas.microsoft.com/office/powerpoint/2010/main" val="1184008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/>
              <a:t>DUNE Experiment</a:t>
            </a:r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009" y="685800"/>
            <a:ext cx="5498791" cy="2139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/>
          <p:cNvGrpSpPr/>
          <p:nvPr/>
        </p:nvGrpSpPr>
        <p:grpSpPr>
          <a:xfrm>
            <a:off x="457200" y="685800"/>
            <a:ext cx="2872131" cy="2629285"/>
            <a:chOff x="5943600" y="685800"/>
            <a:chExt cx="2872131" cy="2629285"/>
          </a:xfrm>
        </p:grpSpPr>
        <p:pic>
          <p:nvPicPr>
            <p:cNvPr id="11" name="image1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>
                  <a:solidFill>
                    <a:srgbClr val="A50021"/>
                  </a:solidFill>
                  <a:latin typeface="+mn-lt"/>
                </a:rPr>
                <a:t>1300km</a:t>
              </a:r>
              <a:r>
                <a:rPr lang="en-US" sz="2000" b="1">
                  <a:solidFill>
                    <a:srgbClr val="A50021"/>
                  </a:solidFill>
                  <a:latin typeface="+mn-lt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+mn-lt"/>
              </a:endParaRPr>
            </a:p>
          </p:txBody>
        </p:sp>
      </p:grpSp>
      <p:pic>
        <p:nvPicPr>
          <p:cNvPr id="13" name="pasted-image.pdf"/>
          <p:cNvPicPr>
            <a:picLocks noChangeAspect="1"/>
          </p:cNvPicPr>
          <p:nvPr/>
        </p:nvPicPr>
        <p:blipFill>
          <a:blip r:embed="rId4"/>
          <a:srcRect r="10298" b="8116"/>
          <a:stretch>
            <a:fillRect/>
          </a:stretch>
        </p:blipFill>
        <p:spPr>
          <a:xfrm>
            <a:off x="-3854" y="3352800"/>
            <a:ext cx="3278756" cy="2057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2895600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4267200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302024" y="5688998"/>
            <a:ext cx="20601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1500m underground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7086600" y="2851585"/>
            <a:ext cx="2133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4 caverns w/ active V~10kt </a:t>
            </a:r>
            <a:r>
              <a:rPr lang="en-US" sz="2000" dirty="0" err="1">
                <a:solidFill>
                  <a:srgbClr val="FF0000"/>
                </a:solidFill>
                <a:latin typeface="+mj-lt"/>
                <a:cs typeface="Arial" charset="0"/>
              </a:rPr>
              <a:t>LAr</a:t>
            </a:r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 each</a:t>
            </a: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7162800" y="57912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66m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638800" y="5638800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5638800" y="5257800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5715000" y="5562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15m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5257800" y="5943600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4724400" y="58674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+mj-lt"/>
                <a:cs typeface="Arial" charset="0"/>
              </a:rPr>
              <a:t>15m</a:t>
            </a:r>
          </a:p>
        </p:txBody>
      </p:sp>
      <p:sp>
        <p:nvSpPr>
          <p:cNvPr id="32" name="Shape 127"/>
          <p:cNvSpPr/>
          <p:nvPr/>
        </p:nvSpPr>
        <p:spPr>
          <a:xfrm flipH="1">
            <a:off x="2362200" y="4419600"/>
            <a:ext cx="1447800" cy="457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" name="Shape 127"/>
          <p:cNvSpPr/>
          <p:nvPr/>
        </p:nvSpPr>
        <p:spPr>
          <a:xfrm flipH="1" flipV="1">
            <a:off x="5029200" y="4114800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4" name="Shape 127"/>
          <p:cNvSpPr/>
          <p:nvPr/>
        </p:nvSpPr>
        <p:spPr>
          <a:xfrm flipH="1">
            <a:off x="2895600" y="1981200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5" name="Shape 127"/>
          <p:cNvSpPr/>
          <p:nvPr/>
        </p:nvSpPr>
        <p:spPr>
          <a:xfrm>
            <a:off x="762000" y="1981200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1444-001, Summer 2019             Dr. Jaehoon Yu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7239000" y="3505200"/>
            <a:ext cx="1447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  <a:latin typeface="+mj-lt"/>
                <a:cs typeface="Arial" charset="0"/>
              </a:rPr>
              <a:t>~30xICARUS</a:t>
            </a:r>
            <a:endParaRPr lang="en-US" sz="20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3581400" y="634425"/>
            <a:ext cx="2743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FF0000"/>
                </a:solidFill>
                <a:latin typeface="+mj-lt"/>
                <a:cs typeface="Arial" charset="0"/>
              </a:rPr>
              <a:t>Broadband 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Arial" charset="0"/>
              </a:rPr>
              <a:t> beam from </a:t>
            </a:r>
            <a:r>
              <a:rPr lang="en-US" sz="1600" dirty="0" err="1">
                <a:solidFill>
                  <a:srgbClr val="FF0000"/>
                </a:solidFill>
                <a:latin typeface="+mj-lt"/>
                <a:cs typeface="Arial" charset="0"/>
              </a:rPr>
              <a:t>Fermilab</a:t>
            </a:r>
            <a:endParaRPr lang="en-US" sz="16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29" name="TextBox 12"/>
          <p:cNvSpPr txBox="1">
            <a:spLocks noChangeArrowheads="1"/>
          </p:cNvSpPr>
          <p:nvPr/>
        </p:nvSpPr>
        <p:spPr bwMode="auto">
          <a:xfrm>
            <a:off x="3581400" y="880646"/>
            <a:ext cx="2057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>
                <a:solidFill>
                  <a:srgbClr val="FF0000"/>
                </a:solidFill>
                <a:latin typeface="+mj-lt"/>
                <a:cs typeface="Arial" charset="0"/>
              </a:rPr>
              <a:t>P</a:t>
            </a:r>
            <a:r>
              <a:rPr lang="en-US" sz="1600" baseline="-25000" dirty="0" err="1">
                <a:solidFill>
                  <a:srgbClr val="FF0000"/>
                </a:solidFill>
                <a:latin typeface="+mj-lt"/>
                <a:cs typeface="Arial" charset="0"/>
              </a:rPr>
              <a:t>Beam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Arial" charset="0"/>
              </a:rPr>
              <a:t> :1.2MW </a:t>
            </a:r>
            <a:r>
              <a:rPr lang="en-US" sz="1600" dirty="0">
                <a:solidFill>
                  <a:srgbClr val="FF0000"/>
                </a:solidFill>
                <a:latin typeface="+mj-lt"/>
                <a:cs typeface="Arial" charset="0"/>
                <a:sym typeface="Wingdings"/>
              </a:rPr>
              <a:t>2.4MW </a:t>
            </a:r>
            <a:endParaRPr lang="en-US" sz="1600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>
            <a:off x="1066800" y="2819400"/>
            <a:ext cx="1295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+mj-lt"/>
                <a:cs typeface="Arial" charset="0"/>
              </a:rPr>
              <a:t>Long </a:t>
            </a:r>
            <a:r>
              <a:rPr lang="en-US" sz="1600">
                <a:solidFill>
                  <a:schemeClr val="bg1"/>
                </a:solidFill>
                <a:latin typeface="+mj-lt"/>
                <a:cs typeface="Arial" charset="0"/>
              </a:rPr>
              <a:t>Baseline </a:t>
            </a:r>
            <a:endParaRPr lang="en-US" sz="16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36" name="TextBox 12"/>
          <p:cNvSpPr txBox="1">
            <a:spLocks noChangeArrowheads="1"/>
          </p:cNvSpPr>
          <p:nvPr/>
        </p:nvSpPr>
        <p:spPr bwMode="auto">
          <a:xfrm>
            <a:off x="6477000" y="652046"/>
            <a:ext cx="144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C00000"/>
                </a:solidFill>
                <a:latin typeface="+mj-lt"/>
                <a:cs typeface="Arial" charset="0"/>
              </a:rPr>
              <a:t>LBNF </a:t>
            </a:r>
            <a:r>
              <a:rPr lang="en-US" sz="1800" b="1" dirty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sz="1800" b="1" dirty="0">
                <a:solidFill>
                  <a:srgbClr val="C00000"/>
                </a:solidFill>
                <a:latin typeface="+mj-lt"/>
                <a:cs typeface="Arial" charset="0"/>
              </a:rPr>
              <a:t> Beam</a:t>
            </a:r>
          </a:p>
        </p:txBody>
      </p:sp>
      <p:sp>
        <p:nvSpPr>
          <p:cNvPr id="37" name="TextBox 12"/>
          <p:cNvSpPr txBox="1">
            <a:spLocks noChangeArrowheads="1"/>
          </p:cNvSpPr>
          <p:nvPr/>
        </p:nvSpPr>
        <p:spPr bwMode="auto">
          <a:xfrm>
            <a:off x="307808" y="5376702"/>
            <a:ext cx="29728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C00000"/>
                </a:solidFill>
                <a:latin typeface="+mj-lt"/>
                <a:cs typeface="Arial" charset="0"/>
              </a:rPr>
              <a:t>LBNF Far Detector Site, SURF</a:t>
            </a:r>
            <a:endParaRPr lang="en-US" sz="1800" b="1" dirty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970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0E288-3DC2-42EB-B40C-C6135CBF0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3618"/>
            <a:ext cx="7886700" cy="536825"/>
          </a:xfrm>
        </p:spPr>
        <p:txBody>
          <a:bodyPr/>
          <a:lstStyle/>
          <a:p>
            <a:r>
              <a:rPr lang="en-US" dirty="0"/>
              <a:t>DUNE Field Cage Outside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305B-12FD-4DAC-8E90-115CEF06B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15" y="1925681"/>
            <a:ext cx="2343150" cy="3263504"/>
          </a:xfrm>
        </p:spPr>
        <p:txBody>
          <a:bodyPr/>
          <a:lstStyle/>
          <a:p>
            <a:r>
              <a:rPr lang="en-US" dirty="0"/>
              <a:t>End walls will be angled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ACFA8-E8DF-4212-858A-FF4846A44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351" y="1530799"/>
            <a:ext cx="5863066" cy="409371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384C1-6057-496D-A3C6-C1E798B28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C4C6-2300-46CA-B119-7BC6521B7EF0}" type="slidenum">
              <a:rPr lang="en-US" smtClean="0"/>
              <a:t>13</a:t>
            </a:fld>
            <a:endParaRPr lang="en-US"/>
          </a:p>
        </p:txBody>
      </p:sp>
      <p:sp>
        <p:nvSpPr>
          <p:cNvPr id="4" name="Trapezoid 3">
            <a:extLst>
              <a:ext uri="{FF2B5EF4-FFF2-40B4-BE49-F238E27FC236}">
                <a16:creationId xmlns:a16="http://schemas.microsoft.com/office/drawing/2014/main" id="{100EFC3D-93F7-4F46-BEA4-2CB2352AD353}"/>
              </a:ext>
            </a:extLst>
          </p:cNvPr>
          <p:cNvSpPr/>
          <p:nvPr/>
        </p:nvSpPr>
        <p:spPr>
          <a:xfrm rot="10800000">
            <a:off x="195516" y="3588416"/>
            <a:ext cx="2343150" cy="1732547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400EAAA-55D9-4D49-BBF9-6BE601DBD34A}"/>
              </a:ext>
            </a:extLst>
          </p:cNvPr>
          <p:cNvCxnSpPr/>
          <p:nvPr/>
        </p:nvCxnSpPr>
        <p:spPr>
          <a:xfrm>
            <a:off x="2117558" y="5453313"/>
            <a:ext cx="42179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FB7F05-5A34-7E4E-94DD-573C2B2CB0A3}"/>
              </a:ext>
            </a:extLst>
          </p:cNvPr>
          <p:cNvCxnSpPr/>
          <p:nvPr/>
        </p:nvCxnSpPr>
        <p:spPr>
          <a:xfrm>
            <a:off x="2117558" y="5320963"/>
            <a:ext cx="0" cy="303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B16247-95B8-A144-98BE-3A2DA2821ED4}"/>
              </a:ext>
            </a:extLst>
          </p:cNvPr>
          <p:cNvCxnSpPr>
            <a:cxnSpLocks/>
          </p:cNvCxnSpPr>
          <p:nvPr/>
        </p:nvCxnSpPr>
        <p:spPr>
          <a:xfrm>
            <a:off x="2539351" y="3589688"/>
            <a:ext cx="17358" cy="20288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A69709-5288-8441-AE46-A7DDF759A7CA}"/>
              </a:ext>
            </a:extLst>
          </p:cNvPr>
          <p:cNvSpPr txBox="1"/>
          <p:nvPr/>
        </p:nvSpPr>
        <p:spPr>
          <a:xfrm>
            <a:off x="2065642" y="564668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50cm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BE39FE-0661-AB48-B0F7-06561C4029C4}"/>
              </a:ext>
            </a:extLst>
          </p:cNvPr>
          <p:cNvSpPr txBox="1"/>
          <p:nvPr/>
        </p:nvSpPr>
        <p:spPr>
          <a:xfrm>
            <a:off x="2624767" y="4655320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12m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6644E2-5429-F64E-98EC-3574B51EE3C5}"/>
              </a:ext>
            </a:extLst>
          </p:cNvPr>
          <p:cNvSpPr txBox="1"/>
          <p:nvPr/>
        </p:nvSpPr>
        <p:spPr>
          <a:xfrm>
            <a:off x="33208" y="516994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-600kV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555B78-E43C-F643-B9BF-E2EAE174B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625F248-6D3E-7648-B524-5E57BECC8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41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0E288-3DC2-42EB-B40C-C6135CBF0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694" y="208544"/>
            <a:ext cx="7886700" cy="474302"/>
          </a:xfrm>
        </p:spPr>
        <p:txBody>
          <a:bodyPr>
            <a:normAutofit fontScale="90000"/>
          </a:bodyPr>
          <a:lstStyle/>
          <a:p>
            <a:r>
              <a:rPr lang="en-US" dirty="0"/>
              <a:t>DUNE Field Cage Inside 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A03358-A8F0-6545-9017-8F0D5F649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6075" y="3086696"/>
            <a:ext cx="3371850" cy="154305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83986B-7E89-4A70-9FB8-916D24343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356" y="923438"/>
            <a:ext cx="6543288" cy="501112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0B329-DC12-400F-9F0B-D629EACD8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C4C6-2300-46CA-B119-7BC6521B7EF0}" type="slidenum">
              <a:rPr lang="en-US" smtClean="0"/>
              <a:t>14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0F397D-F696-8543-BD5F-F45F0B045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AC478F-6DF7-7946-9600-2BB94699A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08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9D016-F3EA-4C8C-8931-04F0CAF32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350" y="3329127"/>
            <a:ext cx="3036744" cy="270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C6E51C-9F95-4AC4-BB65-B1CE5C8BF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743" y="1693794"/>
            <a:ext cx="3680358" cy="427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E2114C-A0DC-46C5-B7A0-27A272EE0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061"/>
            <a:ext cx="7886700" cy="478631"/>
          </a:xfrm>
        </p:spPr>
        <p:txBody>
          <a:bodyPr>
            <a:noAutofit/>
          </a:bodyPr>
          <a:lstStyle/>
          <a:p>
            <a:r>
              <a:rPr lang="en-US" sz="3200" dirty="0"/>
              <a:t>DUNE Field Cage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E7EAE-2EB7-4FE5-B468-9D6ED037C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899" y="575692"/>
            <a:ext cx="7886700" cy="3796178"/>
          </a:xfrm>
        </p:spPr>
        <p:txBody>
          <a:bodyPr>
            <a:normAutofit/>
          </a:bodyPr>
          <a:lstStyle/>
          <a:p>
            <a:r>
              <a:rPr lang="en-US" sz="2400" dirty="0"/>
              <a:t>FC Module (FCM): 4m wide x 2m tall</a:t>
            </a:r>
          </a:p>
          <a:p>
            <a:r>
              <a:rPr lang="en-US" sz="2400" dirty="0"/>
              <a:t>FC Super Module (FCSM): 12m x 12m  (3x6 FCM)</a:t>
            </a:r>
          </a:p>
          <a:p>
            <a:pPr lvl="1"/>
            <a:r>
              <a:rPr lang="en-US" sz="1800" dirty="0"/>
              <a:t>Each FCSM is supported by one 12m long SS beam.</a:t>
            </a:r>
          </a:p>
          <a:p>
            <a:pPr lvl="1"/>
            <a:r>
              <a:rPr lang="en-US" sz="1800" dirty="0"/>
              <a:t>The I-beam is hang from 2 cables to the roof</a:t>
            </a:r>
          </a:p>
          <a:p>
            <a:r>
              <a:rPr lang="en-US" sz="2400" dirty="0"/>
              <a:t>Entire FC: 12 FC Super Modules</a:t>
            </a:r>
          </a:p>
          <a:p>
            <a:r>
              <a:rPr lang="en-US" sz="2400" dirty="0"/>
              <a:t>The sub-modules will have profiles face out</a:t>
            </a:r>
          </a:p>
          <a:p>
            <a:r>
              <a:rPr lang="en-US" sz="2400" dirty="0"/>
              <a:t>Use 4” I-beams</a:t>
            </a:r>
          </a:p>
          <a:p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3BBF9-0B0D-4CA9-872C-152139896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C4C6-2300-46CA-B119-7BC6521B7EF0}" type="slidenum">
              <a:rPr lang="en-US" smtClean="0"/>
              <a:t>15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AF6417-4FE1-644D-82C1-073A1E85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BB3754-3F48-D84F-860D-29E93BD5D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74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39D016-F3EA-4C8C-8931-04F0CAF32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350" y="3329127"/>
            <a:ext cx="3036744" cy="2701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C6E51C-9F95-4AC4-BB65-B1CE5C8BF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743" y="1693794"/>
            <a:ext cx="3680358" cy="427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E2114C-A0DC-46C5-B7A0-27A272EE0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02496"/>
            <a:ext cx="7886700" cy="478631"/>
          </a:xfrm>
        </p:spPr>
        <p:txBody>
          <a:bodyPr>
            <a:noAutofit/>
          </a:bodyPr>
          <a:lstStyle/>
          <a:p>
            <a:r>
              <a:rPr lang="en-US" sz="2700" dirty="0"/>
              <a:t>FC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E7EAE-2EB7-4FE5-B468-9D6ED037C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383" y="1368028"/>
            <a:ext cx="7886700" cy="3796178"/>
          </a:xfrm>
        </p:spPr>
        <p:txBody>
          <a:bodyPr>
            <a:normAutofit/>
          </a:bodyPr>
          <a:lstStyle/>
          <a:p>
            <a:r>
              <a:rPr lang="en-US" sz="1800" dirty="0"/>
              <a:t>FC Module (FCM): 4m wide x 2m tall</a:t>
            </a:r>
          </a:p>
          <a:p>
            <a:r>
              <a:rPr lang="en-US" sz="1800" dirty="0"/>
              <a:t>FC Super Module (FCSM): 12m x 12m  (3x6 FCM)</a:t>
            </a:r>
          </a:p>
          <a:p>
            <a:pPr lvl="1"/>
            <a:r>
              <a:rPr lang="en-US" sz="1500" dirty="0"/>
              <a:t>Each FCSM is supported by one 12m long SS beam.</a:t>
            </a:r>
          </a:p>
          <a:p>
            <a:pPr lvl="1"/>
            <a:r>
              <a:rPr lang="en-US" sz="1500" dirty="0"/>
              <a:t>The I-beam is hang from 2 cables to the roof</a:t>
            </a:r>
          </a:p>
          <a:p>
            <a:r>
              <a:rPr lang="en-US" sz="1800" dirty="0"/>
              <a:t>Entire FC: 12 FC Super Modules</a:t>
            </a:r>
          </a:p>
          <a:p>
            <a:r>
              <a:rPr lang="en-US" sz="1800" dirty="0"/>
              <a:t>The sub-modules will have profiles face out</a:t>
            </a:r>
          </a:p>
          <a:p>
            <a:r>
              <a:rPr lang="en-US" sz="1800" dirty="0"/>
              <a:t>Use 4” I-beams</a:t>
            </a:r>
          </a:p>
          <a:p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3BBF9-0B0D-4CA9-872C-152139896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C4C6-2300-46CA-B119-7BC6521B7EF0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AC20A-CF04-C445-B60D-989084463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83" y="959644"/>
            <a:ext cx="8743950" cy="493395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81FD676-03EC-5A40-AE44-E5243D9E4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E6D180-7593-674B-BFEE-5FC22696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83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E98EB-8A38-4892-B1AB-56D0CCD74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53" y="397365"/>
            <a:ext cx="8244933" cy="521061"/>
          </a:xfrm>
        </p:spPr>
        <p:txBody>
          <a:bodyPr>
            <a:normAutofit fontScale="90000"/>
          </a:bodyPr>
          <a:lstStyle/>
          <a:p>
            <a:r>
              <a:rPr lang="en-US" dirty="0"/>
              <a:t>Cathode and Field Cage Connection at the Corner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F6AEB-2B4C-496C-B43A-26C85B54F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C4C6-2300-46CA-B119-7BC6521B7EF0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4219C9-DC0D-214D-827C-9E1F74BC6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3431"/>
            <a:ext cx="9464040" cy="4457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CE5E53-6903-B04B-B261-DA40C1687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720" y="2269660"/>
            <a:ext cx="2539320" cy="356597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F93A17-7359-FD45-BE16-EAEFBED07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C902E-EFD3-3B47-8EC3-8BBF625C4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3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1C3C-E19E-4519-B9F3-FDFB00B6D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02394"/>
            <a:ext cx="4933950" cy="754856"/>
          </a:xfrm>
        </p:spPr>
        <p:txBody>
          <a:bodyPr>
            <a:normAutofit fontScale="90000"/>
          </a:bodyPr>
          <a:lstStyle/>
          <a:p>
            <a:r>
              <a:rPr lang="en-US" dirty="0"/>
              <a:t>Field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74918-94EE-4451-BCBE-673F0C28D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65961"/>
            <a:ext cx="2571750" cy="3524012"/>
          </a:xfrm>
        </p:spPr>
        <p:txBody>
          <a:bodyPr/>
          <a:lstStyle/>
          <a:p>
            <a:r>
              <a:rPr lang="en-US" dirty="0"/>
              <a:t>2D simulation</a:t>
            </a:r>
          </a:p>
          <a:p>
            <a:r>
              <a:rPr lang="en-US" dirty="0"/>
              <a:t>Equipotential 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BA4F9-10FB-4CD5-BE5C-71E7C5567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EC4C6-2300-46CA-B119-7BC6521B7EF0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0E2BE-D3E5-1C4C-A11E-241EDC252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635" y="857250"/>
            <a:ext cx="5838755" cy="51435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A964440-A8FC-3246-AB98-0B017942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June 12, 2019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83F4FA6-2EC2-8D4A-A81A-7F1C19630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1444-001, Summer 2019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80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66"/>
                </a:solidFill>
                <a:latin typeface="Arial Narrow" charset="0"/>
              </a:rPr>
              <a:t>Wednesday, June 12, 2019</a:t>
            </a: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003300"/>
                </a:solidFill>
                <a:latin typeface="Arial Narrow" charset="0"/>
              </a:rPr>
              <a:t>PHYS 1444-001, Summer 2019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69E5A06-31D5-AF47-8D83-B0D4AB7E3FC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2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838200"/>
          </a:xfrm>
        </p:spPr>
        <p:txBody>
          <a:bodyPr/>
          <a:lstStyle/>
          <a:p>
            <a:r>
              <a:rPr lang="en-US" sz="4000" dirty="0">
                <a:latin typeface="Arial Narrow" charset="0"/>
                <a:ea typeface="ＭＳ Ｐゴシック" charset="0"/>
                <a:cs typeface="ＭＳ Ｐゴシック" charset="0"/>
              </a:rPr>
              <a:t>Announcements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4A0D1D3-FC3A-CE49-BDB2-222A8AE2E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81000"/>
            <a:ext cx="8991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000" kern="0" dirty="0"/>
              <a:t>Quiz #2</a:t>
            </a:r>
          </a:p>
          <a:p>
            <a:pPr lvl="1" eaLnBrk="1" hangingPunct="1"/>
            <a:r>
              <a:rPr lang="en-US" sz="1800" kern="0" dirty="0"/>
              <a:t>At the beginning of the class tomorrow, Thursday, June 13</a:t>
            </a:r>
          </a:p>
          <a:p>
            <a:pPr lvl="1" eaLnBrk="1" hangingPunct="1"/>
            <a:r>
              <a:rPr lang="en-US" sz="1800" kern="0" dirty="0"/>
              <a:t>Covers up to what we’ve learned today</a:t>
            </a:r>
          </a:p>
          <a:p>
            <a:pPr lvl="1" eaLnBrk="1" hangingPunct="1"/>
            <a:r>
              <a:rPr lang="en-US" sz="1800" kern="0" dirty="0"/>
              <a:t>You can bring your calculator but it must not have any relevant formula pre-input</a:t>
            </a:r>
          </a:p>
          <a:p>
            <a:pPr lvl="2" eaLnBrk="1" hangingPunct="1"/>
            <a:r>
              <a:rPr lang="en-US" sz="1600" kern="0" dirty="0"/>
              <a:t>Cell phones or any types of computers cannot replaced a calculator!</a:t>
            </a:r>
          </a:p>
          <a:p>
            <a:pPr lvl="1" eaLnBrk="1" hangingPunct="1"/>
            <a:r>
              <a:rPr lang="en-US" sz="1800" kern="0" dirty="0"/>
              <a:t>BYOF: You may bring one 8.5x11.5 sheet (front and back) of </a:t>
            </a:r>
            <a:r>
              <a:rPr lang="en-US" sz="1800" b="1" u="sng" kern="0" dirty="0">
                <a:solidFill>
                  <a:srgbClr val="FF0000"/>
                </a:solidFill>
              </a:rPr>
              <a:t>handwritten</a:t>
            </a:r>
            <a:r>
              <a:rPr lang="en-US" sz="1800" kern="0" dirty="0"/>
              <a:t> formulae and values of constants for the exam</a:t>
            </a:r>
          </a:p>
          <a:p>
            <a:pPr lvl="1" eaLnBrk="1" hangingPunct="1"/>
            <a:r>
              <a:rPr lang="en-US" sz="1800" kern="0" dirty="0"/>
              <a:t>No derivations, word definitions, setups or solutions of any problems!</a:t>
            </a:r>
          </a:p>
          <a:p>
            <a:pPr lvl="1" eaLnBrk="1" hangingPunct="1"/>
            <a:r>
              <a:rPr lang="en-US" sz="1800" kern="0" dirty="0"/>
              <a:t>No additional formulae or values of constants will be provided!</a:t>
            </a:r>
          </a:p>
          <a:p>
            <a:r>
              <a:rPr lang="en-US" sz="2000" kern="0" dirty="0"/>
              <a:t>Term 1 result</a:t>
            </a:r>
          </a:p>
          <a:p>
            <a:pPr lvl="1"/>
            <a:r>
              <a:rPr lang="en-US" sz="1800" kern="0" dirty="0"/>
              <a:t>Class average: 56.4/100</a:t>
            </a:r>
          </a:p>
          <a:p>
            <a:pPr lvl="1"/>
            <a:r>
              <a:rPr lang="en-US" sz="1800" kern="0" dirty="0"/>
              <a:t>Top score: 97.5</a:t>
            </a:r>
          </a:p>
          <a:p>
            <a:r>
              <a:rPr lang="en-US" sz="2000" kern="0" dirty="0"/>
              <a:t>Reminder: Evaluation criteria</a:t>
            </a:r>
          </a:p>
          <a:p>
            <a:pPr lvl="1"/>
            <a:r>
              <a:rPr lang="en-US" sz="1800" kern="0" dirty="0"/>
              <a:t>Homework: 25%</a:t>
            </a:r>
          </a:p>
          <a:p>
            <a:pPr lvl="1"/>
            <a:r>
              <a:rPr lang="en-US" sz="1800" kern="0" dirty="0"/>
              <a:t>Final exam: 23%</a:t>
            </a:r>
          </a:p>
          <a:p>
            <a:pPr lvl="1"/>
            <a:r>
              <a:rPr lang="en-US" sz="1800" kern="0" dirty="0"/>
              <a:t>Mid-term: 20%</a:t>
            </a:r>
          </a:p>
          <a:p>
            <a:pPr lvl="1"/>
            <a:r>
              <a:rPr lang="en-US" sz="1800" kern="0" dirty="0"/>
              <a:t>One better of the two term exams:12%</a:t>
            </a:r>
          </a:p>
          <a:p>
            <a:pPr lvl="1"/>
            <a:r>
              <a:rPr lang="en-US" sz="1800" kern="0" dirty="0"/>
              <a:t>Lab and quizzes: 10% each + 10% extra credit!!</a:t>
            </a:r>
          </a:p>
        </p:txBody>
      </p:sp>
    </p:spTree>
    <p:extLst>
      <p:ext uri="{BB962C8B-B14F-4D97-AF65-F5344CB8AC3E}">
        <p14:creationId xmlns:p14="http://schemas.microsoft.com/office/powerpoint/2010/main" val="2223472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FG21_0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609600"/>
            <a:ext cx="3429000" cy="2571750"/>
          </a:xfrm>
          <a:prstGeom prst="rect">
            <a:avLst/>
          </a:prstGeom>
          <a:noFill/>
        </p:spPr>
      </p:pic>
      <p:sp>
        <p:nvSpPr>
          <p:cNvPr id="186371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382000" cy="546100"/>
          </a:xfrm>
        </p:spPr>
        <p:txBody>
          <a:bodyPr/>
          <a:lstStyle/>
          <a:p>
            <a:r>
              <a:rPr lang="en-US" dirty="0"/>
              <a:t>Reminder: Special Project #3</a:t>
            </a: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7696200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b="1" dirty="0">
                <a:solidFill>
                  <a:srgbClr val="800000"/>
                </a:solidFill>
              </a:rPr>
              <a:t>Particle Accelerator</a:t>
            </a:r>
            <a:r>
              <a:rPr lang="en-US" sz="2400" dirty="0">
                <a:solidFill>
                  <a:schemeClr val="hlink"/>
                </a:solidFill>
              </a:rPr>
              <a:t>.  </a:t>
            </a:r>
            <a:r>
              <a:rPr lang="en-US" sz="2400" dirty="0">
                <a:solidFill>
                  <a:srgbClr val="0000FF"/>
                </a:solidFill>
              </a:rPr>
              <a:t>A charged particle of mass </a:t>
            </a:r>
            <a:r>
              <a:rPr lang="en-US" sz="2400" b="1" dirty="0">
                <a:solidFill>
                  <a:srgbClr val="0000FF"/>
                </a:solidFill>
              </a:rPr>
              <a:t>M</a:t>
            </a:r>
            <a:r>
              <a:rPr lang="en-US" sz="2400" dirty="0">
                <a:solidFill>
                  <a:srgbClr val="0000FF"/>
                </a:solidFill>
              </a:rPr>
              <a:t> with charge </a:t>
            </a:r>
            <a:r>
              <a:rPr lang="en-US" sz="2400" b="1" dirty="0">
                <a:solidFill>
                  <a:srgbClr val="0000FF"/>
                </a:solidFill>
              </a:rPr>
              <a:t>-Q</a:t>
            </a:r>
            <a:r>
              <a:rPr lang="en-US" sz="2400" dirty="0">
                <a:solidFill>
                  <a:srgbClr val="0000FF"/>
                </a:solidFill>
              </a:rPr>
              <a:t> is accelerated in the uniform field </a:t>
            </a:r>
            <a:r>
              <a:rPr lang="en-US" sz="2400" b="1" dirty="0">
                <a:solidFill>
                  <a:srgbClr val="0000FF"/>
                </a:solidFill>
              </a:rPr>
              <a:t>E</a:t>
            </a:r>
            <a:r>
              <a:rPr lang="en-US" sz="2400" dirty="0">
                <a:solidFill>
                  <a:srgbClr val="0000FF"/>
                </a:solidFill>
              </a:rPr>
              <a:t> between two parallel charged plates whose separation is </a:t>
            </a:r>
            <a:r>
              <a:rPr lang="en-US" sz="2400" b="1" dirty="0">
                <a:solidFill>
                  <a:srgbClr val="0000FF"/>
                </a:solidFill>
              </a:rPr>
              <a:t>D</a:t>
            </a:r>
            <a:r>
              <a:rPr lang="en-US" sz="2400" dirty="0">
                <a:solidFill>
                  <a:srgbClr val="0000FF"/>
                </a:solidFill>
              </a:rPr>
              <a:t> as shown in the figure on the right. The charged particle is accelerated from an initial speed </a:t>
            </a:r>
            <a:r>
              <a:rPr lang="en-US" sz="2400" b="1" dirty="0">
                <a:solidFill>
                  <a:srgbClr val="0000FF"/>
                </a:solidFill>
              </a:rPr>
              <a:t>v</a:t>
            </a:r>
            <a:r>
              <a:rPr lang="en-US" sz="2400" b="1" baseline="-25000" dirty="0">
                <a:solidFill>
                  <a:srgbClr val="0000FF"/>
                </a:solidFill>
              </a:rPr>
              <a:t>0</a:t>
            </a:r>
            <a:r>
              <a:rPr lang="en-US" sz="2400" dirty="0">
                <a:solidFill>
                  <a:srgbClr val="0000FF"/>
                </a:solidFill>
              </a:rPr>
              <a:t> near the negative plate and passes through a tiny hole in the positive plate as shown in the figure right.  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chemeClr val="hlink"/>
                </a:solidFill>
              </a:rPr>
              <a:t>Derive the formula for the electric field E to accelerate the charged particle to a fraction </a:t>
            </a:r>
            <a:r>
              <a:rPr lang="en-US" sz="2000" b="1" dirty="0" err="1">
                <a:solidFill>
                  <a:schemeClr val="hlink"/>
                </a:solidFill>
                <a:latin typeface="Monotype Corsiva"/>
                <a:cs typeface="Monotype Corsiva"/>
              </a:rPr>
              <a:t>f</a:t>
            </a:r>
            <a:r>
              <a:rPr lang="en-US" sz="2000" b="1" dirty="0">
                <a:solidFill>
                  <a:schemeClr val="hlink"/>
                </a:solidFill>
              </a:rPr>
              <a:t> </a:t>
            </a:r>
            <a:r>
              <a:rPr lang="en-US" sz="2000" dirty="0">
                <a:solidFill>
                  <a:schemeClr val="hlink"/>
                </a:solidFill>
              </a:rPr>
              <a:t>of the speed of light </a:t>
            </a:r>
            <a:r>
              <a:rPr lang="en-US" sz="2000" b="1" dirty="0" err="1">
                <a:solidFill>
                  <a:schemeClr val="hlink"/>
                </a:solidFill>
                <a:latin typeface="Monotype Corsiva"/>
                <a:cs typeface="Monotype Corsiva"/>
              </a:rPr>
              <a:t>c</a:t>
            </a:r>
            <a:r>
              <a:rPr lang="en-US" sz="2000" dirty="0">
                <a:solidFill>
                  <a:schemeClr val="hlink"/>
                </a:solidFill>
              </a:rPr>
              <a:t>.   Express E in terms of </a:t>
            </a:r>
            <a:r>
              <a:rPr lang="en-US" sz="2000" b="1" dirty="0">
                <a:solidFill>
                  <a:schemeClr val="hlink"/>
                </a:solidFill>
              </a:rPr>
              <a:t>M, Q, D, </a:t>
            </a:r>
            <a:r>
              <a:rPr lang="en-US" sz="2000" b="1" dirty="0" err="1">
                <a:solidFill>
                  <a:schemeClr val="hlink"/>
                </a:solidFill>
                <a:latin typeface="Monotype Corsiva"/>
                <a:cs typeface="Monotype Corsiva"/>
              </a:rPr>
              <a:t>f</a:t>
            </a:r>
            <a:r>
              <a:rPr lang="en-US" sz="2000" b="1" dirty="0">
                <a:solidFill>
                  <a:schemeClr val="hlink"/>
                </a:solidFill>
              </a:rPr>
              <a:t>, </a:t>
            </a:r>
            <a:r>
              <a:rPr lang="en-US" sz="2000" b="1" dirty="0" err="1">
                <a:solidFill>
                  <a:schemeClr val="hlink"/>
                </a:solidFill>
              </a:rPr>
              <a:t>c</a:t>
            </a:r>
            <a:r>
              <a:rPr lang="en-US" sz="2000" b="1" dirty="0">
                <a:solidFill>
                  <a:schemeClr val="hlink"/>
                </a:solidFill>
              </a:rPr>
              <a:t> </a:t>
            </a:r>
            <a:r>
              <a:rPr lang="en-US" sz="2000" dirty="0">
                <a:solidFill>
                  <a:schemeClr val="hlink"/>
                </a:solidFill>
              </a:rPr>
              <a:t>and</a:t>
            </a:r>
            <a:r>
              <a:rPr lang="en-US" sz="2000" b="1" dirty="0">
                <a:solidFill>
                  <a:schemeClr val="hlink"/>
                </a:solidFill>
              </a:rPr>
              <a:t> v</a:t>
            </a:r>
            <a:r>
              <a:rPr lang="en-US" sz="2000" b="1" baseline="-25000" dirty="0">
                <a:solidFill>
                  <a:schemeClr val="hlink"/>
                </a:solidFill>
              </a:rPr>
              <a:t>0</a:t>
            </a:r>
            <a:r>
              <a:rPr lang="en-US" sz="2000" b="1" dirty="0">
                <a:solidFill>
                  <a:schemeClr val="hlink"/>
                </a:solidFill>
              </a:rPr>
              <a:t>.  </a:t>
            </a:r>
            <a:endParaRPr lang="en-US" sz="2000" b="1" baseline="-25000" dirty="0">
              <a:solidFill>
                <a:schemeClr val="hlink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chemeClr val="hlink"/>
                </a:solidFill>
              </a:rPr>
              <a:t>(a) Using the Coulomb force and kinematic equations.  (8 points)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chemeClr val="hlink"/>
                </a:solidFill>
              </a:rPr>
              <a:t>(</a:t>
            </a:r>
            <a:r>
              <a:rPr lang="en-US" sz="2000" dirty="0" err="1">
                <a:solidFill>
                  <a:schemeClr val="hlink"/>
                </a:solidFill>
              </a:rPr>
              <a:t>b</a:t>
            </a:r>
            <a:r>
              <a:rPr lang="en-US" sz="2000" dirty="0">
                <a:solidFill>
                  <a:schemeClr val="hlink"/>
                </a:solidFill>
              </a:rPr>
              <a:t>) Using the work-kinetic energy theorem. ( 8 points)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chemeClr val="hlink"/>
                </a:solidFill>
              </a:rPr>
              <a:t>(</a:t>
            </a:r>
            <a:r>
              <a:rPr lang="en-US" sz="2000" dirty="0" err="1">
                <a:solidFill>
                  <a:schemeClr val="hlink"/>
                </a:solidFill>
              </a:rPr>
              <a:t>c</a:t>
            </a:r>
            <a:r>
              <a:rPr lang="en-US" sz="2000" dirty="0">
                <a:solidFill>
                  <a:schemeClr val="hlink"/>
                </a:solidFill>
              </a:rPr>
              <a:t>) Using the formula above, evaluate the strength of the electric field E to accelerate an electron from 0.1% of the speed of light to 90% of the speed of light.   You need to look up the relevant constants, such as mass of the electron, charge of the electron and the speed of light.  (5 points)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FF"/>
                </a:solidFill>
              </a:rPr>
              <a:t>Please do NOT copy but have your own handwritten answer! 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FF"/>
                </a:solidFill>
              </a:rPr>
              <a:t>Due beginning of the class Monday, June 17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E1E33-2C54-CB4D-ABDF-3A454B18D2F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60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66"/>
                </a:solidFill>
                <a:latin typeface="Arial Narrow" charset="0"/>
              </a:rPr>
              <a:t>Wednesday, June 12, 2019</a:t>
            </a:r>
          </a:p>
        </p:txBody>
      </p:sp>
      <p:sp>
        <p:nvSpPr>
          <p:cNvPr id="24581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003300"/>
                </a:solidFill>
                <a:latin typeface="Arial Narrow" charset="0"/>
              </a:rPr>
              <a:t>PHYS 1444-001, Summer 2019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458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3A961C2-A082-4546-B7A7-5ABC05C0FAB7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4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238594" name="Rectangle 2"/>
          <p:cNvSpPr>
            <a:spLocks noChangeArrowheads="1"/>
          </p:cNvSpPr>
          <p:nvPr/>
        </p:nvSpPr>
        <p:spPr bwMode="auto">
          <a:xfrm>
            <a:off x="381000" y="609600"/>
            <a:ext cx="8534400" cy="6248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What are the differences between the electric potential and the electric field?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660066"/>
                </a:solidFill>
                <a:latin typeface="Arial Narrow" charset="0"/>
              </a:rPr>
              <a:t>Electric potential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3300"/>
                </a:solidFill>
                <a:latin typeface="Arial Narrow" charset="0"/>
              </a:rPr>
              <a:t>Electric potential energy per unit charge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000" u="sng" dirty="0">
                <a:solidFill>
                  <a:srgbClr val="CC0000"/>
                </a:solidFill>
                <a:latin typeface="Arial Narrow" charset="0"/>
              </a:rPr>
              <a:t>Inversely proportional to the distance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000" u="sng" dirty="0">
                <a:solidFill>
                  <a:srgbClr val="CC0000"/>
                </a:solidFill>
                <a:latin typeface="Arial Narrow" charset="0"/>
              </a:rPr>
              <a:t>Simply add the potential by each of the source charges to obtain the total potential from multiple charges, since potential is a scalar quantity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660066"/>
                </a:solidFill>
                <a:latin typeface="Arial Narrow" charset="0"/>
              </a:rPr>
              <a:t>Electric field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3300"/>
                </a:solidFill>
                <a:latin typeface="Arial Narrow" charset="0"/>
              </a:rPr>
              <a:t>Electric force per unit charge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000" u="sng" dirty="0">
                <a:solidFill>
                  <a:srgbClr val="CC0000"/>
                </a:solidFill>
                <a:latin typeface="Arial Narrow" charset="0"/>
              </a:rPr>
              <a:t>Inversely proportional to the</a:t>
            </a:r>
            <a:r>
              <a:rPr lang="en-US" sz="2000" u="sng" dirty="0">
                <a:solidFill>
                  <a:srgbClr val="003300"/>
                </a:solidFill>
                <a:latin typeface="Arial Narrow" charset="0"/>
              </a:rPr>
              <a:t> </a:t>
            </a:r>
            <a:r>
              <a:rPr lang="en-US" sz="2000" b="1" u="sng" dirty="0">
                <a:solidFill>
                  <a:schemeClr val="accent2"/>
                </a:solidFill>
                <a:latin typeface="Arial Narrow" charset="0"/>
              </a:rPr>
              <a:t>square</a:t>
            </a:r>
            <a:r>
              <a:rPr lang="en-US" sz="2000" u="sng" dirty="0">
                <a:solidFill>
                  <a:srgbClr val="CC0000"/>
                </a:solidFill>
                <a:latin typeface="Arial Narrow" charset="0"/>
              </a:rPr>
              <a:t> of the distance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000" u="sng" dirty="0">
                <a:solidFill>
                  <a:srgbClr val="CC0000"/>
                </a:solidFill>
                <a:latin typeface="Arial Narrow" charset="0"/>
              </a:rPr>
              <a:t>Need vector sums to obtain the total field from multiple source charges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Potential due to a positive charge is a large positive near the charge and </a:t>
            </a:r>
            <a:r>
              <a:rPr lang="en-US" sz="2800" dirty="0">
                <a:solidFill>
                  <a:srgbClr val="FF0000"/>
                </a:solidFill>
                <a:latin typeface="Arial Narrow" charset="0"/>
              </a:rPr>
              <a:t>decreases towards 0 </a:t>
            </a: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at the large distance.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Potential due to a negative charge is a large negative near the charge and </a:t>
            </a:r>
            <a:r>
              <a:rPr lang="en-US" sz="2800" dirty="0">
                <a:solidFill>
                  <a:srgbClr val="FF0000"/>
                </a:solidFill>
                <a:latin typeface="Arial Narrow" charset="0"/>
              </a:rPr>
              <a:t>increases towards 0 </a:t>
            </a: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at a large distance.</a:t>
            </a:r>
          </a:p>
        </p:txBody>
      </p:sp>
      <p:sp>
        <p:nvSpPr>
          <p:cNvPr id="2458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Properties of the Electric Potential</a:t>
            </a:r>
          </a:p>
        </p:txBody>
      </p:sp>
      <p:graphicFrame>
        <p:nvGraphicFramePr>
          <p:cNvPr id="238596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5686425" y="3429000"/>
          <a:ext cx="1274763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5" name="Equation" r:id="rId3" imgW="838200" imgH="457200" progId="Equation.DSMT4">
                  <p:embed/>
                </p:oleObj>
              </mc:Choice>
              <mc:Fallback>
                <p:oleObj name="Equation" r:id="rId3" imgW="838200" imgH="457200" progId="Equation.DSMT4">
                  <p:embed/>
                  <p:pic>
                    <p:nvPicPr>
                      <p:cNvPr id="23859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6425" y="3429000"/>
                        <a:ext cx="1274763" cy="69532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28575">
                        <a:solidFill>
                          <a:srgbClr val="A5002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8598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5638800" y="1389063"/>
          <a:ext cx="1447800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6" name="Equation" r:id="rId5" imgW="761760" imgH="431640" progId="Equation.DSMT4">
                  <p:embed/>
                </p:oleObj>
              </mc:Choice>
              <mc:Fallback>
                <p:oleObj name="Equation" r:id="rId5" imgW="761760" imgH="431640" progId="Equation.DSMT4">
                  <p:embed/>
                  <p:pic>
                    <p:nvPicPr>
                      <p:cNvPr id="23859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1389063"/>
                        <a:ext cx="1447800" cy="8207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28575">
                        <a:solidFill>
                          <a:srgbClr val="A5002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4241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2019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37844-1117-D24C-94E4-09DADD25529D}" type="slidenum">
              <a:rPr lang="en-US"/>
              <a:pPr/>
              <a:t>5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800600" y="3429000"/>
            <a:ext cx="4114800" cy="3200400"/>
            <a:chOff x="3024" y="2304"/>
            <a:chExt cx="2592" cy="2016"/>
          </a:xfrm>
        </p:grpSpPr>
        <p:pic>
          <p:nvPicPr>
            <p:cNvPr id="239619" name="Picture 3" descr="FG23_00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24" y="2304"/>
              <a:ext cx="2592" cy="2016"/>
            </a:xfrm>
            <a:prstGeom prst="rect">
              <a:avLst/>
            </a:prstGeom>
            <a:noFill/>
          </p:spPr>
        </p:pic>
        <p:sp>
          <p:nvSpPr>
            <p:cNvPr id="239620" name="Rectangle 4"/>
            <p:cNvSpPr>
              <a:spLocks noChangeArrowheads="1"/>
            </p:cNvSpPr>
            <p:nvPr/>
          </p:nvSpPr>
          <p:spPr bwMode="auto">
            <a:xfrm>
              <a:off x="3648" y="3408"/>
              <a:ext cx="1968" cy="4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838200" y="3276600"/>
            <a:ext cx="3733800" cy="3352800"/>
            <a:chOff x="528" y="2208"/>
            <a:chExt cx="2352" cy="2112"/>
          </a:xfrm>
        </p:grpSpPr>
        <p:pic>
          <p:nvPicPr>
            <p:cNvPr id="239622" name="Picture 6" descr="FG23_00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" y="2208"/>
              <a:ext cx="2352" cy="2112"/>
            </a:xfrm>
            <a:prstGeom prst="rect">
              <a:avLst/>
            </a:prstGeom>
            <a:noFill/>
          </p:spPr>
        </p:pic>
        <p:sp>
          <p:nvSpPr>
            <p:cNvPr id="239623" name="Rectangle 7"/>
            <p:cNvSpPr>
              <a:spLocks noChangeArrowheads="1"/>
            </p:cNvSpPr>
            <p:nvPr/>
          </p:nvSpPr>
          <p:spPr bwMode="auto">
            <a:xfrm>
              <a:off x="1152" y="2784"/>
              <a:ext cx="1728" cy="4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239624" name="Rectangle 8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05800" cy="685800"/>
          </a:xfrm>
        </p:spPr>
        <p:txBody>
          <a:bodyPr/>
          <a:lstStyle/>
          <a:p>
            <a:r>
              <a:rPr lang="en-US"/>
              <a:t>Shape of the Electric Potential</a:t>
            </a:r>
          </a:p>
        </p:txBody>
      </p:sp>
      <p:sp>
        <p:nvSpPr>
          <p:cNvPr id="239625" name="Rectangle 9"/>
          <p:cNvSpPr>
            <a:spLocks noChangeArrowheads="1"/>
          </p:cNvSpPr>
          <p:nvPr/>
        </p:nvSpPr>
        <p:spPr bwMode="auto">
          <a:xfrm>
            <a:off x="381000" y="609600"/>
            <a:ext cx="8305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accent2"/>
                </a:solidFill>
                <a:latin typeface="Arial Narrow" charset="0"/>
              </a:rPr>
              <a:t>So, how does the electric potential look like as a function of distance?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660066"/>
                </a:solidFill>
                <a:latin typeface="Arial Narrow" charset="0"/>
                <a:ea typeface="ＭＳ Ｐゴシック" charset="-128"/>
              </a:rPr>
              <a:t>What is the formula for the potential by a single charge?</a:t>
            </a:r>
          </a:p>
        </p:txBody>
      </p:sp>
      <p:graphicFrame>
        <p:nvGraphicFramePr>
          <p:cNvPr id="239626" name="Object 10"/>
          <p:cNvGraphicFramePr>
            <a:graphicFrameLocks noChangeAspect="1"/>
          </p:cNvGraphicFramePr>
          <p:nvPr/>
        </p:nvGraphicFramePr>
        <p:xfrm>
          <a:off x="3094038" y="2303463"/>
          <a:ext cx="715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59" name="Equation" r:id="rId5" imgW="254000" imgH="152400" progId="Equation.DSMT4">
                  <p:embed/>
                </p:oleObj>
              </mc:Choice>
              <mc:Fallback>
                <p:oleObj name="Equation" r:id="rId5" imgW="254000" imgH="152400" progId="Equation.DSMT4">
                  <p:embed/>
                  <p:pic>
                    <p:nvPicPr>
                      <p:cNvPr id="23962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4038" y="2303463"/>
                        <a:ext cx="715962" cy="431800"/>
                      </a:xfrm>
                      <a:prstGeom prst="rect">
                        <a:avLst/>
                      </a:prstGeom>
                      <a:solidFill>
                        <a:srgbClr val="99FF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9627" name="Object 11"/>
          <p:cNvGraphicFramePr>
            <a:graphicFrameLocks noChangeAspect="1"/>
          </p:cNvGraphicFramePr>
          <p:nvPr/>
        </p:nvGraphicFramePr>
        <p:xfrm>
          <a:off x="3810000" y="1963738"/>
          <a:ext cx="1357313" cy="118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60" name="Equation" r:id="rId7" imgW="482600" imgH="419100" progId="Equation.DSMT4">
                  <p:embed/>
                </p:oleObj>
              </mc:Choice>
              <mc:Fallback>
                <p:oleObj name="Equation" r:id="rId7" imgW="482600" imgH="419100" progId="Equation.DSMT4">
                  <p:embed/>
                  <p:pic>
                    <p:nvPicPr>
                      <p:cNvPr id="23962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1963738"/>
                        <a:ext cx="1357313" cy="1182687"/>
                      </a:xfrm>
                      <a:prstGeom prst="rect">
                        <a:avLst/>
                      </a:prstGeom>
                      <a:solidFill>
                        <a:srgbClr val="99FF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9628" name="Text Box 12"/>
          <p:cNvSpPr txBox="1">
            <a:spLocks noChangeArrowheads="1"/>
          </p:cNvSpPr>
          <p:nvPr/>
        </p:nvSpPr>
        <p:spPr bwMode="auto">
          <a:xfrm>
            <a:off x="1279525" y="3086100"/>
            <a:ext cx="1803699" cy="461665"/>
          </a:xfrm>
          <a:prstGeom prst="rect">
            <a:avLst/>
          </a:prstGeom>
          <a:solidFill>
            <a:srgbClr val="FFFF66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0000"/>
                </a:solidFill>
                <a:latin typeface="Arial Narrow" charset="0"/>
              </a:rPr>
              <a:t>If Q is Positive</a:t>
            </a:r>
          </a:p>
        </p:txBody>
      </p:sp>
      <p:sp>
        <p:nvSpPr>
          <p:cNvPr id="239629" name="Text Box 13"/>
          <p:cNvSpPr txBox="1">
            <a:spLocks noChangeArrowheads="1"/>
          </p:cNvSpPr>
          <p:nvPr/>
        </p:nvSpPr>
        <p:spPr bwMode="auto">
          <a:xfrm>
            <a:off x="5475288" y="3048000"/>
            <a:ext cx="1917513" cy="461665"/>
          </a:xfrm>
          <a:prstGeom prst="rect">
            <a:avLst/>
          </a:prstGeom>
          <a:solidFill>
            <a:srgbClr val="FFFF66"/>
          </a:solidFill>
          <a:ln w="38100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CC0000"/>
                </a:solidFill>
                <a:latin typeface="Arial Narrow" charset="0"/>
              </a:rPr>
              <a:t>If Q is Negative</a:t>
            </a:r>
          </a:p>
        </p:txBody>
      </p:sp>
      <p:sp>
        <p:nvSpPr>
          <p:cNvPr id="239630" name="Text Box 14"/>
          <p:cNvSpPr txBox="1">
            <a:spLocks noChangeArrowheads="1"/>
          </p:cNvSpPr>
          <p:nvPr/>
        </p:nvSpPr>
        <p:spPr bwMode="auto">
          <a:xfrm>
            <a:off x="685800" y="6019800"/>
            <a:ext cx="786288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CC0000"/>
                </a:solidFill>
                <a:latin typeface="Arial Narrow" charset="0"/>
              </a:rPr>
              <a:t>Uniformly charged sphere would have the potential the same as a single point charge.</a:t>
            </a:r>
          </a:p>
        </p:txBody>
      </p:sp>
      <p:sp>
        <p:nvSpPr>
          <p:cNvPr id="239631" name="Text Box 15"/>
          <p:cNvSpPr txBox="1">
            <a:spLocks noChangeArrowheads="1"/>
          </p:cNvSpPr>
          <p:nvPr/>
        </p:nvSpPr>
        <p:spPr bwMode="auto">
          <a:xfrm>
            <a:off x="76200" y="6426200"/>
            <a:ext cx="18351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CC0000"/>
                </a:solidFill>
                <a:latin typeface="Arial Narrow" charset="0"/>
              </a:rPr>
              <a:t>What does this mean?</a:t>
            </a:r>
          </a:p>
        </p:txBody>
      </p:sp>
      <p:sp>
        <p:nvSpPr>
          <p:cNvPr id="239632" name="Text Box 16"/>
          <p:cNvSpPr txBox="1">
            <a:spLocks noChangeArrowheads="1"/>
          </p:cNvSpPr>
          <p:nvPr/>
        </p:nvSpPr>
        <p:spPr bwMode="auto">
          <a:xfrm>
            <a:off x="1981200" y="6424613"/>
            <a:ext cx="7177088" cy="3365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CC0000"/>
                </a:solidFill>
                <a:latin typeface="Arial Narrow" charset="0"/>
              </a:rPr>
              <a:t>Uniformly charged sphere behaves like all the charge is on the single point in the center.</a:t>
            </a:r>
          </a:p>
        </p:txBody>
      </p:sp>
    </p:spTree>
    <p:extLst>
      <p:ext uri="{BB962C8B-B14F-4D97-AF65-F5344CB8AC3E}">
        <p14:creationId xmlns:p14="http://schemas.microsoft.com/office/powerpoint/2010/main" val="951687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2019</a:t>
            </a: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5A1FD-4BA5-894D-8323-047C68310548}" type="slidenum">
              <a:rPr lang="en-US"/>
              <a:pPr/>
              <a:t>6</a:t>
            </a:fld>
            <a:endParaRPr lang="en-US"/>
          </a:p>
        </p:txBody>
      </p:sp>
      <p:sp>
        <p:nvSpPr>
          <p:cNvPr id="240642" name="Text Box 2"/>
          <p:cNvSpPr txBox="1">
            <a:spLocks noChangeArrowheads="1"/>
          </p:cNvSpPr>
          <p:nvPr/>
        </p:nvSpPr>
        <p:spPr bwMode="auto">
          <a:xfrm>
            <a:off x="1143000" y="4113213"/>
            <a:ext cx="670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CC00CC"/>
                </a:solidFill>
                <a:latin typeface="Arial Narrow" charset="0"/>
              </a:rPr>
              <a:t>Since                                          we obtain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/>
          <a:lstStyle/>
          <a:p>
            <a:r>
              <a:rPr lang="en-US"/>
              <a:t>Example 23 – 6</a:t>
            </a:r>
          </a:p>
        </p:txBody>
      </p:sp>
      <p:sp>
        <p:nvSpPr>
          <p:cNvPr id="240644" name="Text Box 4"/>
          <p:cNvSpPr txBox="1">
            <a:spLocks noChangeArrowheads="1"/>
          </p:cNvSpPr>
          <p:nvPr/>
        </p:nvSpPr>
        <p:spPr bwMode="auto">
          <a:xfrm>
            <a:off x="381000" y="685800"/>
            <a:ext cx="8382000" cy="18002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 dirty="0">
                <a:solidFill>
                  <a:schemeClr val="accent2"/>
                </a:solidFill>
                <a:latin typeface="Arial Narrow" charset="0"/>
              </a:rPr>
              <a:t>Work to bring two positive charges close together: </a:t>
            </a: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What is minimum work required by an external force to bring the charge q=+3.00</a:t>
            </a:r>
            <a:r>
              <a:rPr lang="el-GR" sz="2800" dirty="0">
                <a:solidFill>
                  <a:schemeClr val="accent2"/>
                </a:solidFill>
              </a:rPr>
              <a:t>μ</a:t>
            </a: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C from a great distance away (r=∞) to a point 0.500m from a charge Q=+20.0 </a:t>
            </a:r>
            <a:r>
              <a:rPr lang="el-GR" sz="2800" dirty="0">
                <a:solidFill>
                  <a:schemeClr val="accent2"/>
                </a:solidFill>
              </a:rPr>
              <a:t>μ</a:t>
            </a: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C?</a:t>
            </a:r>
          </a:p>
        </p:txBody>
      </p:sp>
      <p:sp>
        <p:nvSpPr>
          <p:cNvPr id="240645" name="Text Box 5"/>
          <p:cNvSpPr txBox="1">
            <a:spLocks noChangeArrowheads="1"/>
          </p:cNvSpPr>
          <p:nvPr/>
        </p:nvSpPr>
        <p:spPr bwMode="auto">
          <a:xfrm>
            <a:off x="457200" y="2422525"/>
            <a:ext cx="8382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CC00CC"/>
                </a:solidFill>
                <a:latin typeface="Arial Narrow" charset="0"/>
              </a:rPr>
              <a:t>What is the work done by the electric field in terms of potential energy and potential? </a:t>
            </a:r>
          </a:p>
        </p:txBody>
      </p:sp>
      <p:graphicFrame>
        <p:nvGraphicFramePr>
          <p:cNvPr id="240646" name="Object 6"/>
          <p:cNvGraphicFramePr>
            <a:graphicFrameLocks noChangeAspect="1"/>
          </p:cNvGraphicFramePr>
          <p:nvPr/>
        </p:nvGraphicFramePr>
        <p:xfrm>
          <a:off x="2209800" y="3429000"/>
          <a:ext cx="6699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13" name="Equation" r:id="rId3" imgW="279360" imgH="164880" progId="Equation.DSMT4">
                  <p:embed/>
                </p:oleObj>
              </mc:Choice>
              <mc:Fallback>
                <p:oleObj name="Equation" r:id="rId3" imgW="279360" imgH="164880" progId="Equation.DSMT4">
                  <p:embed/>
                  <p:pic>
                    <p:nvPicPr>
                      <p:cNvPr id="24064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429000"/>
                        <a:ext cx="669925" cy="39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0647" name="Object 7"/>
          <p:cNvGraphicFramePr>
            <a:graphicFrameLocks noChangeAspect="1"/>
          </p:cNvGraphicFramePr>
          <p:nvPr/>
        </p:nvGraphicFramePr>
        <p:xfrm>
          <a:off x="2165350" y="4114800"/>
          <a:ext cx="28638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14" name="Equation" r:id="rId5" imgW="1091880" imgH="203040" progId="Equation.DSMT4">
                  <p:embed/>
                </p:oleObj>
              </mc:Choice>
              <mc:Fallback>
                <p:oleObj name="Equation" r:id="rId5" imgW="1091880" imgH="203040" progId="Equation.DSMT4">
                  <p:embed/>
                  <p:pic>
                    <p:nvPicPr>
                      <p:cNvPr id="24064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5350" y="4114800"/>
                        <a:ext cx="286385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0648" name="Object 8"/>
          <p:cNvGraphicFramePr>
            <a:graphicFrameLocks noChangeAspect="1"/>
          </p:cNvGraphicFramePr>
          <p:nvPr/>
        </p:nvGraphicFramePr>
        <p:xfrm>
          <a:off x="228600" y="4962525"/>
          <a:ext cx="49847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15" name="Equation" r:id="rId7" imgW="279360" imgH="164880" progId="Equation.DSMT4">
                  <p:embed/>
                </p:oleObj>
              </mc:Choice>
              <mc:Fallback>
                <p:oleObj name="Equation" r:id="rId7" imgW="279360" imgH="164880" progId="Equation.DSMT4">
                  <p:embed/>
                  <p:pic>
                    <p:nvPicPr>
                      <p:cNvPr id="2406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962525"/>
                        <a:ext cx="498475" cy="295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0649" name="Text Box 9"/>
          <p:cNvSpPr txBox="1">
            <a:spLocks noChangeArrowheads="1"/>
          </p:cNvSpPr>
          <p:nvPr/>
        </p:nvSpPr>
        <p:spPr bwMode="auto">
          <a:xfrm>
            <a:off x="533400" y="5683250"/>
            <a:ext cx="8382000" cy="7016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Arial Narrow" charset="0"/>
              </a:rPr>
              <a:t>Electric force does negative work.  In other words, the external force must work +1.08J to bring the charge 3.00</a:t>
            </a:r>
            <a:r>
              <a:rPr lang="en-US" sz="2000" b="1" dirty="0">
                <a:solidFill>
                  <a:srgbClr val="CC0000"/>
                </a:solidFill>
                <a:latin typeface="Symbol" charset="2"/>
              </a:rPr>
              <a:t>μ</a:t>
            </a:r>
            <a:r>
              <a:rPr lang="en-US" sz="2000" b="1" dirty="0">
                <a:solidFill>
                  <a:srgbClr val="CC0000"/>
                </a:solidFill>
                <a:latin typeface="Arial Narrow" charset="0"/>
              </a:rPr>
              <a:t>C from infinity to 0.500m to the charge 20.0</a:t>
            </a:r>
            <a:r>
              <a:rPr lang="en-US" sz="2000" b="1" dirty="0">
                <a:solidFill>
                  <a:srgbClr val="CC0000"/>
                </a:solidFill>
                <a:latin typeface="Symbol" charset="2"/>
              </a:rPr>
              <a:t>μ</a:t>
            </a:r>
            <a:r>
              <a:rPr lang="en-US" sz="2000" b="1" dirty="0">
                <a:solidFill>
                  <a:srgbClr val="CC0000"/>
                </a:solidFill>
                <a:latin typeface="Arial Narrow" charset="0"/>
              </a:rPr>
              <a:t>C.</a:t>
            </a:r>
          </a:p>
        </p:txBody>
      </p:sp>
      <p:graphicFrame>
        <p:nvGraphicFramePr>
          <p:cNvPr id="240650" name="Object 10"/>
          <p:cNvGraphicFramePr>
            <a:graphicFrameLocks noChangeAspect="1"/>
          </p:cNvGraphicFramePr>
          <p:nvPr/>
        </p:nvGraphicFramePr>
        <p:xfrm>
          <a:off x="2895600" y="3398838"/>
          <a:ext cx="1189038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16" name="Equation" r:id="rId9" imgW="495300" imgH="228600" progId="Equation.DSMT4">
                  <p:embed/>
                </p:oleObj>
              </mc:Choice>
              <mc:Fallback>
                <p:oleObj name="Equation" r:id="rId9" imgW="495300" imgH="228600" progId="Equation.DSMT4">
                  <p:embed/>
                  <p:pic>
                    <p:nvPicPr>
                      <p:cNvPr id="24065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398838"/>
                        <a:ext cx="1189038" cy="550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0651" name="Object 11"/>
          <p:cNvGraphicFramePr>
            <a:graphicFrameLocks noChangeAspect="1"/>
          </p:cNvGraphicFramePr>
          <p:nvPr/>
        </p:nvGraphicFramePr>
        <p:xfrm>
          <a:off x="3978275" y="3124200"/>
          <a:ext cx="2346325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17" name="Equation" r:id="rId11" imgW="977900" imgH="457200" progId="Equation.DSMT4">
                  <p:embed/>
                </p:oleObj>
              </mc:Choice>
              <mc:Fallback>
                <p:oleObj name="Equation" r:id="rId11" imgW="977900" imgH="457200" progId="Equation.DSMT4">
                  <p:embed/>
                  <p:pic>
                    <p:nvPicPr>
                      <p:cNvPr id="24065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8275" y="3124200"/>
                        <a:ext cx="2346325" cy="1100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0652" name="Object 12"/>
          <p:cNvGraphicFramePr>
            <a:graphicFrameLocks noChangeAspect="1"/>
          </p:cNvGraphicFramePr>
          <p:nvPr/>
        </p:nvGraphicFramePr>
        <p:xfrm>
          <a:off x="762000" y="4724400"/>
          <a:ext cx="1631950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18" name="Equation" r:id="rId13" imgW="914400" imgH="457200" progId="Equation.DSMT4">
                  <p:embed/>
                </p:oleObj>
              </mc:Choice>
              <mc:Fallback>
                <p:oleObj name="Equation" r:id="rId13" imgW="914400" imgH="457200" progId="Equation.DSMT4">
                  <p:embed/>
                  <p:pic>
                    <p:nvPicPr>
                      <p:cNvPr id="24065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724400"/>
                        <a:ext cx="1631950" cy="81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0653" name="Object 13"/>
          <p:cNvGraphicFramePr>
            <a:graphicFrameLocks noChangeAspect="1"/>
          </p:cNvGraphicFramePr>
          <p:nvPr/>
        </p:nvGraphicFramePr>
        <p:xfrm>
          <a:off x="2362200" y="4789488"/>
          <a:ext cx="122713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19" name="Equation" r:id="rId15" imgW="685800" imgH="419100" progId="Equation.DSMT4">
                  <p:embed/>
                </p:oleObj>
              </mc:Choice>
              <mc:Fallback>
                <p:oleObj name="Equation" r:id="rId15" imgW="685800" imgH="419100" progId="Equation.DSMT4">
                  <p:embed/>
                  <p:pic>
                    <p:nvPicPr>
                      <p:cNvPr id="24065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789488"/>
                        <a:ext cx="1227138" cy="749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0654" name="Object 14"/>
          <p:cNvGraphicFramePr>
            <a:graphicFrameLocks noChangeAspect="1"/>
          </p:cNvGraphicFramePr>
          <p:nvPr/>
        </p:nvGraphicFramePr>
        <p:xfrm>
          <a:off x="3635375" y="4791075"/>
          <a:ext cx="5402263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20" name="Equation" r:id="rId17" imgW="3810000" imgH="457200" progId="Equation.DSMT4">
                  <p:embed/>
                </p:oleObj>
              </mc:Choice>
              <mc:Fallback>
                <p:oleObj name="Equation" r:id="rId17" imgW="3810000" imgH="457200" progId="Equation.DSMT4">
                  <p:embed/>
                  <p:pic>
                    <p:nvPicPr>
                      <p:cNvPr id="240654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4791075"/>
                        <a:ext cx="5402263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8098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2019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BCD39-414E-3645-AE99-E1C86C698B7C}" type="slidenum">
              <a:rPr lang="en-US"/>
              <a:pPr/>
              <a:t>7</a:t>
            </a:fld>
            <a:endParaRPr lang="en-US"/>
          </a:p>
        </p:txBody>
      </p:sp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685800"/>
          </a:xfrm>
        </p:spPr>
        <p:txBody>
          <a:bodyPr/>
          <a:lstStyle/>
          <a:p>
            <a:r>
              <a:rPr lang="en-US"/>
              <a:t>Electric Potential by Charge Distributions</a:t>
            </a:r>
          </a:p>
        </p:txBody>
      </p:sp>
      <p:sp>
        <p:nvSpPr>
          <p:cNvPr id="241667" name="Rectangle 3"/>
          <p:cNvSpPr>
            <a:spLocks noChangeArrowheads="1"/>
          </p:cNvSpPr>
          <p:nvPr/>
        </p:nvSpPr>
        <p:spPr bwMode="auto">
          <a:xfrm>
            <a:off x="381000" y="685800"/>
            <a:ext cx="8458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Arial Narrow" charset="0"/>
              </a:rPr>
              <a:t>Let’s consider the case of n individual point charges in a given space and V=0 at r=∞.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Arial Narrow" charset="0"/>
              </a:rPr>
              <a:t>Then the potential V</a:t>
            </a:r>
            <a:r>
              <a:rPr lang="en-US" sz="3200" baseline="-25000" dirty="0">
                <a:solidFill>
                  <a:schemeClr val="accent2"/>
                </a:solidFill>
                <a:latin typeface="Monotype Corsiva"/>
                <a:cs typeface="Monotype Corsiva"/>
              </a:rPr>
              <a:t>ia</a:t>
            </a:r>
            <a:r>
              <a:rPr lang="en-US" sz="3200" dirty="0">
                <a:solidFill>
                  <a:schemeClr val="accent2"/>
                </a:solidFill>
                <a:latin typeface="Arial Narrow" charset="0"/>
              </a:rPr>
              <a:t> due to the charge Q</a:t>
            </a:r>
            <a:r>
              <a:rPr lang="en-US" sz="3200" baseline="-25000" dirty="0">
                <a:solidFill>
                  <a:schemeClr val="accent2"/>
                </a:solidFill>
                <a:latin typeface="Monotype Corsiva" charset="0"/>
              </a:rPr>
              <a:t>i</a:t>
            </a:r>
            <a:r>
              <a:rPr lang="en-US" sz="3200" dirty="0">
                <a:solidFill>
                  <a:schemeClr val="accent2"/>
                </a:solidFill>
                <a:latin typeface="Arial Narrow" charset="0"/>
              </a:rPr>
              <a:t> at point </a:t>
            </a:r>
            <a:r>
              <a:rPr lang="en-US" sz="3200" dirty="0">
                <a:solidFill>
                  <a:schemeClr val="accent2"/>
                </a:solidFill>
                <a:latin typeface="Monotype Corsiva" charset="0"/>
              </a:rPr>
              <a:t>a</a:t>
            </a:r>
            <a:r>
              <a:rPr lang="en-US" sz="3200" dirty="0">
                <a:solidFill>
                  <a:schemeClr val="accent2"/>
                </a:solidFill>
                <a:latin typeface="Arial Narrow" charset="0"/>
              </a:rPr>
              <a:t>, at a distance r</a:t>
            </a:r>
            <a:r>
              <a:rPr lang="en-US" sz="3200" i="1" baseline="-25000" dirty="0">
                <a:solidFill>
                  <a:schemeClr val="accent2"/>
                </a:solidFill>
                <a:latin typeface="Arial Narrow" charset="0"/>
              </a:rPr>
              <a:t>ia</a:t>
            </a:r>
            <a:r>
              <a:rPr lang="en-US" sz="3200" dirty="0">
                <a:solidFill>
                  <a:schemeClr val="accent2"/>
                </a:solidFill>
                <a:latin typeface="Arial Narrow" charset="0"/>
              </a:rPr>
              <a:t> from Q</a:t>
            </a:r>
            <a:r>
              <a:rPr lang="en-US" sz="3200" baseline="-25000" dirty="0">
                <a:solidFill>
                  <a:schemeClr val="accent2"/>
                </a:solidFill>
                <a:latin typeface="Monotype Corsiva" charset="0"/>
              </a:rPr>
              <a:t>i</a:t>
            </a:r>
            <a:r>
              <a:rPr lang="en-US" sz="3200" dirty="0">
                <a:solidFill>
                  <a:schemeClr val="accent2"/>
                </a:solidFill>
                <a:latin typeface="Arial Narrow" charset="0"/>
              </a:rPr>
              <a:t> is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>
              <a:solidFill>
                <a:schemeClr val="accent2"/>
              </a:solidFill>
              <a:latin typeface="Arial Narrow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>
                <a:solidFill>
                  <a:schemeClr val="accent2"/>
                </a:solidFill>
                <a:latin typeface="Arial Narrow" charset="0"/>
              </a:rPr>
              <a:t>Thus the total potential </a:t>
            </a:r>
            <a:r>
              <a:rPr lang="en-US" sz="3200" dirty="0" err="1">
                <a:solidFill>
                  <a:schemeClr val="accent2"/>
                </a:solidFill>
                <a:latin typeface="Arial Narrow" charset="0"/>
              </a:rPr>
              <a:t>V</a:t>
            </a:r>
            <a:r>
              <a:rPr lang="en-US" sz="3200" baseline="-25000" dirty="0" err="1">
                <a:solidFill>
                  <a:schemeClr val="accent2"/>
                </a:solidFill>
                <a:latin typeface="Arial Narrow" charset="0"/>
              </a:rPr>
              <a:t>a</a:t>
            </a:r>
            <a:r>
              <a:rPr lang="en-US" sz="3200" dirty="0">
                <a:solidFill>
                  <a:schemeClr val="accent2"/>
                </a:solidFill>
                <a:latin typeface="Arial Narrow" charset="0"/>
              </a:rPr>
              <a:t> by all </a:t>
            </a:r>
            <a:r>
              <a:rPr lang="en-US" sz="3200" dirty="0" err="1">
                <a:solidFill>
                  <a:schemeClr val="accent2"/>
                </a:solidFill>
                <a:latin typeface="Arial Narrow" charset="0"/>
              </a:rPr>
              <a:t>n</a:t>
            </a:r>
            <a:r>
              <a:rPr lang="en-US" sz="3200" dirty="0">
                <a:solidFill>
                  <a:schemeClr val="accent2"/>
                </a:solidFill>
                <a:latin typeface="Arial Narrow" charset="0"/>
              </a:rPr>
              <a:t> point charges is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>
              <a:solidFill>
                <a:schemeClr val="accent2"/>
              </a:solidFill>
              <a:latin typeface="Arial Narrow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>
              <a:solidFill>
                <a:schemeClr val="accent2"/>
              </a:solidFill>
              <a:latin typeface="Arial Narrow" charset="0"/>
            </a:endParaRPr>
          </a:p>
        </p:txBody>
      </p:sp>
      <p:graphicFrame>
        <p:nvGraphicFramePr>
          <p:cNvPr id="241668" name="Object 4"/>
          <p:cNvGraphicFramePr>
            <a:graphicFrameLocks noChangeAspect="1"/>
          </p:cNvGraphicFramePr>
          <p:nvPr/>
        </p:nvGraphicFramePr>
        <p:xfrm>
          <a:off x="4919662" y="2514600"/>
          <a:ext cx="86995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69" name="Equation" r:id="rId3" imgW="304560" imgH="203040" progId="Equation.DSMT4">
                  <p:embed/>
                </p:oleObj>
              </mc:Choice>
              <mc:Fallback>
                <p:oleObj name="Equation" r:id="rId3" imgW="304560" imgH="203040" progId="Equation.DSMT4">
                  <p:embed/>
                  <p:pic>
                    <p:nvPicPr>
                      <p:cNvPr id="2416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62" y="2514600"/>
                        <a:ext cx="869950" cy="58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1669" name="Object 5"/>
          <p:cNvGraphicFramePr>
            <a:graphicFrameLocks noChangeAspect="1"/>
          </p:cNvGraphicFramePr>
          <p:nvPr/>
        </p:nvGraphicFramePr>
        <p:xfrm>
          <a:off x="5783262" y="2286000"/>
          <a:ext cx="1455738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70" name="Equation" r:id="rId5" imgW="507960" imgH="406080" progId="Equation.DSMT4">
                  <p:embed/>
                </p:oleObj>
              </mc:Choice>
              <mc:Fallback>
                <p:oleObj name="Equation" r:id="rId5" imgW="507960" imgH="406080" progId="Equation.DSMT4">
                  <p:embed/>
                  <p:pic>
                    <p:nvPicPr>
                      <p:cNvPr id="24166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3262" y="2286000"/>
                        <a:ext cx="1455738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1670" name="Object 6"/>
          <p:cNvGraphicFramePr>
            <a:graphicFrameLocks noChangeAspect="1"/>
          </p:cNvGraphicFramePr>
          <p:nvPr/>
        </p:nvGraphicFramePr>
        <p:xfrm>
          <a:off x="2584450" y="3889375"/>
          <a:ext cx="1377950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71" name="Equation" r:id="rId7" imgW="482400" imgH="431640" progId="Equation.DSMT4">
                  <p:embed/>
                </p:oleObj>
              </mc:Choice>
              <mc:Fallback>
                <p:oleObj name="Equation" r:id="rId7" imgW="482400" imgH="431640" progId="Equation.DSMT4">
                  <p:embed/>
                  <p:pic>
                    <p:nvPicPr>
                      <p:cNvPr id="24167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4450" y="3889375"/>
                        <a:ext cx="1377950" cy="1238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1671" name="Object 7"/>
          <p:cNvGraphicFramePr>
            <a:graphicFrameLocks noChangeAspect="1"/>
          </p:cNvGraphicFramePr>
          <p:nvPr/>
        </p:nvGraphicFramePr>
        <p:xfrm>
          <a:off x="3825875" y="3886200"/>
          <a:ext cx="1965325" cy="124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72" name="Equation" r:id="rId9" imgW="685800" imgH="431640" progId="Equation.DSMT4">
                  <p:embed/>
                </p:oleObj>
              </mc:Choice>
              <mc:Fallback>
                <p:oleObj name="Equation" r:id="rId9" imgW="685800" imgH="431640" progId="Equation.DSMT4">
                  <p:embed/>
                  <p:pic>
                    <p:nvPicPr>
                      <p:cNvPr id="24167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5875" y="3886200"/>
                        <a:ext cx="1965325" cy="1241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1672" name="Object 8"/>
          <p:cNvGraphicFramePr>
            <a:graphicFrameLocks noChangeAspect="1"/>
          </p:cNvGraphicFramePr>
          <p:nvPr/>
        </p:nvGraphicFramePr>
        <p:xfrm>
          <a:off x="1752600" y="4240213"/>
          <a:ext cx="833438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73" name="Equation" r:id="rId11" imgW="291960" imgH="203040" progId="Equation.DSMT4">
                  <p:embed/>
                </p:oleObj>
              </mc:Choice>
              <mc:Fallback>
                <p:oleObj name="Equation" r:id="rId11" imgW="291960" imgH="203040" progId="Equation.DSMT4">
                  <p:embed/>
                  <p:pic>
                    <p:nvPicPr>
                      <p:cNvPr id="24167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240213"/>
                        <a:ext cx="833438" cy="582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1673" name="Rectangle 9"/>
          <p:cNvSpPr>
            <a:spLocks noChangeArrowheads="1"/>
          </p:cNvSpPr>
          <p:nvPr/>
        </p:nvSpPr>
        <p:spPr bwMode="auto">
          <a:xfrm>
            <a:off x="533400" y="5181600"/>
            <a:ext cx="4267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>
                <a:solidFill>
                  <a:schemeClr val="accent2"/>
                </a:solidFill>
                <a:latin typeface="Arial Narrow" charset="0"/>
              </a:rPr>
              <a:t>For a continuous charge distribution, we obtain</a:t>
            </a:r>
          </a:p>
        </p:txBody>
      </p:sp>
      <p:graphicFrame>
        <p:nvGraphicFramePr>
          <p:cNvPr id="241674" name="Object 10"/>
          <p:cNvGraphicFramePr>
            <a:graphicFrameLocks noChangeAspect="1"/>
          </p:cNvGraphicFramePr>
          <p:nvPr/>
        </p:nvGraphicFramePr>
        <p:xfrm>
          <a:off x="6400800" y="4949825"/>
          <a:ext cx="2057400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74" name="Equation" r:id="rId13" imgW="609480" imgH="406080" progId="Equation.DSMT4">
                  <p:embed/>
                </p:oleObj>
              </mc:Choice>
              <mc:Fallback>
                <p:oleObj name="Equation" r:id="rId13" imgW="609480" imgH="406080" progId="Equation.DSMT4">
                  <p:embed/>
                  <p:pic>
                    <p:nvPicPr>
                      <p:cNvPr id="24167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4949825"/>
                        <a:ext cx="2057400" cy="1374775"/>
                      </a:xfrm>
                      <a:prstGeom prst="rect">
                        <a:avLst/>
                      </a:prstGeom>
                      <a:solidFill>
                        <a:srgbClr val="99FFCC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1675" name="Object 11"/>
          <p:cNvGraphicFramePr>
            <a:graphicFrameLocks noChangeAspect="1"/>
          </p:cNvGraphicFramePr>
          <p:nvPr/>
        </p:nvGraphicFramePr>
        <p:xfrm>
          <a:off x="5562600" y="5310188"/>
          <a:ext cx="852488" cy="557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75" name="Equation" r:id="rId15" imgW="253800" imgH="164880" progId="Equation.DSMT4">
                  <p:embed/>
                </p:oleObj>
              </mc:Choice>
              <mc:Fallback>
                <p:oleObj name="Equation" r:id="rId15" imgW="253800" imgH="164880" progId="Equation.DSMT4">
                  <p:embed/>
                  <p:pic>
                    <p:nvPicPr>
                      <p:cNvPr id="24167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5310188"/>
                        <a:ext cx="852488" cy="557212"/>
                      </a:xfrm>
                      <a:prstGeom prst="rect">
                        <a:avLst/>
                      </a:prstGeom>
                      <a:solidFill>
                        <a:srgbClr val="99FFCC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2801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FG23_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1000"/>
            <a:ext cx="3810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66"/>
                </a:solidFill>
                <a:latin typeface="Arial Narrow" charset="0"/>
              </a:rPr>
              <a:t>Wednesday, June 12, 2019</a:t>
            </a:r>
          </a:p>
        </p:txBody>
      </p:sp>
      <p:sp>
        <p:nvSpPr>
          <p:cNvPr id="2970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003300"/>
                </a:solidFill>
                <a:latin typeface="Arial Narrow" charset="0"/>
              </a:rPr>
              <a:t>PHYS 1444-001, Summer 2019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970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278F7BD-0588-964C-B167-BFADDDDAB2C6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8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29708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5638800" cy="762000"/>
          </a:xfrm>
        </p:spPr>
        <p:txBody>
          <a:bodyPr/>
          <a:lstStyle/>
          <a:p>
            <a:r>
              <a:rPr lang="en-US" dirty="0">
                <a:latin typeface="Arial Narrow" charset="0"/>
                <a:ea typeface="ＭＳ Ｐゴシック" charset="0"/>
                <a:cs typeface="ＭＳ Ｐゴシック" charset="0"/>
              </a:rPr>
              <a:t>Example 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5181600" cy="175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>
                <a:latin typeface="Arial Narrow" charset="0"/>
                <a:ea typeface="ＭＳ Ｐゴシック" charset="0"/>
                <a:cs typeface="ＭＳ Ｐゴシック" charset="0"/>
              </a:rPr>
              <a:t>Potential due to two charges</a:t>
            </a:r>
            <a:r>
              <a:rPr lang="en-US" sz="2800">
                <a:latin typeface="Arial Narrow" charset="0"/>
                <a:ea typeface="ＭＳ Ｐゴシック" charset="0"/>
                <a:cs typeface="ＭＳ Ｐゴシック" charset="0"/>
              </a:rPr>
              <a:t>: Calculate the electric potential (a) at point A in the figure due to the two charges shown, and (b) at point B.</a:t>
            </a:r>
          </a:p>
        </p:txBody>
      </p:sp>
      <p:sp>
        <p:nvSpPr>
          <p:cNvPr id="242693" name="Rectangle 5"/>
          <p:cNvSpPr>
            <a:spLocks noChangeArrowheads="1"/>
          </p:cNvSpPr>
          <p:nvPr/>
        </p:nvSpPr>
        <p:spPr bwMode="auto">
          <a:xfrm>
            <a:off x="152400" y="2286000"/>
            <a:ext cx="525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660066"/>
                </a:solidFill>
                <a:latin typeface="Arial Narrow" charset="0"/>
              </a:rPr>
              <a:t>Potential is a scalar quantity, so one adds the potential by each of the source charge, as if they are numbers.</a:t>
            </a:r>
          </a:p>
        </p:txBody>
      </p:sp>
      <p:graphicFrame>
        <p:nvGraphicFramePr>
          <p:cNvPr id="242694" name="Object 2"/>
          <p:cNvGraphicFramePr>
            <a:graphicFrameLocks noChangeAspect="1"/>
          </p:cNvGraphicFramePr>
          <p:nvPr/>
        </p:nvGraphicFramePr>
        <p:xfrm>
          <a:off x="3048000" y="3276600"/>
          <a:ext cx="687388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97" name="Equation" r:id="rId4" imgW="304800" imgH="228600" progId="Equation.DSMT4">
                  <p:embed/>
                </p:oleObj>
              </mc:Choice>
              <mc:Fallback>
                <p:oleObj name="Equation" r:id="rId4" imgW="304800" imgH="228600" progId="Equation.DSMT4">
                  <p:embed/>
                  <p:pic>
                    <p:nvPicPr>
                      <p:cNvPr id="2426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276600"/>
                        <a:ext cx="687388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2695" name="Rectangle 7"/>
          <p:cNvSpPr>
            <a:spLocks noChangeArrowheads="1"/>
          </p:cNvSpPr>
          <p:nvPr/>
        </p:nvSpPr>
        <p:spPr bwMode="auto">
          <a:xfrm>
            <a:off x="304800" y="3352800"/>
            <a:ext cx="2743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solidFill>
                  <a:schemeClr val="accent2"/>
                </a:solidFill>
                <a:latin typeface="Arial Narrow" charset="0"/>
              </a:rPr>
              <a:t>(a) potential at A is</a:t>
            </a:r>
          </a:p>
        </p:txBody>
      </p:sp>
      <p:graphicFrame>
        <p:nvGraphicFramePr>
          <p:cNvPr id="77832" name="Object 3"/>
          <p:cNvGraphicFramePr>
            <a:graphicFrameLocks noChangeAspect="1"/>
          </p:cNvGraphicFramePr>
          <p:nvPr/>
        </p:nvGraphicFramePr>
        <p:xfrm>
          <a:off x="5257800" y="3073400"/>
          <a:ext cx="18034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98" name="Equation" r:id="rId6" imgW="800100" imgH="444500" progId="Equation.DSMT4">
                  <p:embed/>
                </p:oleObj>
              </mc:Choice>
              <mc:Fallback>
                <p:oleObj name="Equation" r:id="rId6" imgW="800100" imgH="444500" progId="Equation.DSMT4">
                  <p:embed/>
                  <p:pic>
                    <p:nvPicPr>
                      <p:cNvPr id="7783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073400"/>
                        <a:ext cx="18034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3" name="Object 4"/>
          <p:cNvGraphicFramePr>
            <a:graphicFrameLocks noChangeAspect="1"/>
          </p:cNvGraphicFramePr>
          <p:nvPr/>
        </p:nvGraphicFramePr>
        <p:xfrm>
          <a:off x="3733800" y="3276600"/>
          <a:ext cx="1489075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99" name="Equation" r:id="rId8" imgW="660400" imgH="228600" progId="Equation.DSMT4">
                  <p:embed/>
                </p:oleObj>
              </mc:Choice>
              <mc:Fallback>
                <p:oleObj name="Equation" r:id="rId8" imgW="660400" imgH="228600" progId="Equation.DSMT4">
                  <p:embed/>
                  <p:pic>
                    <p:nvPicPr>
                      <p:cNvPr id="7783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276600"/>
                        <a:ext cx="1489075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4" name="Object 5"/>
          <p:cNvGraphicFramePr>
            <a:graphicFrameLocks noChangeAspect="1"/>
          </p:cNvGraphicFramePr>
          <p:nvPr/>
        </p:nvGraphicFramePr>
        <p:xfrm>
          <a:off x="2746375" y="3835400"/>
          <a:ext cx="289242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00" name="Equation" r:id="rId10" imgW="1282700" imgH="444500" progId="Equation.DSMT4">
                  <p:embed/>
                </p:oleObj>
              </mc:Choice>
              <mc:Fallback>
                <p:oleObj name="Equation" r:id="rId10" imgW="1282700" imgH="444500" progId="Equation.DSMT4">
                  <p:embed/>
                  <p:pic>
                    <p:nvPicPr>
                      <p:cNvPr id="7783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6375" y="3835400"/>
                        <a:ext cx="2892425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5" name="Object 6"/>
          <p:cNvGraphicFramePr>
            <a:graphicFrameLocks noChangeAspect="1"/>
          </p:cNvGraphicFramePr>
          <p:nvPr/>
        </p:nvGraphicFramePr>
        <p:xfrm>
          <a:off x="5715000" y="3779838"/>
          <a:ext cx="2519363" cy="102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01" name="Equation" r:id="rId12" imgW="1117600" imgH="469900" progId="Equation.DSMT4">
                  <p:embed/>
                </p:oleObj>
              </mc:Choice>
              <mc:Fallback>
                <p:oleObj name="Equation" r:id="rId12" imgW="1117600" imgH="469900" progId="Equation.DSMT4">
                  <p:embed/>
                  <p:pic>
                    <p:nvPicPr>
                      <p:cNvPr id="7783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779838"/>
                        <a:ext cx="2519363" cy="1020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6" name="Object 7"/>
          <p:cNvGraphicFramePr>
            <a:graphicFrameLocks noChangeAspect="1"/>
          </p:cNvGraphicFramePr>
          <p:nvPr/>
        </p:nvGraphicFramePr>
        <p:xfrm>
          <a:off x="2551113" y="4743450"/>
          <a:ext cx="6440487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02" name="Equation" r:id="rId14" imgW="2857500" imgH="482600" progId="Equation.DSMT4">
                  <p:embed/>
                </p:oleObj>
              </mc:Choice>
              <mc:Fallback>
                <p:oleObj name="Equation" r:id="rId14" imgW="2857500" imgH="482600" progId="Equation.DSMT4">
                  <p:embed/>
                  <p:pic>
                    <p:nvPicPr>
                      <p:cNvPr id="7783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1113" y="4743450"/>
                        <a:ext cx="6440487" cy="104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381000" y="5715000"/>
            <a:ext cx="4038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 dirty="0">
                <a:solidFill>
                  <a:schemeClr val="accent2"/>
                </a:solidFill>
                <a:latin typeface="Arial Narrow" charset="0"/>
              </a:rPr>
              <a:t>(b) How about potential at B?</a:t>
            </a:r>
          </a:p>
        </p:txBody>
      </p:sp>
    </p:spTree>
    <p:extLst>
      <p:ext uri="{BB962C8B-B14F-4D97-AF65-F5344CB8AC3E}">
        <p14:creationId xmlns:p14="http://schemas.microsoft.com/office/powerpoint/2010/main" val="1152981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June 12, 2019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1444-001, Summer 2019             Dr. Jaehoon Yu</a:t>
            </a:r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DE5C8-869A-8C42-897B-94DBA17EB52A}" type="slidenum">
              <a:rPr lang="en-US"/>
              <a:pPr/>
              <a:t>9</a:t>
            </a:fld>
            <a:endParaRPr lang="en-US"/>
          </a:p>
        </p:txBody>
      </p:sp>
      <p:pic>
        <p:nvPicPr>
          <p:cNvPr id="242690" name="Picture 2" descr="FG23_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609600"/>
            <a:ext cx="2743200" cy="2057400"/>
          </a:xfrm>
          <a:prstGeom prst="rect">
            <a:avLst/>
          </a:prstGeom>
          <a:noFill/>
        </p:spPr>
      </p:pic>
      <p:sp>
        <p:nvSpPr>
          <p:cNvPr id="24269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/>
          <a:lstStyle/>
          <a:p>
            <a:r>
              <a:rPr lang="en-US"/>
              <a:t>Example 23 – 8 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6477000" cy="175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/>
              <a:t>Potential due to a ring of charge</a:t>
            </a:r>
            <a:r>
              <a:rPr lang="en-US" sz="2800" dirty="0"/>
              <a:t>: A thin circular ring of radius R carries a uniformly distributed charge Q. Determine the electric potential at a point P on the axis of the ring a distance </a:t>
            </a:r>
            <a:r>
              <a:rPr lang="en-US" sz="2800" dirty="0" err="1"/>
              <a:t>x</a:t>
            </a:r>
            <a:r>
              <a:rPr lang="en-US" sz="2800" dirty="0"/>
              <a:t> from its center.</a:t>
            </a:r>
          </a:p>
        </p:txBody>
      </p:sp>
      <p:sp>
        <p:nvSpPr>
          <p:cNvPr id="242693" name="Rectangle 5"/>
          <p:cNvSpPr>
            <a:spLocks noChangeArrowheads="1"/>
          </p:cNvSpPr>
          <p:nvPr/>
        </p:nvSpPr>
        <p:spPr bwMode="auto">
          <a:xfrm>
            <a:off x="152400" y="2819400"/>
            <a:ext cx="861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accent2"/>
                </a:solidFill>
                <a:latin typeface="Arial Narrow" charset="0"/>
              </a:rPr>
              <a:t>Each point on the ring is at the same distance from the point P.  What is the distance?</a:t>
            </a:r>
          </a:p>
        </p:txBody>
      </p:sp>
      <p:graphicFrame>
        <p:nvGraphicFramePr>
          <p:cNvPr id="242694" name="Object 6"/>
          <p:cNvGraphicFramePr>
            <a:graphicFrameLocks noChangeAspect="1"/>
          </p:cNvGraphicFramePr>
          <p:nvPr/>
        </p:nvGraphicFramePr>
        <p:xfrm>
          <a:off x="4205288" y="3352800"/>
          <a:ext cx="2043112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21" name="Equation" r:id="rId4" imgW="774360" imgH="241200" progId="Equation.DSMT4">
                  <p:embed/>
                </p:oleObj>
              </mc:Choice>
              <mc:Fallback>
                <p:oleObj name="Equation" r:id="rId4" imgW="774360" imgH="241200" progId="Equation.DSMT4">
                  <p:embed/>
                  <p:pic>
                    <p:nvPicPr>
                      <p:cNvPr id="24269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5288" y="3352800"/>
                        <a:ext cx="2043112" cy="612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2695" name="Rectangle 7"/>
          <p:cNvSpPr>
            <a:spLocks noChangeArrowheads="1"/>
          </p:cNvSpPr>
          <p:nvPr/>
        </p:nvSpPr>
        <p:spPr bwMode="auto">
          <a:xfrm>
            <a:off x="228600" y="38862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chemeClr val="accent2"/>
                </a:solidFill>
                <a:latin typeface="Arial Narrow" charset="0"/>
              </a:rPr>
              <a:t>So the potential at P is</a:t>
            </a:r>
          </a:p>
        </p:txBody>
      </p:sp>
      <p:graphicFrame>
        <p:nvGraphicFramePr>
          <p:cNvPr id="242696" name="Object 8"/>
          <p:cNvGraphicFramePr>
            <a:graphicFrameLocks noChangeAspect="1"/>
          </p:cNvGraphicFramePr>
          <p:nvPr/>
        </p:nvGraphicFramePr>
        <p:xfrm>
          <a:off x="1381125" y="4267200"/>
          <a:ext cx="180975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22" name="Equation" r:id="rId6" imgW="723600" imgH="406080" progId="Equation.DSMT4">
                  <p:embed/>
                </p:oleObj>
              </mc:Choice>
              <mc:Fallback>
                <p:oleObj name="Equation" r:id="rId6" imgW="723600" imgH="406080" progId="Equation.DSMT4">
                  <p:embed/>
                  <p:pic>
                    <p:nvPicPr>
                      <p:cNvPr id="24269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1125" y="4267200"/>
                        <a:ext cx="1809750" cy="1017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99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2697" name="Object 9"/>
          <p:cNvGraphicFramePr>
            <a:graphicFrameLocks noChangeAspect="1"/>
          </p:cNvGraphicFramePr>
          <p:nvPr/>
        </p:nvGraphicFramePr>
        <p:xfrm>
          <a:off x="815975" y="4495800"/>
          <a:ext cx="63182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23" name="Equation" r:id="rId8" imgW="253800" imgH="164880" progId="Equation.DSMT4">
                  <p:embed/>
                </p:oleObj>
              </mc:Choice>
              <mc:Fallback>
                <p:oleObj name="Equation" r:id="rId8" imgW="253800" imgH="164880" progId="Equation.DSMT4">
                  <p:embed/>
                  <p:pic>
                    <p:nvPicPr>
                      <p:cNvPr id="24269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975" y="4495800"/>
                        <a:ext cx="631825" cy="412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99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2698" name="Object 10"/>
          <p:cNvGraphicFramePr>
            <a:graphicFrameLocks noChangeAspect="1"/>
          </p:cNvGraphicFramePr>
          <p:nvPr/>
        </p:nvGraphicFramePr>
        <p:xfrm>
          <a:off x="3155950" y="4267200"/>
          <a:ext cx="187325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24" name="Equation" r:id="rId10" imgW="749160" imgH="406080" progId="Equation.DSMT4">
                  <p:embed/>
                </p:oleObj>
              </mc:Choice>
              <mc:Fallback>
                <p:oleObj name="Equation" r:id="rId10" imgW="749160" imgH="406080" progId="Equation.DSMT4">
                  <p:embed/>
                  <p:pic>
                    <p:nvPicPr>
                      <p:cNvPr id="24269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5950" y="4267200"/>
                        <a:ext cx="1873250" cy="1017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99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2699" name="Object 11"/>
          <p:cNvGraphicFramePr>
            <a:graphicFrameLocks noChangeAspect="1"/>
          </p:cNvGraphicFramePr>
          <p:nvPr/>
        </p:nvGraphicFramePr>
        <p:xfrm>
          <a:off x="3016250" y="5135563"/>
          <a:ext cx="3079750" cy="111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25" name="Equation" r:id="rId12" imgW="1231560" imgH="444240" progId="Equation.DSMT4">
                  <p:embed/>
                </p:oleObj>
              </mc:Choice>
              <mc:Fallback>
                <p:oleObj name="Equation" r:id="rId12" imgW="1231560" imgH="444240" progId="Equation.DSMT4">
                  <p:embed/>
                  <p:pic>
                    <p:nvPicPr>
                      <p:cNvPr id="24269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250" y="5135563"/>
                        <a:ext cx="3079750" cy="1112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99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2700" name="Object 12"/>
          <p:cNvGraphicFramePr>
            <a:graphicFrameLocks noChangeAspect="1"/>
          </p:cNvGraphicFramePr>
          <p:nvPr/>
        </p:nvGraphicFramePr>
        <p:xfrm>
          <a:off x="6038850" y="5105400"/>
          <a:ext cx="2190750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26" name="Equation" r:id="rId14" imgW="876240" imgH="444240" progId="Equation.DSMT4">
                  <p:embed/>
                </p:oleObj>
              </mc:Choice>
              <mc:Fallback>
                <p:oleObj name="Equation" r:id="rId14" imgW="876240" imgH="444240" progId="Equation.DSMT4">
                  <p:embed/>
                  <p:pic>
                    <p:nvPicPr>
                      <p:cNvPr id="24270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5105400"/>
                        <a:ext cx="2190750" cy="1112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99FFCC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029200" y="4419600"/>
            <a:ext cx="2722563" cy="1676400"/>
            <a:chOff x="3168" y="2784"/>
            <a:chExt cx="1715" cy="1056"/>
          </a:xfrm>
        </p:grpSpPr>
        <p:sp>
          <p:nvSpPr>
            <p:cNvPr id="242702" name="Oval 14"/>
            <p:cNvSpPr>
              <a:spLocks noChangeArrowheads="1"/>
            </p:cNvSpPr>
            <p:nvPr/>
          </p:nvSpPr>
          <p:spPr bwMode="auto">
            <a:xfrm>
              <a:off x="3168" y="3264"/>
              <a:ext cx="528" cy="576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242703" name="Text Box 15"/>
            <p:cNvSpPr txBox="1">
              <a:spLocks noChangeArrowheads="1"/>
            </p:cNvSpPr>
            <p:nvPr/>
          </p:nvSpPr>
          <p:spPr bwMode="auto">
            <a:xfrm>
              <a:off x="3888" y="2784"/>
              <a:ext cx="995" cy="306"/>
            </a:xfrm>
            <a:prstGeom prst="rect">
              <a:avLst/>
            </a:prstGeom>
            <a:solidFill>
              <a:srgbClr val="FFFF66"/>
            </a:solidFill>
            <a:ln w="28575">
              <a:solidFill>
                <a:srgbClr val="CC0000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CC0000"/>
                  </a:solidFill>
                  <a:latin typeface="Arial Narrow" charset="0"/>
                </a:rPr>
                <a:t>What’s this?</a:t>
              </a:r>
            </a:p>
          </p:txBody>
        </p:sp>
        <p:cxnSp>
          <p:nvCxnSpPr>
            <p:cNvPr id="242704" name="AutoShape 16"/>
            <p:cNvCxnSpPr>
              <a:cxnSpLocks noChangeShapeType="1"/>
              <a:stCxn id="242703" idx="2"/>
              <a:endCxn id="242702" idx="7"/>
            </p:cNvCxnSpPr>
            <p:nvPr/>
          </p:nvCxnSpPr>
          <p:spPr bwMode="auto">
            <a:xfrm flipH="1">
              <a:off x="3619" y="3099"/>
              <a:ext cx="767" cy="240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17780306"/>
      </p:ext>
    </p:extLst>
  </p:cSld>
  <p:clrMapOvr>
    <a:masterClrMapping/>
  </p:clrMapOvr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16828</TotalTime>
  <Words>1679</Words>
  <Application>Microsoft Macintosh PowerPoint</Application>
  <PresentationFormat>On-screen Show (4:3)</PresentationFormat>
  <Paragraphs>192</Paragraphs>
  <Slides>18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 Narrow</vt:lpstr>
      <vt:lpstr>Monotype Corsiva</vt:lpstr>
      <vt:lpstr>Symbol</vt:lpstr>
      <vt:lpstr>Times New Roman</vt:lpstr>
      <vt:lpstr>phys1443-spring02</vt:lpstr>
      <vt:lpstr>Equation</vt:lpstr>
      <vt:lpstr>PHYS 1441 – Section 001 Lecture #7</vt:lpstr>
      <vt:lpstr>Announcements</vt:lpstr>
      <vt:lpstr>Reminder: Special Project #3</vt:lpstr>
      <vt:lpstr>Properties of the Electric Potential</vt:lpstr>
      <vt:lpstr>Shape of the Electric Potential</vt:lpstr>
      <vt:lpstr>Example 23 – 6</vt:lpstr>
      <vt:lpstr>Electric Potential by Charge Distributions</vt:lpstr>
      <vt:lpstr>Example </vt:lpstr>
      <vt:lpstr>Example 23 – 8 </vt:lpstr>
      <vt:lpstr>Equi-potential Surfaces</vt:lpstr>
      <vt:lpstr>Equi-potential Surfaces</vt:lpstr>
      <vt:lpstr>PowerPoint Presentation</vt:lpstr>
      <vt:lpstr>DUNE Field Cage Outside View</vt:lpstr>
      <vt:lpstr>DUNE Field Cage Inside View</vt:lpstr>
      <vt:lpstr>DUNE Field Cage Construction</vt:lpstr>
      <vt:lpstr>FC Module</vt:lpstr>
      <vt:lpstr>Cathode and Field Cage Connection at the Corner</vt:lpstr>
      <vt:lpstr>Field Simulations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565</cp:revision>
  <dcterms:created xsi:type="dcterms:W3CDTF">2012-01-19T04:21:20Z</dcterms:created>
  <dcterms:modified xsi:type="dcterms:W3CDTF">2019-06-12T18:20:03Z</dcterms:modified>
</cp:coreProperties>
</file>