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6" r:id="rId2"/>
    <p:sldId id="590" r:id="rId3"/>
    <p:sldId id="592" r:id="rId4"/>
    <p:sldId id="663" r:id="rId5"/>
    <p:sldId id="664" r:id="rId6"/>
    <p:sldId id="665" r:id="rId7"/>
    <p:sldId id="666" r:id="rId8"/>
    <p:sldId id="667" r:id="rId9"/>
    <p:sldId id="668" r:id="rId10"/>
    <p:sldId id="669" r:id="rId11"/>
    <p:sldId id="629" r:id="rId12"/>
    <p:sldId id="630" r:id="rId13"/>
    <p:sldId id="631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FFCC"/>
    <a:srgbClr val="FFFFCC"/>
    <a:srgbClr val="CC6600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8"/>
    <p:restoredTop sz="96327"/>
  </p:normalViewPr>
  <p:slideViewPr>
    <p:cSldViewPr>
      <p:cViewPr varScale="1">
        <p:scale>
          <a:sx n="128" d="100"/>
          <a:sy n="128" d="100"/>
        </p:scale>
        <p:origin x="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wmf"/><Relationship Id="rId7" Type="http://schemas.openxmlformats.org/officeDocument/2006/relationships/image" Target="../media/image9.e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w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image" Target="../media/image19.wmf"/><Relationship Id="rId6" Type="http://schemas.openxmlformats.org/officeDocument/2006/relationships/image" Target="../media/image24.emf"/><Relationship Id="rId5" Type="http://schemas.openxmlformats.org/officeDocument/2006/relationships/image" Target="../media/image23.wmf"/><Relationship Id="rId10" Type="http://schemas.openxmlformats.org/officeDocument/2006/relationships/image" Target="../media/image28.emf"/><Relationship Id="rId4" Type="http://schemas.openxmlformats.org/officeDocument/2006/relationships/image" Target="../media/image22.wmf"/><Relationship Id="rId9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wmf"/><Relationship Id="rId4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wmf"/><Relationship Id="rId4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e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2.jpe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jpeg"/><Relationship Id="rId21" Type="http://schemas.openxmlformats.org/officeDocument/2006/relationships/image" Target="../media/image11.e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w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e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e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emf"/><Relationship Id="rId22" Type="http://schemas.openxmlformats.org/officeDocument/2006/relationships/image" Target="../media/image2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e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e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e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0.e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Relationship Id="rId22" Type="http://schemas.openxmlformats.org/officeDocument/2006/relationships/image" Target="../media/image4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#8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42291" y="1447800"/>
            <a:ext cx="29514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Thursday, June 13,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80876B-5CD6-B249-BCF7-B761670583A9}"/>
              </a:ext>
            </a:extLst>
          </p:cNvPr>
          <p:cNvSpPr txBox="1">
            <a:spLocks/>
          </p:cNvSpPr>
          <p:nvPr/>
        </p:nvSpPr>
        <p:spPr bwMode="auto">
          <a:xfrm>
            <a:off x="12192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Electric Dipole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 Determined from V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Electrostatic Potential Energy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24 Capacitance etc..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Capacitors 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Capacitors in Series or Parallel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1E535C9-3FE2-8D4F-B7DC-7A733E5A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264" y="5791200"/>
            <a:ext cx="677313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#6, due 11pm, Wednesday, June 19!!</a:t>
            </a:r>
          </a:p>
        </p:txBody>
      </p:sp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 electrostatic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in dealing with electrons, atoms or molecules atomic scale problems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convenience 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NOT a 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3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2160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3250"/>
                        <a:ext cx="6604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4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216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43400"/>
                        <a:ext cx="18907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5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216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4343400"/>
                        <a:ext cx="12747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5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52400" y="5334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 memory, etc…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the capacitor different than the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  <p:extLst>
      <p:ext uri="{BB962C8B-B14F-4D97-AF65-F5344CB8AC3E}">
        <p14:creationId xmlns:p14="http://schemas.microsoft.com/office/powerpoint/2010/main" val="5453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E430A0CC-1A65-814C-981A-7D007EE5555C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1816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would you draw symbols for a capacitor and a battery in a circuit diagram?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20380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8768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68337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19400" y="5943600"/>
            <a:ext cx="76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4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  <p:bldP spid="203797" grpId="0" build="p"/>
      <p:bldP spid="2038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 the other negative in equal amount.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 on each  capacitor plate is 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the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1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204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537200"/>
                        <a:ext cx="1295400" cy="482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4929188" cy="3365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is a 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 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F 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781800" y="1981203"/>
            <a:ext cx="2590800" cy="1905001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312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61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12" grpId="0" animBg="1"/>
      <p:bldP spid="204813" grpId="0"/>
      <p:bldP spid="204814" grpId="0" animBg="1"/>
      <p:bldP spid="204815" grpId="0" animBg="1"/>
      <p:bldP spid="2048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Thursday, June 14,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334000"/>
          </a:xfrm>
        </p:spPr>
        <p:txBody>
          <a:bodyPr/>
          <a:lstStyle/>
          <a:p>
            <a:r>
              <a:rPr lang="en-US" sz="2800" dirty="0"/>
              <a:t>Reading Assignment</a:t>
            </a:r>
          </a:p>
          <a:p>
            <a:pPr lvl="1"/>
            <a:r>
              <a:rPr lang="en-US" sz="2400" dirty="0"/>
              <a:t>CH 23.9</a:t>
            </a:r>
          </a:p>
          <a:p>
            <a:r>
              <a:rPr lang="en-US" sz="2800" dirty="0"/>
              <a:t>Mid-term exam</a:t>
            </a:r>
          </a:p>
          <a:p>
            <a:pPr lvl="1"/>
            <a:r>
              <a:rPr lang="en-US" sz="2400" dirty="0"/>
              <a:t>In class Tuesday, June 18</a:t>
            </a:r>
          </a:p>
          <a:p>
            <a:pPr lvl="1"/>
            <a:r>
              <a:rPr lang="en-US" sz="2400" dirty="0"/>
              <a:t>Comprehensive exam which covers CH21.1 through what we learn Monday, June 17 plus appendices A and B the math refresher</a:t>
            </a:r>
          </a:p>
          <a:p>
            <a:pPr lvl="1" eaLnBrk="1" hangingPunct="1"/>
            <a:r>
              <a:rPr lang="en-US" sz="2400" dirty="0"/>
              <a:t>BYOF: You may bring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/>
              <a:t> formulae and values of constants for the exam</a:t>
            </a:r>
          </a:p>
          <a:p>
            <a:pPr lvl="1" eaLnBrk="1" hangingPunct="1"/>
            <a:r>
              <a:rPr lang="en-US" sz="2400" dirty="0"/>
              <a:t>No derivations, word definitions, setups or solutions of any problems!</a:t>
            </a:r>
          </a:p>
          <a:p>
            <a:pPr lvl="1" eaLnBrk="1" hangingPunct="1"/>
            <a:r>
              <a:rPr lang="en-US" sz="2400" dirty="0"/>
              <a:t>No additional formulae or values of constants will be provided!</a:t>
            </a:r>
          </a:p>
        </p:txBody>
      </p:sp>
    </p:spTree>
    <p:extLst>
      <p:ext uri="{BB962C8B-B14F-4D97-AF65-F5344CB8AC3E}">
        <p14:creationId xmlns:p14="http://schemas.microsoft.com/office/powerpoint/2010/main" val="39775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Reminder: Special Project #3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800000"/>
                </a:solidFill>
              </a:rPr>
              <a:t>Particle Accelerator</a:t>
            </a:r>
            <a:r>
              <a:rPr lang="en-US" sz="2400" dirty="0">
                <a:solidFill>
                  <a:schemeClr val="hlink"/>
                </a:solidFill>
              </a:rPr>
              <a:t>.  </a:t>
            </a:r>
            <a:r>
              <a:rPr lang="en-US" sz="2400" dirty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r>
              <a:rPr lang="en-US" sz="2400" dirty="0">
                <a:solidFill>
                  <a:srgbClr val="0000FF"/>
                </a:solidFill>
              </a:rPr>
              <a:t> with charge </a:t>
            </a:r>
            <a:r>
              <a:rPr lang="en-US" sz="2400" b="1" dirty="0">
                <a:solidFill>
                  <a:srgbClr val="0000FF"/>
                </a:solidFill>
              </a:rPr>
              <a:t>-Q</a:t>
            </a:r>
            <a:r>
              <a:rPr lang="en-US" sz="2400" dirty="0">
                <a:solidFill>
                  <a:srgbClr val="0000FF"/>
                </a:solidFill>
              </a:rPr>
              <a:t> is accelerated in the uniform field </a:t>
            </a:r>
            <a:r>
              <a:rPr lang="en-US" sz="2400" b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between two parallel charged plates whose separation is </a:t>
            </a:r>
            <a:r>
              <a:rPr lang="en-US" sz="2400" b="1" dirty="0">
                <a:solidFill>
                  <a:srgbClr val="0000FF"/>
                </a:solidFill>
              </a:rPr>
              <a:t>D</a:t>
            </a:r>
            <a:r>
              <a:rPr lang="en-US" sz="2400" dirty="0">
                <a:solidFill>
                  <a:srgbClr val="0000FF"/>
                </a:solidFill>
              </a:rPr>
              <a:t> as shown in the figure on the right. The charged particle is accelerated from an initial speed </a:t>
            </a:r>
            <a:r>
              <a:rPr lang="en-US" sz="2400" b="1" dirty="0">
                <a:solidFill>
                  <a:srgbClr val="0000FF"/>
                </a:solidFill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near the negative plate and passes through a tiny hole in the positive plate as shown in the figure right.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>
                <a:solidFill>
                  <a:schemeClr val="hlink"/>
                </a:solidFill>
              </a:rPr>
              <a:t>M, Q, D,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, </a:t>
            </a:r>
            <a:r>
              <a:rPr lang="en-US" sz="2000" b="1" dirty="0" err="1">
                <a:solidFill>
                  <a:schemeClr val="hlink"/>
                </a:solidFill>
              </a:rPr>
              <a:t>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and</a:t>
            </a:r>
            <a:r>
              <a:rPr lang="en-US" sz="2000" b="1" dirty="0">
                <a:solidFill>
                  <a:schemeClr val="hlink"/>
                </a:solidFill>
              </a:rPr>
              <a:t> v</a:t>
            </a:r>
            <a:r>
              <a:rPr lang="en-US" sz="2000" b="1" baseline="-25000" dirty="0">
                <a:solidFill>
                  <a:schemeClr val="hlink"/>
                </a:solidFill>
              </a:rPr>
              <a:t>0</a:t>
            </a:r>
            <a:r>
              <a:rPr lang="en-US" sz="2000" b="1" dirty="0">
                <a:solidFill>
                  <a:schemeClr val="hlink"/>
                </a:solidFill>
              </a:rPr>
              <a:t>.  </a:t>
            </a:r>
            <a:endParaRPr lang="en-US" sz="2000" b="1" baseline="-25000" dirty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Please do NOT copy but have your own handwritten answer!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Due beginning of the class Monday, June 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3741-E10E-B744-B5A1-318030DC8332}" type="slidenum">
              <a:rPr lang="en-US"/>
              <a:pPr/>
              <a:t>4</a:t>
            </a:fld>
            <a:endParaRPr lang="en-US"/>
          </a:p>
        </p:txBody>
      </p:sp>
      <p:pic>
        <p:nvPicPr>
          <p:cNvPr id="202775" name="Picture 23" descr="FG23_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219200"/>
            <a:ext cx="3657600" cy="3124200"/>
          </a:xfrm>
          <a:prstGeom prst="rect">
            <a:avLst/>
          </a:prstGeom>
          <a:noFill/>
        </p:spPr>
      </p:pic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Electric Potential due to Electric Dipoles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57200" y="6858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What is an electric dipole?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Two equal point charge Q of opposite signs separated by a distance</a:t>
            </a:r>
            <a:r>
              <a:rPr lang="en-US" sz="28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 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behaves like one entity: p=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sz="28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endParaRPr lang="en-US" sz="2800" dirty="0">
              <a:solidFill>
                <a:srgbClr val="660066"/>
              </a:solidFill>
              <a:latin typeface="Monotype Corsiva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electric potential due to a dipole at a point 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We take V=0 at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simple sum of the potential at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p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by the two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Since 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cos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if r&gt;&gt;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r&gt;&gt;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thus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r+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r~r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</a:p>
        </p:txBody>
      </p:sp>
      <p:graphicFrame>
        <p:nvGraphicFramePr>
          <p:cNvPr id="202774" name="Object 22"/>
          <p:cNvGraphicFramePr>
            <a:graphicFrameLocks noChangeAspect="1"/>
          </p:cNvGraphicFramePr>
          <p:nvPr/>
        </p:nvGraphicFramePr>
        <p:xfrm>
          <a:off x="533400" y="4484688"/>
          <a:ext cx="50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1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2027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84688"/>
                        <a:ext cx="50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6" name="Object 24"/>
          <p:cNvGraphicFramePr>
            <a:graphicFrameLocks noChangeAspect="1"/>
          </p:cNvGraphicFramePr>
          <p:nvPr/>
        </p:nvGraphicFramePr>
        <p:xfrm>
          <a:off x="228600" y="5715000"/>
          <a:ext cx="50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2" name="Equation" r:id="rId6" imgW="253800" imgH="164880" progId="Equation.DSMT4">
                  <p:embed/>
                </p:oleObj>
              </mc:Choice>
              <mc:Fallback>
                <p:oleObj name="Equation" r:id="rId6" imgW="253800" imgH="164880" progId="Equation.DSMT4">
                  <p:embed/>
                  <p:pic>
                    <p:nvPicPr>
                      <p:cNvPr id="20277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15000"/>
                        <a:ext cx="50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7" name="Object 25"/>
          <p:cNvGraphicFramePr>
            <a:graphicFrameLocks noChangeAspect="1"/>
          </p:cNvGraphicFramePr>
          <p:nvPr/>
        </p:nvGraphicFramePr>
        <p:xfrm>
          <a:off x="914400" y="4267200"/>
          <a:ext cx="16240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Equation" r:id="rId8" imgW="812520" imgH="406080" progId="Equation.DSMT4">
                  <p:embed/>
                </p:oleObj>
              </mc:Choice>
              <mc:Fallback>
                <p:oleObj name="Equation" r:id="rId8" imgW="812520" imgH="406080" progId="Equation.DSMT4">
                  <p:embed/>
                  <p:pic>
                    <p:nvPicPr>
                      <p:cNvPr id="20277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162401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8" name="Object 26"/>
          <p:cNvGraphicFramePr>
            <a:graphicFrameLocks noChangeAspect="1"/>
          </p:cNvGraphicFramePr>
          <p:nvPr/>
        </p:nvGraphicFramePr>
        <p:xfrm>
          <a:off x="2463800" y="4152900"/>
          <a:ext cx="246221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4" name="Equation" r:id="rId10" imgW="1231900" imgH="508000" progId="Equation.DSMT4">
                  <p:embed/>
                </p:oleObj>
              </mc:Choice>
              <mc:Fallback>
                <p:oleObj name="Equation" r:id="rId10" imgW="1231900" imgH="508000" progId="Equation.DSMT4">
                  <p:embed/>
                  <p:pic>
                    <p:nvPicPr>
                      <p:cNvPr id="20277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152900"/>
                        <a:ext cx="2462213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9" name="Object 27"/>
          <p:cNvGraphicFramePr>
            <a:graphicFrameLocks noChangeAspect="1"/>
          </p:cNvGraphicFramePr>
          <p:nvPr/>
        </p:nvGraphicFramePr>
        <p:xfrm>
          <a:off x="4903788" y="4251325"/>
          <a:ext cx="23860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5" name="Equation" r:id="rId12" imgW="1193800" imgH="431800" progId="Equation.DSMT4">
                  <p:embed/>
                </p:oleObj>
              </mc:Choice>
              <mc:Fallback>
                <p:oleObj name="Equation" r:id="rId12" imgW="1193800" imgH="431800" progId="Equation.DSMT4">
                  <p:embed/>
                  <p:pic>
                    <p:nvPicPr>
                      <p:cNvPr id="20277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251325"/>
                        <a:ext cx="23860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0" name="Object 28"/>
          <p:cNvGraphicFramePr>
            <a:graphicFrameLocks noChangeAspect="1"/>
          </p:cNvGraphicFramePr>
          <p:nvPr/>
        </p:nvGraphicFramePr>
        <p:xfrm>
          <a:off x="7188200" y="4229100"/>
          <a:ext cx="18034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6" name="Equation" r:id="rId14" imgW="901700" imgH="444500" progId="Equation.DSMT4">
                  <p:embed/>
                </p:oleObj>
              </mc:Choice>
              <mc:Fallback>
                <p:oleObj name="Equation" r:id="rId14" imgW="901700" imgH="444500" progId="Equation.DSMT4">
                  <p:embed/>
                  <p:pic>
                    <p:nvPicPr>
                      <p:cNvPr id="20278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4229100"/>
                        <a:ext cx="18034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1" name="Object 29"/>
          <p:cNvGraphicFramePr>
            <a:graphicFrameLocks noChangeAspect="1"/>
          </p:cNvGraphicFramePr>
          <p:nvPr/>
        </p:nvGraphicFramePr>
        <p:xfrm>
          <a:off x="711200" y="5461000"/>
          <a:ext cx="1651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7" name="Equation" r:id="rId16" imgW="825500" imgH="431800" progId="Equation.DSMT4">
                  <p:embed/>
                </p:oleObj>
              </mc:Choice>
              <mc:Fallback>
                <p:oleObj name="Equation" r:id="rId16" imgW="825500" imgH="431800" progId="Equation.DSMT4">
                  <p:embed/>
                  <p:pic>
                    <p:nvPicPr>
                      <p:cNvPr id="20278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461000"/>
                        <a:ext cx="16510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2" name="Object 30"/>
          <p:cNvGraphicFramePr>
            <a:graphicFrameLocks noChangeAspect="1"/>
          </p:cNvGraphicFramePr>
          <p:nvPr/>
        </p:nvGraphicFramePr>
        <p:xfrm>
          <a:off x="2338388" y="5473700"/>
          <a:ext cx="152241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8" name="Equation" r:id="rId18" imgW="762000" imgH="419100" progId="Equation.DSMT4">
                  <p:embed/>
                </p:oleObj>
              </mc:Choice>
              <mc:Fallback>
                <p:oleObj name="Equation" r:id="rId18" imgW="762000" imgH="419100" progId="Equation.DSMT4">
                  <p:embed/>
                  <p:pic>
                    <p:nvPicPr>
                      <p:cNvPr id="20278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5473700"/>
                        <a:ext cx="1522412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3" name="Object 31"/>
          <p:cNvGraphicFramePr>
            <a:graphicFrameLocks noChangeAspect="1"/>
          </p:cNvGraphicFramePr>
          <p:nvPr/>
        </p:nvGraphicFramePr>
        <p:xfrm>
          <a:off x="6205538" y="5546725"/>
          <a:ext cx="26003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9" name="Equation" r:id="rId20" imgW="990600" imgH="419100" progId="Equation.DSMT4">
                  <p:embed/>
                </p:oleObj>
              </mc:Choice>
              <mc:Fallback>
                <p:oleObj name="Equation" r:id="rId20" imgW="990600" imgH="419100" progId="Equation.DSMT4">
                  <p:embed/>
                  <p:pic>
                    <p:nvPicPr>
                      <p:cNvPr id="2027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5546725"/>
                        <a:ext cx="2600325" cy="11033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84" name="AutoShape 32"/>
          <p:cNvSpPr>
            <a:spLocks noChangeArrowheads="1"/>
          </p:cNvSpPr>
          <p:nvPr/>
        </p:nvSpPr>
        <p:spPr bwMode="auto">
          <a:xfrm>
            <a:off x="3992562" y="5181600"/>
            <a:ext cx="2027238" cy="1834158"/>
          </a:xfrm>
          <a:prstGeom prst="rightArrow">
            <a:avLst>
              <a:gd name="adj1" fmla="val 50000"/>
              <a:gd name="adj2" fmla="val 2863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V by a dipole at a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distance r from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the dipole</a:t>
            </a:r>
          </a:p>
        </p:txBody>
      </p:sp>
    </p:spTree>
    <p:extLst>
      <p:ext uri="{BB962C8B-B14F-4D97-AF65-F5344CB8AC3E}">
        <p14:creationId xmlns:p14="http://schemas.microsoft.com/office/powerpoint/2010/main" val="5187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  <p:bldP spid="2027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5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 a 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between the two points separated by a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3" name="Equation" r:id="rId3" imgW="533160" imgH="203040" progId="Equation.DSMT4">
                  <p:embed/>
                </p:oleObj>
              </mc:Choice>
              <mc:Fallback>
                <p:oleObj name="Equation" r:id="rId3" imgW="533160" imgH="203040" progId="Equation.DSMT4">
                  <p:embed/>
                  <p:pic>
                    <p:nvPicPr>
                      <p:cNvPr id="2109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92225"/>
                        <a:ext cx="12541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25963" y="1112838"/>
          <a:ext cx="1373187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4" name="Equation" r:id="rId5" imgW="584200" imgH="342900" progId="Equation.DSMT4">
                  <p:embed/>
                </p:oleObj>
              </mc:Choice>
              <mc:Fallback>
                <p:oleObj name="Equation" r:id="rId5" imgW="584200" imgH="342900" progId="Equation.DSMT4">
                  <p:embed/>
                  <p:pic>
                    <p:nvPicPr>
                      <p:cNvPr id="21096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1112838"/>
                        <a:ext cx="1373187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5" name="Equation" r:id="rId7" imgW="330120" imgH="164880" progId="Equation.DSMT4">
                  <p:embed/>
                </p:oleObj>
              </mc:Choice>
              <mc:Fallback>
                <p:oleObj name="Equation" r:id="rId7" imgW="330120" imgH="164880" progId="Equation.DSMT4">
                  <p:embed/>
                  <p:pic>
                    <p:nvPicPr>
                      <p:cNvPr id="210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76488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81600"/>
          <a:ext cx="17716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6" name="Equation" r:id="rId9" imgW="622300" imgH="381000" progId="Equation.DSMT4">
                  <p:embed/>
                </p:oleObj>
              </mc:Choice>
              <mc:Fallback>
                <p:oleObj name="Equation" r:id="rId9" imgW="622300" imgH="381000" progId="Equation.DSMT4">
                  <p:embed/>
                  <p:pic>
                    <p:nvPicPr>
                      <p:cNvPr id="2109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81600"/>
                        <a:ext cx="1771650" cy="10858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41663" y="2303463"/>
          <a:ext cx="15557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7" name="Equation" r:id="rId11" imgW="546100" imgH="190500" progId="Equation.DSMT4">
                  <p:embed/>
                </p:oleObj>
              </mc:Choice>
              <mc:Fallback>
                <p:oleObj name="Equation" r:id="rId11" imgW="546100" imgH="190500" progId="Equation.DSMT4">
                  <p:embed/>
                  <p:pic>
                    <p:nvPicPr>
                      <p:cNvPr id="2109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2303463"/>
                        <a:ext cx="15557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25688"/>
          <a:ext cx="10842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8" name="Equation" r:id="rId13" imgW="381000" imgH="228600" progId="Equation.DSMT4">
                  <p:embed/>
                </p:oleObj>
              </mc:Choice>
              <mc:Fallback>
                <p:oleObj name="Equation" r:id="rId13" imgW="381000" imgH="228600" progId="Equation.DSMT4">
                  <p:embed/>
                  <p:pic>
                    <p:nvPicPr>
                      <p:cNvPr id="2109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2325688"/>
                        <a:ext cx="10842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7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65" grpId="0" animBg="1"/>
      <p:bldP spid="2109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2296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 on which </a:t>
            </a:r>
            <a:r>
              <a:rPr lang="en-US" sz="2800" b="1" u="sng" dirty="0">
                <a:solidFill>
                  <a:srgbClr val="800000"/>
                </a:solidFill>
                <a:latin typeface="Arial Narrow" charset="0"/>
                <a:ea typeface="ＭＳ Ｐゴシック" charset="-128"/>
              </a:rPr>
              <a:t>V changes most rapidly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x, y and z, the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refers to x, y and 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x, while y and z are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dirty="0"/>
              <a:t>E Determined from V, </a:t>
            </a:r>
            <a:r>
              <a:rPr lang="en-US" dirty="0" err="1"/>
              <a:t>cnt’d</a:t>
            </a:r>
            <a:endParaRPr lang="en-US" dirty="0"/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2971800"/>
          <a:ext cx="12160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3" name="Equation" r:id="rId3" imgW="583920" imgH="368280" progId="Equation.DSMT4">
                  <p:embed/>
                </p:oleObj>
              </mc:Choice>
              <mc:Fallback>
                <p:oleObj name="Equation" r:id="rId3" imgW="583920" imgH="368280" progId="Equation.DSMT4">
                  <p:embed/>
                  <p:pic>
                    <p:nvPicPr>
                      <p:cNvPr id="212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71800"/>
                        <a:ext cx="121602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971800" y="4130675"/>
          <a:ext cx="10652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4" name="Equation" r:id="rId5" imgW="635000" imgH="381000" progId="Equation.DSMT4">
                  <p:embed/>
                </p:oleObj>
              </mc:Choice>
              <mc:Fallback>
                <p:oleObj name="Equation" r:id="rId5" imgW="635000" imgH="381000" progId="Equation.DSMT4">
                  <p:embed/>
                  <p:pic>
                    <p:nvPicPr>
                      <p:cNvPr id="2130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30675"/>
                        <a:ext cx="1065213" cy="639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4295775" y="4114800"/>
          <a:ext cx="10890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5" name="Equation" r:id="rId7" imgW="647640" imgH="406080" progId="Equation.DSMT4">
                  <p:embed/>
                </p:oleObj>
              </mc:Choice>
              <mc:Fallback>
                <p:oleObj name="Equation" r:id="rId7" imgW="647640" imgH="406080" progId="Equation.DSMT4">
                  <p:embed/>
                  <p:pic>
                    <p:nvPicPr>
                      <p:cNvPr id="213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4114800"/>
                        <a:ext cx="1089025" cy="6826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638800" y="4140200"/>
          <a:ext cx="10668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6" name="Equation" r:id="rId9" imgW="634680" imgH="368280" progId="Equation.DSMT4">
                  <p:embed/>
                </p:oleObj>
              </mc:Choice>
              <mc:Fallback>
                <p:oleObj name="Equation" r:id="rId9" imgW="634680" imgH="368280" progId="Equation.DSMT4">
                  <p:embed/>
                  <p:pic>
                    <p:nvPicPr>
                      <p:cNvPr id="213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40200"/>
                        <a:ext cx="1066800" cy="6175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7" name="Equation" r:id="rId11" imgW="241200" imgH="368280" progId="Equation.DSMT4">
                  <p:embed/>
                </p:oleObj>
              </mc:Choice>
              <mc:Fallback>
                <p:oleObj name="Equation" r:id="rId11" imgW="241200" imgH="368280" progId="Equation.DSMT4">
                  <p:embed/>
                  <p:pic>
                    <p:nvPicPr>
                      <p:cNvPr id="213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648200"/>
                        <a:ext cx="45085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53113"/>
          <a:ext cx="4460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8" name="Equation" r:id="rId13" imgW="254000" imgH="177800" progId="Equation.DSMT4">
                  <p:embed/>
                </p:oleObj>
              </mc:Choice>
              <mc:Fallback>
                <p:oleObj name="Equation" r:id="rId13" imgW="254000" imgH="177800" progId="Equation.DSMT4">
                  <p:embed/>
                  <p:pic>
                    <p:nvPicPr>
                      <p:cNvPr id="2130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53113"/>
                        <a:ext cx="446088" cy="31273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795713" y="5842000"/>
          <a:ext cx="10953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19" name="Equation" r:id="rId15" imgW="622300" imgH="190500" progId="Equation.DSMT4">
                  <p:embed/>
                </p:oleObj>
              </mc:Choice>
              <mc:Fallback>
                <p:oleObj name="Equation" r:id="rId15" imgW="622300" imgH="190500" progId="Equation.DSMT4">
                  <p:embed/>
                  <p:pic>
                    <p:nvPicPr>
                      <p:cNvPr id="2130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5842000"/>
                        <a:ext cx="1095375" cy="3349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20" name="Equation" r:id="rId17" imgW="444500" imgH="203200" progId="Equation.DSMT4">
                  <p:embed/>
                </p:oleObj>
              </mc:Choice>
              <mc:Fallback>
                <p:oleObj name="Equation" r:id="rId17" imgW="444500" imgH="203200" progId="Equation.DSMT4">
                  <p:embed/>
                  <p:pic>
                    <p:nvPicPr>
                      <p:cNvPr id="2130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5832475"/>
                        <a:ext cx="782638" cy="355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30863"/>
          <a:ext cx="25193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21" name="Equation" r:id="rId19" imgW="1435100" imgH="431800" progId="Equation.DSMT4">
                  <p:embed/>
                </p:oleObj>
              </mc:Choice>
              <mc:Fallback>
                <p:oleObj name="Equation" r:id="rId19" imgW="1435100" imgH="431800" progId="Equation.DSMT4">
                  <p:embed/>
                  <p:pic>
                    <p:nvPicPr>
                      <p:cNvPr id="2130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5630863"/>
                        <a:ext cx="2519362" cy="7588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990600" y="6374571"/>
          <a:ext cx="17145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22" name="Equation" r:id="rId21" imgW="1562100" imgH="431800" progId="Equation.DSMT4">
                  <p:embed/>
                </p:oleObj>
              </mc:Choice>
              <mc:Fallback>
                <p:oleObj name="Equation" r:id="rId21" imgW="1562100" imgH="431800" progId="Equation.DSMT4">
                  <p:embed/>
                  <p:pic>
                    <p:nvPicPr>
                      <p:cNvPr id="2130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374571"/>
                        <a:ext cx="1714500" cy="473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113601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is called </a:t>
            </a:r>
            <a:r>
              <a:rPr lang="en-US" sz="1400" b="1" dirty="0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 dirty="0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 dirty="0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39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nimBg="1"/>
      <p:bldP spid="2130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Energy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 a case in which a 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under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1" name="Equation" r:id="rId3" imgW="355320" imgH="164880" progId="Equation.DSMT4">
                  <p:embed/>
                </p:oleObj>
              </mc:Choice>
              <mc:Fallback>
                <p:oleObj name="Equation" r:id="rId3" imgW="355320" imgH="164880" progId="Equation.DSMT4">
                  <p:embed/>
                  <p:pic>
                    <p:nvPicPr>
                      <p:cNvPr id="2119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62288"/>
                        <a:ext cx="91598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82875" y="2979738"/>
          <a:ext cx="15382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2" name="Equation" r:id="rId5" imgW="596900" imgH="228600" progId="Equation.DSMT4">
                  <p:embed/>
                </p:oleObj>
              </mc:Choice>
              <mc:Fallback>
                <p:oleObj name="Equation" r:id="rId5" imgW="596900" imgH="228600" progId="Equation.DSMT4">
                  <p:embed/>
                  <p:pic>
                    <p:nvPicPr>
                      <p:cNvPr id="2119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979738"/>
                        <a:ext cx="1538288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86250" y="2947988"/>
          <a:ext cx="18653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3" name="Equation" r:id="rId7" imgW="723900" imgH="254000" progId="Equation.DSMT4">
                  <p:embed/>
                </p:oleObj>
              </mc:Choice>
              <mc:Fallback>
                <p:oleObj name="Equation" r:id="rId7" imgW="723900" imgH="254000" progId="Equation.DSMT4">
                  <p:embed/>
                  <p:pic>
                    <p:nvPicPr>
                      <p:cNvPr id="2119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947988"/>
                        <a:ext cx="186531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2979738"/>
          <a:ext cx="7524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4" name="Equation" r:id="rId9" imgW="292100" imgH="228600" progId="Equation.DSMT4">
                  <p:embed/>
                </p:oleObj>
              </mc:Choice>
              <mc:Fallback>
                <p:oleObj name="Equation" r:id="rId9" imgW="292100" imgH="228600" progId="Equation.DSMT4">
                  <p:embed/>
                  <p:pic>
                    <p:nvPicPr>
                      <p:cNvPr id="2119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2979738"/>
                        <a:ext cx="752475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58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 ∞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the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 a 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835150"/>
          <a:ext cx="10572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5" name="Equation" r:id="rId3" imgW="253800" imgH="164880" progId="Equation.DSMT4">
                  <p:embed/>
                </p:oleObj>
              </mc:Choice>
              <mc:Fallback>
                <p:oleObj name="Equation" r:id="rId3" imgW="253800" imgH="164880" progId="Equation.DSMT4">
                  <p:embed/>
                  <p:pic>
                    <p:nvPicPr>
                      <p:cNvPr id="2140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1835150"/>
                        <a:ext cx="10572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68750" y="1676400"/>
          <a:ext cx="14239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6" name="Equation" r:id="rId5" imgW="520700" imgH="431800" progId="Equation.DSMT4">
                  <p:embed/>
                </p:oleObj>
              </mc:Choice>
              <mc:Fallback>
                <p:oleObj name="Equation" r:id="rId5" imgW="520700" imgH="431800" progId="Equation.DSMT4">
                  <p:embed/>
                  <p:pic>
                    <p:nvPicPr>
                      <p:cNvPr id="2140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676400"/>
                        <a:ext cx="1423988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08350"/>
          <a:ext cx="1993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7" name="Equation" r:id="rId7" imgW="533400" imgH="228600" progId="Equation.DSMT4">
                  <p:embed/>
                </p:oleObj>
              </mc:Choice>
              <mc:Fallback>
                <p:oleObj name="Equation" r:id="rId7" imgW="533400" imgH="228600" progId="Equation.DSMT4">
                  <p:embed/>
                  <p:pic>
                    <p:nvPicPr>
                      <p:cNvPr id="2140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308350"/>
                        <a:ext cx="19939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81513" y="3243263"/>
          <a:ext cx="19034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8" name="Equation" r:id="rId9" imgW="774700" imgH="431800" progId="Equation.DSMT4">
                  <p:embed/>
                </p:oleObj>
              </mc:Choice>
              <mc:Fallback>
                <p:oleObj name="Equation" r:id="rId9" imgW="774700" imgH="431800" progId="Equation.DSMT4">
                  <p:embed/>
                  <p:pic>
                    <p:nvPicPr>
                      <p:cNvPr id="2140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3243263"/>
                        <a:ext cx="1903412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3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 location 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certain distances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energy of the 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system or N charge system?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7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215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52700"/>
                        <a:ext cx="6667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8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2150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19500"/>
                        <a:ext cx="5953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9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215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5202238"/>
                        <a:ext cx="5111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72338" y="2338388"/>
          <a:ext cx="1238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0" name="Equation" r:id="rId9" imgW="660400" imgH="431800" progId="Equation.DSMT4">
                  <p:embed/>
                </p:oleObj>
              </mc:Choice>
              <mc:Fallback>
                <p:oleObj name="Equation" r:id="rId9" imgW="660400" imgH="431800" progId="Equation.DSMT4">
                  <p:embed/>
                  <p:pic>
                    <p:nvPicPr>
                      <p:cNvPr id="2150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2338388"/>
                        <a:ext cx="12382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1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215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621088"/>
                        <a:ext cx="6667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2" name="Equation" r:id="rId13" imgW="787320" imgH="406080" progId="Equation.DSMT4">
                  <p:embed/>
                </p:oleObj>
              </mc:Choice>
              <mc:Fallback>
                <p:oleObj name="Equation" r:id="rId13" imgW="787320" imgH="406080" progId="Equation.DSMT4">
                  <p:embed/>
                  <p:pic>
                    <p:nvPicPr>
                      <p:cNvPr id="2150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429000"/>
                        <a:ext cx="14779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81613" y="3405188"/>
          <a:ext cx="12636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3" name="Equation" r:id="rId15" imgW="673100" imgH="431800" progId="Equation.DSMT4">
                  <p:embed/>
                </p:oleObj>
              </mc:Choice>
              <mc:Fallback>
                <p:oleObj name="Equation" r:id="rId15" imgW="673100" imgH="431800" progId="Equation.DSMT4">
                  <p:embed/>
                  <p:pic>
                    <p:nvPicPr>
                      <p:cNvPr id="2150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3405188"/>
                        <a:ext cx="12636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4" name="Equation" r:id="rId17" imgW="368280" imgH="203040" progId="Equation.DSMT4">
                  <p:embed/>
                </p:oleObj>
              </mc:Choice>
              <mc:Fallback>
                <p:oleObj name="Equation" r:id="rId17" imgW="368280" imgH="203040" progId="Equation.DSMT4">
                  <p:embed/>
                  <p:pic>
                    <p:nvPicPr>
                      <p:cNvPr id="2150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3619500"/>
                        <a:ext cx="6905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5" name="Equation" r:id="rId19" imgW="1041120" imgH="203040" progId="Equation.DSMT4">
                  <p:embed/>
                </p:oleObj>
              </mc:Choice>
              <mc:Fallback>
                <p:oleObj name="Equation" r:id="rId19" imgW="1041120" imgH="203040" progId="Equation.DSMT4">
                  <p:embed/>
                  <p:pic>
                    <p:nvPicPr>
                      <p:cNvPr id="2150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159375"/>
                        <a:ext cx="19939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75063" y="4876800"/>
          <a:ext cx="51276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6" name="Equation" r:id="rId21" imgW="2679700" imgH="457200" progId="Equation.DSMT4">
                  <p:embed/>
                </p:oleObj>
              </mc:Choice>
              <mc:Fallback>
                <p:oleObj name="Equation" r:id="rId21" imgW="2679700" imgH="457200" progId="Equation.DSMT4">
                  <p:embed/>
                  <p:pic>
                    <p:nvPicPr>
                      <p:cNvPr id="2150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876800"/>
                        <a:ext cx="51276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5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19643</TotalTime>
  <Words>1608</Words>
  <Application>Microsoft Macintosh PowerPoint</Application>
  <PresentationFormat>On-screen Show (4:3)</PresentationFormat>
  <Paragraphs>166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001 Lecture #8</vt:lpstr>
      <vt:lpstr>Announcements</vt:lpstr>
      <vt:lpstr>Reminder: Special Project #3</vt:lpstr>
      <vt:lpstr>Electric Potential due to Electric Dipoles</vt:lpstr>
      <vt:lpstr>E Determined from V</vt:lpstr>
      <vt:lpstr>E Determined from V, cnt’d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584</cp:revision>
  <dcterms:created xsi:type="dcterms:W3CDTF">2012-01-19T04:21:20Z</dcterms:created>
  <dcterms:modified xsi:type="dcterms:W3CDTF">2019-06-14T14:38:44Z</dcterms:modified>
</cp:coreProperties>
</file>