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36" r:id="rId2"/>
    <p:sldId id="590" r:id="rId3"/>
    <p:sldId id="592" r:id="rId4"/>
    <p:sldId id="663" r:id="rId5"/>
    <p:sldId id="664" r:id="rId6"/>
    <p:sldId id="665" r:id="rId7"/>
    <p:sldId id="666" r:id="rId8"/>
    <p:sldId id="667" r:id="rId9"/>
    <p:sldId id="668" r:id="rId10"/>
    <p:sldId id="669" r:id="rId11"/>
    <p:sldId id="629" r:id="rId12"/>
    <p:sldId id="630" r:id="rId13"/>
    <p:sldId id="631" r:id="rId14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99FFCC"/>
    <a:srgbClr val="FFFFCC"/>
    <a:srgbClr val="CC6600"/>
    <a:srgbClr val="CC00CC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08"/>
    <p:restoredTop sz="96327"/>
  </p:normalViewPr>
  <p:slideViewPr>
    <p:cSldViewPr>
      <p:cViewPr varScale="1">
        <p:scale>
          <a:sx n="128" d="100"/>
          <a:sy n="128" d="100"/>
        </p:scale>
        <p:origin x="88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wmf"/><Relationship Id="rId7" Type="http://schemas.openxmlformats.org/officeDocument/2006/relationships/image" Target="../media/image9.e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emf"/><Relationship Id="rId1" Type="http://schemas.openxmlformats.org/officeDocument/2006/relationships/image" Target="../media/image13.wmf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image" Target="../media/image21.wmf"/><Relationship Id="rId7" Type="http://schemas.openxmlformats.org/officeDocument/2006/relationships/image" Target="../media/image25.emf"/><Relationship Id="rId2" Type="http://schemas.openxmlformats.org/officeDocument/2006/relationships/image" Target="../media/image20.emf"/><Relationship Id="rId1" Type="http://schemas.openxmlformats.org/officeDocument/2006/relationships/image" Target="../media/image19.wmf"/><Relationship Id="rId6" Type="http://schemas.openxmlformats.org/officeDocument/2006/relationships/image" Target="../media/image24.emf"/><Relationship Id="rId5" Type="http://schemas.openxmlformats.org/officeDocument/2006/relationships/image" Target="../media/image23.wmf"/><Relationship Id="rId10" Type="http://schemas.openxmlformats.org/officeDocument/2006/relationships/image" Target="../media/image28.emf"/><Relationship Id="rId4" Type="http://schemas.openxmlformats.org/officeDocument/2006/relationships/image" Target="../media/image22.wmf"/><Relationship Id="rId9" Type="http://schemas.openxmlformats.org/officeDocument/2006/relationships/image" Target="../media/image27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image" Target="../media/image29.wmf"/><Relationship Id="rId4" Type="http://schemas.openxmlformats.org/officeDocument/2006/relationships/image" Target="../media/image32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image" Target="../media/image33.wmf"/><Relationship Id="rId4" Type="http://schemas.openxmlformats.org/officeDocument/2006/relationships/image" Target="../media/image36.e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e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10" Type="http://schemas.openxmlformats.org/officeDocument/2006/relationships/image" Target="../media/image46.emf"/><Relationship Id="rId4" Type="http://schemas.openxmlformats.org/officeDocument/2006/relationships/image" Target="../media/image40.emf"/><Relationship Id="rId9" Type="http://schemas.openxmlformats.org/officeDocument/2006/relationships/image" Target="../media/image4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17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10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7" Type="http://schemas.openxmlformats.org/officeDocument/2006/relationships/image" Target="../media/image5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53.jpeg"/><Relationship Id="rId4" Type="http://schemas.openxmlformats.org/officeDocument/2006/relationships/image" Target="../media/image5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52.jpeg"/><Relationship Id="rId4" Type="http://schemas.openxmlformats.org/officeDocument/2006/relationships/image" Target="../media/image5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e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12.jpeg"/><Relationship Id="rId21" Type="http://schemas.openxmlformats.org/officeDocument/2006/relationships/image" Target="../media/image11.e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emf"/><Relationship Id="rId5" Type="http://schemas.openxmlformats.org/officeDocument/2006/relationships/image" Target="../media/image3.wmf"/><Relationship Id="rId15" Type="http://schemas.openxmlformats.org/officeDocument/2006/relationships/image" Target="../media/image8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0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e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6.e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8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6.emf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emf"/><Relationship Id="rId20" Type="http://schemas.openxmlformats.org/officeDocument/2006/relationships/image" Target="../media/image27.e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e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22.wmf"/><Relationship Id="rId19" Type="http://schemas.openxmlformats.org/officeDocument/2006/relationships/oleObject" Target="../embeddings/oleObject24.bin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4.emf"/><Relationship Id="rId22" Type="http://schemas.openxmlformats.org/officeDocument/2006/relationships/image" Target="../media/image28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e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0.e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2.e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e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4.e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6.e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44.wmf"/><Relationship Id="rId3" Type="http://schemas.openxmlformats.org/officeDocument/2006/relationships/oleObject" Target="../embeddings/oleObject34.bin"/><Relationship Id="rId21" Type="http://schemas.openxmlformats.org/officeDocument/2006/relationships/oleObject" Target="../embeddings/oleObject43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1.wmf"/><Relationship Id="rId1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3.emf"/><Relationship Id="rId20" Type="http://schemas.openxmlformats.org/officeDocument/2006/relationships/image" Target="../media/image45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10" Type="http://schemas.openxmlformats.org/officeDocument/2006/relationships/image" Target="../media/image40.emf"/><Relationship Id="rId19" Type="http://schemas.openxmlformats.org/officeDocument/2006/relationships/oleObject" Target="../embeddings/oleObject42.bin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42.wmf"/><Relationship Id="rId22" Type="http://schemas.openxmlformats.org/officeDocument/2006/relationships/image" Target="../media/image4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1444 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#8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42291" y="1447800"/>
            <a:ext cx="29514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Thursday, June 13, 2019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880876B-5CD6-B249-BCF7-B761670583A9}"/>
              </a:ext>
            </a:extLst>
          </p:cNvPr>
          <p:cNvSpPr txBox="1">
            <a:spLocks/>
          </p:cNvSpPr>
          <p:nvPr/>
        </p:nvSpPr>
        <p:spPr bwMode="auto">
          <a:xfrm>
            <a:off x="1219200" y="2129135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kern="0" dirty="0">
                <a:latin typeface="Arial Narrow" charset="0"/>
              </a:rPr>
              <a:t>Chapter 23</a:t>
            </a:r>
            <a:endParaRPr lang="en-US" kern="0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dirty="0">
                <a:latin typeface="Arial Narrow" charset="0"/>
              </a:rPr>
              <a:t>Electric Potential Due to Electric Dipole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E Determined from V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Electrostatic Potential Energy</a:t>
            </a:r>
          </a:p>
          <a:p>
            <a:pPr marL="609600" indent="-609600" algn="l"/>
            <a:r>
              <a:rPr lang="en-US" sz="2800" dirty="0">
                <a:latin typeface="Arial Narrow" charset="0"/>
              </a:rPr>
              <a:t>Chapter 24 Capacitance etc..</a:t>
            </a:r>
            <a:endParaRPr lang="en-US" sz="2800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dirty="0">
                <a:latin typeface="Arial Narrow" charset="0"/>
              </a:rPr>
              <a:t>Capacitors 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Capacitors in Series or Parallel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71E535C9-3FE2-8D4F-B7DC-7A733E5A7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0264" y="5791200"/>
            <a:ext cx="6773136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Today’s homework is #6, due 11pm, Wednesday, June 19!!</a:t>
            </a:r>
          </a:p>
        </p:txBody>
      </p:sp>
    </p:spTree>
    <p:extLst>
      <p:ext uri="{BB962C8B-B14F-4D97-AF65-F5344CB8AC3E}">
        <p14:creationId xmlns:p14="http://schemas.microsoft.com/office/powerpoint/2010/main" val="154161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0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EE55-1402-E04A-9D06-58790230C28E}" type="slidenum">
              <a:rPr lang="en-US"/>
              <a:pPr/>
              <a:t>10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/>
              <a:t>Electrostatic Potential Energy: electron Volt</a:t>
            </a:r>
          </a:p>
        </p:txBody>
      </p:sp>
      <p:sp>
        <p:nvSpPr>
          <p:cNvPr id="216067" name="Rectangle 3"/>
          <p:cNvSpPr>
            <a:spLocks noChangeArrowheads="1"/>
          </p:cNvSpPr>
          <p:nvPr/>
        </p:nvSpPr>
        <p:spPr bwMode="auto">
          <a:xfrm>
            <a:off x="304800" y="762000"/>
            <a:ext cx="8534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unit of electrostatic potential energy?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Joules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Joules is a very large unit in dealing with electrons, atoms or molecules atomic scale problems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For convenience a new unit, electron volt (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eV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), is defined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eV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 defined as the energy acquired by a particle carrying the charge equal to that of an electron (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 when it moves across a potential difference of 1V.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How many Joules is 1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eV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then?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eV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however is </a:t>
            </a:r>
            <a:r>
              <a:rPr lang="en-US" sz="2800" b="1" u="sng" dirty="0">
                <a:solidFill>
                  <a:srgbClr val="CC0000"/>
                </a:solidFill>
                <a:latin typeface="Arial Narrow" charset="0"/>
              </a:rPr>
              <a:t>NOT a standard SI unit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.  You must convert the energy to Joules for computations.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speed of an electron with kinetic energy 5000eV?  </a:t>
            </a:r>
          </a:p>
        </p:txBody>
      </p:sp>
      <p:graphicFrame>
        <p:nvGraphicFramePr>
          <p:cNvPr id="216072" name="Object 8"/>
          <p:cNvGraphicFramePr>
            <a:graphicFrameLocks noChangeAspect="1"/>
          </p:cNvGraphicFramePr>
          <p:nvPr/>
        </p:nvGraphicFramePr>
        <p:xfrm>
          <a:off x="4724400" y="4413250"/>
          <a:ext cx="6604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73" name="Equation" r:id="rId3" imgW="368280" imgH="164880" progId="Equation.DSMT4">
                  <p:embed/>
                </p:oleObj>
              </mc:Choice>
              <mc:Fallback>
                <p:oleObj name="Equation" r:id="rId3" imgW="368280" imgH="164880" progId="Equation.DSMT4">
                  <p:embed/>
                  <p:pic>
                    <p:nvPicPr>
                      <p:cNvPr id="21607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413250"/>
                        <a:ext cx="660400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73" name="Object 9"/>
          <p:cNvGraphicFramePr>
            <a:graphicFrameLocks noChangeAspect="1"/>
          </p:cNvGraphicFramePr>
          <p:nvPr/>
        </p:nvGraphicFramePr>
        <p:xfrm>
          <a:off x="5410200" y="4343400"/>
          <a:ext cx="189071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74" name="Equation" r:id="rId5" imgW="1054080" imgH="203040" progId="Equation.DSMT4">
                  <p:embed/>
                </p:oleObj>
              </mc:Choice>
              <mc:Fallback>
                <p:oleObj name="Equation" r:id="rId5" imgW="1054080" imgH="203040" progId="Equation.DSMT4">
                  <p:embed/>
                  <p:pic>
                    <p:nvPicPr>
                      <p:cNvPr id="21607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343400"/>
                        <a:ext cx="1890713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74" name="Object 10"/>
          <p:cNvGraphicFramePr>
            <a:graphicFrameLocks noChangeAspect="1"/>
          </p:cNvGraphicFramePr>
          <p:nvPr/>
        </p:nvGraphicFramePr>
        <p:xfrm>
          <a:off x="7259638" y="4343400"/>
          <a:ext cx="1274762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75" name="Equation" r:id="rId7" imgW="711000" imgH="203040" progId="Equation.DSMT4">
                  <p:embed/>
                </p:oleObj>
              </mc:Choice>
              <mc:Fallback>
                <p:oleObj name="Equation" r:id="rId7" imgW="711000" imgH="203040" progId="Equation.DSMT4">
                  <p:embed/>
                  <p:pic>
                    <p:nvPicPr>
                      <p:cNvPr id="21607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9638" y="4343400"/>
                        <a:ext cx="1274762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759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6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6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6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F275A-7488-574A-B63A-BBB524EE41AA}" type="slidenum">
              <a:rPr lang="en-US"/>
              <a:pPr/>
              <a:t>11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685800"/>
          </a:xfrm>
        </p:spPr>
        <p:txBody>
          <a:bodyPr/>
          <a:lstStyle/>
          <a:p>
            <a:r>
              <a:rPr lang="en-US"/>
              <a:t>Capacitors (or Condensers)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52400" y="533400"/>
            <a:ext cx="8915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a capacitor?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device that can store electric charge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But does not let them flow through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does it consist of?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Usually consists of two conducting objects (plates or sheets) placed near each other without touching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Why can’t they touch each other?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The charge will neutralize…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Can you give some examples?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Camera flash, UPS, Surge protectors, binary circuits, memory, etc…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How is the capacitor different than the battery?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Battery provides potential difference by storing energy (usually chemical energy) while the capacitor stores charges but very little energy.</a:t>
            </a:r>
          </a:p>
        </p:txBody>
      </p:sp>
    </p:spTree>
    <p:extLst>
      <p:ext uri="{BB962C8B-B14F-4D97-AF65-F5344CB8AC3E}">
        <p14:creationId xmlns:p14="http://schemas.microsoft.com/office/powerpoint/2010/main" val="54532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1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/>
          <a:p>
            <a:fld id="{E430A0CC-1A65-814C-981A-7D007EE5555C}" type="slidenum">
              <a:rPr lang="en-US"/>
              <a:pPr/>
              <a:t>12</a:t>
            </a:fld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6200" y="2590800"/>
            <a:ext cx="4906963" cy="1763713"/>
            <a:chOff x="-816" y="1056"/>
            <a:chExt cx="4416" cy="1548"/>
          </a:xfrm>
        </p:grpSpPr>
        <p:pic>
          <p:nvPicPr>
            <p:cNvPr id="203791" name="Picture 15" descr="FG24_001A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816" y="1056"/>
              <a:ext cx="4416" cy="1548"/>
            </a:xfrm>
            <a:prstGeom prst="rect">
              <a:avLst/>
            </a:prstGeom>
            <a:noFill/>
          </p:spPr>
        </p:pic>
        <p:sp>
          <p:nvSpPr>
            <p:cNvPr id="203793" name="Rectangle 17"/>
            <p:cNvSpPr>
              <a:spLocks noChangeArrowheads="1"/>
            </p:cNvSpPr>
            <p:nvPr/>
          </p:nvSpPr>
          <p:spPr bwMode="auto">
            <a:xfrm>
              <a:off x="96" y="2256"/>
              <a:ext cx="528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5181600" y="4876800"/>
            <a:ext cx="4038600" cy="1828800"/>
            <a:chOff x="3984" y="3120"/>
            <a:chExt cx="1536" cy="1152"/>
          </a:xfrm>
        </p:grpSpPr>
        <p:pic>
          <p:nvPicPr>
            <p:cNvPr id="203808" name="Picture 32" descr="FG24_00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984" y="3120"/>
              <a:ext cx="1536" cy="1152"/>
            </a:xfrm>
            <a:prstGeom prst="rect">
              <a:avLst/>
            </a:prstGeom>
            <a:noFill/>
          </p:spPr>
        </p:pic>
        <p:sp>
          <p:nvSpPr>
            <p:cNvPr id="203810" name="Rectangle 34"/>
            <p:cNvSpPr>
              <a:spLocks noChangeArrowheads="1"/>
            </p:cNvSpPr>
            <p:nvPr/>
          </p:nvSpPr>
          <p:spPr bwMode="auto">
            <a:xfrm>
              <a:off x="3984" y="3120"/>
              <a:ext cx="1056" cy="115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3813" name="Rectangle 37"/>
            <p:cNvSpPr>
              <a:spLocks noChangeArrowheads="1"/>
            </p:cNvSpPr>
            <p:nvPr/>
          </p:nvSpPr>
          <p:spPr bwMode="auto">
            <a:xfrm>
              <a:off x="5184" y="4128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305800" cy="685800"/>
          </a:xfrm>
        </p:spPr>
        <p:txBody>
          <a:bodyPr/>
          <a:lstStyle/>
          <a:p>
            <a:r>
              <a:rPr lang="en-US"/>
              <a:t>Capacitors</a:t>
            </a:r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381000" y="6858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A simple capacitor consists of a pair of parallel plates of area </a:t>
            </a:r>
            <a:r>
              <a:rPr lang="en-US" sz="3200">
                <a:solidFill>
                  <a:schemeClr val="accent2"/>
                </a:solidFill>
                <a:latin typeface="Monotype Corsiva" charset="0"/>
              </a:rPr>
              <a:t>A 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separated by a distance </a:t>
            </a:r>
            <a:r>
              <a:rPr lang="en-US" sz="3200">
                <a:solidFill>
                  <a:schemeClr val="accent2"/>
                </a:solidFill>
                <a:latin typeface="Monotype Corsiva" charset="0"/>
              </a:rPr>
              <a:t>d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cylindrical capacitors are essentially parallel plates wrapped around as a cylinder.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953000" y="2590800"/>
            <a:ext cx="2667000" cy="2133600"/>
            <a:chOff x="2832" y="1008"/>
            <a:chExt cx="2400" cy="1872"/>
          </a:xfrm>
        </p:grpSpPr>
        <p:pic>
          <p:nvPicPr>
            <p:cNvPr id="203792" name="Picture 16" descr="FG24_001B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32" y="1008"/>
              <a:ext cx="2400" cy="1776"/>
            </a:xfrm>
            <a:prstGeom prst="rect">
              <a:avLst/>
            </a:prstGeom>
            <a:noFill/>
          </p:spPr>
        </p:pic>
        <p:sp>
          <p:nvSpPr>
            <p:cNvPr id="203795" name="Rectangle 19"/>
            <p:cNvSpPr>
              <a:spLocks noChangeArrowheads="1"/>
            </p:cNvSpPr>
            <p:nvPr/>
          </p:nvSpPr>
          <p:spPr bwMode="auto">
            <a:xfrm>
              <a:off x="3504" y="2496"/>
              <a:ext cx="288" cy="3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3797" name="Rectangle 21"/>
          <p:cNvSpPr>
            <a:spLocks noChangeArrowheads="1"/>
          </p:cNvSpPr>
          <p:nvPr/>
        </p:nvSpPr>
        <p:spPr bwMode="auto">
          <a:xfrm>
            <a:off x="381000" y="42672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How would you draw symbols for a capacitor and a battery in a circuit diagram?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Capacitor -||-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Battery (+) -|</a:t>
            </a:r>
            <a:r>
              <a:rPr lang="en-US" sz="28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- (-)</a:t>
            </a:r>
          </a:p>
        </p:txBody>
      </p:sp>
      <p:graphicFrame>
        <p:nvGraphicFramePr>
          <p:cNvPr id="203806" name="Object 3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57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20380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4876800" y="4953000"/>
            <a:ext cx="2590800" cy="1905000"/>
            <a:chOff x="2256" y="3120"/>
            <a:chExt cx="1632" cy="1200"/>
          </a:xfrm>
        </p:grpSpPr>
        <p:pic>
          <p:nvPicPr>
            <p:cNvPr id="203807" name="Picture 31" descr="FG24_00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3120"/>
              <a:ext cx="1536" cy="115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03809" name="Rectangle 33"/>
            <p:cNvSpPr>
              <a:spLocks noChangeArrowheads="1"/>
            </p:cNvSpPr>
            <p:nvPr/>
          </p:nvSpPr>
          <p:spPr bwMode="auto">
            <a:xfrm>
              <a:off x="3264" y="3216"/>
              <a:ext cx="624" cy="10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3811" name="Rectangle 35"/>
            <p:cNvSpPr>
              <a:spLocks noChangeArrowheads="1"/>
            </p:cNvSpPr>
            <p:nvPr/>
          </p:nvSpPr>
          <p:spPr bwMode="auto">
            <a:xfrm>
              <a:off x="2736" y="4128"/>
              <a:ext cx="144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3819" name="AutoShape 43"/>
          <p:cNvSpPr>
            <a:spLocks noChangeArrowheads="1"/>
          </p:cNvSpPr>
          <p:nvPr/>
        </p:nvSpPr>
        <p:spPr bwMode="auto">
          <a:xfrm>
            <a:off x="6683375" y="5197475"/>
            <a:ext cx="1165225" cy="133985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Circuit </a:t>
            </a:r>
          </a:p>
          <a:p>
            <a:pPr algn="ctr"/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Diagram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19400" y="5943600"/>
            <a:ext cx="76200" cy="76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04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9" grpId="0" build="p"/>
      <p:bldP spid="203797" grpId="0" build="p"/>
      <p:bldP spid="2038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5F7D-3D35-824F-BCBE-7C17644AB5B9}" type="slidenum">
              <a:rPr lang="en-US"/>
              <a:pPr/>
              <a:t>13</a:t>
            </a:fld>
            <a:endParaRPr lang="en-US"/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381000" y="609600"/>
            <a:ext cx="8534400" cy="6248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 you think will happen if a battery is connected ( or the voltage is applied) to a capacitor?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capacitor gets charged quickly, one plate positive and the other negative in equal amount.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Each battery terminal, the wires and the plates are conductors.  What does this mean?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All conductors are at the same potential.   And?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the full battery voltage is applied across the capacitor plates.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for a given capacitor, the amount of charge stored on each  capacitor plate is proportional to the potential difference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between the plates.  How would you write this formula?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 is a proportionality constant, called the capacitance of the device.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is the unit?  </a:t>
            </a:r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305800" cy="685800"/>
          </a:xfrm>
        </p:spPr>
        <p:txBody>
          <a:bodyPr/>
          <a:lstStyle/>
          <a:p>
            <a:r>
              <a:rPr lang="en-US"/>
              <a:t>Capacitors</a:t>
            </a:r>
          </a:p>
        </p:txBody>
      </p:sp>
      <p:graphicFrame>
        <p:nvGraphicFramePr>
          <p:cNvPr id="204811" name="Object 11"/>
          <p:cNvGraphicFramePr>
            <a:graphicFrameLocks noChangeAspect="1"/>
          </p:cNvGraphicFramePr>
          <p:nvPr/>
        </p:nvGraphicFramePr>
        <p:xfrm>
          <a:off x="1219200" y="5537200"/>
          <a:ext cx="1295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81" name="Equation" r:id="rId3" imgW="545760" imgH="203040" progId="Equation.DSMT4">
                  <p:embed/>
                </p:oleObj>
              </mc:Choice>
              <mc:Fallback>
                <p:oleObj name="Equation" r:id="rId3" imgW="545760" imgH="203040" progId="Equation.DSMT4">
                  <p:embed/>
                  <p:pic>
                    <p:nvPicPr>
                      <p:cNvPr id="2048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537200"/>
                        <a:ext cx="1295400" cy="4826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12" name="Text Box 12"/>
          <p:cNvSpPr txBox="1">
            <a:spLocks noChangeArrowheads="1"/>
          </p:cNvSpPr>
          <p:nvPr/>
        </p:nvSpPr>
        <p:spPr bwMode="auto">
          <a:xfrm>
            <a:off x="3284538" y="6324600"/>
            <a:ext cx="601662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C/V</a:t>
            </a:r>
          </a:p>
        </p:txBody>
      </p:sp>
      <p:sp>
        <p:nvSpPr>
          <p:cNvPr id="204813" name="Text Box 13"/>
          <p:cNvSpPr txBox="1">
            <a:spLocks noChangeArrowheads="1"/>
          </p:cNvSpPr>
          <p:nvPr/>
        </p:nvSpPr>
        <p:spPr bwMode="auto">
          <a:xfrm>
            <a:off x="3962400" y="6324600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or</a:t>
            </a:r>
          </a:p>
        </p:txBody>
      </p:sp>
      <p:sp>
        <p:nvSpPr>
          <p:cNvPr id="204814" name="Text Box 14"/>
          <p:cNvSpPr txBox="1">
            <a:spLocks noChangeArrowheads="1"/>
          </p:cNvSpPr>
          <p:nvPr/>
        </p:nvSpPr>
        <p:spPr bwMode="auto">
          <a:xfrm>
            <a:off x="4495800" y="6324600"/>
            <a:ext cx="122555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Farad (F)</a:t>
            </a:r>
          </a:p>
        </p:txBody>
      </p:sp>
      <p:sp>
        <p:nvSpPr>
          <p:cNvPr id="204815" name="Text Box 15"/>
          <p:cNvSpPr txBox="1">
            <a:spLocks noChangeArrowheads="1"/>
          </p:cNvSpPr>
          <p:nvPr/>
        </p:nvSpPr>
        <p:spPr bwMode="auto">
          <a:xfrm>
            <a:off x="2895600" y="5607050"/>
            <a:ext cx="4929188" cy="33655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FF0000"/>
                </a:solidFill>
                <a:latin typeface="Arial Narrow" charset="0"/>
              </a:rPr>
              <a:t>C is a property of a capacitor so does not depend on Q or V.</a:t>
            </a:r>
          </a:p>
        </p:txBody>
      </p:sp>
      <p:sp>
        <p:nvSpPr>
          <p:cNvPr id="204816" name="Text Box 16"/>
          <p:cNvSpPr txBox="1">
            <a:spLocks noChangeArrowheads="1"/>
          </p:cNvSpPr>
          <p:nvPr/>
        </p:nvSpPr>
        <p:spPr bwMode="auto">
          <a:xfrm>
            <a:off x="6089650" y="6323013"/>
            <a:ext cx="276860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Narrow" charset="0"/>
              </a:rPr>
              <a:t>Normally use </a:t>
            </a:r>
            <a:r>
              <a:rPr lang="en-US" dirty="0">
                <a:solidFill>
                  <a:srgbClr val="FF0000"/>
                </a:solidFill>
                <a:latin typeface="Symbol" charset="2"/>
              </a:rPr>
              <a:t>μ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F or pF.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781800" y="1981203"/>
            <a:ext cx="2590800" cy="1905001"/>
            <a:chOff x="2256" y="3216"/>
            <a:chExt cx="1632" cy="1200"/>
          </a:xfrm>
        </p:grpSpPr>
        <p:pic>
          <p:nvPicPr>
            <p:cNvPr id="204818" name="Picture 18" descr="FG24_00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56" y="3216"/>
              <a:ext cx="1536" cy="115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04819" name="Rectangle 19"/>
            <p:cNvSpPr>
              <a:spLocks noChangeArrowheads="1"/>
            </p:cNvSpPr>
            <p:nvPr/>
          </p:nvSpPr>
          <p:spPr bwMode="auto">
            <a:xfrm>
              <a:off x="3264" y="3312"/>
              <a:ext cx="624" cy="10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4820" name="Rectangle 20"/>
            <p:cNvSpPr>
              <a:spLocks noChangeArrowheads="1"/>
            </p:cNvSpPr>
            <p:nvPr/>
          </p:nvSpPr>
          <p:spPr bwMode="auto">
            <a:xfrm>
              <a:off x="2736" y="4224"/>
              <a:ext cx="144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612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4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4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4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4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4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4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4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04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3" grpId="0" build="p"/>
      <p:bldP spid="204812" grpId="0" animBg="1"/>
      <p:bldP spid="204813" grpId="0"/>
      <p:bldP spid="204814" grpId="0" animBg="1"/>
      <p:bldP spid="204815" grpId="0" animBg="1"/>
      <p:bldP spid="2048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Thursday, June 14, 2018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1444-001, Summer 2018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838200"/>
          </a:xfrm>
        </p:spPr>
        <p:txBody>
          <a:bodyPr/>
          <a:lstStyle/>
          <a:p>
            <a:r>
              <a:rPr lang="en-US" sz="6000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991600" cy="5334000"/>
          </a:xfrm>
        </p:spPr>
        <p:txBody>
          <a:bodyPr/>
          <a:lstStyle/>
          <a:p>
            <a:r>
              <a:rPr lang="en-US" sz="2800" dirty="0"/>
              <a:t>Reading Assignment</a:t>
            </a:r>
          </a:p>
          <a:p>
            <a:pPr lvl="1"/>
            <a:r>
              <a:rPr lang="en-US" sz="2400" dirty="0"/>
              <a:t>CH 23.9</a:t>
            </a:r>
          </a:p>
          <a:p>
            <a:r>
              <a:rPr lang="en-US" sz="2800" dirty="0"/>
              <a:t>Mid-term exam</a:t>
            </a:r>
          </a:p>
          <a:p>
            <a:pPr lvl="1"/>
            <a:r>
              <a:rPr lang="en-US" sz="2400" dirty="0"/>
              <a:t>In class Tuesday, June 18</a:t>
            </a:r>
          </a:p>
          <a:p>
            <a:pPr lvl="1"/>
            <a:r>
              <a:rPr lang="en-US" sz="2400" dirty="0"/>
              <a:t>Comprehensive exam which covers CH21.1 through what we learn Monday, June 17 plus appendices A and B the math refresher</a:t>
            </a:r>
          </a:p>
          <a:p>
            <a:pPr lvl="1" eaLnBrk="1" hangingPunct="1"/>
            <a:r>
              <a:rPr lang="en-US" sz="2400" dirty="0"/>
              <a:t>BYOF: You may bring one 8.5x11.5 sheet (front and back) of </a:t>
            </a:r>
            <a:r>
              <a:rPr lang="en-US" sz="2400" b="1" u="sng" dirty="0">
                <a:solidFill>
                  <a:srgbClr val="FF0000"/>
                </a:solidFill>
              </a:rPr>
              <a:t>handwritten</a:t>
            </a:r>
            <a:r>
              <a:rPr lang="en-US" sz="2400" dirty="0"/>
              <a:t> formulae and values of constants for the exam</a:t>
            </a:r>
          </a:p>
          <a:p>
            <a:pPr lvl="1" eaLnBrk="1" hangingPunct="1"/>
            <a:r>
              <a:rPr lang="en-US" sz="2400" dirty="0"/>
              <a:t>No derivations, word definitions, setups or solutions of any problems!</a:t>
            </a:r>
          </a:p>
          <a:p>
            <a:pPr lvl="1" eaLnBrk="1" hangingPunct="1"/>
            <a:r>
              <a:rPr lang="en-US" sz="2400" dirty="0"/>
              <a:t>No additional formulae or values of constants will be provided!</a:t>
            </a:r>
          </a:p>
        </p:txBody>
      </p:sp>
    </p:spTree>
    <p:extLst>
      <p:ext uri="{BB962C8B-B14F-4D97-AF65-F5344CB8AC3E}">
        <p14:creationId xmlns:p14="http://schemas.microsoft.com/office/powerpoint/2010/main" val="397759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 descr="FG21_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09600"/>
            <a:ext cx="3429000" cy="2571750"/>
          </a:xfrm>
          <a:prstGeom prst="rect">
            <a:avLst/>
          </a:prstGeom>
          <a:noFill/>
        </p:spPr>
      </p:pic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546100"/>
          </a:xfrm>
        </p:spPr>
        <p:txBody>
          <a:bodyPr/>
          <a:lstStyle/>
          <a:p>
            <a:r>
              <a:rPr lang="en-US" dirty="0"/>
              <a:t>Reminder: Special Project #3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76962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>
                <a:solidFill>
                  <a:srgbClr val="800000"/>
                </a:solidFill>
              </a:rPr>
              <a:t>Particle Accelerator</a:t>
            </a:r>
            <a:r>
              <a:rPr lang="en-US" sz="2400" dirty="0">
                <a:solidFill>
                  <a:schemeClr val="hlink"/>
                </a:solidFill>
              </a:rPr>
              <a:t>.  </a:t>
            </a:r>
            <a:r>
              <a:rPr lang="en-US" sz="2400" dirty="0">
                <a:solidFill>
                  <a:srgbClr val="0000FF"/>
                </a:solidFill>
              </a:rPr>
              <a:t>A charged particle of mass </a:t>
            </a:r>
            <a:r>
              <a:rPr lang="en-US" sz="2400" b="1" dirty="0">
                <a:solidFill>
                  <a:srgbClr val="0000FF"/>
                </a:solidFill>
              </a:rPr>
              <a:t>M</a:t>
            </a:r>
            <a:r>
              <a:rPr lang="en-US" sz="2400" dirty="0">
                <a:solidFill>
                  <a:srgbClr val="0000FF"/>
                </a:solidFill>
              </a:rPr>
              <a:t> with charge </a:t>
            </a:r>
            <a:r>
              <a:rPr lang="en-US" sz="2400" b="1" dirty="0">
                <a:solidFill>
                  <a:srgbClr val="0000FF"/>
                </a:solidFill>
              </a:rPr>
              <a:t>-Q</a:t>
            </a:r>
            <a:r>
              <a:rPr lang="en-US" sz="2400" dirty="0">
                <a:solidFill>
                  <a:srgbClr val="0000FF"/>
                </a:solidFill>
              </a:rPr>
              <a:t> is accelerated in the uniform field </a:t>
            </a:r>
            <a:r>
              <a:rPr lang="en-US" sz="2400" b="1" dirty="0">
                <a:solidFill>
                  <a:srgbClr val="0000FF"/>
                </a:solidFill>
              </a:rPr>
              <a:t>E</a:t>
            </a:r>
            <a:r>
              <a:rPr lang="en-US" sz="2400" dirty="0">
                <a:solidFill>
                  <a:srgbClr val="0000FF"/>
                </a:solidFill>
              </a:rPr>
              <a:t> between two parallel charged plates whose separation is </a:t>
            </a:r>
            <a:r>
              <a:rPr lang="en-US" sz="2400" b="1" dirty="0">
                <a:solidFill>
                  <a:srgbClr val="0000FF"/>
                </a:solidFill>
              </a:rPr>
              <a:t>D</a:t>
            </a:r>
            <a:r>
              <a:rPr lang="en-US" sz="2400" dirty="0">
                <a:solidFill>
                  <a:srgbClr val="0000FF"/>
                </a:solidFill>
              </a:rPr>
              <a:t> as shown in the figure on the right. The charged particle is accelerated from an initial speed </a:t>
            </a:r>
            <a:r>
              <a:rPr lang="en-US" sz="2400" b="1" dirty="0">
                <a:solidFill>
                  <a:srgbClr val="0000FF"/>
                </a:solidFill>
              </a:rPr>
              <a:t>v</a:t>
            </a:r>
            <a:r>
              <a:rPr lang="en-US" sz="2400" b="1" baseline="-25000" dirty="0">
                <a:solidFill>
                  <a:srgbClr val="0000FF"/>
                </a:solidFill>
              </a:rPr>
              <a:t>0</a:t>
            </a:r>
            <a:r>
              <a:rPr lang="en-US" sz="2400" dirty="0">
                <a:solidFill>
                  <a:srgbClr val="0000FF"/>
                </a:solidFill>
              </a:rPr>
              <a:t> near the negative plate and passes through a tiny hole in the positive plate as shown in the figure right.  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</a:rPr>
              <a:t>Derive the formula for the electric field E to accelerate the charged particle to a fraction </a:t>
            </a:r>
            <a:r>
              <a:rPr lang="en-US" sz="2000" b="1" dirty="0" err="1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dirty="0">
                <a:solidFill>
                  <a:schemeClr val="hlink"/>
                </a:solidFill>
              </a:rPr>
              <a:t>of the speed of light </a:t>
            </a:r>
            <a:r>
              <a:rPr lang="en-US" sz="2000" b="1" dirty="0" err="1">
                <a:solidFill>
                  <a:schemeClr val="hlink"/>
                </a:solidFill>
                <a:latin typeface="Monotype Corsiva"/>
                <a:cs typeface="Monotype Corsiva"/>
              </a:rPr>
              <a:t>c</a:t>
            </a:r>
            <a:r>
              <a:rPr lang="en-US" sz="2000" dirty="0">
                <a:solidFill>
                  <a:schemeClr val="hlink"/>
                </a:solidFill>
              </a:rPr>
              <a:t>.   Express E in terms of </a:t>
            </a:r>
            <a:r>
              <a:rPr lang="en-US" sz="2000" b="1" dirty="0">
                <a:solidFill>
                  <a:schemeClr val="hlink"/>
                </a:solidFill>
              </a:rPr>
              <a:t>M, Q, D, </a:t>
            </a:r>
            <a:r>
              <a:rPr lang="en-US" sz="2000" b="1" dirty="0" err="1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>
                <a:solidFill>
                  <a:schemeClr val="hlink"/>
                </a:solidFill>
              </a:rPr>
              <a:t>, </a:t>
            </a:r>
            <a:r>
              <a:rPr lang="en-US" sz="2000" b="1" dirty="0" err="1">
                <a:solidFill>
                  <a:schemeClr val="hlink"/>
                </a:solidFill>
              </a:rPr>
              <a:t>c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dirty="0">
                <a:solidFill>
                  <a:schemeClr val="hlink"/>
                </a:solidFill>
              </a:rPr>
              <a:t>and</a:t>
            </a:r>
            <a:r>
              <a:rPr lang="en-US" sz="2000" b="1" dirty="0">
                <a:solidFill>
                  <a:schemeClr val="hlink"/>
                </a:solidFill>
              </a:rPr>
              <a:t> v</a:t>
            </a:r>
            <a:r>
              <a:rPr lang="en-US" sz="2000" b="1" baseline="-25000" dirty="0">
                <a:solidFill>
                  <a:schemeClr val="hlink"/>
                </a:solidFill>
              </a:rPr>
              <a:t>0</a:t>
            </a:r>
            <a:r>
              <a:rPr lang="en-US" sz="2000" b="1" dirty="0">
                <a:solidFill>
                  <a:schemeClr val="hlink"/>
                </a:solidFill>
              </a:rPr>
              <a:t>.  </a:t>
            </a:r>
            <a:endParaRPr lang="en-US" sz="2000" b="1" baseline="-25000" dirty="0">
              <a:solidFill>
                <a:schemeClr val="hlink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</a:rPr>
              <a:t>(a) Using the Coulomb force and kinematic equations.  (8 points)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</a:rPr>
              <a:t>(</a:t>
            </a:r>
            <a:r>
              <a:rPr lang="en-US" sz="2000" dirty="0" err="1">
                <a:solidFill>
                  <a:schemeClr val="hlink"/>
                </a:solidFill>
              </a:rPr>
              <a:t>b</a:t>
            </a:r>
            <a:r>
              <a:rPr lang="en-US" sz="2000" dirty="0">
                <a:solidFill>
                  <a:schemeClr val="hlink"/>
                </a:solidFill>
              </a:rPr>
              <a:t>) Using the work-kinetic energy theorem. ( 8 points)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</a:rPr>
              <a:t>(</a:t>
            </a:r>
            <a:r>
              <a:rPr lang="en-US" sz="2000" dirty="0" err="1">
                <a:solidFill>
                  <a:schemeClr val="hlink"/>
                </a:solidFill>
              </a:rPr>
              <a:t>c</a:t>
            </a:r>
            <a:r>
              <a:rPr lang="en-US" sz="2000" dirty="0">
                <a:solidFill>
                  <a:schemeClr val="hlink"/>
                </a:solidFill>
              </a:rPr>
              <a:t>) Using the formula above, evaluate the strength of the electric field E to accelerate an electron from 0.1% of the speed of light to 90% of the speed of light.   You need to look up the relevant constants, such as mass of the electron, charge of the electron and the speed of light.  (5 points)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0000FF"/>
                </a:solidFill>
              </a:rPr>
              <a:t>Please do NOT copy but have your own handwritten answer! 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0000FF"/>
                </a:solidFill>
              </a:rPr>
              <a:t>Due beginning of the class Monday, June 17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60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73741-E10E-B744-B5A1-318030DC8332}" type="slidenum">
              <a:rPr lang="en-US"/>
              <a:pPr/>
              <a:t>4</a:t>
            </a:fld>
            <a:endParaRPr lang="en-US"/>
          </a:p>
        </p:txBody>
      </p:sp>
      <p:pic>
        <p:nvPicPr>
          <p:cNvPr id="202775" name="Picture 23" descr="FG23_0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1219200"/>
            <a:ext cx="3657600" cy="3124200"/>
          </a:xfrm>
          <a:prstGeom prst="rect">
            <a:avLst/>
          </a:prstGeom>
          <a:noFill/>
        </p:spPr>
      </p:pic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/>
              <a:t>Electric Potential due to Electric Dipoles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457200" y="685800"/>
            <a:ext cx="8305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What is an electric dipole?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Two equal point charge Q of opposite signs separated by a distance</a:t>
            </a:r>
            <a:r>
              <a:rPr lang="en-US" sz="28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 l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behaves like one entity: p=</a:t>
            </a:r>
            <a:r>
              <a:rPr lang="en-US" sz="28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</a:t>
            </a:r>
            <a:r>
              <a:rPr lang="en-US" sz="28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l</a:t>
            </a:r>
            <a:endParaRPr lang="en-US" sz="2800" dirty="0">
              <a:solidFill>
                <a:srgbClr val="660066"/>
              </a:solidFill>
              <a:latin typeface="Monotype Corsiva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For the electric potential due to a dipole at a point P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We take V=0 at </a:t>
            </a:r>
            <a:r>
              <a:rPr lang="en-US" sz="28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</a:rPr>
              <a:t>∞</a:t>
            </a:r>
            <a:endParaRPr lang="en-US" sz="2800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The simple sum of the potential at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p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by the two charges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Since </a:t>
            </a:r>
            <a:r>
              <a:rPr lang="en-US" sz="3200" dirty="0" err="1">
                <a:solidFill>
                  <a:schemeClr val="accent2"/>
                </a:solidFill>
                <a:latin typeface="Symbol" charset="2"/>
              </a:rPr>
              <a:t>Δ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r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sz="3200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cos</a:t>
            </a:r>
            <a:r>
              <a:rPr lang="en-US" sz="3200" dirty="0" err="1">
                <a:solidFill>
                  <a:schemeClr val="accent2"/>
                </a:solidFill>
                <a:latin typeface="Symbol" charset="2"/>
              </a:rPr>
              <a:t>θ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and if r&gt;&gt;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r&gt;&gt;</a:t>
            </a:r>
            <a:r>
              <a:rPr lang="en-US" sz="3200" dirty="0" err="1">
                <a:solidFill>
                  <a:schemeClr val="accent2"/>
                </a:solidFill>
                <a:latin typeface="Symbol" charset="2"/>
              </a:rPr>
              <a:t>Δ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r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thus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r+</a:t>
            </a:r>
            <a:r>
              <a:rPr lang="en-US" sz="3200" dirty="0" err="1">
                <a:solidFill>
                  <a:schemeClr val="accent2"/>
                </a:solidFill>
                <a:latin typeface="Symbol" charset="2"/>
              </a:rPr>
              <a:t>Δ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r~r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and </a:t>
            </a:r>
          </a:p>
        </p:txBody>
      </p:sp>
      <p:graphicFrame>
        <p:nvGraphicFramePr>
          <p:cNvPr id="202774" name="Object 22"/>
          <p:cNvGraphicFramePr>
            <a:graphicFrameLocks noChangeAspect="1"/>
          </p:cNvGraphicFramePr>
          <p:nvPr/>
        </p:nvGraphicFramePr>
        <p:xfrm>
          <a:off x="533400" y="4484688"/>
          <a:ext cx="508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1" name="Equation" r:id="rId4" imgW="253800" imgH="164880" progId="Equation.DSMT4">
                  <p:embed/>
                </p:oleObj>
              </mc:Choice>
              <mc:Fallback>
                <p:oleObj name="Equation" r:id="rId4" imgW="253800" imgH="164880" progId="Equation.DSMT4">
                  <p:embed/>
                  <p:pic>
                    <p:nvPicPr>
                      <p:cNvPr id="20277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484688"/>
                        <a:ext cx="508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76" name="Object 24"/>
          <p:cNvGraphicFramePr>
            <a:graphicFrameLocks noChangeAspect="1"/>
          </p:cNvGraphicFramePr>
          <p:nvPr/>
        </p:nvGraphicFramePr>
        <p:xfrm>
          <a:off x="228600" y="5715000"/>
          <a:ext cx="508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2" name="Equation" r:id="rId6" imgW="253800" imgH="164880" progId="Equation.DSMT4">
                  <p:embed/>
                </p:oleObj>
              </mc:Choice>
              <mc:Fallback>
                <p:oleObj name="Equation" r:id="rId6" imgW="253800" imgH="164880" progId="Equation.DSMT4">
                  <p:embed/>
                  <p:pic>
                    <p:nvPicPr>
                      <p:cNvPr id="20277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715000"/>
                        <a:ext cx="508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77" name="Object 25"/>
          <p:cNvGraphicFramePr>
            <a:graphicFrameLocks noChangeAspect="1"/>
          </p:cNvGraphicFramePr>
          <p:nvPr/>
        </p:nvGraphicFramePr>
        <p:xfrm>
          <a:off x="914400" y="4267200"/>
          <a:ext cx="1624013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3" name="Equation" r:id="rId8" imgW="812520" imgH="406080" progId="Equation.DSMT4">
                  <p:embed/>
                </p:oleObj>
              </mc:Choice>
              <mc:Fallback>
                <p:oleObj name="Equation" r:id="rId8" imgW="812520" imgH="406080" progId="Equation.DSMT4">
                  <p:embed/>
                  <p:pic>
                    <p:nvPicPr>
                      <p:cNvPr id="20277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267200"/>
                        <a:ext cx="1624013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78" name="Object 26"/>
          <p:cNvGraphicFramePr>
            <a:graphicFrameLocks noChangeAspect="1"/>
          </p:cNvGraphicFramePr>
          <p:nvPr/>
        </p:nvGraphicFramePr>
        <p:xfrm>
          <a:off x="2463800" y="4152900"/>
          <a:ext cx="2462213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4" name="Equation" r:id="rId10" imgW="1231900" imgH="508000" progId="Equation.DSMT4">
                  <p:embed/>
                </p:oleObj>
              </mc:Choice>
              <mc:Fallback>
                <p:oleObj name="Equation" r:id="rId10" imgW="1231900" imgH="508000" progId="Equation.DSMT4">
                  <p:embed/>
                  <p:pic>
                    <p:nvPicPr>
                      <p:cNvPr id="202778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4152900"/>
                        <a:ext cx="2462213" cy="101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79" name="Object 27"/>
          <p:cNvGraphicFramePr>
            <a:graphicFrameLocks noChangeAspect="1"/>
          </p:cNvGraphicFramePr>
          <p:nvPr/>
        </p:nvGraphicFramePr>
        <p:xfrm>
          <a:off x="4903788" y="4251325"/>
          <a:ext cx="2386012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5" name="Equation" r:id="rId12" imgW="1193800" imgH="431800" progId="Equation.DSMT4">
                  <p:embed/>
                </p:oleObj>
              </mc:Choice>
              <mc:Fallback>
                <p:oleObj name="Equation" r:id="rId12" imgW="1193800" imgH="431800" progId="Equation.DSMT4">
                  <p:embed/>
                  <p:pic>
                    <p:nvPicPr>
                      <p:cNvPr id="202779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3788" y="4251325"/>
                        <a:ext cx="2386012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80" name="Object 28"/>
          <p:cNvGraphicFramePr>
            <a:graphicFrameLocks noChangeAspect="1"/>
          </p:cNvGraphicFramePr>
          <p:nvPr/>
        </p:nvGraphicFramePr>
        <p:xfrm>
          <a:off x="7188200" y="4229100"/>
          <a:ext cx="180340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6" name="Equation" r:id="rId14" imgW="901700" imgH="444500" progId="Equation.DSMT4">
                  <p:embed/>
                </p:oleObj>
              </mc:Choice>
              <mc:Fallback>
                <p:oleObj name="Equation" r:id="rId14" imgW="901700" imgH="444500" progId="Equation.DSMT4">
                  <p:embed/>
                  <p:pic>
                    <p:nvPicPr>
                      <p:cNvPr id="20278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8200" y="4229100"/>
                        <a:ext cx="1803400" cy="89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81" name="Object 29"/>
          <p:cNvGraphicFramePr>
            <a:graphicFrameLocks noChangeAspect="1"/>
          </p:cNvGraphicFramePr>
          <p:nvPr/>
        </p:nvGraphicFramePr>
        <p:xfrm>
          <a:off x="711200" y="5461000"/>
          <a:ext cx="16510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7" name="Equation" r:id="rId16" imgW="825500" imgH="431800" progId="Equation.DSMT4">
                  <p:embed/>
                </p:oleObj>
              </mc:Choice>
              <mc:Fallback>
                <p:oleObj name="Equation" r:id="rId16" imgW="825500" imgH="431800" progId="Equation.DSMT4">
                  <p:embed/>
                  <p:pic>
                    <p:nvPicPr>
                      <p:cNvPr id="202781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5461000"/>
                        <a:ext cx="1651000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82" name="Object 30"/>
          <p:cNvGraphicFramePr>
            <a:graphicFrameLocks noChangeAspect="1"/>
          </p:cNvGraphicFramePr>
          <p:nvPr/>
        </p:nvGraphicFramePr>
        <p:xfrm>
          <a:off x="2338388" y="5473700"/>
          <a:ext cx="1522412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8" name="Equation" r:id="rId18" imgW="762000" imgH="419100" progId="Equation.DSMT4">
                  <p:embed/>
                </p:oleObj>
              </mc:Choice>
              <mc:Fallback>
                <p:oleObj name="Equation" r:id="rId18" imgW="762000" imgH="419100" progId="Equation.DSMT4">
                  <p:embed/>
                  <p:pic>
                    <p:nvPicPr>
                      <p:cNvPr id="202782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8388" y="5473700"/>
                        <a:ext cx="1522412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83" name="Object 31"/>
          <p:cNvGraphicFramePr>
            <a:graphicFrameLocks noChangeAspect="1"/>
          </p:cNvGraphicFramePr>
          <p:nvPr/>
        </p:nvGraphicFramePr>
        <p:xfrm>
          <a:off x="6205538" y="5546725"/>
          <a:ext cx="2600325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9" name="Equation" r:id="rId20" imgW="990600" imgH="419100" progId="Equation.DSMT4">
                  <p:embed/>
                </p:oleObj>
              </mc:Choice>
              <mc:Fallback>
                <p:oleObj name="Equation" r:id="rId20" imgW="990600" imgH="419100" progId="Equation.DSMT4">
                  <p:embed/>
                  <p:pic>
                    <p:nvPicPr>
                      <p:cNvPr id="20278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5538" y="5546725"/>
                        <a:ext cx="2600325" cy="110331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2784" name="AutoShape 32"/>
          <p:cNvSpPr>
            <a:spLocks noChangeArrowheads="1"/>
          </p:cNvSpPr>
          <p:nvPr/>
        </p:nvSpPr>
        <p:spPr bwMode="auto">
          <a:xfrm>
            <a:off x="3992562" y="5181600"/>
            <a:ext cx="2027238" cy="1834158"/>
          </a:xfrm>
          <a:prstGeom prst="rightArrow">
            <a:avLst>
              <a:gd name="adj1" fmla="val 50000"/>
              <a:gd name="adj2" fmla="val 28632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>
                <a:solidFill>
                  <a:srgbClr val="FF0000"/>
                </a:solidFill>
                <a:latin typeface="Arial Narrow" charset="0"/>
              </a:rPr>
              <a:t>V by a dipole at a </a:t>
            </a:r>
          </a:p>
          <a:p>
            <a:pPr algn="ctr"/>
            <a:r>
              <a:rPr lang="en-US" sz="1800" b="1">
                <a:solidFill>
                  <a:srgbClr val="FF0000"/>
                </a:solidFill>
                <a:latin typeface="Arial Narrow" charset="0"/>
              </a:rPr>
              <a:t>distance r from </a:t>
            </a:r>
          </a:p>
          <a:p>
            <a:pPr algn="ctr"/>
            <a:r>
              <a:rPr lang="en-US" sz="1800" b="1">
                <a:solidFill>
                  <a:srgbClr val="FF0000"/>
                </a:solidFill>
                <a:latin typeface="Arial Narrow" charset="0"/>
              </a:rPr>
              <a:t>the dipole</a:t>
            </a:r>
          </a:p>
        </p:txBody>
      </p:sp>
    </p:spTree>
    <p:extLst>
      <p:ext uri="{BB962C8B-B14F-4D97-AF65-F5344CB8AC3E}">
        <p14:creationId xmlns:p14="http://schemas.microsoft.com/office/powerpoint/2010/main" val="51878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2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2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2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0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0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0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0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0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build="p"/>
      <p:bldP spid="20278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DF53-2533-344C-AE98-249ADDFF6DA1}" type="slidenum">
              <a:rPr lang="en-US"/>
              <a:pPr/>
              <a:t>5</a:t>
            </a:fld>
            <a:endParaRPr lang="en-US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/>
              <a:t>E Determined from V</a:t>
            </a:r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457200" y="6858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Potential difference between two points under the electric field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So in a differential form, we can write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are </a:t>
            </a:r>
            <a:r>
              <a:rPr lang="en-US" sz="28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dV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E</a:t>
            </a:r>
            <a:r>
              <a:rPr lang="en-US" sz="2800" baseline="-25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 err="1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dV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is the infinitesimal potential difference between the two points separated by a distance d</a:t>
            </a:r>
            <a:r>
              <a:rPr lang="en-US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baseline="-25000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is the field component along the direction of d</a:t>
            </a:r>
            <a:r>
              <a:rPr lang="en-US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Thus we can write the field component E</a:t>
            </a:r>
            <a:r>
              <a:rPr lang="en-US" sz="3200" baseline="-25000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baseline="-25000" dirty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as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800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</p:txBody>
      </p:sp>
      <p:graphicFrame>
        <p:nvGraphicFramePr>
          <p:cNvPr id="210959" name="Object 15"/>
          <p:cNvGraphicFramePr>
            <a:graphicFrameLocks noChangeAspect="1"/>
          </p:cNvGraphicFramePr>
          <p:nvPr/>
        </p:nvGraphicFramePr>
        <p:xfrm>
          <a:off x="3200400" y="1292225"/>
          <a:ext cx="12541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13" name="Equation" r:id="rId3" imgW="533160" imgH="203040" progId="Equation.DSMT4">
                  <p:embed/>
                </p:oleObj>
              </mc:Choice>
              <mc:Fallback>
                <p:oleObj name="Equation" r:id="rId3" imgW="533160" imgH="203040" progId="Equation.DSMT4">
                  <p:embed/>
                  <p:pic>
                    <p:nvPicPr>
                      <p:cNvPr id="21095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292225"/>
                        <a:ext cx="125412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60" name="Object 16"/>
          <p:cNvGraphicFramePr>
            <a:graphicFrameLocks noChangeAspect="1"/>
          </p:cNvGraphicFramePr>
          <p:nvPr/>
        </p:nvGraphicFramePr>
        <p:xfrm>
          <a:off x="4525963" y="1112838"/>
          <a:ext cx="1373187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14" name="Equation" r:id="rId5" imgW="584200" imgH="342900" progId="Equation.DSMT4">
                  <p:embed/>
                </p:oleObj>
              </mc:Choice>
              <mc:Fallback>
                <p:oleObj name="Equation" r:id="rId5" imgW="584200" imgH="342900" progId="Equation.DSMT4">
                  <p:embed/>
                  <p:pic>
                    <p:nvPicPr>
                      <p:cNvPr id="21096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5963" y="1112838"/>
                        <a:ext cx="1373187" cy="808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63" name="Object 19"/>
          <p:cNvGraphicFramePr>
            <a:graphicFrameLocks noChangeAspect="1"/>
          </p:cNvGraphicFramePr>
          <p:nvPr/>
        </p:nvGraphicFramePr>
        <p:xfrm>
          <a:off x="2286000" y="2376488"/>
          <a:ext cx="9398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15" name="Equation" r:id="rId7" imgW="330120" imgH="164880" progId="Equation.DSMT4">
                  <p:embed/>
                </p:oleObj>
              </mc:Choice>
              <mc:Fallback>
                <p:oleObj name="Equation" r:id="rId7" imgW="330120" imgH="164880" progId="Equation.DSMT4">
                  <p:embed/>
                  <p:pic>
                    <p:nvPicPr>
                      <p:cNvPr id="21096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376488"/>
                        <a:ext cx="9398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64" name="Object 20"/>
          <p:cNvGraphicFramePr>
            <a:graphicFrameLocks noChangeAspect="1"/>
          </p:cNvGraphicFramePr>
          <p:nvPr/>
        </p:nvGraphicFramePr>
        <p:xfrm>
          <a:off x="1447800" y="5181600"/>
          <a:ext cx="177165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16" name="Equation" r:id="rId9" imgW="622300" imgH="381000" progId="Equation.DSMT4">
                  <p:embed/>
                </p:oleObj>
              </mc:Choice>
              <mc:Fallback>
                <p:oleObj name="Equation" r:id="rId9" imgW="622300" imgH="381000" progId="Equation.DSMT4">
                  <p:embed/>
                  <p:pic>
                    <p:nvPicPr>
                      <p:cNvPr id="21096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181600"/>
                        <a:ext cx="1771650" cy="10858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965" name="Text Box 21"/>
          <p:cNvSpPr txBox="1">
            <a:spLocks noChangeArrowheads="1"/>
          </p:cNvSpPr>
          <p:nvPr/>
        </p:nvSpPr>
        <p:spPr bwMode="auto">
          <a:xfrm>
            <a:off x="5318125" y="5286375"/>
            <a:ext cx="3673475" cy="1228725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CC0000"/>
                </a:solidFill>
                <a:latin typeface="Arial Narrow" charset="0"/>
              </a:rPr>
              <a:t>The component of the electric field in any direction is equal to the negative rate of change of the electric potential as a function of distance in that direction.!!</a:t>
            </a:r>
          </a:p>
        </p:txBody>
      </p:sp>
      <p:sp>
        <p:nvSpPr>
          <p:cNvPr id="210966" name="Text Box 22"/>
          <p:cNvSpPr txBox="1">
            <a:spLocks noChangeArrowheads="1"/>
          </p:cNvSpPr>
          <p:nvPr/>
        </p:nvSpPr>
        <p:spPr bwMode="auto">
          <a:xfrm>
            <a:off x="3886200" y="5470525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Physical Meaning?</a:t>
            </a:r>
          </a:p>
        </p:txBody>
      </p:sp>
      <p:graphicFrame>
        <p:nvGraphicFramePr>
          <p:cNvPr id="210967" name="Object 23"/>
          <p:cNvGraphicFramePr>
            <a:graphicFrameLocks noChangeAspect="1"/>
          </p:cNvGraphicFramePr>
          <p:nvPr/>
        </p:nvGraphicFramePr>
        <p:xfrm>
          <a:off x="3141663" y="2303463"/>
          <a:ext cx="15557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17" name="Equation" r:id="rId11" imgW="546100" imgH="190500" progId="Equation.DSMT4">
                  <p:embed/>
                </p:oleObj>
              </mc:Choice>
              <mc:Fallback>
                <p:oleObj name="Equation" r:id="rId11" imgW="546100" imgH="190500" progId="Equation.DSMT4">
                  <p:embed/>
                  <p:pic>
                    <p:nvPicPr>
                      <p:cNvPr id="21096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1663" y="2303463"/>
                        <a:ext cx="1555750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68" name="Object 24"/>
          <p:cNvGraphicFramePr>
            <a:graphicFrameLocks noChangeAspect="1"/>
          </p:cNvGraphicFramePr>
          <p:nvPr/>
        </p:nvGraphicFramePr>
        <p:xfrm>
          <a:off x="4630738" y="2325688"/>
          <a:ext cx="1084262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18" name="Equation" r:id="rId13" imgW="381000" imgH="228600" progId="Equation.DSMT4">
                  <p:embed/>
                </p:oleObj>
              </mc:Choice>
              <mc:Fallback>
                <p:oleObj name="Equation" r:id="rId13" imgW="381000" imgH="228600" progId="Equation.DSMT4">
                  <p:embed/>
                  <p:pic>
                    <p:nvPicPr>
                      <p:cNvPr id="21096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0738" y="2325688"/>
                        <a:ext cx="1084262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871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0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0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0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0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0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0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 build="p"/>
      <p:bldP spid="210965" grpId="0" animBg="1"/>
      <p:bldP spid="2109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ChangeArrowheads="1"/>
          </p:cNvSpPr>
          <p:nvPr/>
        </p:nvSpPr>
        <p:spPr bwMode="auto">
          <a:xfrm>
            <a:off x="457200" y="685800"/>
            <a:ext cx="8229600" cy="5791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The quantity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dV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/d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is called the </a:t>
            </a:r>
            <a:r>
              <a:rPr lang="en-US" sz="3200" b="1" u="sng" dirty="0">
                <a:solidFill>
                  <a:srgbClr val="CC0000"/>
                </a:solidFill>
                <a:latin typeface="Arial Narrow" charset="0"/>
              </a:rPr>
              <a:t>gradient of V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in a particular direction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no direction is specified, the term gradient refers to the direction on which </a:t>
            </a:r>
            <a:r>
              <a:rPr lang="en-US" sz="2800" b="1" u="sng" dirty="0">
                <a:solidFill>
                  <a:srgbClr val="800000"/>
                </a:solidFill>
                <a:latin typeface="Arial Narrow" charset="0"/>
                <a:ea typeface="ＭＳ Ｐゴシック" charset="-128"/>
              </a:rPr>
              <a:t>V changes most rapidly 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and this would be the direction of the field vector </a:t>
            </a:r>
            <a:r>
              <a:rPr lang="en-US" sz="2800" b="1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at that point.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if </a:t>
            </a:r>
            <a:r>
              <a:rPr lang="en-US" sz="2800" b="1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d</a:t>
            </a:r>
            <a:r>
              <a:rPr lang="en-US" sz="2800" b="1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are parallel to each other,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If E is written as a function x, y and z, the 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refers to x, y and z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     is the “partial derivative” of V with respect to x, while y and z are held constant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In vector form,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8B26-4BBE-604A-B7BC-A95C19AFEA87}" type="slidenum">
              <a:rPr lang="en-US"/>
              <a:pPr/>
              <a:t>6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dirty="0"/>
              <a:t>E Determined from V, </a:t>
            </a:r>
            <a:r>
              <a:rPr lang="en-US" dirty="0" err="1"/>
              <a:t>cnt’d</a:t>
            </a:r>
            <a:endParaRPr lang="en-US" dirty="0"/>
          </a:p>
        </p:txBody>
      </p:sp>
      <p:graphicFrame>
        <p:nvGraphicFramePr>
          <p:cNvPr id="212999" name="Object 7"/>
          <p:cNvGraphicFramePr>
            <a:graphicFrameLocks noChangeAspect="1"/>
          </p:cNvGraphicFramePr>
          <p:nvPr/>
        </p:nvGraphicFramePr>
        <p:xfrm>
          <a:off x="6553200" y="2971800"/>
          <a:ext cx="121602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13" name="Equation" r:id="rId3" imgW="583920" imgH="368280" progId="Equation.DSMT4">
                  <p:embed/>
                </p:oleObj>
              </mc:Choice>
              <mc:Fallback>
                <p:oleObj name="Equation" r:id="rId3" imgW="583920" imgH="368280" progId="Equation.DSMT4">
                  <p:embed/>
                  <p:pic>
                    <p:nvPicPr>
                      <p:cNvPr id="2129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971800"/>
                        <a:ext cx="1216025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4" name="Object 12"/>
          <p:cNvGraphicFramePr>
            <a:graphicFrameLocks noChangeAspect="1"/>
          </p:cNvGraphicFramePr>
          <p:nvPr/>
        </p:nvGraphicFramePr>
        <p:xfrm>
          <a:off x="2971800" y="4130675"/>
          <a:ext cx="1065213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14" name="Equation" r:id="rId5" imgW="635000" imgH="381000" progId="Equation.DSMT4">
                  <p:embed/>
                </p:oleObj>
              </mc:Choice>
              <mc:Fallback>
                <p:oleObj name="Equation" r:id="rId5" imgW="635000" imgH="381000" progId="Equation.DSMT4">
                  <p:embed/>
                  <p:pic>
                    <p:nvPicPr>
                      <p:cNvPr id="21300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30675"/>
                        <a:ext cx="1065213" cy="63976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5" name="Object 13"/>
          <p:cNvGraphicFramePr>
            <a:graphicFrameLocks noChangeAspect="1"/>
          </p:cNvGraphicFramePr>
          <p:nvPr/>
        </p:nvGraphicFramePr>
        <p:xfrm>
          <a:off x="4295775" y="4114800"/>
          <a:ext cx="108902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15" name="Equation" r:id="rId7" imgW="647640" imgH="406080" progId="Equation.DSMT4">
                  <p:embed/>
                </p:oleObj>
              </mc:Choice>
              <mc:Fallback>
                <p:oleObj name="Equation" r:id="rId7" imgW="647640" imgH="406080" progId="Equation.DSMT4">
                  <p:embed/>
                  <p:pic>
                    <p:nvPicPr>
                      <p:cNvPr id="21300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775" y="4114800"/>
                        <a:ext cx="1089025" cy="6826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6" name="Object 14"/>
          <p:cNvGraphicFramePr>
            <a:graphicFrameLocks noChangeAspect="1"/>
          </p:cNvGraphicFramePr>
          <p:nvPr/>
        </p:nvGraphicFramePr>
        <p:xfrm>
          <a:off x="5638800" y="4140200"/>
          <a:ext cx="106680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16" name="Equation" r:id="rId9" imgW="634680" imgH="368280" progId="Equation.DSMT4">
                  <p:embed/>
                </p:oleObj>
              </mc:Choice>
              <mc:Fallback>
                <p:oleObj name="Equation" r:id="rId9" imgW="634680" imgH="368280" progId="Equation.DSMT4">
                  <p:embed/>
                  <p:pic>
                    <p:nvPicPr>
                      <p:cNvPr id="21300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40200"/>
                        <a:ext cx="1066800" cy="61753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7" name="Object 15"/>
          <p:cNvGraphicFramePr>
            <a:graphicFrameLocks noChangeAspect="1"/>
          </p:cNvGraphicFramePr>
          <p:nvPr/>
        </p:nvGraphicFramePr>
        <p:xfrm>
          <a:off x="920750" y="4648200"/>
          <a:ext cx="450850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17" name="Equation" r:id="rId11" imgW="241200" imgH="368280" progId="Equation.DSMT4">
                  <p:embed/>
                </p:oleObj>
              </mc:Choice>
              <mc:Fallback>
                <p:oleObj name="Equation" r:id="rId11" imgW="241200" imgH="368280" progId="Equation.DSMT4">
                  <p:embed/>
                  <p:pic>
                    <p:nvPicPr>
                      <p:cNvPr id="21300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0" y="4648200"/>
                        <a:ext cx="450850" cy="687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8" name="Object 16"/>
          <p:cNvGraphicFramePr>
            <a:graphicFrameLocks noChangeAspect="1"/>
          </p:cNvGraphicFramePr>
          <p:nvPr/>
        </p:nvGraphicFramePr>
        <p:xfrm>
          <a:off x="3352800" y="5853113"/>
          <a:ext cx="446088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18" name="Equation" r:id="rId13" imgW="254000" imgH="177800" progId="Equation.DSMT4">
                  <p:embed/>
                </p:oleObj>
              </mc:Choice>
              <mc:Fallback>
                <p:oleObj name="Equation" r:id="rId13" imgW="254000" imgH="177800" progId="Equation.DSMT4">
                  <p:embed/>
                  <p:pic>
                    <p:nvPicPr>
                      <p:cNvPr id="21300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853113"/>
                        <a:ext cx="446088" cy="312737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9" name="Object 17"/>
          <p:cNvGraphicFramePr>
            <a:graphicFrameLocks noChangeAspect="1"/>
          </p:cNvGraphicFramePr>
          <p:nvPr/>
        </p:nvGraphicFramePr>
        <p:xfrm>
          <a:off x="3795713" y="5842000"/>
          <a:ext cx="1095375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19" name="Equation" r:id="rId15" imgW="622300" imgH="190500" progId="Equation.DSMT4">
                  <p:embed/>
                </p:oleObj>
              </mc:Choice>
              <mc:Fallback>
                <p:oleObj name="Equation" r:id="rId15" imgW="622300" imgH="190500" progId="Equation.DSMT4">
                  <p:embed/>
                  <p:pic>
                    <p:nvPicPr>
                      <p:cNvPr id="21300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5713" y="5842000"/>
                        <a:ext cx="1095375" cy="33496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10" name="Object 18"/>
          <p:cNvGraphicFramePr>
            <a:graphicFrameLocks noChangeAspect="1"/>
          </p:cNvGraphicFramePr>
          <p:nvPr/>
        </p:nvGraphicFramePr>
        <p:xfrm>
          <a:off x="4889500" y="5832475"/>
          <a:ext cx="782638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20" name="Equation" r:id="rId17" imgW="444500" imgH="203200" progId="Equation.DSMT4">
                  <p:embed/>
                </p:oleObj>
              </mc:Choice>
              <mc:Fallback>
                <p:oleObj name="Equation" r:id="rId17" imgW="444500" imgH="203200" progId="Equation.DSMT4">
                  <p:embed/>
                  <p:pic>
                    <p:nvPicPr>
                      <p:cNvPr id="21301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0" y="5832475"/>
                        <a:ext cx="782638" cy="3556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11" name="Object 19"/>
          <p:cNvGraphicFramePr>
            <a:graphicFrameLocks noChangeAspect="1"/>
          </p:cNvGraphicFramePr>
          <p:nvPr/>
        </p:nvGraphicFramePr>
        <p:xfrm>
          <a:off x="5681663" y="5630863"/>
          <a:ext cx="251936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21" name="Equation" r:id="rId19" imgW="1435100" imgH="431800" progId="Equation.DSMT4">
                  <p:embed/>
                </p:oleObj>
              </mc:Choice>
              <mc:Fallback>
                <p:oleObj name="Equation" r:id="rId19" imgW="1435100" imgH="431800" progId="Equation.DSMT4">
                  <p:embed/>
                  <p:pic>
                    <p:nvPicPr>
                      <p:cNvPr id="21301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1663" y="5630863"/>
                        <a:ext cx="2519362" cy="7588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12" name="Object 20"/>
          <p:cNvGraphicFramePr>
            <a:graphicFrameLocks noChangeAspect="1"/>
          </p:cNvGraphicFramePr>
          <p:nvPr/>
        </p:nvGraphicFramePr>
        <p:xfrm>
          <a:off x="990600" y="6374571"/>
          <a:ext cx="17145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22" name="Equation" r:id="rId21" imgW="1562100" imgH="431800" progId="Equation.DSMT4">
                  <p:embed/>
                </p:oleObj>
              </mc:Choice>
              <mc:Fallback>
                <p:oleObj name="Equation" r:id="rId21" imgW="1562100" imgH="431800" progId="Equation.DSMT4">
                  <p:embed/>
                  <p:pic>
                    <p:nvPicPr>
                      <p:cNvPr id="21301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6374571"/>
                        <a:ext cx="1714500" cy="4730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3013" name="Text Box 21"/>
          <p:cNvSpPr txBox="1">
            <a:spLocks noChangeArrowheads="1"/>
          </p:cNvSpPr>
          <p:nvPr/>
        </p:nvSpPr>
        <p:spPr bwMode="auto">
          <a:xfrm>
            <a:off x="2743200" y="6413500"/>
            <a:ext cx="4113601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  <a:latin typeface="Arial Narrow" charset="0"/>
              </a:rPr>
              <a:t>is called </a:t>
            </a:r>
            <a:r>
              <a:rPr lang="en-US" sz="1400" b="1" dirty="0">
                <a:solidFill>
                  <a:srgbClr val="FF0000"/>
                </a:solidFill>
                <a:latin typeface="Monotype Corsiva" charset="0"/>
              </a:rPr>
              <a:t>del</a:t>
            </a:r>
            <a:r>
              <a:rPr lang="en-US" sz="1400" b="1" dirty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1400" dirty="0">
                <a:solidFill>
                  <a:schemeClr val="accent2"/>
                </a:solidFill>
                <a:latin typeface="Arial Narrow" charset="0"/>
              </a:rPr>
              <a:t>or the </a:t>
            </a:r>
            <a:r>
              <a:rPr lang="en-US" sz="1400" b="1" dirty="0">
                <a:solidFill>
                  <a:srgbClr val="FF0000"/>
                </a:solidFill>
                <a:latin typeface="Monotype Corsiva" charset="0"/>
              </a:rPr>
              <a:t>gradient operator</a:t>
            </a:r>
            <a:r>
              <a:rPr lang="en-US" sz="1400" dirty="0">
                <a:solidFill>
                  <a:schemeClr val="accent2"/>
                </a:solidFill>
                <a:latin typeface="Arial Narrow" charset="0"/>
              </a:rPr>
              <a:t> and is a </a:t>
            </a:r>
            <a:r>
              <a:rPr lang="en-US" sz="1400" b="1" u="sng" dirty="0">
                <a:solidFill>
                  <a:srgbClr val="FF0000"/>
                </a:solidFill>
                <a:latin typeface="Monotype Corsiva" charset="0"/>
              </a:rPr>
              <a:t>vector operator</a:t>
            </a:r>
            <a:r>
              <a:rPr lang="en-US" sz="1400" dirty="0">
                <a:solidFill>
                  <a:schemeClr val="accent2"/>
                </a:solidFill>
                <a:latin typeface="Arial Narrow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439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29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3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3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3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3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1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13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3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1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1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5" grpId="0" build="p" animBg="1"/>
      <p:bldP spid="2130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61A5-AE7B-AD46-B162-6B4FA5954B83}" type="slidenum">
              <a:rPr lang="en-US"/>
              <a:pPr/>
              <a:t>7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 dirty="0"/>
              <a:t>Electrostatic Potential Energy</a:t>
            </a:r>
          </a:p>
        </p:txBody>
      </p:sp>
      <p:sp>
        <p:nvSpPr>
          <p:cNvPr id="211971" name="Rectangle 3"/>
          <p:cNvSpPr>
            <a:spLocks noChangeArrowheads="1"/>
          </p:cNvSpPr>
          <p:nvPr/>
        </p:nvSpPr>
        <p:spPr bwMode="auto">
          <a:xfrm>
            <a:off x="457200" y="6858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Consider a case in which a point charge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 moved between points </a:t>
            </a:r>
            <a:r>
              <a:rPr lang="en-US" sz="2800" dirty="0">
                <a:solidFill>
                  <a:schemeClr val="accent2"/>
                </a:solidFill>
                <a:latin typeface="Monotype Corsiva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2800" dirty="0" err="1">
                <a:solidFill>
                  <a:schemeClr val="accent2"/>
                </a:solidFill>
                <a:latin typeface="Monotype Corsiva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where the electrostatic potential due to other charges in the system is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</a:t>
            </a:r>
            <a:endParaRPr lang="en-US" sz="2800" baseline="-250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change in electrostatic potential energy of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in the field by other charges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Now what is the electrostatic potential energy of a system of charges?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Let’s choose V=0 at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∞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there are no other charges around, single point charge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in isolation has no potential energy and is under no electric force</a:t>
            </a:r>
          </a:p>
        </p:txBody>
      </p:sp>
      <p:graphicFrame>
        <p:nvGraphicFramePr>
          <p:cNvPr id="211982" name="Object 14"/>
          <p:cNvGraphicFramePr>
            <a:graphicFrameLocks noChangeAspect="1"/>
          </p:cNvGraphicFramePr>
          <p:nvPr/>
        </p:nvGraphicFramePr>
        <p:xfrm>
          <a:off x="1752600" y="3062288"/>
          <a:ext cx="91598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1" name="Equation" r:id="rId3" imgW="355320" imgH="164880" progId="Equation.DSMT4">
                  <p:embed/>
                </p:oleObj>
              </mc:Choice>
              <mc:Fallback>
                <p:oleObj name="Equation" r:id="rId3" imgW="355320" imgH="164880" progId="Equation.DSMT4">
                  <p:embed/>
                  <p:pic>
                    <p:nvPicPr>
                      <p:cNvPr id="2119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062288"/>
                        <a:ext cx="915988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983" name="Object 15"/>
          <p:cNvGraphicFramePr>
            <a:graphicFrameLocks noChangeAspect="1"/>
          </p:cNvGraphicFramePr>
          <p:nvPr/>
        </p:nvGraphicFramePr>
        <p:xfrm>
          <a:off x="2682875" y="2979738"/>
          <a:ext cx="1538288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2" name="Equation" r:id="rId5" imgW="596900" imgH="228600" progId="Equation.DSMT4">
                  <p:embed/>
                </p:oleObj>
              </mc:Choice>
              <mc:Fallback>
                <p:oleObj name="Equation" r:id="rId5" imgW="596900" imgH="228600" progId="Equation.DSMT4">
                  <p:embed/>
                  <p:pic>
                    <p:nvPicPr>
                      <p:cNvPr id="2119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75" y="2979738"/>
                        <a:ext cx="1538288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984" name="Object 16"/>
          <p:cNvGraphicFramePr>
            <a:graphicFrameLocks noChangeAspect="1"/>
          </p:cNvGraphicFramePr>
          <p:nvPr/>
        </p:nvGraphicFramePr>
        <p:xfrm>
          <a:off x="4286250" y="2947988"/>
          <a:ext cx="1865313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3" name="Equation" r:id="rId7" imgW="723900" imgH="254000" progId="Equation.DSMT4">
                  <p:embed/>
                </p:oleObj>
              </mc:Choice>
              <mc:Fallback>
                <p:oleObj name="Equation" r:id="rId7" imgW="723900" imgH="254000" progId="Equation.DSMT4">
                  <p:embed/>
                  <p:pic>
                    <p:nvPicPr>
                      <p:cNvPr id="2119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0" y="2947988"/>
                        <a:ext cx="1865313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985" name="Object 17"/>
          <p:cNvGraphicFramePr>
            <a:graphicFrameLocks noChangeAspect="1"/>
          </p:cNvGraphicFramePr>
          <p:nvPr/>
        </p:nvGraphicFramePr>
        <p:xfrm>
          <a:off x="6181725" y="2979738"/>
          <a:ext cx="752475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4" name="Equation" r:id="rId9" imgW="292100" imgH="228600" progId="Equation.DSMT4">
                  <p:embed/>
                </p:oleObj>
              </mc:Choice>
              <mc:Fallback>
                <p:oleObj name="Equation" r:id="rId9" imgW="292100" imgH="228600" progId="Equation.DSMT4">
                  <p:embed/>
                  <p:pic>
                    <p:nvPicPr>
                      <p:cNvPr id="21198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1725" y="2979738"/>
                        <a:ext cx="752475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358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1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1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1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F598-FA9D-1A4C-AAB7-A3338E1F6D8A}" type="slidenum">
              <a:rPr lang="en-US"/>
              <a:pPr/>
              <a:t>8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/>
              <a:t>Electrostatic Potential Energy; Two charges</a:t>
            </a:r>
          </a:p>
        </p:txBody>
      </p:sp>
      <p:sp>
        <p:nvSpPr>
          <p:cNvPr id="214019" name="Rectangle 3"/>
          <p:cNvSpPr>
            <a:spLocks noChangeArrowheads="1"/>
          </p:cNvSpPr>
          <p:nvPr/>
        </p:nvSpPr>
        <p:spPr bwMode="auto">
          <a:xfrm>
            <a:off x="457200" y="838200"/>
            <a:ext cx="8077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If a second point charge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 brought close to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a distance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, the potential due to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the position of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potential energy of the two charges relative to V=0 at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r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= ∞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This is the work that needs to be done by an external force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from infinity to the distance 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from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It is also a negative of the work needed to separate them to infinity.</a:t>
            </a:r>
          </a:p>
        </p:txBody>
      </p:sp>
      <p:graphicFrame>
        <p:nvGraphicFramePr>
          <p:cNvPr id="214021" name="Object 5"/>
          <p:cNvGraphicFramePr>
            <a:graphicFrameLocks noChangeAspect="1"/>
          </p:cNvGraphicFramePr>
          <p:nvPr/>
        </p:nvGraphicFramePr>
        <p:xfrm>
          <a:off x="2828925" y="1835150"/>
          <a:ext cx="105727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5" name="Equation" r:id="rId3" imgW="253800" imgH="164880" progId="Equation.DSMT4">
                  <p:embed/>
                </p:oleObj>
              </mc:Choice>
              <mc:Fallback>
                <p:oleObj name="Equation" r:id="rId3" imgW="253800" imgH="164880" progId="Equation.DSMT4">
                  <p:embed/>
                  <p:pic>
                    <p:nvPicPr>
                      <p:cNvPr id="2140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8925" y="1835150"/>
                        <a:ext cx="1057275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022" name="Object 6"/>
          <p:cNvGraphicFramePr>
            <a:graphicFrameLocks noChangeAspect="1"/>
          </p:cNvGraphicFramePr>
          <p:nvPr/>
        </p:nvGraphicFramePr>
        <p:xfrm>
          <a:off x="3968750" y="1676400"/>
          <a:ext cx="1423988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6" name="Equation" r:id="rId5" imgW="520700" imgH="431800" progId="Equation.DSMT4">
                  <p:embed/>
                </p:oleObj>
              </mc:Choice>
              <mc:Fallback>
                <p:oleObj name="Equation" r:id="rId5" imgW="520700" imgH="431800" progId="Equation.DSMT4">
                  <p:embed/>
                  <p:pic>
                    <p:nvPicPr>
                      <p:cNvPr id="21402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0" y="1676400"/>
                        <a:ext cx="1423988" cy="118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023" name="Object 7"/>
          <p:cNvGraphicFramePr>
            <a:graphicFrameLocks noChangeAspect="1"/>
          </p:cNvGraphicFramePr>
          <p:nvPr/>
        </p:nvGraphicFramePr>
        <p:xfrm>
          <a:off x="2457450" y="3308350"/>
          <a:ext cx="19939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7" name="Equation" r:id="rId7" imgW="533400" imgH="228600" progId="Equation.DSMT4">
                  <p:embed/>
                </p:oleObj>
              </mc:Choice>
              <mc:Fallback>
                <p:oleObj name="Equation" r:id="rId7" imgW="533400" imgH="228600" progId="Equation.DSMT4">
                  <p:embed/>
                  <p:pic>
                    <p:nvPicPr>
                      <p:cNvPr id="2140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50" y="3308350"/>
                        <a:ext cx="1993900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024" name="Object 8"/>
          <p:cNvGraphicFramePr>
            <a:graphicFrameLocks noChangeAspect="1"/>
          </p:cNvGraphicFramePr>
          <p:nvPr/>
        </p:nvGraphicFramePr>
        <p:xfrm>
          <a:off x="4481513" y="3243263"/>
          <a:ext cx="1903412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8" name="Equation" r:id="rId9" imgW="774700" imgH="431800" progId="Equation.DSMT4">
                  <p:embed/>
                </p:oleObj>
              </mc:Choice>
              <mc:Fallback>
                <p:oleObj name="Equation" r:id="rId9" imgW="774700" imgH="431800" progId="Equation.DSMT4">
                  <p:embed/>
                  <p:pic>
                    <p:nvPicPr>
                      <p:cNvPr id="21402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1513" y="3243263"/>
                        <a:ext cx="1903412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93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4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4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4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4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A0DC-5896-FE46-A0C0-197D7823EAB1}" type="slidenum">
              <a:rPr lang="en-US"/>
              <a:pPr/>
              <a:t>9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/>
              <a:t>Electrostatic Potential Energy; Three Charges</a:t>
            </a:r>
          </a:p>
        </p:txBody>
      </p:sp>
      <p:sp>
        <p:nvSpPr>
          <p:cNvPr id="215043" name="Rectangle 3"/>
          <p:cNvSpPr>
            <a:spLocks noChangeArrowheads="1"/>
          </p:cNvSpPr>
          <p:nvPr/>
        </p:nvSpPr>
        <p:spPr bwMode="auto">
          <a:xfrm>
            <a:off x="457200" y="6858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what do we do for three charges?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Work is needed to bring all three charges together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Work needed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a certain location without the presence of any charge is 0.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Work needed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a distance to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Work need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certain distances to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the total electrostatic potential energy of the three charge system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about a four charge system or N charge system?</a:t>
            </a:r>
          </a:p>
        </p:txBody>
      </p:sp>
      <p:graphicFrame>
        <p:nvGraphicFramePr>
          <p:cNvPr id="215047" name="Object 7"/>
          <p:cNvGraphicFramePr>
            <a:graphicFrameLocks noChangeAspect="1"/>
          </p:cNvGraphicFramePr>
          <p:nvPr/>
        </p:nvGraphicFramePr>
        <p:xfrm>
          <a:off x="6629400" y="2552700"/>
          <a:ext cx="66675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7" name="Equation" r:id="rId3" imgW="355320" imgH="203040" progId="Equation.DSMT4">
                  <p:embed/>
                </p:oleObj>
              </mc:Choice>
              <mc:Fallback>
                <p:oleObj name="Equation" r:id="rId3" imgW="355320" imgH="203040" progId="Equation.DSMT4">
                  <p:embed/>
                  <p:pic>
                    <p:nvPicPr>
                      <p:cNvPr id="21504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552700"/>
                        <a:ext cx="666750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48" name="Object 8"/>
          <p:cNvGraphicFramePr>
            <a:graphicFrameLocks noChangeAspect="1"/>
          </p:cNvGraphicFramePr>
          <p:nvPr/>
        </p:nvGraphicFramePr>
        <p:xfrm>
          <a:off x="1905000" y="3619500"/>
          <a:ext cx="59531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8" name="Equation" r:id="rId5" imgW="317160" imgH="203040" progId="Equation.DSMT4">
                  <p:embed/>
                </p:oleObj>
              </mc:Choice>
              <mc:Fallback>
                <p:oleObj name="Equation" r:id="rId5" imgW="317160" imgH="203040" progId="Equation.DSMT4">
                  <p:embed/>
                  <p:pic>
                    <p:nvPicPr>
                      <p:cNvPr id="21504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619500"/>
                        <a:ext cx="595313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49" name="Object 9"/>
          <p:cNvGraphicFramePr>
            <a:graphicFrameLocks noChangeAspect="1"/>
          </p:cNvGraphicFramePr>
          <p:nvPr/>
        </p:nvGraphicFramePr>
        <p:xfrm>
          <a:off x="1089025" y="5202238"/>
          <a:ext cx="511175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9" name="Equation" r:id="rId7" imgW="266400" imgH="164880" progId="Equation.DSMT4">
                  <p:embed/>
                </p:oleObj>
              </mc:Choice>
              <mc:Fallback>
                <p:oleObj name="Equation" r:id="rId7" imgW="266400" imgH="164880" progId="Equation.DSMT4">
                  <p:embed/>
                  <p:pic>
                    <p:nvPicPr>
                      <p:cNvPr id="21504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025" y="5202238"/>
                        <a:ext cx="511175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50" name="Object 10"/>
          <p:cNvGraphicFramePr>
            <a:graphicFrameLocks noChangeAspect="1"/>
          </p:cNvGraphicFramePr>
          <p:nvPr/>
        </p:nvGraphicFramePr>
        <p:xfrm>
          <a:off x="7272338" y="2338388"/>
          <a:ext cx="12382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0" name="Equation" r:id="rId9" imgW="660400" imgH="431800" progId="Equation.DSMT4">
                  <p:embed/>
                </p:oleObj>
              </mc:Choice>
              <mc:Fallback>
                <p:oleObj name="Equation" r:id="rId9" imgW="660400" imgH="431800" progId="Equation.DSMT4">
                  <p:embed/>
                  <p:pic>
                    <p:nvPicPr>
                      <p:cNvPr id="21505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2338" y="2338388"/>
                        <a:ext cx="123825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51" name="Object 11"/>
          <p:cNvGraphicFramePr>
            <a:graphicFrameLocks noChangeAspect="1"/>
          </p:cNvGraphicFramePr>
          <p:nvPr/>
        </p:nvGraphicFramePr>
        <p:xfrm>
          <a:off x="2481263" y="3621088"/>
          <a:ext cx="6667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1" name="Equation" r:id="rId11" imgW="355320" imgH="203040" progId="Equation.DSMT4">
                  <p:embed/>
                </p:oleObj>
              </mc:Choice>
              <mc:Fallback>
                <p:oleObj name="Equation" r:id="rId11" imgW="355320" imgH="203040" progId="Equation.DSMT4">
                  <p:embed/>
                  <p:pic>
                    <p:nvPicPr>
                      <p:cNvPr id="21505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1263" y="3621088"/>
                        <a:ext cx="6667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52" name="Object 12"/>
          <p:cNvGraphicFramePr>
            <a:graphicFrameLocks noChangeAspect="1"/>
          </p:cNvGraphicFramePr>
          <p:nvPr/>
        </p:nvGraphicFramePr>
        <p:xfrm>
          <a:off x="3800475" y="3429000"/>
          <a:ext cx="1477963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2" name="Equation" r:id="rId13" imgW="787320" imgH="406080" progId="Equation.DSMT4">
                  <p:embed/>
                </p:oleObj>
              </mc:Choice>
              <mc:Fallback>
                <p:oleObj name="Equation" r:id="rId13" imgW="787320" imgH="406080" progId="Equation.DSMT4">
                  <p:embed/>
                  <p:pic>
                    <p:nvPicPr>
                      <p:cNvPr id="21505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475" y="3429000"/>
                        <a:ext cx="1477963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53" name="Object 13"/>
          <p:cNvGraphicFramePr>
            <a:graphicFrameLocks noChangeAspect="1"/>
          </p:cNvGraphicFramePr>
          <p:nvPr/>
        </p:nvGraphicFramePr>
        <p:xfrm>
          <a:off x="5281613" y="3405188"/>
          <a:ext cx="12636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3" name="Equation" r:id="rId15" imgW="673100" imgH="431800" progId="Equation.DSMT4">
                  <p:embed/>
                </p:oleObj>
              </mc:Choice>
              <mc:Fallback>
                <p:oleObj name="Equation" r:id="rId15" imgW="673100" imgH="431800" progId="Equation.DSMT4">
                  <p:embed/>
                  <p:pic>
                    <p:nvPicPr>
                      <p:cNvPr id="21505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1613" y="3405188"/>
                        <a:ext cx="126365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54" name="Object 14"/>
          <p:cNvGraphicFramePr>
            <a:graphicFrameLocks noChangeAspect="1"/>
          </p:cNvGraphicFramePr>
          <p:nvPr/>
        </p:nvGraphicFramePr>
        <p:xfrm>
          <a:off x="3128963" y="3619500"/>
          <a:ext cx="690562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4" name="Equation" r:id="rId17" imgW="368280" imgH="203040" progId="Equation.DSMT4">
                  <p:embed/>
                </p:oleObj>
              </mc:Choice>
              <mc:Fallback>
                <p:oleObj name="Equation" r:id="rId17" imgW="368280" imgH="203040" progId="Equation.DSMT4">
                  <p:embed/>
                  <p:pic>
                    <p:nvPicPr>
                      <p:cNvPr id="21505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8963" y="3619500"/>
                        <a:ext cx="690562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55" name="Object 15"/>
          <p:cNvGraphicFramePr>
            <a:graphicFrameLocks noChangeAspect="1"/>
          </p:cNvGraphicFramePr>
          <p:nvPr/>
        </p:nvGraphicFramePr>
        <p:xfrm>
          <a:off x="1663700" y="5159375"/>
          <a:ext cx="199390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5" name="Equation" r:id="rId19" imgW="1041120" imgH="203040" progId="Equation.DSMT4">
                  <p:embed/>
                </p:oleObj>
              </mc:Choice>
              <mc:Fallback>
                <p:oleObj name="Equation" r:id="rId19" imgW="1041120" imgH="203040" progId="Equation.DSMT4">
                  <p:embed/>
                  <p:pic>
                    <p:nvPicPr>
                      <p:cNvPr id="21505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700" y="5159375"/>
                        <a:ext cx="1993900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56" name="Object 16"/>
          <p:cNvGraphicFramePr>
            <a:graphicFrameLocks noChangeAspect="1"/>
          </p:cNvGraphicFramePr>
          <p:nvPr/>
        </p:nvGraphicFramePr>
        <p:xfrm>
          <a:off x="3675063" y="4876800"/>
          <a:ext cx="5127625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6" name="Equation" r:id="rId21" imgW="2679700" imgH="457200" progId="Equation.DSMT4">
                  <p:embed/>
                </p:oleObj>
              </mc:Choice>
              <mc:Fallback>
                <p:oleObj name="Equation" r:id="rId21" imgW="2679700" imgH="457200" progId="Equation.DSMT4">
                  <p:embed/>
                  <p:pic>
                    <p:nvPicPr>
                      <p:cNvPr id="21505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063" y="4876800"/>
                        <a:ext cx="5127625" cy="91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755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5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5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5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5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5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3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19643</TotalTime>
  <Words>1608</Words>
  <Application>Microsoft Macintosh PowerPoint</Application>
  <PresentationFormat>On-screen Show (4:3)</PresentationFormat>
  <Paragraphs>166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1444 – Section 001 Lecture #8</vt:lpstr>
      <vt:lpstr>Announcements</vt:lpstr>
      <vt:lpstr>Reminder: Special Project #3</vt:lpstr>
      <vt:lpstr>Electric Potential due to Electric Dipoles</vt:lpstr>
      <vt:lpstr>E Determined from V</vt:lpstr>
      <vt:lpstr>E Determined from V, cnt’d</vt:lpstr>
      <vt:lpstr>Electrostatic Potential Energy</vt:lpstr>
      <vt:lpstr>Electrostatic Potential Energy; Two charges</vt:lpstr>
      <vt:lpstr>Electrostatic Potential Energy; Three Charges</vt:lpstr>
      <vt:lpstr>Electrostatic Potential Energy: electron Volt</vt:lpstr>
      <vt:lpstr>Capacitors (or Condensers)</vt:lpstr>
      <vt:lpstr>Capacitors</vt:lpstr>
      <vt:lpstr>Capacitors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584</cp:revision>
  <dcterms:created xsi:type="dcterms:W3CDTF">2012-01-19T04:21:20Z</dcterms:created>
  <dcterms:modified xsi:type="dcterms:W3CDTF">2019-06-14T14:38:44Z</dcterms:modified>
</cp:coreProperties>
</file>