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36" r:id="rId2"/>
    <p:sldId id="590" r:id="rId3"/>
    <p:sldId id="632" r:id="rId4"/>
    <p:sldId id="633" r:id="rId5"/>
    <p:sldId id="634" r:id="rId6"/>
    <p:sldId id="635" r:id="rId7"/>
    <p:sldId id="636" r:id="rId8"/>
    <p:sldId id="637" r:id="rId9"/>
    <p:sldId id="638" r:id="rId10"/>
    <p:sldId id="639" r:id="rId11"/>
    <p:sldId id="640" r:id="rId12"/>
    <p:sldId id="641" r:id="rId13"/>
    <p:sldId id="642" r:id="rId14"/>
    <p:sldId id="643" r:id="rId15"/>
    <p:sldId id="644" r:id="rId16"/>
    <p:sldId id="645" r:id="rId17"/>
    <p:sldId id="646" r:id="rId18"/>
    <p:sldId id="647" r:id="rId19"/>
    <p:sldId id="648" r:id="rId20"/>
    <p:sldId id="649" r:id="rId21"/>
    <p:sldId id="650" r:id="rId22"/>
    <p:sldId id="651" r:id="rId23"/>
    <p:sldId id="652" r:id="rId24"/>
    <p:sldId id="653" r:id="rId25"/>
    <p:sldId id="654" r:id="rId26"/>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FFFFCC"/>
    <a:srgbClr val="CC6600"/>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51"/>
    <p:restoredTop sz="96327"/>
  </p:normalViewPr>
  <p:slideViewPr>
    <p:cSldViewPr>
      <p:cViewPr varScale="1">
        <p:scale>
          <a:sx n="136" d="100"/>
          <a:sy n="136" d="100"/>
        </p:scale>
        <p:origin x="9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emf"/><Relationship Id="rId7" Type="http://schemas.openxmlformats.org/officeDocument/2006/relationships/image" Target="../media/image8.wmf"/><Relationship Id="rId12" Type="http://schemas.openxmlformats.org/officeDocument/2006/relationships/image" Target="../media/image13.e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wmf"/><Relationship Id="rId9"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77.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64.wmf"/><Relationship Id="rId5" Type="http://schemas.openxmlformats.org/officeDocument/2006/relationships/image" Target="../media/image81.wmf"/><Relationship Id="rId4"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04.wmf"/><Relationship Id="rId3" Type="http://schemas.openxmlformats.org/officeDocument/2006/relationships/image" Target="../media/image94.wmf"/><Relationship Id="rId7" Type="http://schemas.openxmlformats.org/officeDocument/2006/relationships/image" Target="../media/image98.wmf"/><Relationship Id="rId12" Type="http://schemas.openxmlformats.org/officeDocument/2006/relationships/image" Target="../media/image103.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11" Type="http://schemas.openxmlformats.org/officeDocument/2006/relationships/image" Target="../media/image102.wmf"/><Relationship Id="rId5" Type="http://schemas.openxmlformats.org/officeDocument/2006/relationships/image" Target="../media/image96.wmf"/><Relationship Id="rId10" Type="http://schemas.openxmlformats.org/officeDocument/2006/relationships/image" Target="../media/image101.wmf"/><Relationship Id="rId4" Type="http://schemas.openxmlformats.org/officeDocument/2006/relationships/image" Target="../media/image95.wmf"/><Relationship Id="rId9" Type="http://schemas.openxmlformats.org/officeDocument/2006/relationships/image" Target="../media/image10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image" Target="../media/image118.wmf"/><Relationship Id="rId18" Type="http://schemas.openxmlformats.org/officeDocument/2006/relationships/image" Target="../media/image123.wmf"/><Relationship Id="rId3" Type="http://schemas.openxmlformats.org/officeDocument/2006/relationships/image" Target="../media/image108.wmf"/><Relationship Id="rId7" Type="http://schemas.openxmlformats.org/officeDocument/2006/relationships/image" Target="../media/image112.wmf"/><Relationship Id="rId12" Type="http://schemas.openxmlformats.org/officeDocument/2006/relationships/image" Target="../media/image117.wmf"/><Relationship Id="rId17" Type="http://schemas.openxmlformats.org/officeDocument/2006/relationships/image" Target="../media/image122.wmf"/><Relationship Id="rId2" Type="http://schemas.openxmlformats.org/officeDocument/2006/relationships/image" Target="../media/image107.wmf"/><Relationship Id="rId16" Type="http://schemas.openxmlformats.org/officeDocument/2006/relationships/image" Target="../media/image121.wmf"/><Relationship Id="rId1" Type="http://schemas.openxmlformats.org/officeDocument/2006/relationships/image" Target="../media/image106.wmf"/><Relationship Id="rId6" Type="http://schemas.openxmlformats.org/officeDocument/2006/relationships/image" Target="../media/image111.wmf"/><Relationship Id="rId11" Type="http://schemas.openxmlformats.org/officeDocument/2006/relationships/image" Target="../media/image116.wmf"/><Relationship Id="rId5" Type="http://schemas.openxmlformats.org/officeDocument/2006/relationships/image" Target="../media/image110.wmf"/><Relationship Id="rId15" Type="http://schemas.openxmlformats.org/officeDocument/2006/relationships/image" Target="../media/image120.wmf"/><Relationship Id="rId10" Type="http://schemas.openxmlformats.org/officeDocument/2006/relationships/image" Target="../media/image115.wmf"/><Relationship Id="rId4" Type="http://schemas.openxmlformats.org/officeDocument/2006/relationships/image" Target="../media/image109.wmf"/><Relationship Id="rId9" Type="http://schemas.openxmlformats.org/officeDocument/2006/relationships/image" Target="../media/image114.wmf"/><Relationship Id="rId14"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emf"/><Relationship Id="rId4" Type="http://schemas.openxmlformats.org/officeDocument/2006/relationships/image" Target="../media/image23.wmf"/><Relationship Id="rId9"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e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wmf"/><Relationship Id="rId5" Type="http://schemas.openxmlformats.org/officeDocument/2006/relationships/image" Target="../media/image48.emf"/><Relationship Id="rId4"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image" Target="../media/image64.wmf"/><Relationship Id="rId7" Type="http://schemas.openxmlformats.org/officeDocument/2006/relationships/image" Target="../media/image68.e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 Id="rId9" Type="http://schemas.openxmlformats.org/officeDocument/2006/relationships/image" Target="../media/image7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13201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54251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3115862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093223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18</a:t>
            </a:fld>
            <a:endParaRPr lang="en-US"/>
          </a:p>
        </p:txBody>
      </p:sp>
    </p:spTree>
    <p:extLst>
      <p:ext uri="{BB962C8B-B14F-4D97-AF65-F5344CB8AC3E}">
        <p14:creationId xmlns:p14="http://schemas.microsoft.com/office/powerpoint/2010/main" val="302887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19</a:t>
            </a:fld>
            <a:endParaRPr lang="en-US"/>
          </a:p>
        </p:txBody>
      </p:sp>
    </p:spTree>
    <p:extLst>
      <p:ext uri="{BB962C8B-B14F-4D97-AF65-F5344CB8AC3E}">
        <p14:creationId xmlns:p14="http://schemas.microsoft.com/office/powerpoint/2010/main" val="4065442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468403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June 17, 2019</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17,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June 17, 2019</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June 17,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June 17, 2019</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June 17, 2019</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June 17, 2019</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17,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June 17, 2019</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2019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June 17,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2019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0.jpeg"/><Relationship Id="rId4" Type="http://schemas.openxmlformats.org/officeDocument/2006/relationships/image" Target="../media/image5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57.wmf"/><Relationship Id="rId18" Type="http://schemas.openxmlformats.org/officeDocument/2006/relationships/oleObject" Target="../embeddings/oleObject55.bin"/><Relationship Id="rId3" Type="http://schemas.openxmlformats.org/officeDocument/2006/relationships/image" Target="../media/image61.jpeg"/><Relationship Id="rId7" Type="http://schemas.openxmlformats.org/officeDocument/2006/relationships/image" Target="../media/image54.wmf"/><Relationship Id="rId12" Type="http://schemas.openxmlformats.org/officeDocument/2006/relationships/oleObject" Target="../embeddings/oleObject52.bin"/><Relationship Id="rId17" Type="http://schemas.openxmlformats.org/officeDocument/2006/relationships/image" Target="../media/image59.wmf"/><Relationship Id="rId2" Type="http://schemas.openxmlformats.org/officeDocument/2006/relationships/slideLayout" Target="../slideLayouts/slideLayout2.xml"/><Relationship Id="rId16" Type="http://schemas.openxmlformats.org/officeDocument/2006/relationships/oleObject" Target="../embeddings/oleObject54.bin"/><Relationship Id="rId1" Type="http://schemas.openxmlformats.org/officeDocument/2006/relationships/vmlDrawing" Target="../drawings/vmlDrawing8.vml"/><Relationship Id="rId6" Type="http://schemas.openxmlformats.org/officeDocument/2006/relationships/oleObject" Target="../embeddings/oleObject49.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51.bin"/><Relationship Id="rId19" Type="http://schemas.openxmlformats.org/officeDocument/2006/relationships/image" Target="../media/image60.wmf"/><Relationship Id="rId4" Type="http://schemas.openxmlformats.org/officeDocument/2006/relationships/oleObject" Target="../embeddings/oleObject48.bin"/><Relationship Id="rId9" Type="http://schemas.openxmlformats.org/officeDocument/2006/relationships/image" Target="../media/image55.wmf"/><Relationship Id="rId14" Type="http://schemas.openxmlformats.org/officeDocument/2006/relationships/oleObject" Target="../embeddings/oleObject5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1.bin"/><Relationship Id="rId18" Type="http://schemas.openxmlformats.org/officeDocument/2006/relationships/image" Target="../media/image69.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6.w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68.emf"/><Relationship Id="rId20" Type="http://schemas.openxmlformats.org/officeDocument/2006/relationships/image" Target="../media/image70.wmf"/><Relationship Id="rId1" Type="http://schemas.openxmlformats.org/officeDocument/2006/relationships/vmlDrawing" Target="../drawings/vmlDrawing9.vml"/><Relationship Id="rId6" Type="http://schemas.openxmlformats.org/officeDocument/2006/relationships/image" Target="../media/image63.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65.wmf"/><Relationship Id="rId19" Type="http://schemas.openxmlformats.org/officeDocument/2006/relationships/oleObject" Target="../embeddings/oleObject64.bin"/><Relationship Id="rId4" Type="http://schemas.openxmlformats.org/officeDocument/2006/relationships/image" Target="../media/image62.wmf"/><Relationship Id="rId9" Type="http://schemas.openxmlformats.org/officeDocument/2006/relationships/oleObject" Target="../embeddings/oleObject59.bin"/><Relationship Id="rId14" Type="http://schemas.openxmlformats.org/officeDocument/2006/relationships/image" Target="../media/image67.wmf"/></Relationships>
</file>

<file path=ppt/slides/_rels/slide14.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70.bin"/><Relationship Id="rId3" Type="http://schemas.openxmlformats.org/officeDocument/2006/relationships/oleObject" Target="../embeddings/oleObject65.bin"/><Relationship Id="rId7" Type="http://schemas.openxmlformats.org/officeDocument/2006/relationships/oleObject" Target="../embeddings/oleObject67.bin"/><Relationship Id="rId12" Type="http://schemas.openxmlformats.org/officeDocument/2006/relationships/image" Target="../media/image75.wmf"/><Relationship Id="rId2" Type="http://schemas.openxmlformats.org/officeDocument/2006/relationships/slideLayout" Target="../slideLayouts/slideLayout2.xml"/><Relationship Id="rId16" Type="http://schemas.openxmlformats.org/officeDocument/2006/relationships/image" Target="../media/image77.wmf"/><Relationship Id="rId1" Type="http://schemas.openxmlformats.org/officeDocument/2006/relationships/vmlDrawing" Target="../drawings/vmlDrawing10.vml"/><Relationship Id="rId6" Type="http://schemas.openxmlformats.org/officeDocument/2006/relationships/image" Target="../media/image72.wmf"/><Relationship Id="rId11" Type="http://schemas.openxmlformats.org/officeDocument/2006/relationships/oleObject" Target="../embeddings/oleObject69.bin"/><Relationship Id="rId5" Type="http://schemas.openxmlformats.org/officeDocument/2006/relationships/oleObject" Target="../embeddings/oleObject66.bin"/><Relationship Id="rId15" Type="http://schemas.openxmlformats.org/officeDocument/2006/relationships/oleObject" Target="../embeddings/oleObject71.bin"/><Relationship Id="rId10" Type="http://schemas.openxmlformats.org/officeDocument/2006/relationships/image" Target="../media/image74.wmf"/><Relationship Id="rId4" Type="http://schemas.openxmlformats.org/officeDocument/2006/relationships/image" Target="../media/image71.wmf"/><Relationship Id="rId9" Type="http://schemas.openxmlformats.org/officeDocument/2006/relationships/oleObject" Target="../embeddings/oleObject68.bin"/><Relationship Id="rId14" Type="http://schemas.openxmlformats.org/officeDocument/2006/relationships/image" Target="../media/image76.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81.wmf"/><Relationship Id="rId3" Type="http://schemas.openxmlformats.org/officeDocument/2006/relationships/notesSlide" Target="../notesSlides/notesSlide4.xml"/><Relationship Id="rId7" Type="http://schemas.openxmlformats.org/officeDocument/2006/relationships/image" Target="../media/image78.wmf"/><Relationship Id="rId12"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73.bin"/><Relationship Id="rId11" Type="http://schemas.openxmlformats.org/officeDocument/2006/relationships/image" Target="../media/image80.wmf"/><Relationship Id="rId5" Type="http://schemas.openxmlformats.org/officeDocument/2006/relationships/image" Target="../media/image64.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3.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80.bin"/><Relationship Id="rId5" Type="http://schemas.openxmlformats.org/officeDocument/2006/relationships/image" Target="../media/image84.wmf"/><Relationship Id="rId4" Type="http://schemas.openxmlformats.org/officeDocument/2006/relationships/oleObject" Target="../embeddings/oleObject79.bin"/></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0.wmf"/><Relationship Id="rId5" Type="http://schemas.openxmlformats.org/officeDocument/2006/relationships/oleObject" Target="../embeddings/oleObject82.bin"/><Relationship Id="rId4" Type="http://schemas.openxmlformats.org/officeDocument/2006/relationships/image" Target="../media/image8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6.wmf"/><Relationship Id="rId18" Type="http://schemas.openxmlformats.org/officeDocument/2006/relationships/oleObject" Target="../embeddings/oleObject91.bin"/><Relationship Id="rId26" Type="http://schemas.openxmlformats.org/officeDocument/2006/relationships/oleObject" Target="../embeddings/oleObject95.bin"/><Relationship Id="rId3" Type="http://schemas.openxmlformats.org/officeDocument/2006/relationships/image" Target="../media/image105.jpeg"/><Relationship Id="rId21" Type="http://schemas.openxmlformats.org/officeDocument/2006/relationships/image" Target="../media/image100.wmf"/><Relationship Id="rId7" Type="http://schemas.openxmlformats.org/officeDocument/2006/relationships/image" Target="../media/image93.wmf"/><Relationship Id="rId12" Type="http://schemas.openxmlformats.org/officeDocument/2006/relationships/oleObject" Target="../embeddings/oleObject88.bin"/><Relationship Id="rId17" Type="http://schemas.openxmlformats.org/officeDocument/2006/relationships/image" Target="../media/image98.wmf"/><Relationship Id="rId25"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oleObject" Target="../embeddings/oleObject90.bin"/><Relationship Id="rId20" Type="http://schemas.openxmlformats.org/officeDocument/2006/relationships/oleObject" Target="../embeddings/oleObject92.bin"/><Relationship Id="rId29" Type="http://schemas.openxmlformats.org/officeDocument/2006/relationships/image" Target="../media/image104.wmf"/><Relationship Id="rId1" Type="http://schemas.openxmlformats.org/officeDocument/2006/relationships/vmlDrawing" Target="../drawings/vmlDrawing16.vml"/><Relationship Id="rId6" Type="http://schemas.openxmlformats.org/officeDocument/2006/relationships/oleObject" Target="../embeddings/oleObject85.bin"/><Relationship Id="rId11" Type="http://schemas.openxmlformats.org/officeDocument/2006/relationships/image" Target="../media/image95.wmf"/><Relationship Id="rId24" Type="http://schemas.openxmlformats.org/officeDocument/2006/relationships/oleObject" Target="../embeddings/oleObject94.bin"/><Relationship Id="rId5" Type="http://schemas.openxmlformats.org/officeDocument/2006/relationships/image" Target="../media/image92.wmf"/><Relationship Id="rId15" Type="http://schemas.openxmlformats.org/officeDocument/2006/relationships/image" Target="../media/image97.wmf"/><Relationship Id="rId23" Type="http://schemas.openxmlformats.org/officeDocument/2006/relationships/image" Target="../media/image101.wmf"/><Relationship Id="rId28" Type="http://schemas.openxmlformats.org/officeDocument/2006/relationships/oleObject" Target="../embeddings/oleObject96.bin"/><Relationship Id="rId10" Type="http://schemas.openxmlformats.org/officeDocument/2006/relationships/oleObject" Target="../embeddings/oleObject87.bin"/><Relationship Id="rId19" Type="http://schemas.openxmlformats.org/officeDocument/2006/relationships/image" Target="../media/image99.wmf"/><Relationship Id="rId4" Type="http://schemas.openxmlformats.org/officeDocument/2006/relationships/oleObject" Target="../embeddings/oleObject84.bin"/><Relationship Id="rId9" Type="http://schemas.openxmlformats.org/officeDocument/2006/relationships/image" Target="../media/image94.wmf"/><Relationship Id="rId14" Type="http://schemas.openxmlformats.org/officeDocument/2006/relationships/oleObject" Target="../embeddings/oleObject89.bin"/><Relationship Id="rId22" Type="http://schemas.openxmlformats.org/officeDocument/2006/relationships/oleObject" Target="../embeddings/oleObject93.bin"/><Relationship Id="rId27" Type="http://schemas.openxmlformats.org/officeDocument/2006/relationships/image" Target="../media/image103.wmf"/></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102.bin"/><Relationship Id="rId18" Type="http://schemas.openxmlformats.org/officeDocument/2006/relationships/image" Target="../media/image113.wmf"/><Relationship Id="rId26" Type="http://schemas.openxmlformats.org/officeDocument/2006/relationships/image" Target="../media/image117.wmf"/><Relationship Id="rId21" Type="http://schemas.openxmlformats.org/officeDocument/2006/relationships/oleObject" Target="../embeddings/oleObject106.bin"/><Relationship Id="rId34" Type="http://schemas.openxmlformats.org/officeDocument/2006/relationships/image" Target="../media/image121.wmf"/><Relationship Id="rId7" Type="http://schemas.openxmlformats.org/officeDocument/2006/relationships/oleObject" Target="../embeddings/oleObject99.bin"/><Relationship Id="rId12" Type="http://schemas.openxmlformats.org/officeDocument/2006/relationships/image" Target="../media/image110.wmf"/><Relationship Id="rId17" Type="http://schemas.openxmlformats.org/officeDocument/2006/relationships/oleObject" Target="../embeddings/oleObject104.bin"/><Relationship Id="rId25" Type="http://schemas.openxmlformats.org/officeDocument/2006/relationships/oleObject" Target="../embeddings/oleObject108.bin"/><Relationship Id="rId33" Type="http://schemas.openxmlformats.org/officeDocument/2006/relationships/oleObject" Target="../embeddings/oleObject112.bin"/><Relationship Id="rId38" Type="http://schemas.openxmlformats.org/officeDocument/2006/relationships/image" Target="../media/image123.wmf"/><Relationship Id="rId2" Type="http://schemas.openxmlformats.org/officeDocument/2006/relationships/slideLayout" Target="../slideLayouts/slideLayout2.xml"/><Relationship Id="rId16" Type="http://schemas.openxmlformats.org/officeDocument/2006/relationships/image" Target="../media/image112.wmf"/><Relationship Id="rId20" Type="http://schemas.openxmlformats.org/officeDocument/2006/relationships/image" Target="../media/image114.wmf"/><Relationship Id="rId29" Type="http://schemas.openxmlformats.org/officeDocument/2006/relationships/oleObject" Target="../embeddings/oleObject110.bin"/><Relationship Id="rId1" Type="http://schemas.openxmlformats.org/officeDocument/2006/relationships/vmlDrawing" Target="../drawings/vmlDrawing17.vml"/><Relationship Id="rId6" Type="http://schemas.openxmlformats.org/officeDocument/2006/relationships/image" Target="../media/image107.wmf"/><Relationship Id="rId11" Type="http://schemas.openxmlformats.org/officeDocument/2006/relationships/oleObject" Target="../embeddings/oleObject101.bin"/><Relationship Id="rId24" Type="http://schemas.openxmlformats.org/officeDocument/2006/relationships/image" Target="../media/image116.wmf"/><Relationship Id="rId32" Type="http://schemas.openxmlformats.org/officeDocument/2006/relationships/image" Target="../media/image120.wmf"/><Relationship Id="rId37" Type="http://schemas.openxmlformats.org/officeDocument/2006/relationships/oleObject" Target="../embeddings/oleObject114.bin"/><Relationship Id="rId5" Type="http://schemas.openxmlformats.org/officeDocument/2006/relationships/oleObject" Target="../embeddings/oleObject98.bin"/><Relationship Id="rId15" Type="http://schemas.openxmlformats.org/officeDocument/2006/relationships/oleObject" Target="../embeddings/oleObject103.bin"/><Relationship Id="rId23" Type="http://schemas.openxmlformats.org/officeDocument/2006/relationships/oleObject" Target="../embeddings/oleObject107.bin"/><Relationship Id="rId28" Type="http://schemas.openxmlformats.org/officeDocument/2006/relationships/image" Target="../media/image118.wmf"/><Relationship Id="rId36" Type="http://schemas.openxmlformats.org/officeDocument/2006/relationships/image" Target="../media/image122.wmf"/><Relationship Id="rId10" Type="http://schemas.openxmlformats.org/officeDocument/2006/relationships/image" Target="../media/image109.wmf"/><Relationship Id="rId19" Type="http://schemas.openxmlformats.org/officeDocument/2006/relationships/oleObject" Target="../embeddings/oleObject105.bin"/><Relationship Id="rId31" Type="http://schemas.openxmlformats.org/officeDocument/2006/relationships/oleObject" Target="../embeddings/oleObject111.bin"/><Relationship Id="rId4" Type="http://schemas.openxmlformats.org/officeDocument/2006/relationships/image" Target="../media/image106.wmf"/><Relationship Id="rId9" Type="http://schemas.openxmlformats.org/officeDocument/2006/relationships/oleObject" Target="../embeddings/oleObject100.bin"/><Relationship Id="rId14" Type="http://schemas.openxmlformats.org/officeDocument/2006/relationships/image" Target="../media/image111.wmf"/><Relationship Id="rId22" Type="http://schemas.openxmlformats.org/officeDocument/2006/relationships/image" Target="../media/image115.wmf"/><Relationship Id="rId27" Type="http://schemas.openxmlformats.org/officeDocument/2006/relationships/oleObject" Target="../embeddings/oleObject109.bin"/><Relationship Id="rId30" Type="http://schemas.openxmlformats.org/officeDocument/2006/relationships/image" Target="../media/image119.wmf"/><Relationship Id="rId35" Type="http://schemas.openxmlformats.org/officeDocument/2006/relationships/oleObject" Target="../embeddings/oleObject113.bin"/><Relationship Id="rId8" Type="http://schemas.openxmlformats.org/officeDocument/2006/relationships/image" Target="../media/image108.wmf"/><Relationship Id="rId3" Type="http://schemas.openxmlformats.org/officeDocument/2006/relationships/oleObject" Target="../embeddings/oleObject97.bin"/></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26" Type="http://schemas.openxmlformats.org/officeDocument/2006/relationships/oleObject" Target="../embeddings/oleObject12.bin"/><Relationship Id="rId3" Type="http://schemas.openxmlformats.org/officeDocument/2006/relationships/image" Target="../media/image14.jpeg"/><Relationship Id="rId21" Type="http://schemas.openxmlformats.org/officeDocument/2006/relationships/image" Target="../media/image10.w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5"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24" Type="http://schemas.openxmlformats.org/officeDocument/2006/relationships/oleObject" Target="../embeddings/oleObject11.bin"/><Relationship Id="rId5" Type="http://schemas.openxmlformats.org/officeDocument/2006/relationships/image" Target="../media/image2.wmf"/><Relationship Id="rId15" Type="http://schemas.openxmlformats.org/officeDocument/2006/relationships/image" Target="../media/image7.wmf"/><Relationship Id="rId23" Type="http://schemas.openxmlformats.org/officeDocument/2006/relationships/image" Target="../media/image11.e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 Id="rId22" Type="http://schemas.openxmlformats.org/officeDocument/2006/relationships/oleObject" Target="../embeddings/oleObject10.bin"/><Relationship Id="rId27"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emf"/><Relationship Id="rId9"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3.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oleObject" Target="../embeddings/oleObject18.bin"/><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24.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oleObject" Target="../embeddings/oleObject22.bin"/><Relationship Id="rId24" Type="http://schemas.openxmlformats.org/officeDocument/2006/relationships/image" Target="../media/image30.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10" Type="http://schemas.openxmlformats.org/officeDocument/2006/relationships/image" Target="../media/image23.wmf"/><Relationship Id="rId19" Type="http://schemas.openxmlformats.org/officeDocument/2006/relationships/oleObject" Target="../embeddings/oleObject26.bin"/><Relationship Id="rId4" Type="http://schemas.openxmlformats.org/officeDocument/2006/relationships/image" Target="../media/image20.wmf"/><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image" Target="../media/image29.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6.wmf"/><Relationship Id="rId18" Type="http://schemas.openxmlformats.org/officeDocument/2006/relationships/oleObject" Target="../embeddings/oleObject37.bin"/><Relationship Id="rId3" Type="http://schemas.openxmlformats.org/officeDocument/2006/relationships/image" Target="../media/image43.jpeg"/><Relationship Id="rId21" Type="http://schemas.openxmlformats.org/officeDocument/2006/relationships/image" Target="../media/image40.wmf"/><Relationship Id="rId7" Type="http://schemas.openxmlformats.org/officeDocument/2006/relationships/image" Target="../media/image33.emf"/><Relationship Id="rId12" Type="http://schemas.openxmlformats.org/officeDocument/2006/relationships/oleObject" Target="../embeddings/oleObject34.bin"/><Relationship Id="rId17" Type="http://schemas.openxmlformats.org/officeDocument/2006/relationships/image" Target="../media/image38.wmf"/><Relationship Id="rId25" Type="http://schemas.openxmlformats.org/officeDocument/2006/relationships/image" Target="../media/image42.wmf"/><Relationship Id="rId2" Type="http://schemas.openxmlformats.org/officeDocument/2006/relationships/slideLayout" Target="../slideLayouts/slideLayout2.xml"/><Relationship Id="rId16" Type="http://schemas.openxmlformats.org/officeDocument/2006/relationships/oleObject" Target="../embeddings/oleObject36.bin"/><Relationship Id="rId20"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emf"/><Relationship Id="rId24" Type="http://schemas.openxmlformats.org/officeDocument/2006/relationships/oleObject" Target="../embeddings/oleObject40.bin"/><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image" Target="../media/image41.emf"/><Relationship Id="rId10" Type="http://schemas.openxmlformats.org/officeDocument/2006/relationships/oleObject" Target="../embeddings/oleObject33.bin"/><Relationship Id="rId19" Type="http://schemas.openxmlformats.org/officeDocument/2006/relationships/image" Target="../media/image39.wmf"/><Relationship Id="rId4" Type="http://schemas.openxmlformats.org/officeDocument/2006/relationships/oleObject" Target="../embeddings/oleObject30.bin"/><Relationship Id="rId9" Type="http://schemas.openxmlformats.org/officeDocument/2006/relationships/image" Target="../media/image34.wmf"/><Relationship Id="rId14" Type="http://schemas.openxmlformats.org/officeDocument/2006/relationships/oleObject" Target="../embeddings/oleObject35.bin"/><Relationship Id="rId22" Type="http://schemas.openxmlformats.org/officeDocument/2006/relationships/oleObject" Target="../embeddings/oleObject39.bin"/></Relationships>
</file>

<file path=ppt/slides/_rels/slide7.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5.e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7.emf"/><Relationship Id="rId4" Type="http://schemas.openxmlformats.org/officeDocument/2006/relationships/image" Target="../media/image44.wmf"/><Relationship Id="rId9" Type="http://schemas.openxmlformats.org/officeDocument/2006/relationships/oleObject" Target="../embeddings/oleObject44.bin"/></Relationships>
</file>

<file path=ppt/slides/_rels/slide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51.wmf"/><Relationship Id="rId4" Type="http://schemas.openxmlformats.org/officeDocument/2006/relationships/oleObject" Target="../embeddings/oleObject46.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June 17, 2019</a:t>
            </a:r>
          </a:p>
        </p:txBody>
      </p:sp>
      <p:sp>
        <p:nvSpPr>
          <p:cNvPr id="7" name="Rectangle 5"/>
          <p:cNvSpPr>
            <a:spLocks noGrp="1" noChangeArrowheads="1"/>
          </p:cNvSpPr>
          <p:nvPr>
            <p:ph type="ftr" sz="quarter" idx="11"/>
          </p:nvPr>
        </p:nvSpPr>
        <p:spPr/>
        <p:txBody>
          <a:bodyPr/>
          <a:lstStyle/>
          <a:p>
            <a:pPr>
              <a:defRPr/>
            </a:pPr>
            <a:r>
              <a:rPr lang="de-DE"/>
              <a:t>PHYS 1444-001, Summer 2019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#9</a:t>
            </a:r>
          </a:p>
        </p:txBody>
      </p:sp>
      <p:sp>
        <p:nvSpPr>
          <p:cNvPr id="18438" name="Text Box 4"/>
          <p:cNvSpPr txBox="1">
            <a:spLocks noChangeArrowheads="1"/>
          </p:cNvSpPr>
          <p:nvPr/>
        </p:nvSpPr>
        <p:spPr bwMode="auto">
          <a:xfrm>
            <a:off x="3043280" y="1447800"/>
            <a:ext cx="2749471"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June 17, 2019</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10" name="Text Box 9">
            <a:extLst>
              <a:ext uri="{FF2B5EF4-FFF2-40B4-BE49-F238E27FC236}">
                <a16:creationId xmlns:a16="http://schemas.microsoft.com/office/drawing/2014/main" id="{71E535C9-3FE2-8D4F-B7DC-7A733E5A717E}"/>
              </a:ext>
            </a:extLst>
          </p:cNvPr>
          <p:cNvSpPr txBox="1">
            <a:spLocks noChangeArrowheads="1"/>
          </p:cNvSpPr>
          <p:nvPr/>
        </p:nvSpPr>
        <p:spPr bwMode="auto">
          <a:xfrm>
            <a:off x="1380264" y="5791200"/>
            <a:ext cx="6452087"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#7, due 11pm, Saturday, June 22!!</a:t>
            </a:r>
          </a:p>
        </p:txBody>
      </p:sp>
      <p:sp>
        <p:nvSpPr>
          <p:cNvPr id="11" name="Content Placeholder 2">
            <a:extLst>
              <a:ext uri="{FF2B5EF4-FFF2-40B4-BE49-F238E27FC236}">
                <a16:creationId xmlns:a16="http://schemas.microsoft.com/office/drawing/2014/main" id="{8A010D1A-6CBF-734F-ABF1-2DF2743C2F5D}"/>
              </a:ext>
            </a:extLst>
          </p:cNvPr>
          <p:cNvSpPr txBox="1">
            <a:spLocks/>
          </p:cNvSpPr>
          <p:nvPr/>
        </p:nvSpPr>
        <p:spPr bwMode="auto">
          <a:xfrm>
            <a:off x="952500" y="2129135"/>
            <a:ext cx="655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sz="2800" dirty="0">
                <a:latin typeface="Arial Narrow" charset="0"/>
              </a:rPr>
              <a:t>Chapter 24 Capacitance etc..</a:t>
            </a:r>
            <a:endParaRPr lang="en-US" sz="2800" dirty="0">
              <a:solidFill>
                <a:srgbClr val="003300"/>
              </a:solidFill>
              <a:latin typeface="Arial Narrow" charset="0"/>
            </a:endParaRPr>
          </a:p>
          <a:p>
            <a:pPr marL="990600" lvl="1" indent="-533400"/>
            <a:r>
              <a:rPr lang="en-US" sz="2400" dirty="0">
                <a:latin typeface="Arial Narrow" charset="0"/>
              </a:rPr>
              <a:t>Determination of Capacitance</a:t>
            </a:r>
          </a:p>
          <a:p>
            <a:pPr marL="990600" lvl="1" indent="-533400"/>
            <a:r>
              <a:rPr lang="en-US" sz="2400" dirty="0">
                <a:latin typeface="Arial Narrow" charset="0"/>
              </a:rPr>
              <a:t>Capacitors in Series or Parallel</a:t>
            </a:r>
          </a:p>
          <a:p>
            <a:pPr marL="990600" lvl="1" indent="-533400"/>
            <a:r>
              <a:rPr lang="en-US" sz="2400" dirty="0">
                <a:latin typeface="Arial Narrow" charset="0"/>
              </a:rPr>
              <a:t>Electric Energy Storage</a:t>
            </a:r>
          </a:p>
          <a:p>
            <a:pPr marL="990600" lvl="1" indent="-533400"/>
            <a:r>
              <a:rPr lang="en-US" sz="2400" dirty="0">
                <a:latin typeface="Arial Narrow" charset="0"/>
              </a:rPr>
              <a:t>Effect of Dielectric</a:t>
            </a:r>
          </a:p>
          <a:p>
            <a:pPr marL="990600" lvl="1" indent="-533400"/>
            <a:r>
              <a:rPr lang="en-US" sz="2400" dirty="0">
                <a:latin typeface="Arial Narrow" charset="0"/>
              </a:rPr>
              <a:t>Molecular description of Dielectric Material</a:t>
            </a:r>
            <a:endParaRPr lang="en-US" dirty="0">
              <a:latin typeface="Arial Narrow" charset="0"/>
            </a:endParaRPr>
          </a:p>
          <a:p>
            <a:pPr marL="533400" indent="-533400" algn="l">
              <a:buFont typeface="Arial"/>
              <a:buChar char="•"/>
            </a:pPr>
            <a:r>
              <a:rPr lang="en-US" sz="2800" dirty="0">
                <a:latin typeface="Arial Narrow" charset="0"/>
              </a:rPr>
              <a:t>Chapter 25 </a:t>
            </a:r>
          </a:p>
          <a:p>
            <a:pPr marL="969963" lvl="1" indent="-533400">
              <a:buFont typeface="Arial"/>
              <a:buChar char="•"/>
            </a:pPr>
            <a:r>
              <a:rPr lang="en-US" sz="2400" dirty="0">
                <a:latin typeface="Arial Narrow" charset="0"/>
              </a:rPr>
              <a:t>Electric Current and Resistance</a:t>
            </a:r>
          </a:p>
        </p:txBody>
      </p:sp>
    </p:spTree>
    <p:extLst>
      <p:ext uri="{BB962C8B-B14F-4D97-AF65-F5344CB8AC3E}">
        <p14:creationId xmlns:p14="http://schemas.microsoft.com/office/powerpoint/2010/main" val="154161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left)">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wipe(left)">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wipe(left)">
                                      <p:cBhvr>
                                        <p:cTn id="4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CB142134-C076-974D-A167-5908672E8531}" type="slidenum">
              <a:rPr lang="en-US"/>
              <a:pPr/>
              <a:t>10</a:t>
            </a:fld>
            <a:endParaRPr lang="en-US"/>
          </a:p>
        </p:txBody>
      </p:sp>
      <p:sp>
        <p:nvSpPr>
          <p:cNvPr id="222211" name="Rectangle 3"/>
          <p:cNvSpPr>
            <a:spLocks noGrp="1" noChangeArrowheads="1"/>
          </p:cNvSpPr>
          <p:nvPr>
            <p:ph type="title"/>
          </p:nvPr>
        </p:nvSpPr>
        <p:spPr>
          <a:xfrm>
            <a:off x="76200" y="76200"/>
            <a:ext cx="8915400" cy="685800"/>
          </a:xfrm>
        </p:spPr>
        <p:txBody>
          <a:bodyPr/>
          <a:lstStyle/>
          <a:p>
            <a:r>
              <a:rPr lang="en-US"/>
              <a:t>Capacitors in Series</a:t>
            </a:r>
          </a:p>
        </p:txBody>
      </p:sp>
      <p:sp>
        <p:nvSpPr>
          <p:cNvPr id="222212" name="Rectangle 4"/>
          <p:cNvSpPr>
            <a:spLocks noChangeArrowheads="1"/>
          </p:cNvSpPr>
          <p:nvPr/>
        </p:nvSpPr>
        <p:spPr bwMode="auto">
          <a:xfrm>
            <a:off x="76200" y="685800"/>
            <a:ext cx="6172200" cy="1752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Series arrangement is more interesting</a:t>
            </a:r>
          </a:p>
          <a:p>
            <a:pPr marL="742950" lvl="1" indent="-285750">
              <a:spcBef>
                <a:spcPct val="20000"/>
              </a:spcBef>
              <a:buFontTx/>
              <a:buChar char="–"/>
            </a:pPr>
            <a:r>
              <a:rPr lang="en-US" sz="2000" dirty="0">
                <a:solidFill>
                  <a:srgbClr val="660066"/>
                </a:solidFill>
                <a:latin typeface="Arial Narrow" charset="0"/>
                <a:ea typeface="ＭＳ Ｐゴシック" charset="-128"/>
              </a:rPr>
              <a:t>When the battery is connected, +Q flows to the left plate of 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 and –Q flows to the right plate of C</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a:t>
            </a:r>
          </a:p>
          <a:p>
            <a:pPr marL="742950" lvl="1" indent="-285750">
              <a:spcBef>
                <a:spcPct val="20000"/>
              </a:spcBef>
              <a:buFontTx/>
              <a:buChar char="–"/>
            </a:pPr>
            <a:r>
              <a:rPr lang="en-US" sz="2000" dirty="0">
                <a:solidFill>
                  <a:srgbClr val="660066"/>
                </a:solidFill>
                <a:latin typeface="Arial Narrow" charset="0"/>
                <a:ea typeface="ＭＳ Ｐゴシック" charset="-128"/>
              </a:rPr>
              <a:t>Since capacitors in between were originally neutral, charges get induced to neutralize the ones in the middle.</a:t>
            </a:r>
          </a:p>
        </p:txBody>
      </p:sp>
      <p:sp>
        <p:nvSpPr>
          <p:cNvPr id="222213" name="Rectangle 5"/>
          <p:cNvSpPr>
            <a:spLocks noChangeArrowheads="1"/>
          </p:cNvSpPr>
          <p:nvPr/>
        </p:nvSpPr>
        <p:spPr bwMode="auto">
          <a:xfrm>
            <a:off x="76200" y="2438400"/>
            <a:ext cx="8991600" cy="38862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sz="2000" dirty="0">
                <a:solidFill>
                  <a:srgbClr val="660066"/>
                </a:solidFill>
                <a:latin typeface="Arial Narrow" charset="0"/>
                <a:ea typeface="ＭＳ Ｐゴシック" charset="-128"/>
              </a:rPr>
              <a:t>So the charge on each capacitor plate is the same value, Q. (</a:t>
            </a:r>
            <a:r>
              <a:rPr lang="en-US" sz="2000" b="1" u="sng" dirty="0">
                <a:solidFill>
                  <a:srgbClr val="FF0000"/>
                </a:solidFill>
                <a:latin typeface="Arial Narrow" charset="0"/>
                <a:ea typeface="ＭＳ Ｐゴシック" charset="-128"/>
              </a:rPr>
              <a:t>Same charge</a:t>
            </a:r>
            <a:r>
              <a:rPr lang="en-US" sz="2000" dirty="0">
                <a:solidFill>
                  <a:srgbClr val="660066"/>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sz="2000" dirty="0">
                <a:solidFill>
                  <a:srgbClr val="660066"/>
                </a:solidFill>
                <a:latin typeface="Arial Narrow" charset="0"/>
                <a:ea typeface="ＭＳ Ｐゴシック" charset="-128"/>
              </a:rPr>
              <a:t>Q=</a:t>
            </a:r>
            <a:r>
              <a:rPr lang="en-US" sz="2000" dirty="0" err="1">
                <a:solidFill>
                  <a:srgbClr val="660066"/>
                </a:solidFill>
                <a:latin typeface="Arial Narrow" charset="0"/>
                <a:ea typeface="ＭＳ Ｐゴシック" charset="-128"/>
              </a:rPr>
              <a:t>C</a:t>
            </a:r>
            <a:r>
              <a:rPr lang="en-US" sz="2000" baseline="-25000" dirty="0" err="1">
                <a:solidFill>
                  <a:srgbClr val="660066"/>
                </a:solidFill>
                <a:latin typeface="Arial Narrow" charset="0"/>
                <a:ea typeface="ＭＳ Ｐゴシック" charset="-128"/>
              </a:rPr>
              <a:t>eq</a:t>
            </a:r>
            <a:r>
              <a:rPr lang="en-US" sz="2000" dirty="0" err="1">
                <a:solidFill>
                  <a:srgbClr val="660066"/>
                </a:solidFill>
                <a:latin typeface="Arial Narrow" charset="0"/>
                <a:ea typeface="ＭＳ Ｐゴシック" charset="-128"/>
              </a:rPr>
              <a:t>V</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The total voltage V across the three capacitors in series must be equal to the sum of the voltages across each capacitor. </a:t>
            </a:r>
          </a:p>
          <a:p>
            <a:pPr marL="742950" lvl="1" indent="-285750">
              <a:spcBef>
                <a:spcPct val="20000"/>
              </a:spcBef>
              <a:buFontTx/>
              <a:buChar char="–"/>
            </a:pPr>
            <a:r>
              <a:rPr lang="en-US" sz="2000" dirty="0">
                <a:solidFill>
                  <a:srgbClr val="660066"/>
                </a:solidFill>
                <a:latin typeface="Arial Narrow" charset="0"/>
                <a:ea typeface="ＭＳ Ｐゴシック" charset="-128"/>
              </a:rPr>
              <a:t>V=V</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+V</a:t>
            </a:r>
            <a:r>
              <a:rPr lang="en-US" sz="2000" baseline="-25000" dirty="0">
                <a:solidFill>
                  <a:srgbClr val="660066"/>
                </a:solidFill>
                <a:latin typeface="Arial Narrow" charset="0"/>
                <a:ea typeface="ＭＳ Ｐゴシック" charset="-128"/>
              </a:rPr>
              <a:t>3</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1</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2</a:t>
            </a:r>
            <a:r>
              <a:rPr lang="en-US" sz="2000" dirty="0">
                <a:solidFill>
                  <a:srgbClr val="660066"/>
                </a:solidFill>
                <a:latin typeface="Arial Narrow" charset="0"/>
                <a:ea typeface="ＭＳ Ｐゴシック" charset="-128"/>
              </a:rPr>
              <a:t>+Q/C</a:t>
            </a:r>
            <a:r>
              <a:rPr lang="en-US" sz="2000" baseline="-25000" dirty="0">
                <a:solidFill>
                  <a:srgbClr val="660066"/>
                </a:solidFill>
                <a:latin typeface="Arial Narrow" charset="0"/>
                <a:ea typeface="ＭＳ Ｐゴシック" charset="-128"/>
              </a:rPr>
              <a:t>3</a:t>
            </a:r>
            <a:endParaRPr lang="en-US" sz="2000" dirty="0">
              <a:solidFill>
                <a:srgbClr val="660066"/>
              </a:solidFill>
              <a:latin typeface="Arial Narrow" charset="0"/>
              <a:ea typeface="ＭＳ Ｐゴシック" charset="-128"/>
            </a:endParaRPr>
          </a:p>
          <a:p>
            <a:pPr marL="342900" indent="-342900">
              <a:spcBef>
                <a:spcPct val="20000"/>
              </a:spcBef>
              <a:buFontTx/>
              <a:buChar char="•"/>
            </a:pPr>
            <a:r>
              <a:rPr lang="en-US" dirty="0">
                <a:solidFill>
                  <a:schemeClr val="accent2"/>
                </a:solidFill>
                <a:latin typeface="Arial Narrow" charset="0"/>
              </a:rPr>
              <a:t>Putting all these together, we obtain:</a:t>
            </a:r>
          </a:p>
          <a:p>
            <a:pPr marL="342900" indent="-342900">
              <a:spcBef>
                <a:spcPct val="20000"/>
              </a:spcBef>
              <a:buFontTx/>
              <a:buChar char="•"/>
            </a:pPr>
            <a:r>
              <a:rPr lang="en-US" dirty="0">
                <a:solidFill>
                  <a:schemeClr val="accent2"/>
                </a:solidFill>
                <a:latin typeface="Arial Narrow" charset="0"/>
              </a:rPr>
              <a:t> V=Q/</a:t>
            </a:r>
            <a:r>
              <a:rPr lang="en-US" dirty="0" err="1">
                <a:solidFill>
                  <a:schemeClr val="accent2"/>
                </a:solidFill>
                <a:latin typeface="Arial Narrow" charset="0"/>
              </a:rPr>
              <a:t>C</a:t>
            </a:r>
            <a:r>
              <a:rPr lang="en-US" baseline="-25000" dirty="0" err="1">
                <a:solidFill>
                  <a:schemeClr val="accent2"/>
                </a:solidFill>
                <a:latin typeface="Arial Narrow" charset="0"/>
              </a:rPr>
              <a:t>eq</a:t>
            </a:r>
            <a:r>
              <a:rPr lang="en-US" dirty="0">
                <a:solidFill>
                  <a:schemeClr val="accent2"/>
                </a:solidFill>
                <a:latin typeface="Arial Narrow" charset="0"/>
              </a:rPr>
              <a:t>=Q(1/C</a:t>
            </a:r>
            <a:r>
              <a:rPr lang="en-US" baseline="-25000" dirty="0">
                <a:solidFill>
                  <a:schemeClr val="accent2"/>
                </a:solidFill>
                <a:latin typeface="Arial Narrow" charset="0"/>
              </a:rPr>
              <a:t>1</a:t>
            </a:r>
            <a:r>
              <a:rPr lang="en-US" dirty="0">
                <a:solidFill>
                  <a:schemeClr val="accent2"/>
                </a:solidFill>
                <a:latin typeface="Arial Narrow" charset="0"/>
              </a:rPr>
              <a:t>+1/C</a:t>
            </a:r>
            <a:r>
              <a:rPr lang="en-US" baseline="-25000" dirty="0">
                <a:solidFill>
                  <a:schemeClr val="accent2"/>
                </a:solidFill>
                <a:latin typeface="Arial Narrow" charset="0"/>
              </a:rPr>
              <a:t>2</a:t>
            </a:r>
            <a:r>
              <a:rPr lang="en-US" dirty="0">
                <a:solidFill>
                  <a:schemeClr val="accent2"/>
                </a:solidFill>
                <a:latin typeface="Arial Narrow" charset="0"/>
              </a:rPr>
              <a:t>+1/C</a:t>
            </a:r>
            <a:r>
              <a:rPr lang="en-US" baseline="-25000" dirty="0">
                <a:solidFill>
                  <a:schemeClr val="accent2"/>
                </a:solidFill>
                <a:latin typeface="Arial Narrow" charset="0"/>
              </a:rPr>
              <a:t>3</a:t>
            </a:r>
            <a:r>
              <a:rPr lang="en-US" dirty="0">
                <a:solidFill>
                  <a:schemeClr val="accent2"/>
                </a:solidFill>
                <a:latin typeface="Arial Narrow" charset="0"/>
              </a:rPr>
              <a:t>)</a:t>
            </a:r>
          </a:p>
          <a:p>
            <a:pPr marL="342900" indent="-342900">
              <a:spcBef>
                <a:spcPct val="20000"/>
              </a:spcBef>
              <a:buFontTx/>
              <a:buChar char="•"/>
            </a:pPr>
            <a:r>
              <a:rPr lang="en-US" dirty="0">
                <a:solidFill>
                  <a:schemeClr val="accent2"/>
                </a:solidFill>
                <a:latin typeface="Arial Narrow" charset="0"/>
              </a:rPr>
              <a:t>Thus the equivalent capacitance is </a:t>
            </a:r>
          </a:p>
        </p:txBody>
      </p:sp>
      <p:graphicFrame>
        <p:nvGraphicFramePr>
          <p:cNvPr id="222214" name="Object 6"/>
          <p:cNvGraphicFramePr>
            <a:graphicFrameLocks noChangeAspect="1"/>
          </p:cNvGraphicFramePr>
          <p:nvPr/>
        </p:nvGraphicFramePr>
        <p:xfrm>
          <a:off x="4579938" y="5475288"/>
          <a:ext cx="2201862" cy="766762"/>
        </p:xfrm>
        <a:graphic>
          <a:graphicData uri="http://schemas.openxmlformats.org/presentationml/2006/ole">
            <mc:AlternateContent xmlns:mc="http://schemas.openxmlformats.org/markup-compatibility/2006">
              <mc:Choice xmlns:v="urn:schemas-microsoft-com:vml" Requires="v">
                <p:oleObj spid="_x0000_s108562" name="Equation" r:id="rId3" imgW="1206360" imgH="419040" progId="Equation.DSMT4">
                  <p:embed/>
                </p:oleObj>
              </mc:Choice>
              <mc:Fallback>
                <p:oleObj name="Equation" r:id="rId3" imgW="1206360" imgH="419040" progId="Equation.DSMT4">
                  <p:embed/>
                  <p:pic>
                    <p:nvPicPr>
                      <p:cNvPr id="2222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9938" y="5475288"/>
                        <a:ext cx="2201862" cy="766762"/>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2215" name="Text Box 7"/>
          <p:cNvSpPr txBox="1">
            <a:spLocks noChangeArrowheads="1"/>
          </p:cNvSpPr>
          <p:nvPr/>
        </p:nvSpPr>
        <p:spPr bwMode="auto">
          <a:xfrm>
            <a:off x="609600"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2216" name="Text Box 8"/>
          <p:cNvSpPr txBox="1">
            <a:spLocks noChangeArrowheads="1"/>
          </p:cNvSpPr>
          <p:nvPr/>
        </p:nvSpPr>
        <p:spPr bwMode="auto">
          <a:xfrm>
            <a:off x="3657600" y="6324600"/>
            <a:ext cx="5367338"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smaller than the smallest C!!!</a:t>
            </a:r>
          </a:p>
        </p:txBody>
      </p:sp>
      <p:pic>
        <p:nvPicPr>
          <p:cNvPr id="222217" name="Picture 9" descr="FG24_008"/>
          <p:cNvPicPr>
            <a:picLocks noChangeAspect="1" noChangeArrowheads="1"/>
          </p:cNvPicPr>
          <p:nvPr/>
        </p:nvPicPr>
        <p:blipFill>
          <a:blip r:embed="rId5"/>
          <a:srcRect/>
          <a:stretch>
            <a:fillRect/>
          </a:stretch>
        </p:blipFill>
        <p:spPr bwMode="auto">
          <a:xfrm>
            <a:off x="6172200" y="685800"/>
            <a:ext cx="2895600" cy="1828800"/>
          </a:xfrm>
          <a:prstGeom prst="rect">
            <a:avLst/>
          </a:prstGeom>
          <a:noFill/>
        </p:spPr>
      </p:pic>
    </p:spTree>
    <p:extLst>
      <p:ext uri="{BB962C8B-B14F-4D97-AF65-F5344CB8AC3E}">
        <p14:creationId xmlns:p14="http://schemas.microsoft.com/office/powerpoint/2010/main" val="419729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wipe(left)">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2217"/>
                                        </p:tgtEl>
                                        <p:attrNameLst>
                                          <p:attrName>style.visibility</p:attrName>
                                        </p:attrNameLst>
                                      </p:cBhvr>
                                      <p:to>
                                        <p:strVal val="visible"/>
                                      </p:to>
                                    </p:set>
                                    <p:anim calcmode="lin" valueType="num">
                                      <p:cBhvr>
                                        <p:cTn id="12" dur="500" fill="hold"/>
                                        <p:tgtEl>
                                          <p:spTgt spid="222217"/>
                                        </p:tgtEl>
                                        <p:attrNameLst>
                                          <p:attrName>ppt_w</p:attrName>
                                        </p:attrNameLst>
                                      </p:cBhvr>
                                      <p:tavLst>
                                        <p:tav tm="0">
                                          <p:val>
                                            <p:fltVal val="0"/>
                                          </p:val>
                                        </p:tav>
                                        <p:tav tm="100000">
                                          <p:val>
                                            <p:strVal val="#ppt_w"/>
                                          </p:val>
                                        </p:tav>
                                      </p:tavLst>
                                    </p:anim>
                                    <p:anim calcmode="lin" valueType="num">
                                      <p:cBhvr>
                                        <p:cTn id="13" dur="500" fill="hold"/>
                                        <p:tgtEl>
                                          <p:spTgt spid="222217"/>
                                        </p:tgtEl>
                                        <p:attrNameLst>
                                          <p:attrName>ppt_h</p:attrName>
                                        </p:attrNameLst>
                                      </p:cBhvr>
                                      <p:tavLst>
                                        <p:tav tm="0">
                                          <p:val>
                                            <p:fltVal val="0"/>
                                          </p:val>
                                        </p:tav>
                                        <p:tav tm="100000">
                                          <p:val>
                                            <p:strVal val="#ppt_h"/>
                                          </p:val>
                                        </p:tav>
                                      </p:tavLst>
                                    </p:anim>
                                    <p:animEffect transition="in" filter="fade">
                                      <p:cBhvr>
                                        <p:cTn id="14" dur="500"/>
                                        <p:tgtEl>
                                          <p:spTgt spid="2222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2212">
                                            <p:txEl>
                                              <p:pRg st="1" end="1"/>
                                            </p:txEl>
                                          </p:spTgt>
                                        </p:tgtEl>
                                        <p:attrNameLst>
                                          <p:attrName>style.visibility</p:attrName>
                                        </p:attrNameLst>
                                      </p:cBhvr>
                                      <p:to>
                                        <p:strVal val="visible"/>
                                      </p:to>
                                    </p:set>
                                    <p:animEffect transition="in" filter="wipe(left)">
                                      <p:cBhvr>
                                        <p:cTn id="19" dur="500"/>
                                        <p:tgtEl>
                                          <p:spTgt spid="2222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2212">
                                            <p:txEl>
                                              <p:pRg st="2" end="2"/>
                                            </p:txEl>
                                          </p:spTgt>
                                        </p:tgtEl>
                                        <p:attrNameLst>
                                          <p:attrName>style.visibility</p:attrName>
                                        </p:attrNameLst>
                                      </p:cBhvr>
                                      <p:to>
                                        <p:strVal val="visible"/>
                                      </p:to>
                                    </p:set>
                                    <p:animEffect transition="in" filter="wipe(left)">
                                      <p:cBhvr>
                                        <p:cTn id="24" dur="500"/>
                                        <p:tgtEl>
                                          <p:spTgt spid="22221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2213">
                                            <p:txEl>
                                              <p:pRg st="0" end="0"/>
                                            </p:txEl>
                                          </p:spTgt>
                                        </p:tgtEl>
                                        <p:attrNameLst>
                                          <p:attrName>style.visibility</p:attrName>
                                        </p:attrNameLst>
                                      </p:cBhvr>
                                      <p:to>
                                        <p:strVal val="visible"/>
                                      </p:to>
                                    </p:set>
                                    <p:animEffect transition="in" filter="wipe(left)">
                                      <p:cBhvr>
                                        <p:cTn id="29" dur="500"/>
                                        <p:tgtEl>
                                          <p:spTgt spid="2222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2213">
                                            <p:txEl>
                                              <p:pRg st="1" end="1"/>
                                            </p:txEl>
                                          </p:spTgt>
                                        </p:tgtEl>
                                        <p:attrNameLst>
                                          <p:attrName>style.visibility</p:attrName>
                                        </p:attrNameLst>
                                      </p:cBhvr>
                                      <p:to>
                                        <p:strVal val="visible"/>
                                      </p:to>
                                    </p:set>
                                    <p:animEffect transition="in" filter="wipe(left)">
                                      <p:cBhvr>
                                        <p:cTn id="34" dur="500"/>
                                        <p:tgtEl>
                                          <p:spTgt spid="2222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2213">
                                            <p:txEl>
                                              <p:pRg st="2" end="2"/>
                                            </p:txEl>
                                          </p:spTgt>
                                        </p:tgtEl>
                                        <p:attrNameLst>
                                          <p:attrName>style.visibility</p:attrName>
                                        </p:attrNameLst>
                                      </p:cBhvr>
                                      <p:to>
                                        <p:strVal val="visible"/>
                                      </p:to>
                                    </p:set>
                                    <p:animEffect transition="in" filter="wipe(left)">
                                      <p:cBhvr>
                                        <p:cTn id="39" dur="500"/>
                                        <p:tgtEl>
                                          <p:spTgt spid="2222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2213">
                                            <p:txEl>
                                              <p:pRg st="3" end="3"/>
                                            </p:txEl>
                                          </p:spTgt>
                                        </p:tgtEl>
                                        <p:attrNameLst>
                                          <p:attrName>style.visibility</p:attrName>
                                        </p:attrNameLst>
                                      </p:cBhvr>
                                      <p:to>
                                        <p:strVal val="visible"/>
                                      </p:to>
                                    </p:set>
                                    <p:animEffect transition="in" filter="wipe(left)">
                                      <p:cBhvr>
                                        <p:cTn id="44" dur="500"/>
                                        <p:tgtEl>
                                          <p:spTgt spid="22221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2213">
                                            <p:txEl>
                                              <p:pRg st="4" end="4"/>
                                            </p:txEl>
                                          </p:spTgt>
                                        </p:tgtEl>
                                        <p:attrNameLst>
                                          <p:attrName>style.visibility</p:attrName>
                                        </p:attrNameLst>
                                      </p:cBhvr>
                                      <p:to>
                                        <p:strVal val="visible"/>
                                      </p:to>
                                    </p:set>
                                    <p:animEffect transition="in" filter="wipe(left)">
                                      <p:cBhvr>
                                        <p:cTn id="49" dur="500"/>
                                        <p:tgtEl>
                                          <p:spTgt spid="22221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2213">
                                            <p:txEl>
                                              <p:pRg st="5" end="5"/>
                                            </p:txEl>
                                          </p:spTgt>
                                        </p:tgtEl>
                                        <p:attrNameLst>
                                          <p:attrName>style.visibility</p:attrName>
                                        </p:attrNameLst>
                                      </p:cBhvr>
                                      <p:to>
                                        <p:strVal val="visible"/>
                                      </p:to>
                                    </p:set>
                                    <p:animEffect transition="in" filter="wipe(left)">
                                      <p:cBhvr>
                                        <p:cTn id="54" dur="500"/>
                                        <p:tgtEl>
                                          <p:spTgt spid="22221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2213">
                                            <p:txEl>
                                              <p:pRg st="6" end="6"/>
                                            </p:txEl>
                                          </p:spTgt>
                                        </p:tgtEl>
                                        <p:attrNameLst>
                                          <p:attrName>style.visibility</p:attrName>
                                        </p:attrNameLst>
                                      </p:cBhvr>
                                      <p:to>
                                        <p:strVal val="visible"/>
                                      </p:to>
                                    </p:set>
                                    <p:animEffect transition="in" filter="wipe(left)">
                                      <p:cBhvr>
                                        <p:cTn id="59" dur="500"/>
                                        <p:tgtEl>
                                          <p:spTgt spid="22221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2213">
                                            <p:txEl>
                                              <p:pRg st="7" end="7"/>
                                            </p:txEl>
                                          </p:spTgt>
                                        </p:tgtEl>
                                        <p:attrNameLst>
                                          <p:attrName>style.visibility</p:attrName>
                                        </p:attrNameLst>
                                      </p:cBhvr>
                                      <p:to>
                                        <p:strVal val="visible"/>
                                      </p:to>
                                    </p:set>
                                    <p:animEffect transition="in" filter="wipe(left)">
                                      <p:cBhvr>
                                        <p:cTn id="64" dur="500"/>
                                        <p:tgtEl>
                                          <p:spTgt spid="222213">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2214"/>
                                        </p:tgtEl>
                                        <p:attrNameLst>
                                          <p:attrName>style.visibility</p:attrName>
                                        </p:attrNameLst>
                                      </p:cBhvr>
                                      <p:to>
                                        <p:strVal val="visible"/>
                                      </p:to>
                                    </p:set>
                                    <p:animEffect transition="in" filter="wipe(left)">
                                      <p:cBhvr>
                                        <p:cTn id="69" dur="500"/>
                                        <p:tgtEl>
                                          <p:spTgt spid="2222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22215"/>
                                        </p:tgtEl>
                                        <p:attrNameLst>
                                          <p:attrName>style.visibility</p:attrName>
                                        </p:attrNameLst>
                                      </p:cBhvr>
                                      <p:to>
                                        <p:strVal val="visible"/>
                                      </p:to>
                                    </p:set>
                                    <p:animEffect transition="in" filter="wipe(left)">
                                      <p:cBhvr>
                                        <p:cTn id="74" dur="500"/>
                                        <p:tgtEl>
                                          <p:spTgt spid="22221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222216"/>
                                        </p:tgtEl>
                                        <p:attrNameLst>
                                          <p:attrName>style.visibility</p:attrName>
                                        </p:attrNameLst>
                                      </p:cBhvr>
                                      <p:to>
                                        <p:strVal val="visible"/>
                                      </p:to>
                                    </p:set>
                                    <p:animEffect transition="in" filter="wipe(left)">
                                      <p:cBhvr>
                                        <p:cTn id="79" dur="500"/>
                                        <p:tgtEl>
                                          <p:spTgt spid="222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p:bldP spid="222213" grpId="0" build="p"/>
      <p:bldP spid="222215" grpId="0" animBg="1"/>
      <p:bldP spid="2222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Monday, June 17, 2019</a:t>
            </a:r>
          </a:p>
        </p:txBody>
      </p:sp>
      <p:sp>
        <p:nvSpPr>
          <p:cNvPr id="21" name="Footer Placeholder 4"/>
          <p:cNvSpPr>
            <a:spLocks noGrp="1"/>
          </p:cNvSpPr>
          <p:nvPr>
            <p:ph type="ftr" sz="quarter" idx="11"/>
          </p:nvPr>
        </p:nvSpPr>
        <p:spPr/>
        <p:txBody>
          <a:bodyPr/>
          <a:lstStyle/>
          <a:p>
            <a:r>
              <a:rPr lang="de-DE"/>
              <a:t>PHYS 1444-001, Summer 2019             Dr. Jaehoon Yu</a:t>
            </a:r>
            <a:endParaRPr lang="en-US"/>
          </a:p>
        </p:txBody>
      </p:sp>
      <p:sp>
        <p:nvSpPr>
          <p:cNvPr id="22" name="Slide Number Placeholder 5"/>
          <p:cNvSpPr>
            <a:spLocks noGrp="1"/>
          </p:cNvSpPr>
          <p:nvPr>
            <p:ph type="sldNum" sz="quarter" idx="12"/>
          </p:nvPr>
        </p:nvSpPr>
        <p:spPr/>
        <p:txBody>
          <a:bodyPr/>
          <a:lstStyle/>
          <a:p>
            <a:fld id="{6199B11C-76E5-3B4D-B643-778984384EF4}" type="slidenum">
              <a:rPr lang="en-US"/>
              <a:pPr/>
              <a:t>11</a:t>
            </a:fld>
            <a:endParaRPr lang="en-US"/>
          </a:p>
        </p:txBody>
      </p:sp>
      <p:pic>
        <p:nvPicPr>
          <p:cNvPr id="223241" name="Picture 9" descr="FG24_009"/>
          <p:cNvPicPr>
            <a:picLocks noChangeAspect="1" noChangeArrowheads="1"/>
          </p:cNvPicPr>
          <p:nvPr/>
        </p:nvPicPr>
        <p:blipFill>
          <a:blip r:embed="rId3"/>
          <a:srcRect/>
          <a:stretch>
            <a:fillRect/>
          </a:stretch>
        </p:blipFill>
        <p:spPr bwMode="auto">
          <a:xfrm>
            <a:off x="6110288" y="152400"/>
            <a:ext cx="2728912" cy="2819400"/>
          </a:xfrm>
          <a:prstGeom prst="rect">
            <a:avLst/>
          </a:prstGeom>
          <a:noFill/>
        </p:spPr>
      </p:pic>
      <p:sp>
        <p:nvSpPr>
          <p:cNvPr id="223234" name="Rectangle 2"/>
          <p:cNvSpPr>
            <a:spLocks noGrp="1" noChangeArrowheads="1"/>
          </p:cNvSpPr>
          <p:nvPr>
            <p:ph type="title"/>
          </p:nvPr>
        </p:nvSpPr>
        <p:spPr>
          <a:xfrm>
            <a:off x="228600" y="0"/>
            <a:ext cx="8686800" cy="762000"/>
          </a:xfrm>
        </p:spPr>
        <p:txBody>
          <a:bodyPr/>
          <a:lstStyle/>
          <a:p>
            <a:r>
              <a:rPr lang="en-US" dirty="0"/>
              <a:t>Example 24 – 5</a:t>
            </a:r>
          </a:p>
        </p:txBody>
      </p:sp>
      <p:sp>
        <p:nvSpPr>
          <p:cNvPr id="223235" name="Text Box 3"/>
          <p:cNvSpPr txBox="1">
            <a:spLocks noChangeArrowheads="1"/>
          </p:cNvSpPr>
          <p:nvPr/>
        </p:nvSpPr>
        <p:spPr bwMode="auto">
          <a:xfrm>
            <a:off x="228600" y="762000"/>
            <a:ext cx="57912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Equivalent Capacitor: </a:t>
            </a:r>
            <a:r>
              <a:rPr lang="en-US" sz="2800">
                <a:solidFill>
                  <a:schemeClr val="accent2"/>
                </a:solidFill>
                <a:latin typeface="Arial Narrow" charset="0"/>
              </a:rPr>
              <a:t>Determine the capacitance of a single capacitor that will have the same effect as the combination shown in the figure. Take C</a:t>
            </a:r>
            <a:r>
              <a:rPr lang="en-US" sz="2800" baseline="-25000">
                <a:solidFill>
                  <a:schemeClr val="accent2"/>
                </a:solidFill>
                <a:latin typeface="Arial Narrow" charset="0"/>
              </a:rPr>
              <a:t>1</a:t>
            </a:r>
            <a:r>
              <a:rPr lang="en-US" sz="2800">
                <a:solidFill>
                  <a:schemeClr val="accent2"/>
                </a:solidFill>
                <a:latin typeface="Arial Narrow" charset="0"/>
              </a:rPr>
              <a:t>=C</a:t>
            </a:r>
            <a:r>
              <a:rPr lang="en-US" sz="2800" baseline="-25000">
                <a:solidFill>
                  <a:schemeClr val="accent2"/>
                </a:solidFill>
                <a:latin typeface="Arial Narrow" charset="0"/>
              </a:rPr>
              <a:t>2</a:t>
            </a:r>
            <a:r>
              <a:rPr lang="en-US" sz="2800">
                <a:solidFill>
                  <a:schemeClr val="accent2"/>
                </a:solidFill>
                <a:latin typeface="Arial Narrow" charset="0"/>
              </a:rPr>
              <a:t>=C</a:t>
            </a:r>
            <a:r>
              <a:rPr lang="en-US" sz="2800" baseline="-25000">
                <a:solidFill>
                  <a:schemeClr val="accent2"/>
                </a:solidFill>
                <a:latin typeface="Arial Narrow" charset="0"/>
              </a:rPr>
              <a:t>3</a:t>
            </a:r>
            <a:r>
              <a:rPr lang="en-US" sz="2800">
                <a:solidFill>
                  <a:schemeClr val="accent2"/>
                </a:solidFill>
                <a:latin typeface="Arial Narrow" charset="0"/>
              </a:rPr>
              <a:t>=C.</a:t>
            </a:r>
          </a:p>
        </p:txBody>
      </p:sp>
      <p:sp>
        <p:nvSpPr>
          <p:cNvPr id="223236" name="Text Box 4"/>
          <p:cNvSpPr txBox="1">
            <a:spLocks noChangeArrowheads="1"/>
          </p:cNvSpPr>
          <p:nvPr/>
        </p:nvSpPr>
        <p:spPr bwMode="auto">
          <a:xfrm>
            <a:off x="609600" y="2681288"/>
            <a:ext cx="3581400" cy="547687"/>
          </a:xfrm>
          <a:prstGeom prst="rect">
            <a:avLst/>
          </a:prstGeom>
          <a:noFill/>
          <a:ln w="28575">
            <a:solidFill>
              <a:srgbClr val="FF0000"/>
            </a:solidFill>
            <a:miter lim="800000"/>
            <a:headEnd/>
            <a:tailEnd/>
          </a:ln>
          <a:effectLst/>
        </p:spPr>
        <p:txBody>
          <a:bodyPr>
            <a:prstTxWarp prst="textNoShape">
              <a:avLst/>
            </a:prstTxWarp>
            <a:spAutoFit/>
          </a:bodyPr>
          <a:lstStyle/>
          <a:p>
            <a:r>
              <a:rPr lang="en-US" sz="2800">
                <a:solidFill>
                  <a:srgbClr val="FF0000"/>
                </a:solidFill>
                <a:latin typeface="Arial Narrow" charset="0"/>
              </a:rPr>
              <a:t>We should do these first!!   </a:t>
            </a:r>
          </a:p>
        </p:txBody>
      </p:sp>
      <p:sp>
        <p:nvSpPr>
          <p:cNvPr id="223238" name="Text Box 6"/>
          <p:cNvSpPr txBox="1">
            <a:spLocks noChangeArrowheads="1"/>
          </p:cNvSpPr>
          <p:nvPr/>
        </p:nvSpPr>
        <p:spPr bwMode="auto">
          <a:xfrm>
            <a:off x="457200" y="4495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Now the equivalent capacitor is in series with C1.      </a:t>
            </a:r>
          </a:p>
        </p:txBody>
      </p:sp>
      <p:sp>
        <p:nvSpPr>
          <p:cNvPr id="223243" name="Oval 11"/>
          <p:cNvSpPr>
            <a:spLocks noChangeArrowheads="1"/>
          </p:cNvSpPr>
          <p:nvPr/>
        </p:nvSpPr>
        <p:spPr bwMode="auto">
          <a:xfrm>
            <a:off x="6781800" y="152400"/>
            <a:ext cx="1295400" cy="28194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sp>
        <p:nvSpPr>
          <p:cNvPr id="223244" name="Text Box 12"/>
          <p:cNvSpPr txBox="1">
            <a:spLocks noChangeArrowheads="1"/>
          </p:cNvSpPr>
          <p:nvPr/>
        </p:nvSpPr>
        <p:spPr bwMode="auto">
          <a:xfrm>
            <a:off x="533400" y="3276600"/>
            <a:ext cx="1143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a:t>
            </a:r>
          </a:p>
        </p:txBody>
      </p:sp>
      <p:sp>
        <p:nvSpPr>
          <p:cNvPr id="223245" name="Text Box 13"/>
          <p:cNvSpPr txBox="1">
            <a:spLocks noChangeArrowheads="1"/>
          </p:cNvSpPr>
          <p:nvPr/>
        </p:nvSpPr>
        <p:spPr bwMode="auto">
          <a:xfrm>
            <a:off x="1676400" y="3276600"/>
            <a:ext cx="7162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These are in parallel so the equivalent capacitance is:   </a:t>
            </a:r>
          </a:p>
        </p:txBody>
      </p:sp>
      <p:graphicFrame>
        <p:nvGraphicFramePr>
          <p:cNvPr id="223246" name="Object 14"/>
          <p:cNvGraphicFramePr>
            <a:graphicFrameLocks noChangeAspect="1"/>
          </p:cNvGraphicFramePr>
          <p:nvPr/>
        </p:nvGraphicFramePr>
        <p:xfrm>
          <a:off x="855663" y="3865563"/>
          <a:ext cx="1049337" cy="630237"/>
        </p:xfrm>
        <a:graphic>
          <a:graphicData uri="http://schemas.openxmlformats.org/presentationml/2006/ole">
            <mc:AlternateContent xmlns:mc="http://schemas.openxmlformats.org/markup-compatibility/2006">
              <mc:Choice xmlns:v="urn:schemas-microsoft-com:vml" Requires="v">
                <p:oleObj spid="_x0000_s109705" name="Equation" r:id="rId4" imgW="380880" imgH="228600" progId="Equation.DSMT4">
                  <p:embed/>
                </p:oleObj>
              </mc:Choice>
              <mc:Fallback>
                <p:oleObj name="Equation" r:id="rId4" imgW="380880" imgH="228600" progId="Equation.DSMT4">
                  <p:embed/>
                  <p:pic>
                    <p:nvPicPr>
                      <p:cNvPr id="22324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5663" y="3865563"/>
                        <a:ext cx="1049337"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cxnSp>
        <p:nvCxnSpPr>
          <p:cNvPr id="223248" name="AutoShape 16"/>
          <p:cNvCxnSpPr>
            <a:cxnSpLocks noChangeShapeType="1"/>
            <a:stCxn id="223236" idx="3"/>
            <a:endCxn id="223243" idx="3"/>
          </p:cNvCxnSpPr>
          <p:nvPr/>
        </p:nvCxnSpPr>
        <p:spPr bwMode="auto">
          <a:xfrm flipV="1">
            <a:off x="4205288" y="2573338"/>
            <a:ext cx="2765425" cy="382587"/>
          </a:xfrm>
          <a:prstGeom prst="curvedConnector4">
            <a:avLst>
              <a:gd name="adj1" fmla="val 50630"/>
              <a:gd name="adj2" fmla="val -31954"/>
            </a:avLst>
          </a:prstGeom>
          <a:noFill/>
          <a:ln w="28575">
            <a:solidFill>
              <a:srgbClr val="FF0000"/>
            </a:solidFill>
            <a:round/>
            <a:headEnd/>
            <a:tailEnd type="triangle" w="med" len="med"/>
          </a:ln>
          <a:effectLst/>
        </p:spPr>
      </p:cxnSp>
      <p:graphicFrame>
        <p:nvGraphicFramePr>
          <p:cNvPr id="223249" name="Object 17"/>
          <p:cNvGraphicFramePr>
            <a:graphicFrameLocks noChangeAspect="1"/>
          </p:cNvGraphicFramePr>
          <p:nvPr/>
        </p:nvGraphicFramePr>
        <p:xfrm>
          <a:off x="457200" y="5027613"/>
          <a:ext cx="938213" cy="1036637"/>
        </p:xfrm>
        <a:graphic>
          <a:graphicData uri="http://schemas.openxmlformats.org/presentationml/2006/ole">
            <mc:AlternateContent xmlns:mc="http://schemas.openxmlformats.org/markup-compatibility/2006">
              <mc:Choice xmlns:v="urn:schemas-microsoft-com:vml" Requires="v">
                <p:oleObj spid="_x0000_s109706" name="Equation" r:id="rId6" imgW="380880" imgH="419040" progId="Equation.DSMT4">
                  <p:embed/>
                </p:oleObj>
              </mc:Choice>
              <mc:Fallback>
                <p:oleObj name="Equation" r:id="rId6" imgW="380880" imgH="419040" progId="Equation.DSMT4">
                  <p:embed/>
                  <p:pic>
                    <p:nvPicPr>
                      <p:cNvPr id="223249"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7613"/>
                        <a:ext cx="938213" cy="10366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0" name="Object 18"/>
          <p:cNvGraphicFramePr>
            <a:graphicFrameLocks noChangeAspect="1"/>
          </p:cNvGraphicFramePr>
          <p:nvPr/>
        </p:nvGraphicFramePr>
        <p:xfrm>
          <a:off x="7154863" y="5029200"/>
          <a:ext cx="1531937" cy="990600"/>
        </p:xfrm>
        <a:graphic>
          <a:graphicData uri="http://schemas.openxmlformats.org/presentationml/2006/ole">
            <mc:AlternateContent xmlns:mc="http://schemas.openxmlformats.org/markup-compatibility/2006">
              <mc:Choice xmlns:v="urn:schemas-microsoft-com:vml" Requires="v">
                <p:oleObj spid="_x0000_s109707" name="Equation" r:id="rId8" imgW="571320" imgH="368280" progId="Equation.DSMT4">
                  <p:embed/>
                </p:oleObj>
              </mc:Choice>
              <mc:Fallback>
                <p:oleObj name="Equation" r:id="rId8" imgW="571320" imgH="368280" progId="Equation.DSMT4">
                  <p:embed/>
                  <p:pic>
                    <p:nvPicPr>
                      <p:cNvPr id="223250"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4863" y="5029200"/>
                        <a:ext cx="15319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3251" name="AutoShape 19"/>
          <p:cNvSpPr>
            <a:spLocks noChangeArrowheads="1"/>
          </p:cNvSpPr>
          <p:nvPr/>
        </p:nvSpPr>
        <p:spPr bwMode="auto">
          <a:xfrm>
            <a:off x="5387975" y="5137150"/>
            <a:ext cx="1647825" cy="730250"/>
          </a:xfrm>
          <a:prstGeom prst="rightArrow">
            <a:avLst>
              <a:gd name="adj1" fmla="val 50000"/>
              <a:gd name="adj2" fmla="val 56413"/>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C</a:t>
            </a:r>
            <a:r>
              <a:rPr lang="en-US" sz="2000" b="1" baseline="-25000">
                <a:solidFill>
                  <a:srgbClr val="FF0000"/>
                </a:solidFill>
                <a:latin typeface="Arial Narrow" charset="0"/>
              </a:rPr>
              <a:t>eq</a:t>
            </a:r>
          </a:p>
        </p:txBody>
      </p:sp>
      <p:graphicFrame>
        <p:nvGraphicFramePr>
          <p:cNvPr id="223252" name="Object 20"/>
          <p:cNvGraphicFramePr>
            <a:graphicFrameLocks noChangeAspect="1"/>
          </p:cNvGraphicFramePr>
          <p:nvPr/>
        </p:nvGraphicFramePr>
        <p:xfrm>
          <a:off x="1981200" y="3859213"/>
          <a:ext cx="1606550" cy="560387"/>
        </p:xfrm>
        <a:graphic>
          <a:graphicData uri="http://schemas.openxmlformats.org/presentationml/2006/ole">
            <mc:AlternateContent xmlns:mc="http://schemas.openxmlformats.org/markup-compatibility/2006">
              <mc:Choice xmlns:v="urn:schemas-microsoft-com:vml" Requires="v">
                <p:oleObj spid="_x0000_s109708" name="Equation" r:id="rId10" imgW="583920" imgH="203040" progId="Equation.DSMT4">
                  <p:embed/>
                </p:oleObj>
              </mc:Choice>
              <mc:Fallback>
                <p:oleObj name="Equation" r:id="rId10" imgW="583920" imgH="203040" progId="Equation.DSMT4">
                  <p:embed/>
                  <p:pic>
                    <p:nvPicPr>
                      <p:cNvPr id="223252" name="Object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3859213"/>
                        <a:ext cx="1606550" cy="560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3" name="Object 21"/>
          <p:cNvGraphicFramePr>
            <a:graphicFrameLocks noChangeAspect="1"/>
          </p:cNvGraphicFramePr>
          <p:nvPr/>
        </p:nvGraphicFramePr>
        <p:xfrm>
          <a:off x="3581400" y="3886200"/>
          <a:ext cx="593725" cy="455613"/>
        </p:xfrm>
        <a:graphic>
          <a:graphicData uri="http://schemas.openxmlformats.org/presentationml/2006/ole">
            <mc:AlternateContent xmlns:mc="http://schemas.openxmlformats.org/markup-compatibility/2006">
              <mc:Choice xmlns:v="urn:schemas-microsoft-com:vml" Requires="v">
                <p:oleObj spid="_x0000_s109709" name="Equation" r:id="rId12" imgW="215640" imgH="164880" progId="Equation.DSMT4">
                  <p:embed/>
                </p:oleObj>
              </mc:Choice>
              <mc:Fallback>
                <p:oleObj name="Equation" r:id="rId12" imgW="215640" imgH="164880" progId="Equation.DSMT4">
                  <p:embed/>
                  <p:pic>
                    <p:nvPicPr>
                      <p:cNvPr id="223253" name="Object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3886200"/>
                        <a:ext cx="593725" cy="455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4" name="Object 22"/>
          <p:cNvGraphicFramePr>
            <a:graphicFrameLocks noChangeAspect="1"/>
          </p:cNvGraphicFramePr>
          <p:nvPr/>
        </p:nvGraphicFramePr>
        <p:xfrm>
          <a:off x="1371600" y="5029200"/>
          <a:ext cx="1816100" cy="1036638"/>
        </p:xfrm>
        <a:graphic>
          <a:graphicData uri="http://schemas.openxmlformats.org/presentationml/2006/ole">
            <mc:AlternateContent xmlns:mc="http://schemas.openxmlformats.org/markup-compatibility/2006">
              <mc:Choice xmlns:v="urn:schemas-microsoft-com:vml" Requires="v">
                <p:oleObj spid="_x0000_s109710" name="Equation" r:id="rId14" imgW="736560" imgH="419040" progId="Equation.DSMT4">
                  <p:embed/>
                </p:oleObj>
              </mc:Choice>
              <mc:Fallback>
                <p:oleObj name="Equation" r:id="rId14" imgW="736560" imgH="419040" progId="Equation.DSMT4">
                  <p:embed/>
                  <p:pic>
                    <p:nvPicPr>
                      <p:cNvPr id="223254"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029200"/>
                        <a:ext cx="1816100" cy="1036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5" name="Object 23"/>
          <p:cNvGraphicFramePr>
            <a:graphicFrameLocks noChangeAspect="1"/>
          </p:cNvGraphicFramePr>
          <p:nvPr/>
        </p:nvGraphicFramePr>
        <p:xfrm>
          <a:off x="3124200" y="5029200"/>
          <a:ext cx="1501775" cy="911225"/>
        </p:xfrm>
        <a:graphic>
          <a:graphicData uri="http://schemas.openxmlformats.org/presentationml/2006/ole">
            <mc:AlternateContent xmlns:mc="http://schemas.openxmlformats.org/markup-compatibility/2006">
              <mc:Choice xmlns:v="urn:schemas-microsoft-com:vml" Requires="v">
                <p:oleObj spid="_x0000_s109711" name="Equation" r:id="rId16" imgW="609480" imgH="368280" progId="Equation.DSMT4">
                  <p:embed/>
                </p:oleObj>
              </mc:Choice>
              <mc:Fallback>
                <p:oleObj name="Equation" r:id="rId16" imgW="609480" imgH="368280" progId="Equation.DSMT4">
                  <p:embed/>
                  <p:pic>
                    <p:nvPicPr>
                      <p:cNvPr id="223255"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24200" y="5029200"/>
                        <a:ext cx="1501775"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3256" name="Object 24"/>
          <p:cNvGraphicFramePr>
            <a:graphicFrameLocks noChangeAspect="1"/>
          </p:cNvGraphicFramePr>
          <p:nvPr/>
        </p:nvGraphicFramePr>
        <p:xfrm>
          <a:off x="4586288" y="5029200"/>
          <a:ext cx="595312" cy="911225"/>
        </p:xfrm>
        <a:graphic>
          <a:graphicData uri="http://schemas.openxmlformats.org/presentationml/2006/ole">
            <mc:AlternateContent xmlns:mc="http://schemas.openxmlformats.org/markup-compatibility/2006">
              <mc:Choice xmlns:v="urn:schemas-microsoft-com:vml" Requires="v">
                <p:oleObj spid="_x0000_s109712" name="Equation" r:id="rId18" imgW="241200" imgH="368280" progId="Equation.DSMT4">
                  <p:embed/>
                </p:oleObj>
              </mc:Choice>
              <mc:Fallback>
                <p:oleObj name="Equation" r:id="rId18" imgW="241200" imgH="368280" progId="Equation.DSMT4">
                  <p:embed/>
                  <p:pic>
                    <p:nvPicPr>
                      <p:cNvPr id="223256" name="Object 2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6288" y="5029200"/>
                        <a:ext cx="595312" cy="9112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17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gtEl>
                                        <p:attrNameLst>
                                          <p:attrName>style.visibility</p:attrName>
                                        </p:attrNameLst>
                                      </p:cBhvr>
                                      <p:to>
                                        <p:strVal val="visible"/>
                                      </p:to>
                                    </p:set>
                                    <p:animEffect transition="in" filter="wipe(left)">
                                      <p:cBhvr>
                                        <p:cTn id="7" dur="500"/>
                                        <p:tgtEl>
                                          <p:spTgt spid="2232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3241"/>
                                        </p:tgtEl>
                                        <p:attrNameLst>
                                          <p:attrName>style.visibility</p:attrName>
                                        </p:attrNameLst>
                                      </p:cBhvr>
                                      <p:to>
                                        <p:strVal val="visible"/>
                                      </p:to>
                                    </p:set>
                                    <p:anim calcmode="lin" valueType="num">
                                      <p:cBhvr>
                                        <p:cTn id="12" dur="500" fill="hold"/>
                                        <p:tgtEl>
                                          <p:spTgt spid="223241"/>
                                        </p:tgtEl>
                                        <p:attrNameLst>
                                          <p:attrName>ppt_w</p:attrName>
                                        </p:attrNameLst>
                                      </p:cBhvr>
                                      <p:tavLst>
                                        <p:tav tm="0">
                                          <p:val>
                                            <p:fltVal val="0"/>
                                          </p:val>
                                        </p:tav>
                                        <p:tav tm="100000">
                                          <p:val>
                                            <p:strVal val="#ppt_w"/>
                                          </p:val>
                                        </p:tav>
                                      </p:tavLst>
                                    </p:anim>
                                    <p:anim calcmode="lin" valueType="num">
                                      <p:cBhvr>
                                        <p:cTn id="13" dur="500" fill="hold"/>
                                        <p:tgtEl>
                                          <p:spTgt spid="223241"/>
                                        </p:tgtEl>
                                        <p:attrNameLst>
                                          <p:attrName>ppt_h</p:attrName>
                                        </p:attrNameLst>
                                      </p:cBhvr>
                                      <p:tavLst>
                                        <p:tav tm="0">
                                          <p:val>
                                            <p:fltVal val="0"/>
                                          </p:val>
                                        </p:tav>
                                        <p:tav tm="100000">
                                          <p:val>
                                            <p:strVal val="#ppt_h"/>
                                          </p:val>
                                        </p:tav>
                                      </p:tavLst>
                                    </p:anim>
                                    <p:animEffect transition="in" filter="fade">
                                      <p:cBhvr>
                                        <p:cTn id="14" dur="500"/>
                                        <p:tgtEl>
                                          <p:spTgt spid="2232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3236"/>
                                        </p:tgtEl>
                                        <p:attrNameLst>
                                          <p:attrName>style.visibility</p:attrName>
                                        </p:attrNameLst>
                                      </p:cBhvr>
                                      <p:to>
                                        <p:strVal val="visible"/>
                                      </p:to>
                                    </p:set>
                                    <p:animEffect transition="in" filter="wipe(left)">
                                      <p:cBhvr>
                                        <p:cTn id="19" dur="500"/>
                                        <p:tgtEl>
                                          <p:spTgt spid="223236"/>
                                        </p:tgtEl>
                                      </p:cBhvr>
                                    </p:animEffect>
                                  </p:childTnLst>
                                </p:cTn>
                              </p:par>
                              <p:par>
                                <p:cTn id="20" presetID="22" presetClass="entr" presetSubtype="8" fill="hold" nodeType="withEffect">
                                  <p:stCondLst>
                                    <p:cond delay="0"/>
                                  </p:stCondLst>
                                  <p:childTnLst>
                                    <p:set>
                                      <p:cBhvr>
                                        <p:cTn id="21" dur="1" fill="hold">
                                          <p:stCondLst>
                                            <p:cond delay="0"/>
                                          </p:stCondLst>
                                        </p:cTn>
                                        <p:tgtEl>
                                          <p:spTgt spid="223248"/>
                                        </p:tgtEl>
                                        <p:attrNameLst>
                                          <p:attrName>style.visibility</p:attrName>
                                        </p:attrNameLst>
                                      </p:cBhvr>
                                      <p:to>
                                        <p:strVal val="visible"/>
                                      </p:to>
                                    </p:set>
                                    <p:animEffect transition="in" filter="wipe(left)">
                                      <p:cBhvr>
                                        <p:cTn id="22" dur="500"/>
                                        <p:tgtEl>
                                          <p:spTgt spid="22324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3243"/>
                                        </p:tgtEl>
                                        <p:attrNameLst>
                                          <p:attrName>style.visibility</p:attrName>
                                        </p:attrNameLst>
                                      </p:cBhvr>
                                      <p:to>
                                        <p:strVal val="visible"/>
                                      </p:to>
                                    </p:set>
                                    <p:animEffect transition="in" filter="wipe(down)">
                                      <p:cBhvr>
                                        <p:cTn id="25" dur="500"/>
                                        <p:tgtEl>
                                          <p:spTgt spid="2232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3244"/>
                                        </p:tgtEl>
                                        <p:attrNameLst>
                                          <p:attrName>style.visibility</p:attrName>
                                        </p:attrNameLst>
                                      </p:cBhvr>
                                      <p:to>
                                        <p:strVal val="visible"/>
                                      </p:to>
                                    </p:set>
                                    <p:animEffect transition="in" filter="wipe(left)">
                                      <p:cBhvr>
                                        <p:cTn id="30" dur="500"/>
                                        <p:tgtEl>
                                          <p:spTgt spid="22324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3245"/>
                                        </p:tgtEl>
                                        <p:attrNameLst>
                                          <p:attrName>style.visibility</p:attrName>
                                        </p:attrNameLst>
                                      </p:cBhvr>
                                      <p:to>
                                        <p:strVal val="visible"/>
                                      </p:to>
                                    </p:set>
                                    <p:animEffect transition="in" filter="wipe(left)">
                                      <p:cBhvr>
                                        <p:cTn id="35" dur="500"/>
                                        <p:tgtEl>
                                          <p:spTgt spid="2232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3246"/>
                                        </p:tgtEl>
                                        <p:attrNameLst>
                                          <p:attrName>style.visibility</p:attrName>
                                        </p:attrNameLst>
                                      </p:cBhvr>
                                      <p:to>
                                        <p:strVal val="visible"/>
                                      </p:to>
                                    </p:set>
                                    <p:animEffect transition="in" filter="wipe(left)">
                                      <p:cBhvr>
                                        <p:cTn id="40" dur="500"/>
                                        <p:tgtEl>
                                          <p:spTgt spid="2232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3252"/>
                                        </p:tgtEl>
                                        <p:attrNameLst>
                                          <p:attrName>style.visibility</p:attrName>
                                        </p:attrNameLst>
                                      </p:cBhvr>
                                      <p:to>
                                        <p:strVal val="visible"/>
                                      </p:to>
                                    </p:set>
                                    <p:animEffect transition="in" filter="wipe(left)">
                                      <p:cBhvr>
                                        <p:cTn id="45" dur="500"/>
                                        <p:tgtEl>
                                          <p:spTgt spid="22325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3253"/>
                                        </p:tgtEl>
                                        <p:attrNameLst>
                                          <p:attrName>style.visibility</p:attrName>
                                        </p:attrNameLst>
                                      </p:cBhvr>
                                      <p:to>
                                        <p:strVal val="visible"/>
                                      </p:to>
                                    </p:set>
                                    <p:animEffect transition="in" filter="wipe(left)">
                                      <p:cBhvr>
                                        <p:cTn id="50" dur="500"/>
                                        <p:tgtEl>
                                          <p:spTgt spid="2232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3238"/>
                                        </p:tgtEl>
                                        <p:attrNameLst>
                                          <p:attrName>style.visibility</p:attrName>
                                        </p:attrNameLst>
                                      </p:cBhvr>
                                      <p:to>
                                        <p:strVal val="visible"/>
                                      </p:to>
                                    </p:set>
                                    <p:animEffect transition="in" filter="wipe(left)">
                                      <p:cBhvr>
                                        <p:cTn id="55" dur="500"/>
                                        <p:tgtEl>
                                          <p:spTgt spid="2232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3249"/>
                                        </p:tgtEl>
                                        <p:attrNameLst>
                                          <p:attrName>style.visibility</p:attrName>
                                        </p:attrNameLst>
                                      </p:cBhvr>
                                      <p:to>
                                        <p:strVal val="visible"/>
                                      </p:to>
                                    </p:set>
                                    <p:animEffect transition="in" filter="wipe(left)">
                                      <p:cBhvr>
                                        <p:cTn id="60" dur="500"/>
                                        <p:tgtEl>
                                          <p:spTgt spid="22324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23254"/>
                                        </p:tgtEl>
                                        <p:attrNameLst>
                                          <p:attrName>style.visibility</p:attrName>
                                        </p:attrNameLst>
                                      </p:cBhvr>
                                      <p:to>
                                        <p:strVal val="visible"/>
                                      </p:to>
                                    </p:set>
                                    <p:animEffect transition="in" filter="wipe(left)">
                                      <p:cBhvr>
                                        <p:cTn id="65" dur="500"/>
                                        <p:tgtEl>
                                          <p:spTgt spid="22325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23255"/>
                                        </p:tgtEl>
                                        <p:attrNameLst>
                                          <p:attrName>style.visibility</p:attrName>
                                        </p:attrNameLst>
                                      </p:cBhvr>
                                      <p:to>
                                        <p:strVal val="visible"/>
                                      </p:to>
                                    </p:set>
                                    <p:animEffect transition="in" filter="wipe(left)">
                                      <p:cBhvr>
                                        <p:cTn id="70" dur="500"/>
                                        <p:tgtEl>
                                          <p:spTgt spid="22325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23256"/>
                                        </p:tgtEl>
                                        <p:attrNameLst>
                                          <p:attrName>style.visibility</p:attrName>
                                        </p:attrNameLst>
                                      </p:cBhvr>
                                      <p:to>
                                        <p:strVal val="visible"/>
                                      </p:to>
                                    </p:set>
                                    <p:animEffect transition="in" filter="wipe(left)">
                                      <p:cBhvr>
                                        <p:cTn id="75" dur="500"/>
                                        <p:tgtEl>
                                          <p:spTgt spid="22325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3251"/>
                                        </p:tgtEl>
                                        <p:attrNameLst>
                                          <p:attrName>style.visibility</p:attrName>
                                        </p:attrNameLst>
                                      </p:cBhvr>
                                      <p:to>
                                        <p:strVal val="visible"/>
                                      </p:to>
                                    </p:set>
                                    <p:animEffect transition="in" filter="wipe(left)">
                                      <p:cBhvr>
                                        <p:cTn id="80" dur="500"/>
                                        <p:tgtEl>
                                          <p:spTgt spid="22325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23250"/>
                                        </p:tgtEl>
                                        <p:attrNameLst>
                                          <p:attrName>style.visibility</p:attrName>
                                        </p:attrNameLst>
                                      </p:cBhvr>
                                      <p:to>
                                        <p:strVal val="visible"/>
                                      </p:to>
                                    </p:set>
                                    <p:animEffect transition="in" filter="wipe(left)">
                                      <p:cBhvr>
                                        <p:cTn id="85" dur="500"/>
                                        <p:tgtEl>
                                          <p:spTgt spid="22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p:bldP spid="223236" grpId="0" animBg="1"/>
      <p:bldP spid="223238" grpId="0"/>
      <p:bldP spid="223243" grpId="0" animBg="1"/>
      <p:bldP spid="223244" grpId="0"/>
      <p:bldP spid="223245" grpId="0"/>
      <p:bldP spid="2232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Monday, June 17, 2019</a:t>
            </a:r>
          </a:p>
        </p:txBody>
      </p:sp>
      <p:sp>
        <p:nvSpPr>
          <p:cNvPr id="5" name="Footer Placeholder 4"/>
          <p:cNvSpPr>
            <a:spLocks noGrp="1"/>
          </p:cNvSpPr>
          <p:nvPr>
            <p:ph type="ftr" sz="quarter" idx="11"/>
          </p:nvPr>
        </p:nvSpPr>
        <p:spPr/>
        <p:txBody>
          <a:bodyPr/>
          <a:lstStyle/>
          <a:p>
            <a:r>
              <a:rPr lang="de-DE"/>
              <a:t>PHYS 1444-001, Summer 2019             Dr. Jaehoon Yu</a:t>
            </a:r>
            <a:endParaRPr lang="en-US"/>
          </a:p>
        </p:txBody>
      </p:sp>
      <p:sp>
        <p:nvSpPr>
          <p:cNvPr id="6" name="Slide Number Placeholder 5"/>
          <p:cNvSpPr>
            <a:spLocks noGrp="1"/>
          </p:cNvSpPr>
          <p:nvPr>
            <p:ph type="sldNum" sz="quarter" idx="12"/>
          </p:nvPr>
        </p:nvSpPr>
        <p:spPr/>
        <p:txBody>
          <a:bodyPr/>
          <a:lstStyle/>
          <a:p>
            <a:fld id="{03F23AE2-A0B7-6F4A-809B-ED4B27CBA3C7}" type="slidenum">
              <a:rPr lang="en-US"/>
              <a:pPr/>
              <a:t>12</a:t>
            </a:fld>
            <a:endParaRPr lang="en-US"/>
          </a:p>
        </p:txBody>
      </p:sp>
      <p:sp>
        <p:nvSpPr>
          <p:cNvPr id="209922" name="Rectangle 2"/>
          <p:cNvSpPr>
            <a:spLocks noGrp="1" noChangeArrowheads="1"/>
          </p:cNvSpPr>
          <p:nvPr>
            <p:ph type="title"/>
          </p:nvPr>
        </p:nvSpPr>
        <p:spPr>
          <a:xfrm>
            <a:off x="76200" y="228600"/>
            <a:ext cx="8915400" cy="685800"/>
          </a:xfrm>
        </p:spPr>
        <p:txBody>
          <a:bodyPr/>
          <a:lstStyle/>
          <a:p>
            <a:r>
              <a:rPr lang="en-US"/>
              <a:t>Electric Energy Storage</a:t>
            </a:r>
          </a:p>
        </p:txBody>
      </p:sp>
      <p:sp>
        <p:nvSpPr>
          <p:cNvPr id="209923" name="Rectangle 3"/>
          <p:cNvSpPr>
            <a:spLocks noChangeArrowheads="1"/>
          </p:cNvSpPr>
          <p:nvPr/>
        </p:nvSpPr>
        <p:spPr bwMode="auto">
          <a:xfrm>
            <a:off x="304800" y="9144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A charged capacitor stores energy.</a:t>
            </a:r>
          </a:p>
          <a:p>
            <a:pPr marL="742950" lvl="1" indent="-285750">
              <a:spcBef>
                <a:spcPct val="20000"/>
              </a:spcBef>
              <a:buFontTx/>
              <a:buChar char="–"/>
            </a:pPr>
            <a:r>
              <a:rPr lang="en-US" dirty="0">
                <a:solidFill>
                  <a:srgbClr val="660066"/>
                </a:solidFill>
                <a:latin typeface="Arial Narrow" charset="0"/>
                <a:ea typeface="ＭＳ Ｐゴシック" charset="-128"/>
              </a:rPr>
              <a:t>The stored energy is the amount of the work done to charge it.</a:t>
            </a:r>
          </a:p>
          <a:p>
            <a:pPr marL="342900" indent="-342900">
              <a:spcBef>
                <a:spcPct val="20000"/>
              </a:spcBef>
              <a:buFontTx/>
              <a:buChar char="•"/>
            </a:pPr>
            <a:r>
              <a:rPr lang="en-US" sz="2800" dirty="0">
                <a:solidFill>
                  <a:schemeClr val="accent2"/>
                </a:solidFill>
                <a:latin typeface="Arial Narrow" charset="0"/>
              </a:rPr>
              <a:t>The net effect of charging a capacitor is removing one type of charge from one plate and put them on to the other.</a:t>
            </a:r>
          </a:p>
          <a:p>
            <a:pPr marL="742950" lvl="1" indent="-285750">
              <a:spcBef>
                <a:spcPct val="20000"/>
              </a:spcBef>
              <a:buFontTx/>
              <a:buChar char="–"/>
            </a:pPr>
            <a:r>
              <a:rPr lang="en-US" dirty="0">
                <a:solidFill>
                  <a:srgbClr val="660066"/>
                </a:solidFill>
                <a:latin typeface="Arial Narrow" charset="0"/>
                <a:ea typeface="ＭＳ Ｐゴシック" charset="-128"/>
              </a:rPr>
              <a:t>Battery does this when it is connected to a capacitor. </a:t>
            </a:r>
          </a:p>
          <a:p>
            <a:pPr marL="342900" indent="-342900">
              <a:spcBef>
                <a:spcPct val="20000"/>
              </a:spcBef>
              <a:buFontTx/>
              <a:buChar char="•"/>
            </a:pPr>
            <a:r>
              <a:rPr lang="en-US" sz="2800" dirty="0">
                <a:solidFill>
                  <a:schemeClr val="accent2"/>
                </a:solidFill>
                <a:latin typeface="Arial Narrow" charset="0"/>
              </a:rPr>
              <a:t>Capacitors do not get charged immediately. </a:t>
            </a:r>
          </a:p>
          <a:p>
            <a:pPr marL="742950" lvl="1" indent="-285750">
              <a:spcBef>
                <a:spcPct val="20000"/>
              </a:spcBef>
              <a:buFontTx/>
              <a:buChar char="–"/>
            </a:pPr>
            <a:r>
              <a:rPr lang="en-US" dirty="0">
                <a:solidFill>
                  <a:srgbClr val="660066"/>
                </a:solidFill>
                <a:latin typeface="Arial Narrow" charset="0"/>
                <a:ea typeface="ＭＳ Ｐゴシック" charset="-128"/>
              </a:rPr>
              <a:t>Initially when the capacitor is uncharged, no work is necessary to move the first bit of charge.  Why?</a:t>
            </a:r>
          </a:p>
          <a:p>
            <a:pPr marL="1143000" lvl="2" indent="-228600">
              <a:spcBef>
                <a:spcPct val="20000"/>
              </a:spcBef>
              <a:buFontTx/>
              <a:buChar char="•"/>
            </a:pPr>
            <a:r>
              <a:rPr lang="en-US" sz="2000" dirty="0">
                <a:solidFill>
                  <a:srgbClr val="003300"/>
                </a:solidFill>
                <a:latin typeface="Arial Narrow" charset="0"/>
                <a:ea typeface="ＭＳ Ｐゴシック" charset="-128"/>
              </a:rPr>
              <a:t>Since there is no charge, there is no field that the external work needs to overcome.</a:t>
            </a:r>
          </a:p>
          <a:p>
            <a:pPr marL="742950" lvl="1" indent="-285750">
              <a:spcBef>
                <a:spcPct val="20000"/>
              </a:spcBef>
              <a:buFontTx/>
              <a:buChar char="–"/>
            </a:pPr>
            <a:r>
              <a:rPr lang="en-US" dirty="0">
                <a:solidFill>
                  <a:srgbClr val="660066"/>
                </a:solidFill>
                <a:latin typeface="Arial Narrow" charset="0"/>
                <a:ea typeface="ＭＳ Ｐゴシック" charset="-128"/>
              </a:rPr>
              <a:t>When some charge is on each plate, it requires work to add more charge due to the electric repulsion.</a:t>
            </a:r>
          </a:p>
        </p:txBody>
      </p:sp>
    </p:spTree>
    <p:extLst>
      <p:ext uri="{BB962C8B-B14F-4D97-AF65-F5344CB8AC3E}">
        <p14:creationId xmlns:p14="http://schemas.microsoft.com/office/powerpoint/2010/main" val="111701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wipe(lef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wipe(lef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wipe(lef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wipe(left)">
                                      <p:cBhvr>
                                        <p:cTn id="22" dur="500"/>
                                        <p:tgtEl>
                                          <p:spTgt spid="2099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9923">
                                            <p:txEl>
                                              <p:pRg st="4" end="4"/>
                                            </p:txEl>
                                          </p:spTgt>
                                        </p:tgtEl>
                                        <p:attrNameLst>
                                          <p:attrName>style.visibility</p:attrName>
                                        </p:attrNameLst>
                                      </p:cBhvr>
                                      <p:to>
                                        <p:strVal val="visible"/>
                                      </p:to>
                                    </p:set>
                                    <p:animEffect transition="in" filter="wipe(left)">
                                      <p:cBhvr>
                                        <p:cTn id="27" dur="500"/>
                                        <p:tgtEl>
                                          <p:spTgt spid="2099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9923">
                                            <p:txEl>
                                              <p:pRg st="5" end="5"/>
                                            </p:txEl>
                                          </p:spTgt>
                                        </p:tgtEl>
                                        <p:attrNameLst>
                                          <p:attrName>style.visibility</p:attrName>
                                        </p:attrNameLst>
                                      </p:cBhvr>
                                      <p:to>
                                        <p:strVal val="visible"/>
                                      </p:to>
                                    </p:set>
                                    <p:animEffect transition="in" filter="wipe(left)">
                                      <p:cBhvr>
                                        <p:cTn id="32" dur="500"/>
                                        <p:tgtEl>
                                          <p:spTgt spid="2099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9923">
                                            <p:txEl>
                                              <p:pRg st="6" end="6"/>
                                            </p:txEl>
                                          </p:spTgt>
                                        </p:tgtEl>
                                        <p:attrNameLst>
                                          <p:attrName>style.visibility</p:attrName>
                                        </p:attrNameLst>
                                      </p:cBhvr>
                                      <p:to>
                                        <p:strVal val="visible"/>
                                      </p:to>
                                    </p:set>
                                    <p:animEffect transition="in" filter="wipe(left)">
                                      <p:cBhvr>
                                        <p:cTn id="37" dur="500"/>
                                        <p:tgtEl>
                                          <p:spTgt spid="2099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9923">
                                            <p:txEl>
                                              <p:pRg st="7" end="7"/>
                                            </p:txEl>
                                          </p:spTgt>
                                        </p:tgtEl>
                                        <p:attrNameLst>
                                          <p:attrName>style.visibility</p:attrName>
                                        </p:attrNameLst>
                                      </p:cBhvr>
                                      <p:to>
                                        <p:strVal val="visible"/>
                                      </p:to>
                                    </p:set>
                                    <p:animEffect transition="in" filter="wipe(left)">
                                      <p:cBhvr>
                                        <p:cTn id="42" dur="500"/>
                                        <p:tgtEl>
                                          <p:spTgt spid="2099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June 17, 2019</a:t>
            </a:r>
          </a:p>
        </p:txBody>
      </p:sp>
      <p:sp>
        <p:nvSpPr>
          <p:cNvPr id="14" name="Footer Placeholder 4"/>
          <p:cNvSpPr>
            <a:spLocks noGrp="1"/>
          </p:cNvSpPr>
          <p:nvPr>
            <p:ph type="ftr" sz="quarter" idx="11"/>
          </p:nvPr>
        </p:nvSpPr>
        <p:spPr/>
        <p:txBody>
          <a:bodyPr/>
          <a:lstStyle/>
          <a:p>
            <a:r>
              <a:rPr lang="de-DE"/>
              <a:t>PHYS 1444-001, Summer 2019             Dr. Jaehoon Yu</a:t>
            </a:r>
            <a:endParaRPr lang="en-US"/>
          </a:p>
        </p:txBody>
      </p:sp>
      <p:sp>
        <p:nvSpPr>
          <p:cNvPr id="15" name="Slide Number Placeholder 5"/>
          <p:cNvSpPr>
            <a:spLocks noGrp="1"/>
          </p:cNvSpPr>
          <p:nvPr>
            <p:ph type="sldNum" sz="quarter" idx="12"/>
          </p:nvPr>
        </p:nvSpPr>
        <p:spPr/>
        <p:txBody>
          <a:bodyPr/>
          <a:lstStyle/>
          <a:p>
            <a:fld id="{83A7CD55-D9D1-DF4E-B0CD-90B219435554}" type="slidenum">
              <a:rPr lang="en-US"/>
              <a:pPr/>
              <a:t>13</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Storage</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work needed to add a small amount of charge, </a:t>
            </a:r>
            <a:r>
              <a:rPr lang="en-US" sz="2800" dirty="0" err="1">
                <a:solidFill>
                  <a:schemeClr val="accent2"/>
                </a:solidFill>
                <a:latin typeface="Arial Narrow" charset="0"/>
              </a:rPr>
              <a:t>dq</a:t>
            </a:r>
            <a:r>
              <a:rPr lang="en-US" sz="2800" dirty="0">
                <a:solidFill>
                  <a:schemeClr val="accent2"/>
                </a:solidFill>
                <a:latin typeface="Arial Narrow" charset="0"/>
              </a:rPr>
              <a:t>, when a potential difference across the plate is V: </a:t>
            </a:r>
            <a:r>
              <a:rPr lang="en-US" sz="2800" dirty="0" err="1">
                <a:solidFill>
                  <a:schemeClr val="accent2"/>
                </a:solidFill>
                <a:latin typeface="Arial Narrow" charset="0"/>
              </a:rPr>
              <a:t>dW</a:t>
            </a:r>
            <a:r>
              <a:rPr lang="en-US" sz="2800" dirty="0">
                <a:solidFill>
                  <a:schemeClr val="accent2"/>
                </a:solidFill>
                <a:latin typeface="Arial Narrow" charset="0"/>
              </a:rPr>
              <a:t>=</a:t>
            </a:r>
            <a:r>
              <a:rPr lang="en-US" sz="2800" dirty="0" err="1">
                <a:solidFill>
                  <a:schemeClr val="accent2"/>
                </a:solidFill>
                <a:latin typeface="Arial Narrow" charset="0"/>
              </a:rPr>
              <a:t>Vdq</a:t>
            </a:r>
            <a:r>
              <a:rPr lang="en-US" sz="2800" dirty="0">
                <a:solidFill>
                  <a:schemeClr val="accent2"/>
                </a:solidFill>
                <a:latin typeface="Arial Narrow" charset="0"/>
              </a:rPr>
              <a:t>.</a:t>
            </a:r>
          </a:p>
          <a:p>
            <a:pPr marL="342900" indent="-342900">
              <a:spcBef>
                <a:spcPct val="20000"/>
              </a:spcBef>
              <a:buFontTx/>
              <a:buChar char="•"/>
            </a:pPr>
            <a:r>
              <a:rPr lang="en-US" sz="2800" dirty="0">
                <a:solidFill>
                  <a:schemeClr val="accent2"/>
                </a:solidFill>
                <a:latin typeface="Arial Narrow" charset="0"/>
              </a:rPr>
              <a:t>Since V=q/C, the work needed to store total charge Q is </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Thus, the energy stored in a capacitor when the capacitor carries the charges +Q and –Q is</a:t>
            </a:r>
          </a:p>
          <a:p>
            <a:pPr marL="342900" indent="-342900">
              <a:spcBef>
                <a:spcPct val="20000"/>
              </a:spcBef>
              <a:buFontTx/>
              <a:buChar char="•"/>
            </a:pPr>
            <a:endParaRPr lang="en-US" sz="2800" dirty="0">
              <a:solidFill>
                <a:schemeClr val="accent2"/>
              </a:solidFill>
              <a:latin typeface="Arial Narrow" charset="0"/>
            </a:endParaRPr>
          </a:p>
          <a:p>
            <a:pPr marL="342900" indent="-342900">
              <a:spcBef>
                <a:spcPct val="20000"/>
              </a:spcBef>
              <a:buFontTx/>
              <a:buChar char="•"/>
            </a:pPr>
            <a:r>
              <a:rPr lang="en-US" sz="2800" dirty="0">
                <a:solidFill>
                  <a:schemeClr val="accent2"/>
                </a:solidFill>
                <a:latin typeface="Arial Narrow" charset="0"/>
              </a:rPr>
              <a:t>Since Q=CV, we can rewrite</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sz="2800" dirty="0">
              <a:solidFill>
                <a:srgbClr val="660066"/>
              </a:solidFill>
              <a:latin typeface="Arial Narrow" charset="0"/>
              <a:ea typeface="ＭＳ Ｐゴシック" charset="-128"/>
            </a:endParaRPr>
          </a:p>
        </p:txBody>
      </p:sp>
      <p:graphicFrame>
        <p:nvGraphicFramePr>
          <p:cNvPr id="224260" name="Object 4"/>
          <p:cNvGraphicFramePr>
            <a:graphicFrameLocks noChangeAspect="1"/>
          </p:cNvGraphicFramePr>
          <p:nvPr/>
        </p:nvGraphicFramePr>
        <p:xfrm>
          <a:off x="1544638" y="2447925"/>
          <a:ext cx="817562" cy="484188"/>
        </p:xfrm>
        <a:graphic>
          <a:graphicData uri="http://schemas.openxmlformats.org/presentationml/2006/ole">
            <mc:AlternateContent xmlns:mc="http://schemas.openxmlformats.org/markup-compatibility/2006">
              <mc:Choice xmlns:v="urn:schemas-microsoft-com:vml" Requires="v">
                <p:oleObj spid="_x0000_s110746" name="Equation" r:id="rId3" imgW="279360" imgH="164880" progId="Equation.DSMT4">
                  <p:embed/>
                </p:oleObj>
              </mc:Choice>
              <mc:Fallback>
                <p:oleObj name="Equation" r:id="rId3" imgW="279360" imgH="164880" progId="Equation.DSMT4">
                  <p:embed/>
                  <p:pic>
                    <p:nvPicPr>
                      <p:cNvPr id="22426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638" y="2447925"/>
                        <a:ext cx="817562" cy="4841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2" name="Object 6"/>
          <p:cNvGraphicFramePr>
            <a:graphicFrameLocks noChangeAspect="1"/>
          </p:cNvGraphicFramePr>
          <p:nvPr/>
        </p:nvGraphicFramePr>
        <p:xfrm>
          <a:off x="5334000" y="3690938"/>
          <a:ext cx="1447800" cy="1185862"/>
        </p:xfrm>
        <a:graphic>
          <a:graphicData uri="http://schemas.openxmlformats.org/presentationml/2006/ole">
            <mc:AlternateContent xmlns:mc="http://schemas.openxmlformats.org/markup-compatibility/2006">
              <mc:Choice xmlns:v="urn:schemas-microsoft-com:vml" Requires="v">
                <p:oleObj spid="_x0000_s110747" name="Equation" r:id="rId5" imgW="482400" imgH="393480" progId="Equation.DSMT4">
                  <p:embed/>
                </p:oleObj>
              </mc:Choice>
              <mc:Fallback>
                <p:oleObj name="Equation" r:id="rId5" imgW="482400" imgH="393480" progId="Equation.DSMT4">
                  <p:embed/>
                  <p:pic>
                    <p:nvPicPr>
                      <p:cNvPr id="224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690938"/>
                        <a:ext cx="1447800" cy="1185862"/>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24263" name="Object 7"/>
          <p:cNvGraphicFramePr>
            <a:graphicFrameLocks noChangeAspect="1"/>
          </p:cNvGraphicFramePr>
          <p:nvPr/>
        </p:nvGraphicFramePr>
        <p:xfrm>
          <a:off x="1676400" y="5373688"/>
          <a:ext cx="800100" cy="496887"/>
        </p:xfrm>
        <a:graphic>
          <a:graphicData uri="http://schemas.openxmlformats.org/presentationml/2006/ole">
            <mc:AlternateContent xmlns:mc="http://schemas.openxmlformats.org/markup-compatibility/2006">
              <mc:Choice xmlns:v="urn:schemas-microsoft-com:vml" Requires="v">
                <p:oleObj spid="_x0000_s110748" name="Equation" r:id="rId7" imgW="266400" imgH="164880" progId="Equation.DSMT4">
                  <p:embed/>
                </p:oleObj>
              </mc:Choice>
              <mc:Fallback>
                <p:oleObj name="Equation" r:id="rId7" imgW="266400" imgH="164880" progId="Equation.DSMT4">
                  <p:embed/>
                  <p:pic>
                    <p:nvPicPr>
                      <p:cNvPr id="22426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373688"/>
                        <a:ext cx="800100" cy="496887"/>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4" name="Object 8"/>
          <p:cNvGraphicFramePr>
            <a:graphicFrameLocks noChangeAspect="1"/>
          </p:cNvGraphicFramePr>
          <p:nvPr/>
        </p:nvGraphicFramePr>
        <p:xfrm>
          <a:off x="2438400" y="5029200"/>
          <a:ext cx="1066800" cy="1185863"/>
        </p:xfrm>
        <a:graphic>
          <a:graphicData uri="http://schemas.openxmlformats.org/presentationml/2006/ole">
            <mc:AlternateContent xmlns:mc="http://schemas.openxmlformats.org/markup-compatibility/2006">
              <mc:Choice xmlns:v="urn:schemas-microsoft-com:vml" Requires="v">
                <p:oleObj spid="_x0000_s110749" name="Equation" r:id="rId9" imgW="355320" imgH="393480" progId="Equation.DSMT4">
                  <p:embed/>
                </p:oleObj>
              </mc:Choice>
              <mc:Fallback>
                <p:oleObj name="Equation" r:id="rId9" imgW="355320" imgH="393480" progId="Equation.DSMT4">
                  <p:embed/>
                  <p:pic>
                    <p:nvPicPr>
                      <p:cNvPr id="22426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5029200"/>
                        <a:ext cx="1066800" cy="11858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5" name="Object 9"/>
          <p:cNvGraphicFramePr>
            <a:graphicFrameLocks noChangeAspect="1"/>
          </p:cNvGraphicFramePr>
          <p:nvPr/>
        </p:nvGraphicFramePr>
        <p:xfrm>
          <a:off x="3429000" y="5067300"/>
          <a:ext cx="1600200" cy="1109663"/>
        </p:xfrm>
        <a:graphic>
          <a:graphicData uri="http://schemas.openxmlformats.org/presentationml/2006/ole">
            <mc:AlternateContent xmlns:mc="http://schemas.openxmlformats.org/markup-compatibility/2006">
              <mc:Choice xmlns:v="urn:schemas-microsoft-com:vml" Requires="v">
                <p:oleObj spid="_x0000_s110750" name="Equation" r:id="rId11" imgW="533160" imgH="368280" progId="Equation.DSMT4">
                  <p:embed/>
                </p:oleObj>
              </mc:Choice>
              <mc:Fallback>
                <p:oleObj name="Equation" r:id="rId11" imgW="533160" imgH="368280" progId="Equation.DSMT4">
                  <p:embed/>
                  <p:pic>
                    <p:nvPicPr>
                      <p:cNvPr id="224265"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5067300"/>
                        <a:ext cx="16002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5029200" y="5067300"/>
          <a:ext cx="1104900" cy="1109663"/>
        </p:xfrm>
        <a:graphic>
          <a:graphicData uri="http://schemas.openxmlformats.org/presentationml/2006/ole">
            <mc:AlternateContent xmlns:mc="http://schemas.openxmlformats.org/markup-compatibility/2006">
              <mc:Choice xmlns:v="urn:schemas-microsoft-com:vml" Requires="v">
                <p:oleObj spid="_x0000_s110751" name="Equation" r:id="rId13" imgW="368280" imgH="368280" progId="Equation.DSMT4">
                  <p:embed/>
                </p:oleObj>
              </mc:Choice>
              <mc:Fallback>
                <p:oleObj name="Equation" r:id="rId13" imgW="368280" imgH="368280" progId="Equation.DSMT4">
                  <p:embed/>
                  <p:pic>
                    <p:nvPicPr>
                      <p:cNvPr id="224266"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5067300"/>
                        <a:ext cx="1104900" cy="1109663"/>
                      </a:xfrm>
                      <a:prstGeom prst="rect">
                        <a:avLst/>
                      </a:prstGeom>
                      <a:solidFill>
                        <a:srgbClr val="99FFCC"/>
                      </a:solidFill>
                      <a:ln>
                        <a:noFill/>
                      </a:ln>
                      <a:extLs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7" name="Object 11"/>
          <p:cNvGraphicFramePr>
            <a:graphicFrameLocks noChangeAspect="1"/>
          </p:cNvGraphicFramePr>
          <p:nvPr/>
        </p:nvGraphicFramePr>
        <p:xfrm>
          <a:off x="2254250" y="2185988"/>
          <a:ext cx="1706563" cy="1008062"/>
        </p:xfrm>
        <a:graphic>
          <a:graphicData uri="http://schemas.openxmlformats.org/presentationml/2006/ole">
            <mc:AlternateContent xmlns:mc="http://schemas.openxmlformats.org/markup-compatibility/2006">
              <mc:Choice xmlns:v="urn:schemas-microsoft-com:vml" Requires="v">
                <p:oleObj spid="_x0000_s110752" name="Equation" r:id="rId15" imgW="584200" imgH="342900" progId="Equation.DSMT4">
                  <p:embed/>
                </p:oleObj>
              </mc:Choice>
              <mc:Fallback>
                <p:oleObj name="Equation" r:id="rId15" imgW="584200" imgH="342900" progId="Equation.DSMT4">
                  <p:embed/>
                  <p:pic>
                    <p:nvPicPr>
                      <p:cNvPr id="224267" name="Object 11"/>
                      <p:cNvPicPr>
                        <a:picLocks noChangeAspect="1" noChangeArrowheads="1"/>
                      </p:cNvPicPr>
                      <p:nvPr/>
                    </p:nvPicPr>
                    <p:blipFill>
                      <a:blip r:embed="rId16"/>
                      <a:srcRect/>
                      <a:stretch>
                        <a:fillRect/>
                      </a:stretch>
                    </p:blipFill>
                    <p:spPr bwMode="auto">
                      <a:xfrm>
                        <a:off x="2254250" y="2185988"/>
                        <a:ext cx="1706563" cy="1008062"/>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8" name="Object 12"/>
          <p:cNvGraphicFramePr>
            <a:graphicFrameLocks noChangeAspect="1"/>
          </p:cNvGraphicFramePr>
          <p:nvPr/>
        </p:nvGraphicFramePr>
        <p:xfrm>
          <a:off x="3962400" y="2132013"/>
          <a:ext cx="2043112" cy="1117600"/>
        </p:xfrm>
        <a:graphic>
          <a:graphicData uri="http://schemas.openxmlformats.org/presentationml/2006/ole">
            <mc:AlternateContent xmlns:mc="http://schemas.openxmlformats.org/markup-compatibility/2006">
              <mc:Choice xmlns:v="urn:schemas-microsoft-com:vml" Requires="v">
                <p:oleObj spid="_x0000_s110753" name="Equation" r:id="rId17" imgW="698500" imgH="381000" progId="Equation.DSMT4">
                  <p:embed/>
                </p:oleObj>
              </mc:Choice>
              <mc:Fallback>
                <p:oleObj name="Equation" r:id="rId17" imgW="698500" imgH="381000" progId="Equation.DSMT4">
                  <p:embed/>
                  <p:pic>
                    <p:nvPicPr>
                      <p:cNvPr id="224268" name="Object 12"/>
                      <p:cNvPicPr>
                        <a:picLocks noChangeAspect="1" noChangeArrowheads="1"/>
                      </p:cNvPicPr>
                      <p:nvPr/>
                    </p:nvPicPr>
                    <p:blipFill>
                      <a:blip r:embed="rId18"/>
                      <a:srcRect/>
                      <a:stretch>
                        <a:fillRect/>
                      </a:stretch>
                    </p:blipFill>
                    <p:spPr bwMode="auto">
                      <a:xfrm>
                        <a:off x="3962400" y="2132013"/>
                        <a:ext cx="2043112" cy="1117600"/>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9" name="Object 13"/>
          <p:cNvGraphicFramePr>
            <a:graphicFrameLocks noChangeAspect="1"/>
          </p:cNvGraphicFramePr>
          <p:nvPr/>
        </p:nvGraphicFramePr>
        <p:xfrm>
          <a:off x="6075363" y="2111375"/>
          <a:ext cx="706437" cy="1157288"/>
        </p:xfrm>
        <a:graphic>
          <a:graphicData uri="http://schemas.openxmlformats.org/presentationml/2006/ole">
            <mc:AlternateContent xmlns:mc="http://schemas.openxmlformats.org/markup-compatibility/2006">
              <mc:Choice xmlns:v="urn:schemas-microsoft-com:vml" Requires="v">
                <p:oleObj spid="_x0000_s110754" name="Equation" r:id="rId19" imgW="241200" imgH="393480" progId="Equation.DSMT4">
                  <p:embed/>
                </p:oleObj>
              </mc:Choice>
              <mc:Fallback>
                <p:oleObj name="Equation" r:id="rId19" imgW="241200" imgH="393480" progId="Equation.DSMT4">
                  <p:embed/>
                  <p:pic>
                    <p:nvPicPr>
                      <p:cNvPr id="224269"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75363" y="2111375"/>
                        <a:ext cx="706437" cy="115728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7528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4260"/>
                                        </p:tgtEl>
                                        <p:attrNameLst>
                                          <p:attrName>style.visibility</p:attrName>
                                        </p:attrNameLst>
                                      </p:cBhvr>
                                      <p:to>
                                        <p:strVal val="visible"/>
                                      </p:to>
                                    </p:set>
                                    <p:animEffect transition="in" filter="wipe(left)">
                                      <p:cBhvr>
                                        <p:cTn id="17" dur="500"/>
                                        <p:tgtEl>
                                          <p:spTgt spid="2242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7"/>
                                        </p:tgtEl>
                                        <p:attrNameLst>
                                          <p:attrName>style.visibility</p:attrName>
                                        </p:attrNameLst>
                                      </p:cBhvr>
                                      <p:to>
                                        <p:strVal val="visible"/>
                                      </p:to>
                                    </p:set>
                                    <p:animEffect transition="in" filter="wipe(left)">
                                      <p:cBhvr>
                                        <p:cTn id="22" dur="500"/>
                                        <p:tgtEl>
                                          <p:spTgt spid="22426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8"/>
                                        </p:tgtEl>
                                        <p:attrNameLst>
                                          <p:attrName>style.visibility</p:attrName>
                                        </p:attrNameLst>
                                      </p:cBhvr>
                                      <p:to>
                                        <p:strVal val="visible"/>
                                      </p:to>
                                    </p:set>
                                    <p:animEffect transition="in" filter="wipe(left)">
                                      <p:cBhvr>
                                        <p:cTn id="27" dur="500"/>
                                        <p:tgtEl>
                                          <p:spTgt spid="2242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wipe(left)">
                                      <p:cBhvr>
                                        <p:cTn id="32" dur="500"/>
                                        <p:tgtEl>
                                          <p:spTgt spid="22426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4259">
                                            <p:txEl>
                                              <p:pRg st="4" end="4"/>
                                            </p:txEl>
                                          </p:spTgt>
                                        </p:tgtEl>
                                        <p:attrNameLst>
                                          <p:attrName>style.visibility</p:attrName>
                                        </p:attrNameLst>
                                      </p:cBhvr>
                                      <p:to>
                                        <p:strVal val="visible"/>
                                      </p:to>
                                    </p:set>
                                    <p:animEffect transition="in" filter="wipe(left)">
                                      <p:cBhvr>
                                        <p:cTn id="37" dur="500"/>
                                        <p:tgtEl>
                                          <p:spTgt spid="22425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4262"/>
                                        </p:tgtEl>
                                        <p:attrNameLst>
                                          <p:attrName>style.visibility</p:attrName>
                                        </p:attrNameLst>
                                      </p:cBhvr>
                                      <p:to>
                                        <p:strVal val="visible"/>
                                      </p:to>
                                    </p:set>
                                    <p:animEffect transition="in" filter="wipe(left)">
                                      <p:cBhvr>
                                        <p:cTn id="42" dur="500"/>
                                        <p:tgtEl>
                                          <p:spTgt spid="22426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4259">
                                            <p:txEl>
                                              <p:pRg st="6" end="6"/>
                                            </p:txEl>
                                          </p:spTgt>
                                        </p:tgtEl>
                                        <p:attrNameLst>
                                          <p:attrName>style.visibility</p:attrName>
                                        </p:attrNameLst>
                                      </p:cBhvr>
                                      <p:to>
                                        <p:strVal val="visible"/>
                                      </p:to>
                                    </p:set>
                                    <p:animEffect transition="in" filter="wipe(left)">
                                      <p:cBhvr>
                                        <p:cTn id="47" dur="500"/>
                                        <p:tgtEl>
                                          <p:spTgt spid="22425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4263"/>
                                        </p:tgtEl>
                                        <p:attrNameLst>
                                          <p:attrName>style.visibility</p:attrName>
                                        </p:attrNameLst>
                                      </p:cBhvr>
                                      <p:to>
                                        <p:strVal val="visible"/>
                                      </p:to>
                                    </p:set>
                                    <p:animEffect transition="in" filter="wipe(left)">
                                      <p:cBhvr>
                                        <p:cTn id="52" dur="500"/>
                                        <p:tgtEl>
                                          <p:spTgt spid="2242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4264"/>
                                        </p:tgtEl>
                                        <p:attrNameLst>
                                          <p:attrName>style.visibility</p:attrName>
                                        </p:attrNameLst>
                                      </p:cBhvr>
                                      <p:to>
                                        <p:strVal val="visible"/>
                                      </p:to>
                                    </p:set>
                                    <p:animEffect transition="in" filter="wipe(left)">
                                      <p:cBhvr>
                                        <p:cTn id="57" dur="500"/>
                                        <p:tgtEl>
                                          <p:spTgt spid="2242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4265"/>
                                        </p:tgtEl>
                                        <p:attrNameLst>
                                          <p:attrName>style.visibility</p:attrName>
                                        </p:attrNameLst>
                                      </p:cBhvr>
                                      <p:to>
                                        <p:strVal val="visible"/>
                                      </p:to>
                                    </p:set>
                                    <p:animEffect transition="in" filter="wipe(left)">
                                      <p:cBhvr>
                                        <p:cTn id="62" dur="500"/>
                                        <p:tgtEl>
                                          <p:spTgt spid="2242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4266"/>
                                        </p:tgtEl>
                                        <p:attrNameLst>
                                          <p:attrName>style.visibility</p:attrName>
                                        </p:attrNameLst>
                                      </p:cBhvr>
                                      <p:to>
                                        <p:strVal val="visible"/>
                                      </p:to>
                                    </p:set>
                                    <p:animEffect transition="in" filter="wipe(left)">
                                      <p:cBhvr>
                                        <p:cTn id="67" dur="5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Monday, June 17, 2019</a:t>
            </a:r>
          </a:p>
        </p:txBody>
      </p:sp>
      <p:sp>
        <p:nvSpPr>
          <p:cNvPr id="18" name="Footer Placeholder 4"/>
          <p:cNvSpPr>
            <a:spLocks noGrp="1"/>
          </p:cNvSpPr>
          <p:nvPr>
            <p:ph type="ftr" sz="quarter" idx="11"/>
          </p:nvPr>
        </p:nvSpPr>
        <p:spPr/>
        <p:txBody>
          <a:bodyPr/>
          <a:lstStyle/>
          <a:p>
            <a:r>
              <a:rPr lang="de-DE"/>
              <a:t>PHYS 1444-001, Summer 2019             Dr. Jaehoon Yu</a:t>
            </a:r>
            <a:endParaRPr lang="en-US"/>
          </a:p>
        </p:txBody>
      </p:sp>
      <p:sp>
        <p:nvSpPr>
          <p:cNvPr id="19" name="Slide Number Placeholder 5"/>
          <p:cNvSpPr>
            <a:spLocks noGrp="1"/>
          </p:cNvSpPr>
          <p:nvPr>
            <p:ph type="sldNum" sz="quarter" idx="12"/>
          </p:nvPr>
        </p:nvSpPr>
        <p:spPr/>
        <p:txBody>
          <a:bodyPr/>
          <a:lstStyle/>
          <a:p>
            <a:fld id="{465B3970-AE4E-654D-9A31-FFD8592EC514}" type="slidenum">
              <a:rPr lang="en-US"/>
              <a:pPr/>
              <a:t>14</a:t>
            </a:fld>
            <a:endParaRPr lang="en-US"/>
          </a:p>
        </p:txBody>
      </p:sp>
      <p:sp>
        <p:nvSpPr>
          <p:cNvPr id="225283" name="Rectangle 3"/>
          <p:cNvSpPr>
            <a:spLocks noGrp="1" noChangeArrowheads="1"/>
          </p:cNvSpPr>
          <p:nvPr>
            <p:ph type="title"/>
          </p:nvPr>
        </p:nvSpPr>
        <p:spPr>
          <a:xfrm>
            <a:off x="228600" y="0"/>
            <a:ext cx="8686800" cy="762000"/>
          </a:xfrm>
        </p:spPr>
        <p:txBody>
          <a:bodyPr/>
          <a:lstStyle/>
          <a:p>
            <a:r>
              <a:rPr lang="en-US" dirty="0"/>
              <a:t>Example 24 – 8</a:t>
            </a:r>
          </a:p>
        </p:txBody>
      </p:sp>
      <p:sp>
        <p:nvSpPr>
          <p:cNvPr id="225284" name="Text Box 4"/>
          <p:cNvSpPr txBox="1">
            <a:spLocks noChangeArrowheads="1"/>
          </p:cNvSpPr>
          <p:nvPr/>
        </p:nvSpPr>
        <p:spPr bwMode="auto">
          <a:xfrm>
            <a:off x="685800" y="762000"/>
            <a:ext cx="8001000" cy="1373188"/>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Energy store in a capacitor: </a:t>
            </a:r>
            <a:r>
              <a:rPr lang="en-US" sz="2800">
                <a:solidFill>
                  <a:schemeClr val="accent2"/>
                </a:solidFill>
                <a:latin typeface="Arial Narrow" charset="0"/>
              </a:rPr>
              <a:t>A camera flash unit stores energy in a 150</a:t>
            </a:r>
            <a:r>
              <a:rPr lang="en-US" sz="2800">
                <a:solidFill>
                  <a:schemeClr val="accent2"/>
                </a:solidFill>
                <a:latin typeface="Symbol" charset="2"/>
              </a:rPr>
              <a:t>m</a:t>
            </a:r>
            <a:r>
              <a:rPr lang="en-US" sz="2800">
                <a:solidFill>
                  <a:schemeClr val="accent2"/>
                </a:solidFill>
                <a:latin typeface="Arial Narrow" charset="0"/>
              </a:rPr>
              <a:t>F capacitor at 200V.  How much electric energy can be stored?</a:t>
            </a:r>
          </a:p>
        </p:txBody>
      </p:sp>
      <p:sp>
        <p:nvSpPr>
          <p:cNvPr id="225286" name="Text Box 6"/>
          <p:cNvSpPr txBox="1">
            <a:spLocks noChangeArrowheads="1"/>
          </p:cNvSpPr>
          <p:nvPr/>
        </p:nvSpPr>
        <p:spPr bwMode="auto">
          <a:xfrm>
            <a:off x="609600" y="3367088"/>
            <a:ext cx="4495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we use the one with C and V:      </a:t>
            </a:r>
          </a:p>
        </p:txBody>
      </p:sp>
      <p:sp>
        <p:nvSpPr>
          <p:cNvPr id="225288" name="Text Box 8"/>
          <p:cNvSpPr txBox="1">
            <a:spLocks noChangeArrowheads="1"/>
          </p:cNvSpPr>
          <p:nvPr/>
        </p:nvSpPr>
        <p:spPr bwMode="auto">
          <a:xfrm>
            <a:off x="5791200" y="2224088"/>
            <a:ext cx="29718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Umm.. Which one?   </a:t>
            </a:r>
          </a:p>
        </p:txBody>
      </p:sp>
      <p:sp>
        <p:nvSpPr>
          <p:cNvPr id="225289" name="Text Box 9"/>
          <p:cNvSpPr txBox="1">
            <a:spLocks noChangeArrowheads="1"/>
          </p:cNvSpPr>
          <p:nvPr/>
        </p:nvSpPr>
        <p:spPr bwMode="auto">
          <a:xfrm>
            <a:off x="609600" y="2224088"/>
            <a:ext cx="4953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the formula for stored energy.   </a:t>
            </a:r>
          </a:p>
        </p:txBody>
      </p:sp>
      <p:sp>
        <p:nvSpPr>
          <p:cNvPr id="225295" name="Text Box 15"/>
          <p:cNvSpPr txBox="1">
            <a:spLocks noChangeArrowheads="1"/>
          </p:cNvSpPr>
          <p:nvPr/>
        </p:nvSpPr>
        <p:spPr bwMode="auto">
          <a:xfrm>
            <a:off x="609600" y="2833688"/>
            <a:ext cx="5029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What do we know from the problem? </a:t>
            </a:r>
          </a:p>
        </p:txBody>
      </p:sp>
      <p:sp>
        <p:nvSpPr>
          <p:cNvPr id="225296" name="Text Box 16"/>
          <p:cNvSpPr txBox="1">
            <a:spLocks noChangeArrowheads="1"/>
          </p:cNvSpPr>
          <p:nvPr/>
        </p:nvSpPr>
        <p:spPr bwMode="auto">
          <a:xfrm>
            <a:off x="5867400" y="2819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and V </a:t>
            </a:r>
          </a:p>
        </p:txBody>
      </p:sp>
      <p:graphicFrame>
        <p:nvGraphicFramePr>
          <p:cNvPr id="225297" name="Object 17"/>
          <p:cNvGraphicFramePr>
            <a:graphicFrameLocks noChangeAspect="1"/>
          </p:cNvGraphicFramePr>
          <p:nvPr/>
        </p:nvGraphicFramePr>
        <p:xfrm>
          <a:off x="5105400" y="3260725"/>
          <a:ext cx="1524000" cy="854075"/>
        </p:xfrm>
        <a:graphic>
          <a:graphicData uri="http://schemas.openxmlformats.org/presentationml/2006/ole">
            <mc:AlternateContent xmlns:mc="http://schemas.openxmlformats.org/markup-compatibility/2006">
              <mc:Choice xmlns:v="urn:schemas-microsoft-com:vml" Requires="v">
                <p:oleObj spid="_x0000_s111736" name="Equation" r:id="rId3" imgW="660240" imgH="368280" progId="Equation.DSMT4">
                  <p:embed/>
                </p:oleObj>
              </mc:Choice>
              <mc:Fallback>
                <p:oleObj name="Equation" r:id="rId3" imgW="660240" imgH="368280" progId="Equation.DSMT4">
                  <p:embed/>
                  <p:pic>
                    <p:nvPicPr>
                      <p:cNvPr id="2252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260725"/>
                        <a:ext cx="1524000" cy="8540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0" name="Object 20"/>
          <p:cNvGraphicFramePr>
            <a:graphicFrameLocks noChangeAspect="1"/>
          </p:cNvGraphicFramePr>
          <p:nvPr/>
        </p:nvGraphicFramePr>
        <p:xfrm>
          <a:off x="990600" y="4038600"/>
          <a:ext cx="7177088" cy="1020763"/>
        </p:xfrm>
        <a:graphic>
          <a:graphicData uri="http://schemas.openxmlformats.org/presentationml/2006/ole">
            <mc:AlternateContent xmlns:mc="http://schemas.openxmlformats.org/markup-compatibility/2006">
              <mc:Choice xmlns:v="urn:schemas-microsoft-com:vml" Requires="v">
                <p:oleObj spid="_x0000_s111737" name="Equation" r:id="rId5" imgW="2603160" imgH="368280" progId="Equation.DSMT4">
                  <p:embed/>
                </p:oleObj>
              </mc:Choice>
              <mc:Fallback>
                <p:oleObj name="Equation" r:id="rId5" imgW="2603160" imgH="368280" progId="Equation.DSMT4">
                  <p:embed/>
                  <p:pic>
                    <p:nvPicPr>
                      <p:cNvPr id="22530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038600"/>
                        <a:ext cx="7177088" cy="1020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5301" name="Text Box 21"/>
          <p:cNvSpPr txBox="1">
            <a:spLocks noChangeArrowheads="1"/>
          </p:cNvSpPr>
          <p:nvPr/>
        </p:nvSpPr>
        <p:spPr bwMode="auto">
          <a:xfrm>
            <a:off x="609600" y="5195888"/>
            <a:ext cx="3810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How do we get J from FV</a:t>
            </a:r>
            <a:r>
              <a:rPr lang="en-US" sz="2800" baseline="30000">
                <a:solidFill>
                  <a:srgbClr val="CC00CC"/>
                </a:solidFill>
                <a:latin typeface="Arial Narrow" charset="0"/>
              </a:rPr>
              <a:t>2</a:t>
            </a:r>
            <a:r>
              <a:rPr lang="en-US" sz="2800">
                <a:solidFill>
                  <a:srgbClr val="CC00CC"/>
                </a:solidFill>
                <a:latin typeface="Arial Narrow" charset="0"/>
              </a:rPr>
              <a:t>?      </a:t>
            </a:r>
          </a:p>
        </p:txBody>
      </p:sp>
      <p:graphicFrame>
        <p:nvGraphicFramePr>
          <p:cNvPr id="225302" name="Object 22"/>
          <p:cNvGraphicFramePr>
            <a:graphicFrameLocks noChangeAspect="1"/>
          </p:cNvGraphicFramePr>
          <p:nvPr/>
        </p:nvGraphicFramePr>
        <p:xfrm>
          <a:off x="4343400" y="5181600"/>
          <a:ext cx="939800" cy="458788"/>
        </p:xfrm>
        <a:graphic>
          <a:graphicData uri="http://schemas.openxmlformats.org/presentationml/2006/ole">
            <mc:AlternateContent xmlns:mc="http://schemas.openxmlformats.org/markup-compatibility/2006">
              <mc:Choice xmlns:v="urn:schemas-microsoft-com:vml" Requires="v">
                <p:oleObj spid="_x0000_s111738" name="Equation" r:id="rId7" imgW="419040" imgH="203040" progId="Equation.DSMT4">
                  <p:embed/>
                </p:oleObj>
              </mc:Choice>
              <mc:Fallback>
                <p:oleObj name="Equation" r:id="rId7" imgW="419040" imgH="203040" progId="Equation.DSMT4">
                  <p:embed/>
                  <p:pic>
                    <p:nvPicPr>
                      <p:cNvPr id="225302" name="Object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181600"/>
                        <a:ext cx="939800" cy="4587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3" name="Object 23"/>
          <p:cNvGraphicFramePr>
            <a:graphicFrameLocks noChangeAspect="1"/>
          </p:cNvGraphicFramePr>
          <p:nvPr/>
        </p:nvGraphicFramePr>
        <p:xfrm>
          <a:off x="5334000" y="5026025"/>
          <a:ext cx="1339850" cy="917575"/>
        </p:xfrm>
        <a:graphic>
          <a:graphicData uri="http://schemas.openxmlformats.org/presentationml/2006/ole">
            <mc:AlternateContent xmlns:mc="http://schemas.openxmlformats.org/markup-compatibility/2006">
              <mc:Choice xmlns:v="urn:schemas-microsoft-com:vml" Requires="v">
                <p:oleObj spid="_x0000_s111739" name="Equation" r:id="rId9" imgW="596880" imgH="406080" progId="Equation.DSMT4">
                  <p:embed/>
                </p:oleObj>
              </mc:Choice>
              <mc:Fallback>
                <p:oleObj name="Equation" r:id="rId9" imgW="596880" imgH="406080" progId="Equation.DSMT4">
                  <p:embed/>
                  <p:pic>
                    <p:nvPicPr>
                      <p:cNvPr id="225303"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5026025"/>
                        <a:ext cx="1339850"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4" name="Object 24"/>
          <p:cNvGraphicFramePr>
            <a:graphicFrameLocks noChangeAspect="1"/>
          </p:cNvGraphicFramePr>
          <p:nvPr/>
        </p:nvGraphicFramePr>
        <p:xfrm>
          <a:off x="6629400" y="5257800"/>
          <a:ext cx="798513" cy="373063"/>
        </p:xfrm>
        <a:graphic>
          <a:graphicData uri="http://schemas.openxmlformats.org/presentationml/2006/ole">
            <mc:AlternateContent xmlns:mc="http://schemas.openxmlformats.org/markup-compatibility/2006">
              <mc:Choice xmlns:v="urn:schemas-microsoft-com:vml" Requires="v">
                <p:oleObj spid="_x0000_s111740" name="Equation" r:id="rId11" imgW="355320" imgH="164880" progId="Equation.DSMT4">
                  <p:embed/>
                </p:oleObj>
              </mc:Choice>
              <mc:Fallback>
                <p:oleObj name="Equation" r:id="rId11" imgW="355320" imgH="164880" progId="Equation.DSMT4">
                  <p:embed/>
                  <p:pic>
                    <p:nvPicPr>
                      <p:cNvPr id="225304"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5257800"/>
                        <a:ext cx="798513"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5" name="Object 25"/>
          <p:cNvGraphicFramePr>
            <a:graphicFrameLocks noChangeAspect="1"/>
          </p:cNvGraphicFramePr>
          <p:nvPr/>
        </p:nvGraphicFramePr>
        <p:xfrm>
          <a:off x="7391400" y="5026025"/>
          <a:ext cx="1198563" cy="917575"/>
        </p:xfrm>
        <a:graphic>
          <a:graphicData uri="http://schemas.openxmlformats.org/presentationml/2006/ole">
            <mc:AlternateContent xmlns:mc="http://schemas.openxmlformats.org/markup-compatibility/2006">
              <mc:Choice xmlns:v="urn:schemas-microsoft-com:vml" Requires="v">
                <p:oleObj spid="_x0000_s111741" name="Equation" r:id="rId13" imgW="533160" imgH="406080" progId="Equation.DSMT4">
                  <p:embed/>
                </p:oleObj>
              </mc:Choice>
              <mc:Fallback>
                <p:oleObj name="Equation" r:id="rId13" imgW="533160" imgH="406080" progId="Equation.DSMT4">
                  <p:embed/>
                  <p:pic>
                    <p:nvPicPr>
                      <p:cNvPr id="225305" name="Object 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91400" y="5026025"/>
                        <a:ext cx="1198563" cy="917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5306" name="Object 26"/>
          <p:cNvGraphicFramePr>
            <a:graphicFrameLocks noChangeAspect="1"/>
          </p:cNvGraphicFramePr>
          <p:nvPr/>
        </p:nvGraphicFramePr>
        <p:xfrm>
          <a:off x="8526463" y="5257800"/>
          <a:ext cx="312737" cy="373063"/>
        </p:xfrm>
        <a:graphic>
          <a:graphicData uri="http://schemas.openxmlformats.org/presentationml/2006/ole">
            <mc:AlternateContent xmlns:mc="http://schemas.openxmlformats.org/markup-compatibility/2006">
              <mc:Choice xmlns:v="urn:schemas-microsoft-com:vml" Requires="v">
                <p:oleObj spid="_x0000_s111742" name="Equation" r:id="rId15" imgW="139680" imgH="164880" progId="Equation.DSMT4">
                  <p:embed/>
                </p:oleObj>
              </mc:Choice>
              <mc:Fallback>
                <p:oleObj name="Equation" r:id="rId15" imgW="139680" imgH="164880" progId="Equation.DSMT4">
                  <p:embed/>
                  <p:pic>
                    <p:nvPicPr>
                      <p:cNvPr id="225306"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26463" y="5257800"/>
                        <a:ext cx="312737" cy="3730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5289"/>
                                        </p:tgtEl>
                                        <p:attrNameLst>
                                          <p:attrName>style.visibility</p:attrName>
                                        </p:attrNameLst>
                                      </p:cBhvr>
                                      <p:to>
                                        <p:strVal val="visible"/>
                                      </p:to>
                                    </p:set>
                                    <p:animEffect transition="in" filter="wipe(left)">
                                      <p:cBhvr>
                                        <p:cTn id="12" dur="500"/>
                                        <p:tgtEl>
                                          <p:spTgt spid="2252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5288"/>
                                        </p:tgtEl>
                                        <p:attrNameLst>
                                          <p:attrName>style.visibility</p:attrName>
                                        </p:attrNameLst>
                                      </p:cBhvr>
                                      <p:to>
                                        <p:strVal val="visible"/>
                                      </p:to>
                                    </p:set>
                                    <p:animEffect transition="in" filter="wipe(left)">
                                      <p:cBhvr>
                                        <p:cTn id="17" dur="500"/>
                                        <p:tgtEl>
                                          <p:spTgt spid="2252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5295"/>
                                        </p:tgtEl>
                                        <p:attrNameLst>
                                          <p:attrName>style.visibility</p:attrName>
                                        </p:attrNameLst>
                                      </p:cBhvr>
                                      <p:to>
                                        <p:strVal val="visible"/>
                                      </p:to>
                                    </p:set>
                                    <p:animEffect transition="in" filter="wipe(left)">
                                      <p:cBhvr>
                                        <p:cTn id="22" dur="500"/>
                                        <p:tgtEl>
                                          <p:spTgt spid="2252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5296"/>
                                        </p:tgtEl>
                                        <p:attrNameLst>
                                          <p:attrName>style.visibility</p:attrName>
                                        </p:attrNameLst>
                                      </p:cBhvr>
                                      <p:to>
                                        <p:strVal val="visible"/>
                                      </p:to>
                                    </p:set>
                                    <p:animEffect transition="in" filter="wipe(left)">
                                      <p:cBhvr>
                                        <p:cTn id="27" dur="500"/>
                                        <p:tgtEl>
                                          <p:spTgt spid="2252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5286"/>
                                        </p:tgtEl>
                                        <p:attrNameLst>
                                          <p:attrName>style.visibility</p:attrName>
                                        </p:attrNameLst>
                                      </p:cBhvr>
                                      <p:to>
                                        <p:strVal val="visible"/>
                                      </p:to>
                                    </p:set>
                                    <p:animEffect transition="in" filter="wipe(left)">
                                      <p:cBhvr>
                                        <p:cTn id="32" dur="500"/>
                                        <p:tgtEl>
                                          <p:spTgt spid="2252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5297"/>
                                        </p:tgtEl>
                                        <p:attrNameLst>
                                          <p:attrName>style.visibility</p:attrName>
                                        </p:attrNameLst>
                                      </p:cBhvr>
                                      <p:to>
                                        <p:strVal val="visible"/>
                                      </p:to>
                                    </p:set>
                                    <p:animEffect transition="in" filter="wipe(left)">
                                      <p:cBhvr>
                                        <p:cTn id="37" dur="500"/>
                                        <p:tgtEl>
                                          <p:spTgt spid="2252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5300"/>
                                        </p:tgtEl>
                                        <p:attrNameLst>
                                          <p:attrName>style.visibility</p:attrName>
                                        </p:attrNameLst>
                                      </p:cBhvr>
                                      <p:to>
                                        <p:strVal val="visible"/>
                                      </p:to>
                                    </p:set>
                                    <p:animEffect transition="in" filter="wipe(left)">
                                      <p:cBhvr>
                                        <p:cTn id="42" dur="500"/>
                                        <p:tgtEl>
                                          <p:spTgt spid="22530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5301"/>
                                        </p:tgtEl>
                                        <p:attrNameLst>
                                          <p:attrName>style.visibility</p:attrName>
                                        </p:attrNameLst>
                                      </p:cBhvr>
                                      <p:to>
                                        <p:strVal val="visible"/>
                                      </p:to>
                                    </p:set>
                                    <p:animEffect transition="in" filter="wipe(left)">
                                      <p:cBhvr>
                                        <p:cTn id="47" dur="500"/>
                                        <p:tgtEl>
                                          <p:spTgt spid="22530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5302"/>
                                        </p:tgtEl>
                                        <p:attrNameLst>
                                          <p:attrName>style.visibility</p:attrName>
                                        </p:attrNameLst>
                                      </p:cBhvr>
                                      <p:to>
                                        <p:strVal val="visible"/>
                                      </p:to>
                                    </p:set>
                                    <p:animEffect transition="in" filter="wipe(left)">
                                      <p:cBhvr>
                                        <p:cTn id="52" dur="500"/>
                                        <p:tgtEl>
                                          <p:spTgt spid="2253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5303"/>
                                        </p:tgtEl>
                                        <p:attrNameLst>
                                          <p:attrName>style.visibility</p:attrName>
                                        </p:attrNameLst>
                                      </p:cBhvr>
                                      <p:to>
                                        <p:strVal val="visible"/>
                                      </p:to>
                                    </p:set>
                                    <p:animEffect transition="in" filter="wipe(left)">
                                      <p:cBhvr>
                                        <p:cTn id="57" dur="500"/>
                                        <p:tgtEl>
                                          <p:spTgt spid="22530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5304"/>
                                        </p:tgtEl>
                                        <p:attrNameLst>
                                          <p:attrName>style.visibility</p:attrName>
                                        </p:attrNameLst>
                                      </p:cBhvr>
                                      <p:to>
                                        <p:strVal val="visible"/>
                                      </p:to>
                                    </p:set>
                                    <p:animEffect transition="in" filter="wipe(left)">
                                      <p:cBhvr>
                                        <p:cTn id="62" dur="500"/>
                                        <p:tgtEl>
                                          <p:spTgt spid="22530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5305"/>
                                        </p:tgtEl>
                                        <p:attrNameLst>
                                          <p:attrName>style.visibility</p:attrName>
                                        </p:attrNameLst>
                                      </p:cBhvr>
                                      <p:to>
                                        <p:strVal val="visible"/>
                                      </p:to>
                                    </p:set>
                                    <p:animEffect transition="in" filter="wipe(left)">
                                      <p:cBhvr>
                                        <p:cTn id="67" dur="500"/>
                                        <p:tgtEl>
                                          <p:spTgt spid="2253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25306"/>
                                        </p:tgtEl>
                                        <p:attrNameLst>
                                          <p:attrName>style.visibility</p:attrName>
                                        </p:attrNameLst>
                                      </p:cBhvr>
                                      <p:to>
                                        <p:strVal val="visible"/>
                                      </p:to>
                                    </p:set>
                                    <p:animEffect transition="in" filter="wipe(left)">
                                      <p:cBhvr>
                                        <p:cTn id="72" dur="500"/>
                                        <p:tgtEl>
                                          <p:spTgt spid="22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6" grpId="0"/>
      <p:bldP spid="225288" grpId="0"/>
      <p:bldP spid="225289" grpId="0"/>
      <p:bldP spid="225295" grpId="0"/>
      <p:bldP spid="225296" grpId="0"/>
      <p:bldP spid="2253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June 17, 2019</a:t>
            </a:r>
          </a:p>
        </p:txBody>
      </p:sp>
      <p:sp>
        <p:nvSpPr>
          <p:cNvPr id="13" name="Footer Placeholder 4"/>
          <p:cNvSpPr>
            <a:spLocks noGrp="1"/>
          </p:cNvSpPr>
          <p:nvPr>
            <p:ph type="ftr" sz="quarter" idx="11"/>
          </p:nvPr>
        </p:nvSpPr>
        <p:spPr/>
        <p:txBody>
          <a:bodyPr/>
          <a:lstStyle/>
          <a:p>
            <a:r>
              <a:rPr lang="de-DE"/>
              <a:t>PHYS 1444-001, Summer 2019             Dr. Jaehoon Yu</a:t>
            </a:r>
            <a:endParaRPr lang="en-US"/>
          </a:p>
        </p:txBody>
      </p:sp>
      <p:sp>
        <p:nvSpPr>
          <p:cNvPr id="14" name="Slide Number Placeholder 5"/>
          <p:cNvSpPr>
            <a:spLocks noGrp="1"/>
          </p:cNvSpPr>
          <p:nvPr>
            <p:ph type="sldNum" sz="quarter" idx="12"/>
          </p:nvPr>
        </p:nvSpPr>
        <p:spPr/>
        <p:txBody>
          <a:bodyPr/>
          <a:lstStyle/>
          <a:p>
            <a:fld id="{E1DBC7EB-CA68-F44F-9114-013CF51C231E}" type="slidenum">
              <a:rPr lang="en-US"/>
              <a:pPr/>
              <a:t>15</a:t>
            </a:fld>
            <a:endParaRPr lang="en-US"/>
          </a:p>
        </p:txBody>
      </p:sp>
      <p:sp>
        <p:nvSpPr>
          <p:cNvPr id="224258" name="Rectangle 2"/>
          <p:cNvSpPr>
            <a:spLocks noGrp="1" noChangeArrowheads="1"/>
          </p:cNvSpPr>
          <p:nvPr>
            <p:ph type="title"/>
          </p:nvPr>
        </p:nvSpPr>
        <p:spPr>
          <a:xfrm>
            <a:off x="76200" y="76200"/>
            <a:ext cx="8915400" cy="685800"/>
          </a:xfrm>
        </p:spPr>
        <p:txBody>
          <a:bodyPr/>
          <a:lstStyle/>
          <a:p>
            <a:r>
              <a:rPr lang="en-US"/>
              <a:t>Electric Energy Density</a:t>
            </a:r>
          </a:p>
        </p:txBody>
      </p:sp>
      <p:sp>
        <p:nvSpPr>
          <p:cNvPr id="224259" name="Rectangle 3"/>
          <p:cNvSpPr>
            <a:spLocks noChangeArrowheads="1"/>
          </p:cNvSpPr>
          <p:nvPr/>
        </p:nvSpPr>
        <p:spPr bwMode="auto">
          <a:xfrm>
            <a:off x="304800" y="6858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energy stored in a capacitor can be considered as being stored in the electric field between the two plates</a:t>
            </a:r>
          </a:p>
          <a:p>
            <a:pPr marL="342900" indent="-342900">
              <a:spcBef>
                <a:spcPct val="20000"/>
              </a:spcBef>
              <a:buFontTx/>
              <a:buChar char="•"/>
            </a:pPr>
            <a:r>
              <a:rPr lang="en-US" sz="2800" dirty="0">
                <a:solidFill>
                  <a:schemeClr val="accent2"/>
                </a:solidFill>
                <a:latin typeface="Arial Narrow" charset="0"/>
              </a:rPr>
              <a:t>For a uniform field E between two plates, V=Ed and </a:t>
            </a:r>
            <a:r>
              <a:rPr lang="en-US" sz="3200" dirty="0">
                <a:solidFill>
                  <a:schemeClr val="accent2"/>
                </a:solidFill>
                <a:latin typeface="Arial Narrow" charset="0"/>
              </a:rPr>
              <a:t>C=</a:t>
            </a:r>
            <a:r>
              <a:rPr lang="en-US" sz="3200" dirty="0">
                <a:solidFill>
                  <a:schemeClr val="accent2"/>
                </a:solidFill>
                <a:latin typeface="Symbol" charset="2"/>
              </a:rPr>
              <a:t>ε</a:t>
            </a:r>
            <a:r>
              <a:rPr lang="en-US" sz="3200" baseline="-25000" dirty="0">
                <a:solidFill>
                  <a:schemeClr val="accent2"/>
                </a:solidFill>
                <a:latin typeface="Arial Narrow" charset="0"/>
              </a:rPr>
              <a:t>0</a:t>
            </a:r>
            <a:r>
              <a:rPr lang="en-US" sz="3200" dirty="0">
                <a:solidFill>
                  <a:schemeClr val="accent2"/>
                </a:solidFill>
                <a:latin typeface="Arial Narrow" charset="0"/>
              </a:rPr>
              <a:t>A/d</a:t>
            </a:r>
          </a:p>
          <a:p>
            <a:pPr marL="342900" indent="-342900">
              <a:spcBef>
                <a:spcPct val="20000"/>
              </a:spcBef>
              <a:buFontTx/>
              <a:buChar char="•"/>
            </a:pPr>
            <a:r>
              <a:rPr lang="en-US" sz="3200" dirty="0">
                <a:solidFill>
                  <a:schemeClr val="accent2"/>
                </a:solidFill>
                <a:latin typeface="Arial Narrow" charset="0"/>
              </a:rPr>
              <a:t>Thus the stored energy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Since </a:t>
            </a:r>
            <a:r>
              <a:rPr lang="en-US" sz="3200" dirty="0">
                <a:solidFill>
                  <a:schemeClr val="accent2"/>
                </a:solidFill>
                <a:latin typeface="Monotype Corsiva" charset="0"/>
              </a:rPr>
              <a:t>Ad</a:t>
            </a:r>
            <a:r>
              <a:rPr lang="en-US" sz="3200" dirty="0">
                <a:solidFill>
                  <a:schemeClr val="accent2"/>
                </a:solidFill>
                <a:latin typeface="Arial Narrow" charset="0"/>
              </a:rPr>
              <a:t> is the gap volume V, we can obtain the energy density, stored energy per unit volume, as </a:t>
            </a:r>
          </a:p>
        </p:txBody>
      </p:sp>
      <p:graphicFrame>
        <p:nvGraphicFramePr>
          <p:cNvPr id="224263" name="Object 7"/>
          <p:cNvGraphicFramePr>
            <a:graphicFrameLocks noChangeAspect="1"/>
          </p:cNvGraphicFramePr>
          <p:nvPr/>
        </p:nvGraphicFramePr>
        <p:xfrm>
          <a:off x="1066800" y="3084513"/>
          <a:ext cx="800100" cy="496887"/>
        </p:xfrm>
        <a:graphic>
          <a:graphicData uri="http://schemas.openxmlformats.org/presentationml/2006/ole">
            <mc:AlternateContent xmlns:mc="http://schemas.openxmlformats.org/markup-compatibility/2006">
              <mc:Choice xmlns:v="urn:schemas-microsoft-com:vml" Requires="v">
                <p:oleObj spid="_x0000_s112726" name="Equation" r:id="rId4" imgW="266400" imgH="164880" progId="Equation.DSMT4">
                  <p:embed/>
                </p:oleObj>
              </mc:Choice>
              <mc:Fallback>
                <p:oleObj name="Equation" r:id="rId4" imgW="266400" imgH="164880" progId="Equation.DSMT4">
                  <p:embed/>
                  <p:pic>
                    <p:nvPicPr>
                      <p:cNvPr id="224263"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84513"/>
                        <a:ext cx="800100" cy="4968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66" name="Object 10"/>
          <p:cNvGraphicFramePr>
            <a:graphicFrameLocks noChangeAspect="1"/>
          </p:cNvGraphicFramePr>
          <p:nvPr/>
        </p:nvGraphicFramePr>
        <p:xfrm>
          <a:off x="1905000" y="2776538"/>
          <a:ext cx="1600200" cy="1109662"/>
        </p:xfrm>
        <a:graphic>
          <a:graphicData uri="http://schemas.openxmlformats.org/presentationml/2006/ole">
            <mc:AlternateContent xmlns:mc="http://schemas.openxmlformats.org/markup-compatibility/2006">
              <mc:Choice xmlns:v="urn:schemas-microsoft-com:vml" Requires="v">
                <p:oleObj spid="_x0000_s112727" name="Equation" r:id="rId6" imgW="533160" imgH="368280" progId="Equation.DSMT4">
                  <p:embed/>
                </p:oleObj>
              </mc:Choice>
              <mc:Fallback>
                <p:oleObj name="Equation" r:id="rId6" imgW="533160" imgH="368280" progId="Equation.DSMT4">
                  <p:embed/>
                  <p:pic>
                    <p:nvPicPr>
                      <p:cNvPr id="22426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776538"/>
                        <a:ext cx="1600200" cy="11096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0" name="Object 14"/>
          <p:cNvGraphicFramePr>
            <a:graphicFrameLocks noChangeAspect="1"/>
          </p:cNvGraphicFramePr>
          <p:nvPr/>
        </p:nvGraphicFramePr>
        <p:xfrm>
          <a:off x="3429000" y="2743200"/>
          <a:ext cx="3048000" cy="1263650"/>
        </p:xfrm>
        <a:graphic>
          <a:graphicData uri="http://schemas.openxmlformats.org/presentationml/2006/ole">
            <mc:AlternateContent xmlns:mc="http://schemas.openxmlformats.org/markup-compatibility/2006">
              <mc:Choice xmlns:v="urn:schemas-microsoft-com:vml" Requires="v">
                <p:oleObj spid="_x0000_s112728" name="Equation" r:id="rId8" imgW="1015920" imgH="419040" progId="Equation.DSMT4">
                  <p:embed/>
                </p:oleObj>
              </mc:Choice>
              <mc:Fallback>
                <p:oleObj name="Equation" r:id="rId8" imgW="1015920" imgH="419040" progId="Equation.DSMT4">
                  <p:embed/>
                  <p:pic>
                    <p:nvPicPr>
                      <p:cNvPr id="22427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3048000" cy="1263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4271" name="Object 15"/>
          <p:cNvGraphicFramePr>
            <a:graphicFrameLocks noChangeAspect="1"/>
          </p:cNvGraphicFramePr>
          <p:nvPr/>
        </p:nvGraphicFramePr>
        <p:xfrm>
          <a:off x="6438900" y="2774950"/>
          <a:ext cx="1866900" cy="1111250"/>
        </p:xfrm>
        <a:graphic>
          <a:graphicData uri="http://schemas.openxmlformats.org/presentationml/2006/ole">
            <mc:AlternateContent xmlns:mc="http://schemas.openxmlformats.org/markup-compatibility/2006">
              <mc:Choice xmlns:v="urn:schemas-microsoft-com:vml" Requires="v">
                <p:oleObj spid="_x0000_s112729" name="Equation" r:id="rId10" imgW="622080" imgH="368280" progId="Equation.DSMT4">
                  <p:embed/>
                </p:oleObj>
              </mc:Choice>
              <mc:Fallback>
                <p:oleObj name="Equation" r:id="rId10" imgW="622080" imgH="368280" progId="Equation.DSMT4">
                  <p:embed/>
                  <p:pic>
                    <p:nvPicPr>
                      <p:cNvPr id="224271"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38900" y="2774950"/>
                        <a:ext cx="1866900" cy="1111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4272" name="Oval 16"/>
          <p:cNvSpPr>
            <a:spLocks noChangeArrowheads="1"/>
          </p:cNvSpPr>
          <p:nvPr/>
        </p:nvSpPr>
        <p:spPr bwMode="auto">
          <a:xfrm>
            <a:off x="7620000" y="3048000"/>
            <a:ext cx="762000" cy="609600"/>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graphicFrame>
        <p:nvGraphicFramePr>
          <p:cNvPr id="224273" name="Object 17"/>
          <p:cNvGraphicFramePr>
            <a:graphicFrameLocks noChangeAspect="1"/>
          </p:cNvGraphicFramePr>
          <p:nvPr/>
        </p:nvGraphicFramePr>
        <p:xfrm>
          <a:off x="3276600" y="5029200"/>
          <a:ext cx="1905000" cy="1089025"/>
        </p:xfrm>
        <a:graphic>
          <a:graphicData uri="http://schemas.openxmlformats.org/presentationml/2006/ole">
            <mc:AlternateContent xmlns:mc="http://schemas.openxmlformats.org/markup-compatibility/2006">
              <mc:Choice xmlns:v="urn:schemas-microsoft-com:vml" Requires="v">
                <p:oleObj spid="_x0000_s112730" name="Equation" r:id="rId12" imgW="647640" imgH="368280" progId="Equation.DSMT4">
                  <p:embed/>
                </p:oleObj>
              </mc:Choice>
              <mc:Fallback>
                <p:oleObj name="Equation" r:id="rId12" imgW="647640" imgH="368280" progId="Equation.DSMT4">
                  <p:embed/>
                  <p:pic>
                    <p:nvPicPr>
                      <p:cNvPr id="224273"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029200"/>
                        <a:ext cx="1905000" cy="10890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4275" name="Text Box 19"/>
          <p:cNvSpPr txBox="1">
            <a:spLocks noChangeArrowheads="1"/>
          </p:cNvSpPr>
          <p:nvPr/>
        </p:nvSpPr>
        <p:spPr bwMode="auto">
          <a:xfrm>
            <a:off x="152400" y="6264275"/>
            <a:ext cx="8915400" cy="3651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600" b="1">
                <a:solidFill>
                  <a:srgbClr val="FF0000"/>
                </a:solidFill>
                <a:latin typeface="Arial Narrow" charset="0"/>
              </a:rPr>
              <a:t>Electric energy stored per unit volume in any region of space is proportional to the square of E in that region.</a:t>
            </a:r>
          </a:p>
        </p:txBody>
      </p:sp>
      <p:sp>
        <p:nvSpPr>
          <p:cNvPr id="224276" name="Text Box 20"/>
          <p:cNvSpPr txBox="1">
            <a:spLocks noChangeArrowheads="1"/>
          </p:cNvSpPr>
          <p:nvPr/>
        </p:nvSpPr>
        <p:spPr bwMode="auto">
          <a:xfrm>
            <a:off x="5715000" y="5159375"/>
            <a:ext cx="2514600" cy="850900"/>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b="1">
                <a:solidFill>
                  <a:srgbClr val="FF0000"/>
                </a:solidFill>
                <a:latin typeface="Arial Narrow" charset="0"/>
              </a:rPr>
              <a:t>Valid for any space that is vacuum</a:t>
            </a:r>
          </a:p>
        </p:txBody>
      </p:sp>
    </p:spTree>
    <p:extLst>
      <p:ext uri="{BB962C8B-B14F-4D97-AF65-F5344CB8AC3E}">
        <p14:creationId xmlns:p14="http://schemas.microsoft.com/office/powerpoint/2010/main" val="9924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wipe(left)">
                                      <p:cBhvr>
                                        <p:cTn id="7" dur="500"/>
                                        <p:tgtEl>
                                          <p:spTgt spid="224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59">
                                            <p:txEl>
                                              <p:pRg st="1" end="1"/>
                                            </p:txEl>
                                          </p:spTgt>
                                        </p:tgtEl>
                                        <p:attrNameLst>
                                          <p:attrName>style.visibility</p:attrName>
                                        </p:attrNameLst>
                                      </p:cBhvr>
                                      <p:to>
                                        <p:strVal val="visible"/>
                                      </p:to>
                                    </p:set>
                                    <p:animEffect transition="in" filter="wipe(left)">
                                      <p:cBhvr>
                                        <p:cTn id="12" dur="500"/>
                                        <p:tgtEl>
                                          <p:spTgt spid="2242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59">
                                            <p:txEl>
                                              <p:pRg st="2" end="2"/>
                                            </p:txEl>
                                          </p:spTgt>
                                        </p:tgtEl>
                                        <p:attrNameLst>
                                          <p:attrName>style.visibility</p:attrName>
                                        </p:attrNameLst>
                                      </p:cBhvr>
                                      <p:to>
                                        <p:strVal val="visible"/>
                                      </p:to>
                                    </p:set>
                                    <p:animEffect transition="in" filter="wipe(left)">
                                      <p:cBhvr>
                                        <p:cTn id="17" dur="500"/>
                                        <p:tgtEl>
                                          <p:spTgt spid="2242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4263"/>
                                        </p:tgtEl>
                                        <p:attrNameLst>
                                          <p:attrName>style.visibility</p:attrName>
                                        </p:attrNameLst>
                                      </p:cBhvr>
                                      <p:to>
                                        <p:strVal val="visible"/>
                                      </p:to>
                                    </p:set>
                                    <p:animEffect transition="in" filter="wipe(left)">
                                      <p:cBhvr>
                                        <p:cTn id="22" dur="500"/>
                                        <p:tgtEl>
                                          <p:spTgt spid="22426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4266"/>
                                        </p:tgtEl>
                                        <p:attrNameLst>
                                          <p:attrName>style.visibility</p:attrName>
                                        </p:attrNameLst>
                                      </p:cBhvr>
                                      <p:to>
                                        <p:strVal val="visible"/>
                                      </p:to>
                                    </p:set>
                                    <p:animEffect transition="in" filter="wipe(left)">
                                      <p:cBhvr>
                                        <p:cTn id="27" dur="500"/>
                                        <p:tgtEl>
                                          <p:spTgt spid="22426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24270"/>
                                        </p:tgtEl>
                                        <p:attrNameLst>
                                          <p:attrName>style.visibility</p:attrName>
                                        </p:attrNameLst>
                                      </p:cBhvr>
                                      <p:to>
                                        <p:strVal val="visible"/>
                                      </p:to>
                                    </p:set>
                                    <p:animEffect transition="in" filter="wipe(left)">
                                      <p:cBhvr>
                                        <p:cTn id="32" dur="500"/>
                                        <p:tgtEl>
                                          <p:spTgt spid="2242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4271"/>
                                        </p:tgtEl>
                                        <p:attrNameLst>
                                          <p:attrName>style.visibility</p:attrName>
                                        </p:attrNameLst>
                                      </p:cBhvr>
                                      <p:to>
                                        <p:strVal val="visible"/>
                                      </p:to>
                                    </p:set>
                                    <p:animEffect transition="in" filter="wipe(left)">
                                      <p:cBhvr>
                                        <p:cTn id="37" dur="500"/>
                                        <p:tgtEl>
                                          <p:spTgt spid="22427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4272"/>
                                        </p:tgtEl>
                                        <p:attrNameLst>
                                          <p:attrName>style.visibility</p:attrName>
                                        </p:attrNameLst>
                                      </p:cBhvr>
                                      <p:to>
                                        <p:strVal val="visible"/>
                                      </p:to>
                                    </p:set>
                                    <p:anim calcmode="lin" valueType="num">
                                      <p:cBhvr>
                                        <p:cTn id="42" dur="500" fill="hold"/>
                                        <p:tgtEl>
                                          <p:spTgt spid="224272"/>
                                        </p:tgtEl>
                                        <p:attrNameLst>
                                          <p:attrName>ppt_w</p:attrName>
                                        </p:attrNameLst>
                                      </p:cBhvr>
                                      <p:tavLst>
                                        <p:tav tm="0">
                                          <p:val>
                                            <p:fltVal val="0"/>
                                          </p:val>
                                        </p:tav>
                                        <p:tav tm="100000">
                                          <p:val>
                                            <p:strVal val="#ppt_w"/>
                                          </p:val>
                                        </p:tav>
                                      </p:tavLst>
                                    </p:anim>
                                    <p:anim calcmode="lin" valueType="num">
                                      <p:cBhvr>
                                        <p:cTn id="43" dur="500" fill="hold"/>
                                        <p:tgtEl>
                                          <p:spTgt spid="224272"/>
                                        </p:tgtEl>
                                        <p:attrNameLst>
                                          <p:attrName>ppt_h</p:attrName>
                                        </p:attrNameLst>
                                      </p:cBhvr>
                                      <p:tavLst>
                                        <p:tav tm="0">
                                          <p:val>
                                            <p:fltVal val="0"/>
                                          </p:val>
                                        </p:tav>
                                        <p:tav tm="100000">
                                          <p:val>
                                            <p:strVal val="#ppt_h"/>
                                          </p:val>
                                        </p:tav>
                                      </p:tavLst>
                                    </p:anim>
                                    <p:animEffect transition="in" filter="fade">
                                      <p:cBhvr>
                                        <p:cTn id="44" dur="500"/>
                                        <p:tgtEl>
                                          <p:spTgt spid="2242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4259">
                                            <p:txEl>
                                              <p:pRg st="5" end="5"/>
                                            </p:txEl>
                                          </p:spTgt>
                                        </p:tgtEl>
                                        <p:attrNameLst>
                                          <p:attrName>style.visibility</p:attrName>
                                        </p:attrNameLst>
                                      </p:cBhvr>
                                      <p:to>
                                        <p:strVal val="visible"/>
                                      </p:to>
                                    </p:set>
                                    <p:animEffect transition="in" filter="wipe(left)">
                                      <p:cBhvr>
                                        <p:cTn id="49" dur="500"/>
                                        <p:tgtEl>
                                          <p:spTgt spid="22425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4273"/>
                                        </p:tgtEl>
                                        <p:attrNameLst>
                                          <p:attrName>style.visibility</p:attrName>
                                        </p:attrNameLst>
                                      </p:cBhvr>
                                      <p:to>
                                        <p:strVal val="visible"/>
                                      </p:to>
                                    </p:set>
                                    <p:animEffect transition="in" filter="wipe(left)">
                                      <p:cBhvr>
                                        <p:cTn id="54" dur="500"/>
                                        <p:tgtEl>
                                          <p:spTgt spid="22427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24275"/>
                                        </p:tgtEl>
                                        <p:attrNameLst>
                                          <p:attrName>style.visibility</p:attrName>
                                        </p:attrNameLst>
                                      </p:cBhvr>
                                      <p:to>
                                        <p:strVal val="visible"/>
                                      </p:to>
                                    </p:set>
                                    <p:animEffect transition="in" filter="wipe(left)">
                                      <p:cBhvr>
                                        <p:cTn id="59" dur="500"/>
                                        <p:tgtEl>
                                          <p:spTgt spid="2242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4276"/>
                                        </p:tgtEl>
                                        <p:attrNameLst>
                                          <p:attrName>style.visibility</p:attrName>
                                        </p:attrNameLst>
                                      </p:cBhvr>
                                      <p:to>
                                        <p:strVal val="visible"/>
                                      </p:to>
                                    </p:set>
                                    <p:animEffect transition="in" filter="wipe(left)">
                                      <p:cBhvr>
                                        <p:cTn id="64" dur="500"/>
                                        <p:tgtEl>
                                          <p:spTgt spid="22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P spid="224272" grpId="0" animBg="1"/>
      <p:bldP spid="224275" grpId="0" animBg="1"/>
      <p:bldP spid="2242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17,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F892BA88-9BFC-D541-AD98-D51CC17475B0}" type="slidenum">
              <a:rPr lang="en-US"/>
              <a:pPr/>
              <a:t>16</a:t>
            </a:fld>
            <a:endParaRPr lang="en-US"/>
          </a:p>
        </p:txBody>
      </p:sp>
      <p:sp>
        <p:nvSpPr>
          <p:cNvPr id="227330" name="Rectangle 2"/>
          <p:cNvSpPr>
            <a:spLocks noGrp="1" noChangeArrowheads="1"/>
          </p:cNvSpPr>
          <p:nvPr>
            <p:ph type="title"/>
          </p:nvPr>
        </p:nvSpPr>
        <p:spPr>
          <a:xfrm>
            <a:off x="152400" y="76200"/>
            <a:ext cx="8915400" cy="685800"/>
          </a:xfrm>
        </p:spPr>
        <p:txBody>
          <a:bodyPr/>
          <a:lstStyle/>
          <a:p>
            <a:r>
              <a:rPr lang="en-US"/>
              <a:t>Dielectrics</a:t>
            </a:r>
          </a:p>
        </p:txBody>
      </p:sp>
      <p:sp>
        <p:nvSpPr>
          <p:cNvPr id="227331" name="Rectangle 3"/>
          <p:cNvSpPr>
            <a:spLocks noChangeArrowheads="1"/>
          </p:cNvSpPr>
          <p:nvPr/>
        </p:nvSpPr>
        <p:spPr bwMode="auto">
          <a:xfrm>
            <a:off x="152400" y="762000"/>
            <a:ext cx="87630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Capacitors have an insulating sheet of material, called dielectric, between the plates to</a:t>
            </a:r>
          </a:p>
          <a:p>
            <a:pPr marL="742950" lvl="1" indent="-285750">
              <a:spcBef>
                <a:spcPct val="20000"/>
              </a:spcBef>
              <a:buFontTx/>
              <a:buChar char="–"/>
            </a:pPr>
            <a:r>
              <a:rPr lang="en-US" sz="2800" dirty="0">
                <a:solidFill>
                  <a:srgbClr val="660066"/>
                </a:solidFill>
                <a:latin typeface="Arial Narrow" charset="0"/>
                <a:ea typeface="ＭＳ Ｐゴシック" charset="-128"/>
              </a:rPr>
              <a:t>Increase breakdown voltage greater than that in air (3MV/m)</a:t>
            </a:r>
          </a:p>
          <a:p>
            <a:pPr marL="742950" lvl="1" indent="-285750">
              <a:spcBef>
                <a:spcPct val="20000"/>
              </a:spcBef>
              <a:buFontTx/>
              <a:buChar char="–"/>
            </a:pPr>
            <a:r>
              <a:rPr lang="en-US" sz="2800" dirty="0">
                <a:solidFill>
                  <a:srgbClr val="660066"/>
                </a:solidFill>
                <a:latin typeface="Arial Narrow" charset="0"/>
                <a:ea typeface="ＭＳ Ｐゴシック" charset="-128"/>
              </a:rPr>
              <a:t>Apply higher voltage to the gap without the charge passing across</a:t>
            </a:r>
          </a:p>
          <a:p>
            <a:pPr marL="742950" lvl="1" indent="-285750">
              <a:spcBef>
                <a:spcPct val="20000"/>
              </a:spcBef>
              <a:buFontTx/>
              <a:buChar char="–"/>
            </a:pPr>
            <a:r>
              <a:rPr lang="en-US" sz="2800" dirty="0">
                <a:solidFill>
                  <a:srgbClr val="660066"/>
                </a:solidFill>
                <a:latin typeface="Arial Narrow" charset="0"/>
                <a:ea typeface="ＭＳ Ｐゴシック" charset="-128"/>
              </a:rPr>
              <a:t>Allow the plates get closer together without touching</a:t>
            </a:r>
          </a:p>
          <a:p>
            <a:pPr marL="1143000" lvl="2" indent="-228600">
              <a:spcBef>
                <a:spcPct val="20000"/>
              </a:spcBef>
              <a:buFontTx/>
              <a:buChar char="•"/>
            </a:pPr>
            <a:r>
              <a:rPr lang="en-US" dirty="0">
                <a:solidFill>
                  <a:srgbClr val="003300"/>
                </a:solidFill>
                <a:latin typeface="Arial Narrow" charset="0"/>
                <a:ea typeface="ＭＳ Ｐゴシック" charset="-128"/>
              </a:rPr>
              <a:t>Increases capacitance ( recall C=</a:t>
            </a:r>
            <a:r>
              <a:rPr lang="en-US" dirty="0">
                <a:solidFill>
                  <a:srgbClr val="003300"/>
                </a:solidFill>
                <a:latin typeface="Symbol" charset="2"/>
                <a:ea typeface="ＭＳ Ｐゴシック" charset="-128"/>
              </a:rPr>
              <a:t>ε</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A/d)</a:t>
            </a:r>
          </a:p>
          <a:p>
            <a:pPr marL="742950" lvl="1" indent="-285750">
              <a:spcBef>
                <a:spcPct val="20000"/>
              </a:spcBef>
              <a:buFontTx/>
              <a:buChar char="–"/>
            </a:pPr>
            <a:r>
              <a:rPr lang="en-US" sz="2800" dirty="0">
                <a:solidFill>
                  <a:srgbClr val="660066"/>
                </a:solidFill>
                <a:latin typeface="Arial Narrow" charset="0"/>
                <a:ea typeface="ＭＳ Ｐゴシック" charset="-128"/>
              </a:rPr>
              <a:t>Increase the capacitance by the dielectric constant</a:t>
            </a:r>
          </a:p>
          <a:p>
            <a:pPr marL="742950" lvl="1" indent="-285750">
              <a:spcBef>
                <a:spcPct val="20000"/>
              </a:spcBef>
              <a:buFontTx/>
              <a:buChar char="–"/>
            </a:pPr>
            <a:endParaRPr lang="en-US" sz="2800" dirty="0">
              <a:solidFill>
                <a:srgbClr val="660066"/>
              </a:solidFill>
              <a:latin typeface="Arial Narrow" charset="0"/>
              <a:ea typeface="ＭＳ Ｐゴシック" charset="-128"/>
            </a:endParaRPr>
          </a:p>
          <a:p>
            <a:pPr marL="742950" lvl="1" indent="-285750">
              <a:spcBef>
                <a:spcPct val="20000"/>
              </a:spcBef>
              <a:buFontTx/>
              <a:buChar char="–"/>
            </a:pPr>
            <a:r>
              <a:rPr lang="en-US" sz="2800" dirty="0">
                <a:solidFill>
                  <a:srgbClr val="660066"/>
                </a:solidFill>
                <a:latin typeface="Arial Narrow" charset="0"/>
                <a:ea typeface="ＭＳ Ｐゴシック" charset="-128"/>
              </a:rPr>
              <a:t>Where C</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is the intrinsic capacitance when the gap is vacuum</a:t>
            </a:r>
          </a:p>
        </p:txBody>
      </p:sp>
      <p:graphicFrame>
        <p:nvGraphicFramePr>
          <p:cNvPr id="227335" name="Object 7"/>
          <p:cNvGraphicFramePr>
            <a:graphicFrameLocks noChangeAspect="1"/>
          </p:cNvGraphicFramePr>
          <p:nvPr/>
        </p:nvGraphicFramePr>
        <p:xfrm>
          <a:off x="3306763" y="4724400"/>
          <a:ext cx="1493837" cy="584200"/>
        </p:xfrm>
        <a:graphic>
          <a:graphicData uri="http://schemas.openxmlformats.org/presentationml/2006/ole">
            <mc:AlternateContent xmlns:mc="http://schemas.openxmlformats.org/markup-compatibility/2006">
              <mc:Choice xmlns:v="urn:schemas-microsoft-com:vml" Requires="v">
                <p:oleObj spid="_x0000_s113682" name="Equation" r:id="rId3" imgW="520560" imgH="203040" progId="Equation.DSMT4">
                  <p:embed/>
                </p:oleObj>
              </mc:Choice>
              <mc:Fallback>
                <p:oleObj name="Equation" r:id="rId3" imgW="520560" imgH="203040" progId="Equation.DSMT4">
                  <p:embed/>
                  <p:pic>
                    <p:nvPicPr>
                      <p:cNvPr id="22733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63" y="4724400"/>
                        <a:ext cx="1493837" cy="584200"/>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91496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wipe(left)">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wipe(left)">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wipe(left)">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wipe(left)">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wipe(left)">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5"/>
                                        </p:tgtEl>
                                        <p:attrNameLst>
                                          <p:attrName>style.visibility</p:attrName>
                                        </p:attrNameLst>
                                      </p:cBhvr>
                                      <p:to>
                                        <p:strVal val="visible"/>
                                      </p:to>
                                    </p:set>
                                    <p:animEffect transition="in" filter="wipe(left)">
                                      <p:cBhvr>
                                        <p:cTn id="37" dur="500"/>
                                        <p:tgtEl>
                                          <p:spTgt spid="2273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wipe(left)">
                                      <p:cBhvr>
                                        <p:cTn id="42" dur="500"/>
                                        <p:tgtEl>
                                          <p:spTgt spid="2273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June 17, 2019</a:t>
            </a:r>
          </a:p>
        </p:txBody>
      </p:sp>
      <p:sp>
        <p:nvSpPr>
          <p:cNvPr id="6" name="Footer Placeholder 4"/>
          <p:cNvSpPr>
            <a:spLocks noGrp="1"/>
          </p:cNvSpPr>
          <p:nvPr>
            <p:ph type="ftr" sz="quarter" idx="11"/>
          </p:nvPr>
        </p:nvSpPr>
        <p:spPr/>
        <p:txBody>
          <a:bodyPr/>
          <a:lstStyle/>
          <a:p>
            <a:r>
              <a:rPr lang="de-DE"/>
              <a:t>PHYS 1444-001, Summer 2019             Dr. Jaehoon Yu</a:t>
            </a:r>
            <a:endParaRPr lang="en-US"/>
          </a:p>
        </p:txBody>
      </p:sp>
      <p:sp>
        <p:nvSpPr>
          <p:cNvPr id="7" name="Slide Number Placeholder 5"/>
          <p:cNvSpPr>
            <a:spLocks noGrp="1"/>
          </p:cNvSpPr>
          <p:nvPr>
            <p:ph type="sldNum" sz="quarter" idx="12"/>
          </p:nvPr>
        </p:nvSpPr>
        <p:spPr/>
        <p:txBody>
          <a:bodyPr/>
          <a:lstStyle/>
          <a:p>
            <a:fld id="{60293F0A-A4BD-B64E-A79B-B3C077BCB704}" type="slidenum">
              <a:rPr lang="en-US"/>
              <a:pPr/>
              <a:t>17</a:t>
            </a:fld>
            <a:endParaRPr lang="en-US"/>
          </a:p>
        </p:txBody>
      </p:sp>
      <p:sp>
        <p:nvSpPr>
          <p:cNvPr id="229378" name="Rectangle 2"/>
          <p:cNvSpPr>
            <a:spLocks noGrp="1" noChangeArrowheads="1"/>
          </p:cNvSpPr>
          <p:nvPr>
            <p:ph type="title"/>
          </p:nvPr>
        </p:nvSpPr>
        <p:spPr>
          <a:xfrm>
            <a:off x="152400" y="76200"/>
            <a:ext cx="8915400" cy="685800"/>
          </a:xfrm>
        </p:spPr>
        <p:txBody>
          <a:bodyPr/>
          <a:lstStyle/>
          <a:p>
            <a:r>
              <a:rPr lang="en-US"/>
              <a:t>Dielectrics</a:t>
            </a:r>
          </a:p>
        </p:txBody>
      </p:sp>
      <p:sp>
        <p:nvSpPr>
          <p:cNvPr id="229379" name="Rectangle 3"/>
          <p:cNvSpPr>
            <a:spLocks noChangeArrowheads="1"/>
          </p:cNvSpPr>
          <p:nvPr/>
        </p:nvSpPr>
        <p:spPr bwMode="auto">
          <a:xfrm>
            <a:off x="304800" y="609600"/>
            <a:ext cx="8534400" cy="5181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The value of </a:t>
            </a:r>
            <a:r>
              <a:rPr lang="en-US" sz="3200" b="1" u="sng" dirty="0">
                <a:solidFill>
                  <a:srgbClr val="FF0000"/>
                </a:solidFill>
                <a:latin typeface="Arial Narrow" charset="0"/>
              </a:rPr>
              <a:t>dielectric constant K </a:t>
            </a:r>
            <a:r>
              <a:rPr lang="en-US" sz="3200" dirty="0">
                <a:solidFill>
                  <a:schemeClr val="accent2"/>
                </a:solidFill>
                <a:latin typeface="Arial Narrow" charset="0"/>
              </a:rPr>
              <a:t>varies depending on the material (Table 24 – 1) </a:t>
            </a:r>
          </a:p>
          <a:p>
            <a:pPr marL="742950" lvl="1" indent="-285750">
              <a:spcBef>
                <a:spcPct val="20000"/>
              </a:spcBef>
              <a:buFontTx/>
              <a:buChar char="–"/>
            </a:pPr>
            <a:r>
              <a:rPr lang="en-US" sz="2800" dirty="0">
                <a:solidFill>
                  <a:srgbClr val="660066"/>
                </a:solidFill>
                <a:latin typeface="Arial Narrow" charset="0"/>
                <a:ea typeface="ＭＳ Ｐゴシック" charset="-128"/>
              </a:rPr>
              <a:t>K for vacuum is 1.0000</a:t>
            </a:r>
          </a:p>
          <a:p>
            <a:pPr marL="742950" lvl="1" indent="-285750">
              <a:spcBef>
                <a:spcPct val="20000"/>
              </a:spcBef>
              <a:buFontTx/>
              <a:buChar char="–"/>
            </a:pPr>
            <a:r>
              <a:rPr lang="en-US" sz="2800" dirty="0">
                <a:solidFill>
                  <a:srgbClr val="660066"/>
                </a:solidFill>
                <a:latin typeface="Arial Narrow" charset="0"/>
                <a:ea typeface="ＭＳ Ｐゴシック" charset="-128"/>
              </a:rPr>
              <a:t>K for air is 1.0006 (this is why the permittivity of air and vacuum are used interchangeably.)</a:t>
            </a:r>
          </a:p>
          <a:p>
            <a:pPr marL="742950" lvl="1" indent="-285750">
              <a:spcBef>
                <a:spcPct val="20000"/>
              </a:spcBef>
              <a:buFontTx/>
              <a:buChar char="–"/>
            </a:pPr>
            <a:r>
              <a:rPr lang="en-US" sz="2800" dirty="0">
                <a:solidFill>
                  <a:srgbClr val="660066"/>
                </a:solidFill>
                <a:latin typeface="Arial Narrow" charset="0"/>
                <a:ea typeface="ＭＳ Ｐゴシック" charset="-128"/>
              </a:rPr>
              <a:t>K for paper is 3.7</a:t>
            </a:r>
          </a:p>
          <a:p>
            <a:pPr marL="342900" indent="-342900">
              <a:spcBef>
                <a:spcPct val="20000"/>
              </a:spcBef>
              <a:buFontTx/>
              <a:buChar char="•"/>
            </a:pPr>
            <a:r>
              <a:rPr lang="en-US" sz="3200" b="1" u="sng" dirty="0">
                <a:solidFill>
                  <a:srgbClr val="FF0000"/>
                </a:solidFill>
                <a:latin typeface="Arial Narrow" charset="0"/>
              </a:rPr>
              <a:t>Maximum electric field before breakdown</a:t>
            </a:r>
            <a:r>
              <a:rPr lang="en-US" sz="3200" b="1" dirty="0">
                <a:solidFill>
                  <a:schemeClr val="accent2"/>
                </a:solidFill>
                <a:latin typeface="Arial Narrow" charset="0"/>
              </a:rPr>
              <a:t> </a:t>
            </a:r>
            <a:r>
              <a:rPr lang="en-US" sz="3200" dirty="0">
                <a:solidFill>
                  <a:schemeClr val="accent2"/>
                </a:solidFill>
                <a:latin typeface="Arial Narrow" charset="0"/>
              </a:rPr>
              <a:t>occurs is called the </a:t>
            </a:r>
            <a:r>
              <a:rPr lang="en-US" sz="3200" b="1" u="sng" dirty="0">
                <a:solidFill>
                  <a:srgbClr val="FF0000"/>
                </a:solidFill>
                <a:latin typeface="Arial Narrow" charset="0"/>
              </a:rPr>
              <a:t>dielectric strength</a:t>
            </a:r>
            <a:r>
              <a:rPr lang="en-US" sz="3200" dirty="0">
                <a:solidFill>
                  <a:schemeClr val="accent2"/>
                </a:solidFill>
                <a:latin typeface="Arial Narrow" charset="0"/>
              </a:rPr>
              <a:t>.   What is its unit?</a:t>
            </a:r>
          </a:p>
          <a:p>
            <a:pPr marL="742950" lvl="1" indent="-285750">
              <a:spcBef>
                <a:spcPct val="20000"/>
              </a:spcBef>
              <a:buFontTx/>
              <a:buChar char="–"/>
            </a:pPr>
            <a:r>
              <a:rPr lang="en-US" sz="2800" dirty="0">
                <a:solidFill>
                  <a:srgbClr val="660066"/>
                </a:solidFill>
                <a:latin typeface="Arial Narrow" charset="0"/>
                <a:ea typeface="ＭＳ Ｐゴシック" charset="-128"/>
              </a:rPr>
              <a:t>V/m</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(K) filling the gap is </a:t>
            </a:r>
          </a:p>
        </p:txBody>
      </p:sp>
      <p:graphicFrame>
        <p:nvGraphicFramePr>
          <p:cNvPr id="229380" name="Object 4"/>
          <p:cNvGraphicFramePr>
            <a:graphicFrameLocks noChangeAspect="1"/>
          </p:cNvGraphicFramePr>
          <p:nvPr/>
        </p:nvGraphicFramePr>
        <p:xfrm>
          <a:off x="5638800" y="5791200"/>
          <a:ext cx="2755900" cy="954087"/>
        </p:xfrm>
        <a:graphic>
          <a:graphicData uri="http://schemas.openxmlformats.org/presentationml/2006/ole">
            <mc:AlternateContent xmlns:mc="http://schemas.openxmlformats.org/markup-compatibility/2006">
              <mc:Choice xmlns:v="urn:schemas-microsoft-com:vml" Requires="v">
                <p:oleObj spid="_x0000_s114706" name="Equation" r:id="rId3" imgW="1066680" imgH="368280" progId="Equation.DSMT4">
                  <p:embed/>
                </p:oleObj>
              </mc:Choice>
              <mc:Fallback>
                <p:oleObj name="Equation" r:id="rId3" imgW="1066680" imgH="368280" progId="Equation.DSMT4">
                  <p:embed/>
                  <p:pic>
                    <p:nvPicPr>
                      <p:cNvPr id="2293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791200"/>
                        <a:ext cx="2755900" cy="954087"/>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40513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wipe(left)">
                                      <p:cBhvr>
                                        <p:cTn id="7" dur="500"/>
                                        <p:tgtEl>
                                          <p:spTgt spid="229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9379">
                                            <p:txEl>
                                              <p:pRg st="1" end="1"/>
                                            </p:txEl>
                                          </p:spTgt>
                                        </p:tgtEl>
                                        <p:attrNameLst>
                                          <p:attrName>style.visibility</p:attrName>
                                        </p:attrNameLst>
                                      </p:cBhvr>
                                      <p:to>
                                        <p:strVal val="visible"/>
                                      </p:to>
                                    </p:set>
                                    <p:animEffect transition="in" filter="wipe(left)">
                                      <p:cBhvr>
                                        <p:cTn id="12" dur="500"/>
                                        <p:tgtEl>
                                          <p:spTgt spid="229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9379">
                                            <p:txEl>
                                              <p:pRg st="2" end="2"/>
                                            </p:txEl>
                                          </p:spTgt>
                                        </p:tgtEl>
                                        <p:attrNameLst>
                                          <p:attrName>style.visibility</p:attrName>
                                        </p:attrNameLst>
                                      </p:cBhvr>
                                      <p:to>
                                        <p:strVal val="visible"/>
                                      </p:to>
                                    </p:set>
                                    <p:animEffect transition="in" filter="wipe(left)">
                                      <p:cBhvr>
                                        <p:cTn id="17" dur="500"/>
                                        <p:tgtEl>
                                          <p:spTgt spid="229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9379">
                                            <p:txEl>
                                              <p:pRg st="3" end="3"/>
                                            </p:txEl>
                                          </p:spTgt>
                                        </p:tgtEl>
                                        <p:attrNameLst>
                                          <p:attrName>style.visibility</p:attrName>
                                        </p:attrNameLst>
                                      </p:cBhvr>
                                      <p:to>
                                        <p:strVal val="visible"/>
                                      </p:to>
                                    </p:set>
                                    <p:animEffect transition="in" filter="wipe(left)">
                                      <p:cBhvr>
                                        <p:cTn id="22" dur="500"/>
                                        <p:tgtEl>
                                          <p:spTgt spid="229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9379">
                                            <p:txEl>
                                              <p:pRg st="4" end="4"/>
                                            </p:txEl>
                                          </p:spTgt>
                                        </p:tgtEl>
                                        <p:attrNameLst>
                                          <p:attrName>style.visibility</p:attrName>
                                        </p:attrNameLst>
                                      </p:cBhvr>
                                      <p:to>
                                        <p:strVal val="visible"/>
                                      </p:to>
                                    </p:set>
                                    <p:animEffect transition="in" filter="wipe(left)">
                                      <p:cBhvr>
                                        <p:cTn id="27" dur="500"/>
                                        <p:tgtEl>
                                          <p:spTgt spid="229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9379">
                                            <p:txEl>
                                              <p:pRg st="5" end="5"/>
                                            </p:txEl>
                                          </p:spTgt>
                                        </p:tgtEl>
                                        <p:attrNameLst>
                                          <p:attrName>style.visibility</p:attrName>
                                        </p:attrNameLst>
                                      </p:cBhvr>
                                      <p:to>
                                        <p:strVal val="visible"/>
                                      </p:to>
                                    </p:set>
                                    <p:animEffect transition="in" filter="wipe(left)">
                                      <p:cBhvr>
                                        <p:cTn id="32" dur="500"/>
                                        <p:tgtEl>
                                          <p:spTgt spid="229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9379">
                                            <p:txEl>
                                              <p:pRg st="6" end="6"/>
                                            </p:txEl>
                                          </p:spTgt>
                                        </p:tgtEl>
                                        <p:attrNameLst>
                                          <p:attrName>style.visibility</p:attrName>
                                        </p:attrNameLst>
                                      </p:cBhvr>
                                      <p:to>
                                        <p:strVal val="visible"/>
                                      </p:to>
                                    </p:set>
                                    <p:animEffect transition="in" filter="wipe(left)">
                                      <p:cBhvr>
                                        <p:cTn id="37" dur="500"/>
                                        <p:tgtEl>
                                          <p:spTgt spid="229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9380"/>
                                        </p:tgtEl>
                                        <p:attrNameLst>
                                          <p:attrName>style.visibility</p:attrName>
                                        </p:attrNameLst>
                                      </p:cBhvr>
                                      <p:to>
                                        <p:strVal val="visible"/>
                                      </p:to>
                                    </p:set>
                                    <p:animEffect transition="in" filter="wipe(left)">
                                      <p:cBhvr>
                                        <p:cTn id="4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17,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F2D8217B-ADF8-CC41-8887-849550B74E94}" type="slidenum">
              <a:rPr lang="en-US"/>
              <a:pPr/>
              <a:t>18</a:t>
            </a:fld>
            <a:endParaRPr lang="en-US"/>
          </a:p>
        </p:txBody>
      </p:sp>
      <p:sp>
        <p:nvSpPr>
          <p:cNvPr id="204803" name="Rectangle 3"/>
          <p:cNvSpPr>
            <a:spLocks noChangeArrowheads="1"/>
          </p:cNvSpPr>
          <p:nvPr/>
        </p:nvSpPr>
        <p:spPr bwMode="auto">
          <a:xfrm>
            <a:off x="381000" y="609600"/>
            <a:ext cx="8534400" cy="624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new quantity of the </a:t>
            </a:r>
            <a:r>
              <a:rPr lang="en-US" sz="3200" b="1" u="sng" dirty="0">
                <a:solidFill>
                  <a:srgbClr val="FF0000"/>
                </a:solidFill>
                <a:latin typeface="Arial Narrow" charset="0"/>
              </a:rPr>
              <a:t>permittivity of a dielectric material </a:t>
            </a:r>
            <a:r>
              <a:rPr lang="en-US" sz="3200" dirty="0">
                <a:solidFill>
                  <a:schemeClr val="accent2"/>
                </a:solidFill>
                <a:latin typeface="Arial Narrow" charset="0"/>
              </a:rPr>
              <a:t>is defined as </a:t>
            </a:r>
            <a:r>
              <a:rPr lang="en-US" sz="3200" b="1" u="sng" dirty="0" err="1">
                <a:solidFill>
                  <a:srgbClr val="FF0000"/>
                </a:solidFill>
                <a:latin typeface="Symbol" charset="2"/>
              </a:rPr>
              <a:t>ε</a:t>
            </a:r>
            <a:r>
              <a:rPr lang="en-US" sz="3200" b="1" u="sng" dirty="0">
                <a:solidFill>
                  <a:srgbClr val="FF0000"/>
                </a:solidFill>
                <a:latin typeface="Arial Narrow" charset="0"/>
              </a:rPr>
              <a:t>=K</a:t>
            </a:r>
            <a:r>
              <a:rPr lang="en-US" sz="3200" b="1" u="sng" dirty="0">
                <a:solidFill>
                  <a:srgbClr val="FF0000"/>
                </a:solidFill>
                <a:latin typeface="Symbol" charset="2"/>
              </a:rPr>
              <a:t>ε</a:t>
            </a:r>
            <a:r>
              <a:rPr lang="en-US" sz="3200" b="1" baseline="-25000" dirty="0">
                <a:solidFill>
                  <a:srgbClr val="FF0000"/>
                </a:solidFill>
                <a:latin typeface="Arial Narrow" charset="0"/>
              </a:rPr>
              <a:t>0</a:t>
            </a:r>
          </a:p>
          <a:p>
            <a:pPr marL="342900" indent="-342900">
              <a:spcBef>
                <a:spcPct val="20000"/>
              </a:spcBef>
              <a:buFontTx/>
              <a:buChar char="•"/>
            </a:pPr>
            <a:r>
              <a:rPr lang="en-US" sz="3200" dirty="0">
                <a:solidFill>
                  <a:schemeClr val="accent2"/>
                </a:solidFill>
                <a:latin typeface="Arial Narrow" charset="0"/>
              </a:rPr>
              <a:t>The capacitance of a parallel plate capacitor with a dielectric medium filling the gap is</a:t>
            </a: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endParaRPr lang="en-US" sz="3200" dirty="0">
              <a:solidFill>
                <a:schemeClr val="accent2"/>
              </a:solidFill>
              <a:latin typeface="Arial Narrow" charset="0"/>
            </a:endParaRPr>
          </a:p>
          <a:p>
            <a:pPr marL="342900" indent="-342900">
              <a:spcBef>
                <a:spcPct val="20000"/>
              </a:spcBef>
              <a:buFontTx/>
              <a:buChar char="•"/>
            </a:pPr>
            <a:r>
              <a:rPr lang="en-US" sz="3200" dirty="0">
                <a:solidFill>
                  <a:schemeClr val="accent2"/>
                </a:solidFill>
                <a:latin typeface="Arial Narrow" charset="0"/>
              </a:rPr>
              <a:t>The energy density stored in an electric field E in a dielectric is </a:t>
            </a:r>
          </a:p>
        </p:txBody>
      </p:sp>
      <p:sp>
        <p:nvSpPr>
          <p:cNvPr id="204802" name="Rectangle 2"/>
          <p:cNvSpPr>
            <a:spLocks noGrp="1" noChangeArrowheads="1"/>
          </p:cNvSpPr>
          <p:nvPr>
            <p:ph type="title"/>
          </p:nvPr>
        </p:nvSpPr>
        <p:spPr>
          <a:xfrm>
            <a:off x="381000" y="76200"/>
            <a:ext cx="8305800" cy="685800"/>
          </a:xfrm>
        </p:spPr>
        <p:txBody>
          <a:bodyPr/>
          <a:lstStyle/>
          <a:p>
            <a:r>
              <a:rPr lang="en-US"/>
              <a:t>Dielectrics</a:t>
            </a:r>
          </a:p>
        </p:txBody>
      </p:sp>
      <p:graphicFrame>
        <p:nvGraphicFramePr>
          <p:cNvPr id="204821" name="Object 21"/>
          <p:cNvGraphicFramePr>
            <a:graphicFrameLocks noChangeAspect="1"/>
          </p:cNvGraphicFramePr>
          <p:nvPr/>
        </p:nvGraphicFramePr>
        <p:xfrm>
          <a:off x="3505200" y="2895600"/>
          <a:ext cx="1447800" cy="1079500"/>
        </p:xfrm>
        <a:graphic>
          <a:graphicData uri="http://schemas.openxmlformats.org/presentationml/2006/ole">
            <mc:AlternateContent xmlns:mc="http://schemas.openxmlformats.org/markup-compatibility/2006">
              <mc:Choice xmlns:v="urn:schemas-microsoft-com:vml" Requires="v">
                <p:oleObj spid="_x0000_s115747" name="Equation" r:id="rId4" imgW="495000" imgH="368280" progId="Equation.DSMT4">
                  <p:embed/>
                </p:oleObj>
              </mc:Choice>
              <mc:Fallback>
                <p:oleObj name="Equation" r:id="rId4" imgW="495000" imgH="368280" progId="Equation.DSMT4">
                  <p:embed/>
                  <p:pic>
                    <p:nvPicPr>
                      <p:cNvPr id="204821"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895600"/>
                        <a:ext cx="1447800" cy="10795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4822" name="Object 22"/>
          <p:cNvGraphicFramePr>
            <a:graphicFrameLocks noChangeAspect="1"/>
          </p:cNvGraphicFramePr>
          <p:nvPr/>
        </p:nvGraphicFramePr>
        <p:xfrm>
          <a:off x="2843213" y="4648200"/>
          <a:ext cx="4167187" cy="1228725"/>
        </p:xfrm>
        <a:graphic>
          <a:graphicData uri="http://schemas.openxmlformats.org/presentationml/2006/ole">
            <mc:AlternateContent xmlns:mc="http://schemas.openxmlformats.org/markup-compatibility/2006">
              <mc:Choice xmlns:v="urn:schemas-microsoft-com:vml" Requires="v">
                <p:oleObj spid="_x0000_s115748" name="Equation" r:id="rId6" imgW="1257120" imgH="368280" progId="Equation.DSMT4">
                  <p:embed/>
                </p:oleObj>
              </mc:Choice>
              <mc:Fallback>
                <p:oleObj name="Equation" r:id="rId6" imgW="1257120" imgH="368280" progId="Equation.DSMT4">
                  <p:embed/>
                  <p:pic>
                    <p:nvPicPr>
                      <p:cNvPr id="204822"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648200"/>
                        <a:ext cx="4167187" cy="122872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4823" name="Text Box 23"/>
          <p:cNvSpPr txBox="1">
            <a:spLocks noChangeArrowheads="1"/>
          </p:cNvSpPr>
          <p:nvPr/>
        </p:nvSpPr>
        <p:spPr bwMode="auto">
          <a:xfrm>
            <a:off x="7239000" y="4800897"/>
            <a:ext cx="1752600" cy="923330"/>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Valid for any space </a:t>
            </a:r>
            <a:r>
              <a:rPr lang="en-US" sz="1800" dirty="0" err="1">
                <a:solidFill>
                  <a:srgbClr val="FF0000"/>
                </a:solidFill>
                <a:latin typeface="Arial Narrow" charset="0"/>
              </a:rPr>
              <a:t>w</a:t>
            </a:r>
            <a:r>
              <a:rPr lang="en-US" sz="1800" dirty="0">
                <a:solidFill>
                  <a:srgbClr val="FF0000"/>
                </a:solidFill>
                <a:latin typeface="Arial Narrow" charset="0"/>
              </a:rPr>
              <a:t>/ dielectric </a:t>
            </a:r>
            <a:r>
              <a:rPr lang="en-US" sz="1800" dirty="0" err="1">
                <a:solidFill>
                  <a:srgbClr val="FF0000"/>
                </a:solidFill>
                <a:latin typeface="Arial Narrow" charset="0"/>
              </a:rPr>
              <a:t>w</a:t>
            </a:r>
            <a:r>
              <a:rPr lang="en-US" sz="1800" dirty="0">
                <a:solidFill>
                  <a:srgbClr val="FF0000"/>
                </a:solidFill>
                <a:latin typeface="Arial Narrow" charset="0"/>
              </a:rPr>
              <a:t>/ permittivity </a:t>
            </a:r>
            <a:r>
              <a:rPr lang="en-US" sz="1800" dirty="0" err="1">
                <a:solidFill>
                  <a:srgbClr val="FF0000"/>
                </a:solidFill>
                <a:latin typeface="Symbol" charset="2"/>
              </a:rPr>
              <a:t>ε</a:t>
            </a:r>
            <a:r>
              <a:rPr lang="en-US" sz="1800" dirty="0">
                <a:solidFill>
                  <a:srgbClr val="FF0000"/>
                </a:solidFill>
                <a:latin typeface="Arial Narrow" charset="0"/>
              </a:rPr>
              <a:t>.</a:t>
            </a:r>
          </a:p>
        </p:txBody>
      </p:sp>
      <p:sp>
        <p:nvSpPr>
          <p:cNvPr id="10" name="Text Box 23"/>
          <p:cNvSpPr txBox="1">
            <a:spLocks noChangeArrowheads="1"/>
          </p:cNvSpPr>
          <p:nvPr/>
        </p:nvSpPr>
        <p:spPr bwMode="auto">
          <a:xfrm>
            <a:off x="1981200" y="6059269"/>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What is the stored energy in between </a:t>
            </a:r>
            <a:r>
              <a:rPr lang="en-US" sz="1800" dirty="0" err="1">
                <a:solidFill>
                  <a:srgbClr val="FF0000"/>
                </a:solidFill>
                <a:latin typeface="Arial Narrow" charset="0"/>
              </a:rPr>
              <a:t>ProtoDUNE</a:t>
            </a:r>
            <a:r>
              <a:rPr lang="en-US" sz="1800" dirty="0">
                <a:solidFill>
                  <a:srgbClr val="FF0000"/>
                </a:solidFill>
                <a:latin typeface="Arial Narrow" charset="0"/>
              </a:rPr>
              <a:t> cathode (-300kV) plate (6mx6m) and the cryostat wall (0V), d=1.5m, </a:t>
            </a:r>
            <a:r>
              <a:rPr lang="en-US" sz="1800" dirty="0" err="1">
                <a:solidFill>
                  <a:srgbClr val="FF0000"/>
                </a:solidFill>
                <a:latin typeface="Arial Narrow" charset="0"/>
              </a:rPr>
              <a:t>LAr</a:t>
            </a:r>
            <a:r>
              <a:rPr lang="en-US" sz="1800">
                <a:solidFill>
                  <a:srgbClr val="FF0000"/>
                </a:solidFill>
                <a:latin typeface="Arial Narrow" charset="0"/>
              </a:rPr>
              <a:t> K=1.5?</a:t>
            </a:r>
            <a:endParaRPr lang="en-US" sz="1800" dirty="0">
              <a:solidFill>
                <a:srgbClr val="FF0000"/>
              </a:solidFill>
              <a:latin typeface="Arial Narrow" charset="0"/>
            </a:endParaRPr>
          </a:p>
        </p:txBody>
      </p:sp>
    </p:spTree>
    <p:extLst>
      <p:ext uri="{BB962C8B-B14F-4D97-AF65-F5344CB8AC3E}">
        <p14:creationId xmlns:p14="http://schemas.microsoft.com/office/powerpoint/2010/main" val="27303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wipe(left)">
                                      <p:cBhvr>
                                        <p:cTn id="7" dur="500"/>
                                        <p:tgtEl>
                                          <p:spTgt spid="204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4803">
                                            <p:txEl>
                                              <p:pRg st="1" end="1"/>
                                            </p:txEl>
                                          </p:spTgt>
                                        </p:tgtEl>
                                        <p:attrNameLst>
                                          <p:attrName>style.visibility</p:attrName>
                                        </p:attrNameLst>
                                      </p:cBhvr>
                                      <p:to>
                                        <p:strVal val="visible"/>
                                      </p:to>
                                    </p:set>
                                    <p:animEffect transition="in" filter="wipe(left)">
                                      <p:cBhvr>
                                        <p:cTn id="12" dur="500"/>
                                        <p:tgtEl>
                                          <p:spTgt spid="2048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21"/>
                                        </p:tgtEl>
                                        <p:attrNameLst>
                                          <p:attrName>style.visibility</p:attrName>
                                        </p:attrNameLst>
                                      </p:cBhvr>
                                      <p:to>
                                        <p:strVal val="visible"/>
                                      </p:to>
                                    </p:set>
                                    <p:animEffect transition="in" filter="wipe(left)">
                                      <p:cBhvr>
                                        <p:cTn id="17" dur="500"/>
                                        <p:tgtEl>
                                          <p:spTgt spid="2048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500"/>
                                        <p:tgtEl>
                                          <p:spTgt spid="2048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4822"/>
                                        </p:tgtEl>
                                        <p:attrNameLst>
                                          <p:attrName>style.visibility</p:attrName>
                                        </p:attrNameLst>
                                      </p:cBhvr>
                                      <p:to>
                                        <p:strVal val="visible"/>
                                      </p:to>
                                    </p:set>
                                    <p:animEffect transition="in" filter="wipe(left)">
                                      <p:cBhvr>
                                        <p:cTn id="27" dur="500"/>
                                        <p:tgtEl>
                                          <p:spTgt spid="2048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4823"/>
                                        </p:tgtEl>
                                        <p:attrNameLst>
                                          <p:attrName>style.visibility</p:attrName>
                                        </p:attrNameLst>
                                      </p:cBhvr>
                                      <p:to>
                                        <p:strVal val="visible"/>
                                      </p:to>
                                    </p:set>
                                    <p:animEffect transition="in" filter="wipe(left)">
                                      <p:cBhvr>
                                        <p:cTn id="32" dur="500"/>
                                        <p:tgtEl>
                                          <p:spTgt spid="204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P spid="20482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533400"/>
            <a:ext cx="2915816" cy="2246769"/>
          </a:xfrm>
          <a:prstGeom prst="rect">
            <a:avLst/>
          </a:prstGeom>
          <a:noFill/>
        </p:spPr>
        <p:txBody>
          <a:bodyPr wrap="square" rtlCol="0">
            <a:spAutoFit/>
          </a:bodyPr>
          <a:lstStyle/>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capacitance between each of the side wall to the FC &amp; the cathode to the ground grid</a:t>
            </a:r>
          </a:p>
          <a:p>
            <a:pPr marL="285750" indent="-285750">
              <a:buFont typeface="Wingdings" charset="2"/>
              <a:buChar char="§"/>
            </a:pPr>
            <a:r>
              <a:rPr lang="en-US" sz="2000" dirty="0">
                <a:solidFill>
                  <a:srgbClr val="3C5A77"/>
                </a:solidFill>
                <a:latin typeface="Arial Narrow" charset="0"/>
                <a:ea typeface="Arial Narrow" charset="0"/>
                <a:cs typeface="Arial Narrow" charset="0"/>
                <a:sym typeface="Wingdings"/>
              </a:rPr>
              <a:t>Calculate the total energy stored in the capacitors</a:t>
            </a:r>
          </a:p>
          <a:p>
            <a:pPr marL="285750" indent="-285750">
              <a:buFont typeface="Wingdings" charset="2"/>
              <a:buChar char="§"/>
            </a:pPr>
            <a:r>
              <a:rPr lang="en-US" sz="2000" dirty="0" err="1">
                <a:solidFill>
                  <a:srgbClr val="3C5A77"/>
                </a:solidFill>
                <a:latin typeface="Symbol" charset="2"/>
                <a:ea typeface="Symbol" charset="2"/>
                <a:cs typeface="Symbol" charset="2"/>
                <a:sym typeface="Wingdings"/>
              </a:rPr>
              <a:t>e</a:t>
            </a:r>
            <a:r>
              <a:rPr lang="en-US" sz="2000" baseline="-25000" dirty="0" err="1">
                <a:solidFill>
                  <a:srgbClr val="3C5A77"/>
                </a:solidFill>
                <a:latin typeface="+mj-lt"/>
                <a:ea typeface="Symbol" charset="2"/>
                <a:cs typeface="Symbol" charset="2"/>
                <a:sym typeface="Wingdings"/>
              </a:rPr>
              <a:t>LAr</a:t>
            </a:r>
            <a:r>
              <a:rPr lang="en-US" sz="2000" dirty="0">
                <a:solidFill>
                  <a:srgbClr val="3C5A77"/>
                </a:solidFill>
                <a:latin typeface="Arial Narrow" charset="0"/>
                <a:ea typeface="Arial Narrow" charset="0"/>
                <a:cs typeface="Arial Narrow" charset="0"/>
                <a:sym typeface="Wingdings"/>
              </a:rPr>
              <a:t> =1.5</a:t>
            </a:r>
            <a:r>
              <a:rPr lang="en-US" sz="2000" dirty="0">
                <a:solidFill>
                  <a:srgbClr val="3C5A77"/>
                </a:solidFill>
                <a:latin typeface="Symbol" charset="2"/>
                <a:ea typeface="Symbol" charset="2"/>
                <a:cs typeface="Symbol" charset="2"/>
                <a:sym typeface="Wingdings"/>
              </a:rPr>
              <a:t> e</a:t>
            </a:r>
            <a:r>
              <a:rPr lang="en-US" sz="2000" baseline="-25000" dirty="0">
                <a:solidFill>
                  <a:srgbClr val="3C5A77"/>
                </a:solidFill>
                <a:ea typeface="Symbol" charset="2"/>
                <a:cs typeface="Symbol" charset="2"/>
                <a:sym typeface="Wingdings"/>
              </a:rPr>
              <a:t>0</a:t>
            </a:r>
            <a:r>
              <a:rPr lang="en-US" sz="2000" dirty="0">
                <a:solidFill>
                  <a:srgbClr val="3C5A77"/>
                </a:solidFill>
                <a:latin typeface="Arial Narrow" charset="0"/>
                <a:ea typeface="Arial Narrow" charset="0"/>
                <a:cs typeface="Arial Narrow" charset="0"/>
                <a:sym typeface="Wingdings"/>
              </a:rPr>
              <a:t> </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ProtoDUNE</a:t>
            </a:r>
            <a:r>
              <a:rPr lang="en-US" sz="4000" b="1" dirty="0">
                <a:solidFill>
                  <a:srgbClr val="C00000"/>
                </a:solidFill>
                <a:latin typeface="Arial Narrow" charset="0"/>
                <a:ea typeface="Arial Narrow" charset="0"/>
                <a:cs typeface="Arial Narrow" charset="0"/>
              </a:rPr>
              <a:t> Dual Phase</a:t>
            </a: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Field 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19</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0.75 m</a:t>
            </a:r>
          </a:p>
        </p:txBody>
      </p:sp>
      <p:sp>
        <p:nvSpPr>
          <p:cNvPr id="19" name="Date Placeholder 18"/>
          <p:cNvSpPr>
            <a:spLocks noGrp="1"/>
          </p:cNvSpPr>
          <p:nvPr>
            <p:ph type="dt" sz="half" idx="10"/>
          </p:nvPr>
        </p:nvSpPr>
        <p:spPr/>
        <p:txBody>
          <a:bodyPr/>
          <a:lstStyle/>
          <a:p>
            <a:pPr>
              <a:defRPr/>
            </a:pPr>
            <a:r>
              <a:rPr lang="en-US"/>
              <a:t>Monday, June 17, 2019</a:t>
            </a:r>
          </a:p>
        </p:txBody>
      </p:sp>
      <p:sp>
        <p:nvSpPr>
          <p:cNvPr id="24" name="Footer Placeholder 23"/>
          <p:cNvSpPr>
            <a:spLocks noGrp="1"/>
          </p:cNvSpPr>
          <p:nvPr>
            <p:ph type="ftr" sz="quarter" idx="11"/>
          </p:nvPr>
        </p:nvSpPr>
        <p:spPr/>
        <p:txBody>
          <a:bodyPr/>
          <a:lstStyle/>
          <a:p>
            <a:pPr>
              <a:defRPr/>
            </a:pPr>
            <a:r>
              <a:rPr lang="de-DE"/>
              <a:t>PHYS 1444-001, Summer 2019             Dr. Jaehoon Yu</a:t>
            </a: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343400"/>
            <a:ext cx="2911687" cy="1942641"/>
          </a:xfrm>
          <a:prstGeom prst="rect">
            <a:avLst/>
          </a:prstGeom>
        </p:spPr>
      </p:pic>
      <p:sp>
        <p:nvSpPr>
          <p:cNvPr id="25" name="ZoneTexte 22"/>
          <p:cNvSpPr txBox="1"/>
          <p:nvPr/>
        </p:nvSpPr>
        <p:spPr>
          <a:xfrm>
            <a:off x="685800" y="4013753"/>
            <a:ext cx="606256" cy="461665"/>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1 m</a:t>
            </a:r>
          </a:p>
        </p:txBody>
      </p:sp>
      <p:cxnSp>
        <p:nvCxnSpPr>
          <p:cNvPr id="26" name="Connecteur droit avec flèche 20"/>
          <p:cNvCxnSpPr/>
          <p:nvPr/>
        </p:nvCxnSpPr>
        <p:spPr>
          <a:xfrm flipH="1" flipV="1">
            <a:off x="685800" y="3962071"/>
            <a:ext cx="624639" cy="66215"/>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69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17, 2019</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6096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76200" y="538213"/>
            <a:ext cx="8991600" cy="5334000"/>
          </a:xfrm>
        </p:spPr>
        <p:txBody>
          <a:bodyPr/>
          <a:lstStyle/>
          <a:p>
            <a:r>
              <a:rPr lang="en-US" sz="2000" dirty="0"/>
              <a:t>Quadruple extra credit</a:t>
            </a:r>
          </a:p>
          <a:p>
            <a:pPr lvl="1"/>
            <a:r>
              <a:rPr lang="en-US" sz="1800" dirty="0"/>
              <a:t>Meeting with the Nobel Laureate from 12pm – 1pm this Wednesday in CPB303</a:t>
            </a:r>
          </a:p>
          <a:p>
            <a:pPr lvl="1"/>
            <a:r>
              <a:rPr lang="en-US" sz="1800" dirty="0"/>
              <a:t>Sign in sheet will be available for the extra credit</a:t>
            </a:r>
          </a:p>
          <a:p>
            <a:pPr lvl="1"/>
            <a:r>
              <a:rPr lang="en-US" sz="1800" dirty="0"/>
              <a:t>Lunch may be provided</a:t>
            </a:r>
          </a:p>
          <a:p>
            <a:r>
              <a:rPr lang="en-US" sz="2000" dirty="0"/>
              <a:t>Mid-term exam</a:t>
            </a:r>
          </a:p>
          <a:p>
            <a:pPr lvl="1"/>
            <a:r>
              <a:rPr lang="en-US" sz="1800" dirty="0"/>
              <a:t>In class tomorrow, Tuesday, June 18</a:t>
            </a:r>
          </a:p>
          <a:p>
            <a:pPr lvl="1"/>
            <a:r>
              <a:rPr lang="en-US" sz="1800" dirty="0"/>
              <a:t>Comprehensive exam which covers CH21.1 through CH24.6 plus appendices A and B the math refresher</a:t>
            </a:r>
          </a:p>
          <a:p>
            <a:pPr lvl="1" eaLnBrk="1" hangingPunct="1"/>
            <a:r>
              <a:rPr lang="en-US" sz="1800" dirty="0"/>
              <a:t>BYOF: You may bring one 8.5x11.5 sheet (front and back) of </a:t>
            </a:r>
            <a:r>
              <a:rPr lang="en-US" sz="1800" b="1" u="sng" dirty="0">
                <a:solidFill>
                  <a:srgbClr val="FF0000"/>
                </a:solidFill>
              </a:rPr>
              <a:t>handwritten</a:t>
            </a:r>
            <a:r>
              <a:rPr lang="en-US" sz="1800" dirty="0"/>
              <a:t> formulae and values of constants for the exam</a:t>
            </a:r>
          </a:p>
          <a:p>
            <a:pPr lvl="1" eaLnBrk="1" hangingPunct="1"/>
            <a:r>
              <a:rPr lang="en-US" sz="1800" dirty="0"/>
              <a:t>No derivations, word definitions, setups or solutions of any problems!</a:t>
            </a:r>
          </a:p>
          <a:p>
            <a:pPr lvl="1" eaLnBrk="1" hangingPunct="1"/>
            <a:r>
              <a:rPr lang="en-US" sz="1800" dirty="0"/>
              <a:t>No additional formulae or values of constants will be provided!</a:t>
            </a:r>
          </a:p>
          <a:p>
            <a:r>
              <a:rPr lang="en-US" sz="2000" dirty="0"/>
              <a:t>Quiz 2 results</a:t>
            </a:r>
          </a:p>
          <a:p>
            <a:pPr lvl="1"/>
            <a:r>
              <a:rPr lang="en-US" sz="1800" dirty="0"/>
              <a:t>Class Average: 31.3/60</a:t>
            </a:r>
          </a:p>
          <a:p>
            <a:pPr lvl="2"/>
            <a:r>
              <a:rPr lang="en-US" sz="1600" dirty="0"/>
              <a:t>Equivalent to 52.2/100</a:t>
            </a:r>
          </a:p>
          <a:p>
            <a:pPr lvl="2"/>
            <a:r>
              <a:rPr lang="en-US" sz="1600" dirty="0"/>
              <a:t>Previous results: 44.3/100</a:t>
            </a:r>
          </a:p>
          <a:p>
            <a:pPr lvl="1"/>
            <a:r>
              <a:rPr lang="en-US" sz="1800" dirty="0"/>
              <a:t>Top score: 49/60</a:t>
            </a:r>
          </a:p>
        </p:txBody>
      </p:sp>
    </p:spTree>
    <p:extLst>
      <p:ext uri="{BB962C8B-B14F-4D97-AF65-F5344CB8AC3E}">
        <p14:creationId xmlns:p14="http://schemas.microsoft.com/office/powerpoint/2010/main" val="39775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down)">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down)">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down)">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down)">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down)">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down)">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down)">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down)">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down)">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down)">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down)">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down)">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down)">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down)">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down)">
                                      <p:cBhvr>
                                        <p:cTn id="77"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June 17, 2019</a:t>
            </a: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2019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20</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a:solidFill>
                  <a:schemeClr val="accent2"/>
                </a:solidFill>
                <a:latin typeface="Arial Narrow" charset="0"/>
              </a:rPr>
              <a:t>Let’s 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 Dielectric Material on Capacitance </a:t>
            </a:r>
          </a:p>
        </p:txBody>
      </p:sp>
      <p:sp>
        <p:nvSpPr>
          <p:cNvPr id="305157" name="Rectangle 5"/>
          <p:cNvSpPr>
            <a:spLocks noChangeArrowheads="1"/>
          </p:cNvSpPr>
          <p:nvPr/>
        </p:nvSpPr>
        <p:spPr bwMode="auto">
          <a:xfrm>
            <a:off x="457200" y="3810000"/>
            <a:ext cx="815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the each plate of the capacitor increases by K as a 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C=Q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/V=KQ</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/V</a:t>
            </a:r>
            <a:r>
              <a:rPr lang="en-US" sz="2000" baseline="-25000" dirty="0">
                <a:solidFill>
                  <a:srgbClr val="660066"/>
                </a:solidFill>
                <a:latin typeface="Arial Narrow" charset="0"/>
                <a:sym typeface="Wingdings" charset="0"/>
              </a:rPr>
              <a:t>0</a:t>
            </a:r>
            <a:r>
              <a:rPr lang="en-US" sz="2000" dirty="0">
                <a:solidFill>
                  <a:srgbClr val="660066"/>
                </a:solidFill>
                <a:latin typeface="Arial Narrow" charset="0"/>
                <a:sym typeface="Wingdings" charset="0"/>
              </a:rPr>
              <a:t>=KC</a:t>
            </a:r>
            <a:r>
              <a:rPr lang="en-US" sz="2000" baseline="-25000" dirty="0">
                <a:solidFill>
                  <a:srgbClr val="660066"/>
                </a:solidFill>
                <a:latin typeface="Arial Narrow" charset="0"/>
                <a:sym typeface="Wingdings" charset="0"/>
              </a:rPr>
              <a:t>0</a:t>
            </a: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
        <p:nvSpPr>
          <p:cNvPr id="2" name="Rectangle 1"/>
          <p:cNvSpPr/>
          <p:nvPr/>
        </p:nvSpPr>
        <p:spPr bwMode="auto">
          <a:xfrm>
            <a:off x="1752600" y="2514600"/>
            <a:ext cx="25908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p:cNvSpPr/>
          <p:nvPr/>
        </p:nvSpPr>
        <p:spPr bwMode="auto">
          <a:xfrm>
            <a:off x="4343400" y="1143000"/>
            <a:ext cx="43434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43434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477000" y="2286000"/>
            <a:ext cx="2133600" cy="1371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523833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05155">
                                            <p:txEl>
                                              <p:pRg st="0" end="0"/>
                                            </p:txEl>
                                          </p:spTgt>
                                        </p:tgtEl>
                                        <p:attrNameLst>
                                          <p:attrName>style.visibility</p:attrName>
                                        </p:attrNameLst>
                                      </p:cBhvr>
                                      <p:to>
                                        <p:strVal val="visible"/>
                                      </p:to>
                                    </p:set>
                                    <p:animEffect transition="in" filter="wipe(left)">
                                      <p:cBhvr>
                                        <p:cTn id="7" dur="500"/>
                                        <p:tgtEl>
                                          <p:spTgt spid="30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05158"/>
                                        </p:tgtEl>
                                        <p:attrNameLst>
                                          <p:attrName>style.visibility</p:attrName>
                                        </p:attrNameLst>
                                      </p:cBhvr>
                                      <p:to>
                                        <p:strVal val="visible"/>
                                      </p:to>
                                    </p:set>
                                    <p:animEffect transition="in" filter="wipe(left)">
                                      <p:cBhvr>
                                        <p:cTn id="12" dur="500"/>
                                        <p:tgtEl>
                                          <p:spTgt spid="305158"/>
                                        </p:tgtEl>
                                      </p:cBhvr>
                                    </p:animEffect>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05154"/>
                                        </p:tgtEl>
                                        <p:attrNameLst>
                                          <p:attrName>style.visibility</p:attrName>
                                        </p:attrNameLst>
                                      </p:cBhvr>
                                      <p:to>
                                        <p:strVal val="visible"/>
                                      </p:to>
                                    </p:set>
                                    <p:animEffect transition="in" filter="wipe(left)">
                                      <p:cBhvr>
                                        <p:cTn id="16" dur="500"/>
                                        <p:tgtEl>
                                          <p:spTgt spid="30515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05157">
                                            <p:txEl>
                                              <p:pRg st="0" end="0"/>
                                            </p:txEl>
                                          </p:spTgt>
                                        </p:tgtEl>
                                        <p:attrNameLst>
                                          <p:attrName>style.visibility</p:attrName>
                                        </p:attrNameLst>
                                      </p:cBhvr>
                                      <p:to>
                                        <p:strVal val="visible"/>
                                      </p:to>
                                    </p:set>
                                    <p:animEffect transition="in" filter="wipe(left)">
                                      <p:cBhvr>
                                        <p:cTn id="21" dur="500"/>
                                        <p:tgtEl>
                                          <p:spTgt spid="305157">
                                            <p:txEl>
                                              <p:pRg st="0" end="0"/>
                                            </p:txEl>
                                          </p:spTgt>
                                        </p:tgtEl>
                                      </p:cBhvr>
                                    </p:animEffect>
                                  </p:childTnLst>
                                </p:cTn>
                              </p:par>
                            </p:childTnLst>
                          </p:cTn>
                        </p:par>
                        <p:par>
                          <p:cTn id="22" fill="hold">
                            <p:stCondLst>
                              <p:cond delay="2050"/>
                            </p:stCondLst>
                            <p:childTnLst>
                              <p:par>
                                <p:cTn id="23" presetID="22" presetClass="exit" presetSubtype="8" fill="hold" grpId="0" nodeType="afterEffect">
                                  <p:stCondLst>
                                    <p:cond delay="0"/>
                                  </p:stCondLst>
                                  <p:childTnLst>
                                    <p:animEffect transition="out" filter="wipe(left)">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05157">
                                            <p:txEl>
                                              <p:pRg st="1" end="1"/>
                                            </p:txEl>
                                          </p:spTgt>
                                        </p:tgtEl>
                                        <p:attrNameLst>
                                          <p:attrName>style.visibility</p:attrName>
                                        </p:attrNameLst>
                                      </p:cBhvr>
                                      <p:to>
                                        <p:strVal val="visible"/>
                                      </p:to>
                                    </p:set>
                                    <p:animEffect transition="in" filter="wipe(left)">
                                      <p:cBhvr>
                                        <p:cTn id="30" dur="500"/>
                                        <p:tgtEl>
                                          <p:spTgt spid="305157">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05159"/>
                                        </p:tgtEl>
                                        <p:attrNameLst>
                                          <p:attrName>style.visibility</p:attrName>
                                        </p:attrNameLst>
                                      </p:cBhvr>
                                      <p:to>
                                        <p:strVal val="visible"/>
                                      </p:to>
                                    </p:set>
                                    <p:animEffect transition="in" filter="wipe(left)">
                                      <p:cBhvr>
                                        <p:cTn id="35" dur="500"/>
                                        <p:tgtEl>
                                          <p:spTgt spid="30515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2"/>
                                        </p:tgtEl>
                                        <p:attrNameLst>
                                          <p:attrName>ppt_w</p:attrName>
                                        </p:attrNameLst>
                                      </p:cBhvr>
                                      <p:tavLst>
                                        <p:tav tm="0">
                                          <p:val>
                                            <p:strVal val="ppt_w"/>
                                          </p:val>
                                        </p:tav>
                                        <p:tav tm="100000">
                                          <p:val>
                                            <p:fltVal val="0"/>
                                          </p:val>
                                        </p:tav>
                                      </p:tavLst>
                                    </p:anim>
                                    <p:anim calcmode="lin" valueType="num">
                                      <p:cBhvr>
                                        <p:cTn id="40" dur="500"/>
                                        <p:tgtEl>
                                          <p:spTgt spid="2"/>
                                        </p:tgtEl>
                                        <p:attrNameLst>
                                          <p:attrName>ppt_h</p:attrName>
                                        </p:attrNameLst>
                                      </p:cBhvr>
                                      <p:tavLst>
                                        <p:tav tm="0">
                                          <p:val>
                                            <p:strVal val="ppt_h"/>
                                          </p:val>
                                        </p:tav>
                                        <p:tav tm="100000">
                                          <p:val>
                                            <p:fltVal val="0"/>
                                          </p:val>
                                        </p:tav>
                                      </p:tavLst>
                                    </p:anim>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childTnLst>
                          </p:cTn>
                        </p:par>
                        <p:par>
                          <p:cTn id="43" fill="hold">
                            <p:stCondLst>
                              <p:cond delay="500"/>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05157">
                                            <p:txEl>
                                              <p:pRg st="2" end="2"/>
                                            </p:txEl>
                                          </p:spTgt>
                                        </p:tgtEl>
                                        <p:attrNameLst>
                                          <p:attrName>style.visibility</p:attrName>
                                        </p:attrNameLst>
                                      </p:cBhvr>
                                      <p:to>
                                        <p:strVal val="visible"/>
                                      </p:to>
                                    </p:set>
                                    <p:animEffect transition="in" filter="wipe(left)">
                                      <p:cBhvr>
                                        <p:cTn id="46" dur="500"/>
                                        <p:tgtEl>
                                          <p:spTgt spid="30515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xit" presetSubtype="8" fill="hold" grpId="0" nodeType="clickEffect">
                                  <p:stCondLst>
                                    <p:cond delay="0"/>
                                  </p:stCondLst>
                                  <p:childTnLst>
                                    <p:animEffect transition="out" filter="wipe(left)">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05157">
                                            <p:txEl>
                                              <p:pRg st="3" end="3"/>
                                            </p:txEl>
                                          </p:spTgt>
                                        </p:tgtEl>
                                        <p:attrNameLst>
                                          <p:attrName>style.visibility</p:attrName>
                                        </p:attrNameLst>
                                      </p:cBhvr>
                                      <p:to>
                                        <p:strVal val="visible"/>
                                      </p:to>
                                    </p:set>
                                    <p:animEffect transition="in" filter="wipe(left)">
                                      <p:cBhvr>
                                        <p:cTn id="61" dur="500"/>
                                        <p:tgtEl>
                                          <p:spTgt spid="305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5" grpId="0" build="p"/>
      <p:bldP spid="305157" grpId="0" build="p"/>
      <p:bldP spid="305158" grpId="0" animBg="1"/>
      <p:bldP spid="305159" grpId="0" animBg="1"/>
      <p:bldP spid="2"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17,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21</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 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plates</a:t>
            </a: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the 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 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16788" name="Equation" r:id="rId3" imgW="495000" imgH="368280" progId="Equation.DSMT4">
                  <p:embed/>
                </p:oleObj>
              </mc:Choice>
              <mc:Fallback>
                <p:oleObj name="Equation" r:id="rId3" imgW="495000" imgH="368280" progId="Equation.DSMT4">
                  <p:embed/>
                  <p:pic>
                    <p:nvPicPr>
                      <p:cNvPr id="231432"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16789" name="Equation" r:id="rId5" imgW="1384200" imgH="368280" progId="Equation.DSMT4">
                  <p:embed/>
                </p:oleObj>
              </mc:Choice>
              <mc:Fallback>
                <p:oleObj name="Equation" r:id="rId5" imgW="1384200" imgH="368280" progId="Equation.DSMT4">
                  <p:embed/>
                  <p:pic>
                    <p:nvPicPr>
                      <p:cNvPr id="23143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16790" name="Equation" r:id="rId7" imgW="545760" imgH="368280" progId="Equation.DSMT4">
                  <p:embed/>
                </p:oleObj>
              </mc:Choice>
              <mc:Fallback>
                <p:oleObj name="Equation" r:id="rId7" imgW="545760" imgH="368280" progId="Equation.DSMT4">
                  <p:embed/>
                  <p:pic>
                    <p:nvPicPr>
                      <p:cNvPr id="23143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34169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wipe(left)">
                                      <p:cBhvr>
                                        <p:cTn id="7" dur="500"/>
                                        <p:tgtEl>
                                          <p:spTgt spid="231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wipe(left)">
                                      <p:cBhvr>
                                        <p:cTn id="12" dur="500"/>
                                        <p:tgtEl>
                                          <p:spTgt spid="2314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1432"/>
                                        </p:tgtEl>
                                        <p:attrNameLst>
                                          <p:attrName>style.visibility</p:attrName>
                                        </p:attrNameLst>
                                      </p:cBhvr>
                                      <p:to>
                                        <p:strVal val="visible"/>
                                      </p:to>
                                    </p:set>
                                    <p:animEffect transition="in" filter="wipe(left)">
                                      <p:cBhvr>
                                        <p:cTn id="17" dur="500"/>
                                        <p:tgtEl>
                                          <p:spTgt spid="2314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31427">
                                            <p:txEl>
                                              <p:pRg st="2" end="2"/>
                                            </p:txEl>
                                          </p:spTgt>
                                        </p:tgtEl>
                                        <p:attrNameLst>
                                          <p:attrName>style.visibility</p:attrName>
                                        </p:attrNameLst>
                                      </p:cBhvr>
                                      <p:to>
                                        <p:strVal val="visible"/>
                                      </p:to>
                                    </p:set>
                                    <p:animEffect transition="in" filter="wipe(left)">
                                      <p:cBhvr>
                                        <p:cTn id="22" dur="500"/>
                                        <p:tgtEl>
                                          <p:spTgt spid="2314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31427">
                                            <p:txEl>
                                              <p:pRg st="3" end="3"/>
                                            </p:txEl>
                                          </p:spTgt>
                                        </p:tgtEl>
                                        <p:attrNameLst>
                                          <p:attrName>style.visibility</p:attrName>
                                        </p:attrNameLst>
                                      </p:cBhvr>
                                      <p:to>
                                        <p:strVal val="visible"/>
                                      </p:to>
                                    </p:set>
                                    <p:animEffect transition="in" filter="wipe(left)">
                                      <p:cBhvr>
                                        <p:cTn id="27" dur="500"/>
                                        <p:tgtEl>
                                          <p:spTgt spid="2314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31427">
                                            <p:txEl>
                                              <p:pRg st="4" end="4"/>
                                            </p:txEl>
                                          </p:spTgt>
                                        </p:tgtEl>
                                        <p:attrNameLst>
                                          <p:attrName>style.visibility</p:attrName>
                                        </p:attrNameLst>
                                      </p:cBhvr>
                                      <p:to>
                                        <p:strVal val="visible"/>
                                      </p:to>
                                    </p:set>
                                    <p:animEffect transition="in" filter="wipe(left)">
                                      <p:cBhvr>
                                        <p:cTn id="32" dur="500"/>
                                        <p:tgtEl>
                                          <p:spTgt spid="2314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31427">
                                            <p:txEl>
                                              <p:pRg st="5" end="5"/>
                                            </p:txEl>
                                          </p:spTgt>
                                        </p:tgtEl>
                                        <p:attrNameLst>
                                          <p:attrName>style.visibility</p:attrName>
                                        </p:attrNameLst>
                                      </p:cBhvr>
                                      <p:to>
                                        <p:strVal val="visible"/>
                                      </p:to>
                                    </p:set>
                                    <p:animEffect transition="in" filter="wipe(left)">
                                      <p:cBhvr>
                                        <p:cTn id="37" dur="500"/>
                                        <p:tgtEl>
                                          <p:spTgt spid="2314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31427">
                                            <p:txEl>
                                              <p:pRg st="6" end="6"/>
                                            </p:txEl>
                                          </p:spTgt>
                                        </p:tgtEl>
                                        <p:attrNameLst>
                                          <p:attrName>style.visibility</p:attrName>
                                        </p:attrNameLst>
                                      </p:cBhvr>
                                      <p:to>
                                        <p:strVal val="visible"/>
                                      </p:to>
                                    </p:set>
                                    <p:animEffect transition="in" filter="wipe(left)">
                                      <p:cBhvr>
                                        <p:cTn id="42" dur="500"/>
                                        <p:tgtEl>
                                          <p:spTgt spid="23142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1433"/>
                                        </p:tgtEl>
                                        <p:attrNameLst>
                                          <p:attrName>style.visibility</p:attrName>
                                        </p:attrNameLst>
                                      </p:cBhvr>
                                      <p:to>
                                        <p:strVal val="visible"/>
                                      </p:to>
                                    </p:set>
                                    <p:animEffect transition="in" filter="wipe(left)">
                                      <p:cBhvr>
                                        <p:cTn id="47" dur="500"/>
                                        <p:tgtEl>
                                          <p:spTgt spid="2314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31427">
                                            <p:txEl>
                                              <p:pRg st="7" end="7"/>
                                            </p:txEl>
                                          </p:spTgt>
                                        </p:tgtEl>
                                        <p:attrNameLst>
                                          <p:attrName>style.visibility</p:attrName>
                                        </p:attrNameLst>
                                      </p:cBhvr>
                                      <p:to>
                                        <p:strVal val="visible"/>
                                      </p:to>
                                    </p:set>
                                    <p:animEffect transition="in" filter="wipe(left)">
                                      <p:cBhvr>
                                        <p:cTn id="52" dur="500"/>
                                        <p:tgtEl>
                                          <p:spTgt spid="231427">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1434"/>
                                        </p:tgtEl>
                                        <p:attrNameLst>
                                          <p:attrName>style.visibility</p:attrName>
                                        </p:attrNameLst>
                                      </p:cBhvr>
                                      <p:to>
                                        <p:strVal val="visible"/>
                                      </p:to>
                                    </p:set>
                                    <p:animEffect transition="in" filter="wipe(left)">
                                      <p:cBhvr>
                                        <p:cTn id="57" dur="500"/>
                                        <p:tgtEl>
                                          <p:spTgt spid="23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June 17,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22</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 11</a:t>
            </a:r>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the </a:t>
            </a:r>
            <a:r>
              <a:rPr lang="en-US" sz="2000" dirty="0">
                <a:solidFill>
                  <a:schemeClr val="accent2"/>
                </a:solidFill>
                <a:latin typeface="Arial Narrow" charset="0"/>
              </a:rPr>
              <a:t>dielectric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17982" name="Equation" r:id="rId4" imgW="253800" imgH="164880" progId="Equation.DSMT4">
                  <p:embed/>
                </p:oleObj>
              </mc:Choice>
              <mc:Fallback>
                <p:oleObj name="Equation" r:id="rId4" imgW="253800" imgH="164880" progId="Equation.DSMT4">
                  <p:embed/>
                  <p:pic>
                    <p:nvPicPr>
                      <p:cNvPr id="20687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17983" name="Equation" r:id="rId6" imgW="253800" imgH="190440" progId="Equation.DSMT4">
                  <p:embed/>
                </p:oleObj>
              </mc:Choice>
              <mc:Fallback>
                <p:oleObj name="Equation" r:id="rId6" imgW="253800" imgH="190440" progId="Equation.DSMT4">
                  <p:embed/>
                  <p:pic>
                    <p:nvPicPr>
                      <p:cNvPr id="206877"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17984" name="Equation" r:id="rId8" imgW="355320" imgH="368280" progId="Equation.DSMT4">
                  <p:embed/>
                </p:oleObj>
              </mc:Choice>
              <mc:Fallback>
                <p:oleObj name="Equation" r:id="rId8" imgW="355320" imgH="368280" progId="Equation.DSMT4">
                  <p:embed/>
                  <p:pic>
                    <p:nvPicPr>
                      <p:cNvPr id="206879"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17985" name="Equation" r:id="rId10" imgW="507960" imgH="368280" progId="Equation.DSMT4">
                  <p:embed/>
                </p:oleObj>
              </mc:Choice>
              <mc:Fallback>
                <p:oleObj name="Equation" r:id="rId10" imgW="507960" imgH="368280" progId="Equation.DSMT4">
                  <p:embed/>
                  <p:pic>
                    <p:nvPicPr>
                      <p:cNvPr id="20688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17986" name="Equation" r:id="rId12" imgW="3632040" imgH="406080" progId="Equation.DSMT4">
                  <p:embed/>
                </p:oleObj>
              </mc:Choice>
              <mc:Fallback>
                <p:oleObj name="Equation" r:id="rId12" imgW="3632040" imgH="406080" progId="Equation.DSMT4">
                  <p:embed/>
                  <p:pic>
                    <p:nvPicPr>
                      <p:cNvPr id="206881"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17987" name="Equation" r:id="rId14" imgW="253800" imgH="152280" progId="Equation.DSMT4">
                  <p:embed/>
                </p:oleObj>
              </mc:Choice>
              <mc:Fallback>
                <p:oleObj name="Equation" r:id="rId14" imgW="253800" imgH="152280" progId="Equation.DSMT4">
                  <p:embed/>
                  <p:pic>
                    <p:nvPicPr>
                      <p:cNvPr id="206882"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17988" name="Equation" r:id="rId16" imgW="266400" imgH="164880" progId="Equation.DSMT4">
                  <p:embed/>
                </p:oleObj>
              </mc:Choice>
              <mc:Fallback>
                <p:oleObj name="Equation" r:id="rId16" imgW="266400" imgH="164880" progId="Equation.DSMT4">
                  <p:embed/>
                  <p:pic>
                    <p:nvPicPr>
                      <p:cNvPr id="206884"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17989" name="Equation" r:id="rId18" imgW="355320" imgH="164880" progId="Equation.DSMT4">
                  <p:embed/>
                </p:oleObj>
              </mc:Choice>
              <mc:Fallback>
                <p:oleObj name="Equation" r:id="rId18" imgW="355320" imgH="164880" progId="Equation.DSMT4">
                  <p:embed/>
                  <p:pic>
                    <p:nvPicPr>
                      <p:cNvPr id="206885" name="Object 3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17990" name="Equation" r:id="rId20" imgW="2489040" imgH="279360" progId="Equation.DSMT4">
                  <p:embed/>
                </p:oleObj>
              </mc:Choice>
              <mc:Fallback>
                <p:oleObj name="Equation" r:id="rId20" imgW="2489040" imgH="279360" progId="Equation.DSMT4">
                  <p:embed/>
                  <p:pic>
                    <p:nvPicPr>
                      <p:cNvPr id="206886" name="Object 3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17991" name="Equation" r:id="rId22" imgW="279360" imgH="368280" progId="Equation.DSMT4">
                  <p:embed/>
                </p:oleObj>
              </mc:Choice>
              <mc:Fallback>
                <p:oleObj name="Equation" r:id="rId22" imgW="279360" imgH="368280" progId="Equation.DSMT4">
                  <p:embed/>
                  <p:pic>
                    <p:nvPicPr>
                      <p:cNvPr id="206887" name="Object 3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17992" name="Equation" r:id="rId24" imgW="1612800" imgH="380880" progId="Equation.DSMT4">
                  <p:embed/>
                </p:oleObj>
              </mc:Choice>
              <mc:Fallback>
                <p:oleObj name="Equation" r:id="rId24" imgW="1612800" imgH="380880" progId="Equation.DSMT4">
                  <p:embed/>
                  <p:pic>
                    <p:nvPicPr>
                      <p:cNvPr id="206888" name="Object 4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17993" name="Equation" r:id="rId26" imgW="533160" imgH="368280" progId="Equation.DSMT4">
                  <p:embed/>
                </p:oleObj>
              </mc:Choice>
              <mc:Fallback>
                <p:oleObj name="Equation" r:id="rId26" imgW="533160" imgH="368280" progId="Equation.DSMT4">
                  <p:embed/>
                  <p:pic>
                    <p:nvPicPr>
                      <p:cNvPr id="206889" name="Object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17994" name="Equation" r:id="rId28" imgW="2145960" imgH="368280" progId="Equation.DSMT4">
                  <p:embed/>
                </p:oleObj>
              </mc:Choice>
              <mc:Fallback>
                <p:oleObj name="Equation" r:id="rId28" imgW="2145960" imgH="368280" progId="Equation.DSMT4">
                  <p:embed/>
                  <p:pic>
                    <p:nvPicPr>
                      <p:cNvPr id="206890" name="Object 4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152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6876"/>
                                        </p:tgtEl>
                                        <p:attrNameLst>
                                          <p:attrName>style.visibility</p:attrName>
                                        </p:attrNameLst>
                                      </p:cBhvr>
                                      <p:to>
                                        <p:strVal val="visible"/>
                                      </p:to>
                                    </p:set>
                                    <p:anim calcmode="lin" valueType="num">
                                      <p:cBhvr>
                                        <p:cTn id="12" dur="500" fill="hold"/>
                                        <p:tgtEl>
                                          <p:spTgt spid="206876"/>
                                        </p:tgtEl>
                                        <p:attrNameLst>
                                          <p:attrName>ppt_w</p:attrName>
                                        </p:attrNameLst>
                                      </p:cBhvr>
                                      <p:tavLst>
                                        <p:tav tm="0">
                                          <p:val>
                                            <p:fltVal val="0"/>
                                          </p:val>
                                        </p:tav>
                                        <p:tav tm="100000">
                                          <p:val>
                                            <p:strVal val="#ppt_w"/>
                                          </p:val>
                                        </p:tav>
                                      </p:tavLst>
                                    </p:anim>
                                    <p:anim calcmode="lin" valueType="num">
                                      <p:cBhvr>
                                        <p:cTn id="13" dur="500" fill="hold"/>
                                        <p:tgtEl>
                                          <p:spTgt spid="206876"/>
                                        </p:tgtEl>
                                        <p:attrNameLst>
                                          <p:attrName>ppt_h</p:attrName>
                                        </p:attrNameLst>
                                      </p:cBhvr>
                                      <p:tavLst>
                                        <p:tav tm="0">
                                          <p:val>
                                            <p:fltVal val="0"/>
                                          </p:val>
                                        </p:tav>
                                        <p:tav tm="100000">
                                          <p:val>
                                            <p:strVal val="#ppt_h"/>
                                          </p:val>
                                        </p:tav>
                                      </p:tavLst>
                                    </p:anim>
                                    <p:animEffect transition="in" filter="fade">
                                      <p:cBhvr>
                                        <p:cTn id="14" dur="500"/>
                                        <p:tgtEl>
                                          <p:spTgt spid="20687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06855"/>
                                        </p:tgtEl>
                                        <p:attrNameLst>
                                          <p:attrName>style.visibility</p:attrName>
                                        </p:attrNameLst>
                                      </p:cBhvr>
                                      <p:to>
                                        <p:strVal val="visible"/>
                                      </p:to>
                                    </p:set>
                                    <p:animEffect transition="in" filter="wipe(left)">
                                      <p:cBhvr>
                                        <p:cTn id="19" dur="500"/>
                                        <p:tgtEl>
                                          <p:spTgt spid="206855"/>
                                        </p:tgtEl>
                                      </p:cBhvr>
                                    </p:animEffect>
                                  </p:childTnLst>
                                </p:cTn>
                              </p:par>
                              <p:par>
                                <p:cTn id="20" presetID="22" presetClass="entr" presetSubtype="8" fill="hold" nodeType="withEffect">
                                  <p:stCondLst>
                                    <p:cond delay="0"/>
                                  </p:stCondLst>
                                  <p:childTnLst>
                                    <p:set>
                                      <p:cBhvr>
                                        <p:cTn id="21" dur="1" fill="hold">
                                          <p:stCondLst>
                                            <p:cond delay="0"/>
                                          </p:stCondLst>
                                        </p:cTn>
                                        <p:tgtEl>
                                          <p:spTgt spid="206870"/>
                                        </p:tgtEl>
                                        <p:attrNameLst>
                                          <p:attrName>style.visibility</p:attrName>
                                        </p:attrNameLst>
                                      </p:cBhvr>
                                      <p:to>
                                        <p:strVal val="visible"/>
                                      </p:to>
                                    </p:set>
                                    <p:animEffect transition="in" filter="wipe(left)">
                                      <p:cBhvr>
                                        <p:cTn id="22" dur="500"/>
                                        <p:tgtEl>
                                          <p:spTgt spid="2068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6879"/>
                                        </p:tgtEl>
                                        <p:attrNameLst>
                                          <p:attrName>style.visibility</p:attrName>
                                        </p:attrNameLst>
                                      </p:cBhvr>
                                      <p:to>
                                        <p:strVal val="visible"/>
                                      </p:to>
                                    </p:set>
                                    <p:animEffect transition="in" filter="wipe(left)">
                                      <p:cBhvr>
                                        <p:cTn id="27" dur="500"/>
                                        <p:tgtEl>
                                          <p:spTgt spid="20687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80"/>
                                        </p:tgtEl>
                                        <p:attrNameLst>
                                          <p:attrName>style.visibility</p:attrName>
                                        </p:attrNameLst>
                                      </p:cBhvr>
                                      <p:to>
                                        <p:strVal val="visible"/>
                                      </p:to>
                                    </p:set>
                                    <p:animEffect transition="in" filter="wipe(left)">
                                      <p:cBhvr>
                                        <p:cTn id="32" dur="500"/>
                                        <p:tgtEl>
                                          <p:spTgt spid="2068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81"/>
                                        </p:tgtEl>
                                        <p:attrNameLst>
                                          <p:attrName>style.visibility</p:attrName>
                                        </p:attrNameLst>
                                      </p:cBhvr>
                                      <p:to>
                                        <p:strVal val="visible"/>
                                      </p:to>
                                    </p:set>
                                    <p:animEffect transition="in" filter="wipe(left)">
                                      <p:cBhvr>
                                        <p:cTn id="37" dur="500"/>
                                        <p:tgtEl>
                                          <p:spTgt spid="206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7"/>
                                        </p:tgtEl>
                                        <p:attrNameLst>
                                          <p:attrName>style.visibility</p:attrName>
                                        </p:attrNameLst>
                                      </p:cBhvr>
                                      <p:to>
                                        <p:strVal val="visible"/>
                                      </p:to>
                                    </p:set>
                                    <p:animEffect transition="in" filter="wipe(left)">
                                      <p:cBhvr>
                                        <p:cTn id="42" dur="500"/>
                                        <p:tgtEl>
                                          <p:spTgt spid="20687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6885"/>
                                        </p:tgtEl>
                                        <p:attrNameLst>
                                          <p:attrName>style.visibility</p:attrName>
                                        </p:attrNameLst>
                                      </p:cBhvr>
                                      <p:to>
                                        <p:strVal val="visible"/>
                                      </p:to>
                                    </p:set>
                                    <p:animEffect transition="in" filter="wipe(left)">
                                      <p:cBhvr>
                                        <p:cTn id="47" dur="500"/>
                                        <p:tgtEl>
                                          <p:spTgt spid="20688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06886"/>
                                        </p:tgtEl>
                                        <p:attrNameLst>
                                          <p:attrName>style.visibility</p:attrName>
                                        </p:attrNameLst>
                                      </p:cBhvr>
                                      <p:to>
                                        <p:strVal val="visible"/>
                                      </p:to>
                                    </p:set>
                                    <p:animEffect transition="in" filter="wipe(left)">
                                      <p:cBhvr>
                                        <p:cTn id="52" dur="500"/>
                                        <p:tgtEl>
                                          <p:spTgt spid="20688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6882"/>
                                        </p:tgtEl>
                                        <p:attrNameLst>
                                          <p:attrName>style.visibility</p:attrName>
                                        </p:attrNameLst>
                                      </p:cBhvr>
                                      <p:to>
                                        <p:strVal val="visible"/>
                                      </p:to>
                                    </p:set>
                                    <p:animEffect transition="in" filter="wipe(left)">
                                      <p:cBhvr>
                                        <p:cTn id="57" dur="500"/>
                                        <p:tgtEl>
                                          <p:spTgt spid="20688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06887"/>
                                        </p:tgtEl>
                                        <p:attrNameLst>
                                          <p:attrName>style.visibility</p:attrName>
                                        </p:attrNameLst>
                                      </p:cBhvr>
                                      <p:to>
                                        <p:strVal val="visible"/>
                                      </p:to>
                                    </p:set>
                                    <p:animEffect transition="in" filter="wipe(left)">
                                      <p:cBhvr>
                                        <p:cTn id="62" dur="500"/>
                                        <p:tgtEl>
                                          <p:spTgt spid="20688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6888"/>
                                        </p:tgtEl>
                                        <p:attrNameLst>
                                          <p:attrName>style.visibility</p:attrName>
                                        </p:attrNameLst>
                                      </p:cBhvr>
                                      <p:to>
                                        <p:strVal val="visible"/>
                                      </p:to>
                                    </p:set>
                                    <p:animEffect transition="in" filter="wipe(left)">
                                      <p:cBhvr>
                                        <p:cTn id="67" dur="500"/>
                                        <p:tgtEl>
                                          <p:spTgt spid="20688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6884"/>
                                        </p:tgtEl>
                                        <p:attrNameLst>
                                          <p:attrName>style.visibility</p:attrName>
                                        </p:attrNameLst>
                                      </p:cBhvr>
                                      <p:to>
                                        <p:strVal val="visible"/>
                                      </p:to>
                                    </p:set>
                                    <p:animEffect transition="in" filter="wipe(left)">
                                      <p:cBhvr>
                                        <p:cTn id="72" dur="500"/>
                                        <p:tgtEl>
                                          <p:spTgt spid="20688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6889"/>
                                        </p:tgtEl>
                                        <p:attrNameLst>
                                          <p:attrName>style.visibility</p:attrName>
                                        </p:attrNameLst>
                                      </p:cBhvr>
                                      <p:to>
                                        <p:strVal val="visible"/>
                                      </p:to>
                                    </p:set>
                                    <p:animEffect transition="in" filter="wipe(left)">
                                      <p:cBhvr>
                                        <p:cTn id="77" dur="500"/>
                                        <p:tgtEl>
                                          <p:spTgt spid="2068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6890"/>
                                        </p:tgtEl>
                                        <p:attrNameLst>
                                          <p:attrName>style.visibility</p:attrName>
                                        </p:attrNameLst>
                                      </p:cBhvr>
                                      <p:to>
                                        <p:strVal val="visible"/>
                                      </p:to>
                                    </p:set>
                                    <p:animEffect transition="in" filter="wipe(left)">
                                      <p:cBhvr>
                                        <p:cTn id="82" dur="500"/>
                                        <p:tgtEl>
                                          <p:spTgt spid="206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Monday, June 17, 2019</a:t>
            </a:r>
          </a:p>
        </p:txBody>
      </p:sp>
      <p:sp>
        <p:nvSpPr>
          <p:cNvPr id="32" name="Footer Placeholder 4"/>
          <p:cNvSpPr>
            <a:spLocks noGrp="1"/>
          </p:cNvSpPr>
          <p:nvPr>
            <p:ph type="ftr" sz="quarter" idx="11"/>
          </p:nvPr>
        </p:nvSpPr>
        <p:spPr/>
        <p:txBody>
          <a:bodyPr/>
          <a:lstStyle/>
          <a:p>
            <a:r>
              <a:rPr lang="de-DE"/>
              <a:t>PHYS 1444-001, Summer 2019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23</a:t>
            </a:fld>
            <a:endParaRPr lang="en-US"/>
          </a:p>
        </p:txBody>
      </p:sp>
      <p:sp>
        <p:nvSpPr>
          <p:cNvPr id="232461" name="Text Box 13"/>
          <p:cNvSpPr txBox="1">
            <a:spLocks noChangeArrowheads="1"/>
          </p:cNvSpPr>
          <p:nvPr/>
        </p:nvSpPr>
        <p:spPr bwMode="auto">
          <a:xfrm>
            <a:off x="685800" y="2378075"/>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 11 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19091" name="Equation" r:id="rId3" imgW="304560" imgH="203040" progId="Equation.DSMT4">
                  <p:embed/>
                </p:oleObj>
              </mc:Choice>
              <mc:Fallback>
                <p:oleObj name="Equation" r:id="rId3" imgW="304560" imgH="203040" progId="Equation.DSMT4">
                  <p:embed/>
                  <p:pic>
                    <p:nvPicPr>
                      <p:cNvPr id="23245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19092" name="Equation" r:id="rId5" imgW="444240" imgH="203040" progId="Equation.DSMT4">
                  <p:embed/>
                </p:oleObj>
              </mc:Choice>
              <mc:Fallback>
                <p:oleObj name="Equation" r:id="rId5" imgW="444240" imgH="203040" progId="Equation.DSMT4">
                  <p:embed/>
                  <p:pic>
                    <p:nvPicPr>
                      <p:cNvPr id="23245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19093" name="Equation" r:id="rId7" imgW="304560" imgH="203040" progId="Equation.DSMT4">
                  <p:embed/>
                </p:oleObj>
              </mc:Choice>
              <mc:Fallback>
                <p:oleObj name="Equation" r:id="rId7" imgW="304560" imgH="203040" progId="Equation.DSMT4">
                  <p:embed/>
                  <p:pic>
                    <p:nvPicPr>
                      <p:cNvPr id="23245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19094" name="Equation" r:id="rId9" imgW="317160" imgH="203040" progId="Equation.DSMT4">
                  <p:embed/>
                </p:oleObj>
              </mc:Choice>
              <mc:Fallback>
                <p:oleObj name="Equation" r:id="rId9" imgW="317160" imgH="203040" progId="Equation.DSMT4">
                  <p:embed/>
                  <p:pic>
                    <p:nvPicPr>
                      <p:cNvPr id="232459"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19095" name="Equation" r:id="rId11" imgW="291960" imgH="203040" progId="Equation.DSMT4">
                  <p:embed/>
                </p:oleObj>
              </mc:Choice>
              <mc:Fallback>
                <p:oleObj name="Equation" r:id="rId11" imgW="291960" imgH="203040" progId="Equation.DSMT4">
                  <p:embed/>
                  <p:pic>
                    <p:nvPicPr>
                      <p:cNvPr id="23246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a:solidFill>
                  <a:srgbClr val="FF0000"/>
                </a:solidFill>
                <a:latin typeface="Arial Narrow" charset="0"/>
              </a:rPr>
              <a:t>An external 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19096" name="Equation" r:id="rId13" imgW="291960" imgH="368280" progId="Equation.DSMT4">
                  <p:embed/>
                </p:oleObj>
              </mc:Choice>
              <mc:Fallback>
                <p:oleObj name="Equation" r:id="rId13" imgW="291960" imgH="368280" progId="Equation.DSMT4">
                  <p:embed/>
                  <p:pic>
                    <p:nvPicPr>
                      <p:cNvPr id="232470"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19097" name="Equation" r:id="rId15" imgW="3365280" imgH="406080" progId="Equation.DSMT4">
                  <p:embed/>
                </p:oleObj>
              </mc:Choice>
              <mc:Fallback>
                <p:oleObj name="Equation" r:id="rId15" imgW="3365280" imgH="406080" progId="Equation.DSMT4">
                  <p:embed/>
                  <p:pic>
                    <p:nvPicPr>
                      <p:cNvPr id="232471"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19098" name="Equation" r:id="rId17" imgW="469800" imgH="203040" progId="Equation.DSMT4">
                  <p:embed/>
                </p:oleObj>
              </mc:Choice>
              <mc:Fallback>
                <p:oleObj name="Equation" r:id="rId17" imgW="469800" imgH="203040" progId="Equation.DSMT4">
                  <p:embed/>
                  <p:pic>
                    <p:nvPicPr>
                      <p:cNvPr id="232472"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19099" name="Equation" r:id="rId19" imgW="545760" imgH="203040" progId="Equation.DSMT4">
                  <p:embed/>
                </p:oleObj>
              </mc:Choice>
              <mc:Fallback>
                <p:oleObj name="Equation" r:id="rId19" imgW="545760" imgH="203040" progId="Equation.DSMT4">
                  <p:embed/>
                  <p:pic>
                    <p:nvPicPr>
                      <p:cNvPr id="232473"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19100" name="Equation" r:id="rId21" imgW="355320" imgH="164880" progId="Equation.DSMT4">
                  <p:embed/>
                </p:oleObj>
              </mc:Choice>
              <mc:Fallback>
                <p:oleObj name="Equation" r:id="rId21" imgW="355320" imgH="164880" progId="Equation.DSMT4">
                  <p:embed/>
                  <p:pic>
                    <p:nvPicPr>
                      <p:cNvPr id="232474"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19101" name="Equation" r:id="rId23" imgW="1066680" imgH="164880" progId="Equation.DSMT4">
                  <p:embed/>
                </p:oleObj>
              </mc:Choice>
              <mc:Fallback>
                <p:oleObj name="Equation" r:id="rId23" imgW="1066680" imgH="164880" progId="Equation.DSMT4">
                  <p:embed/>
                  <p:pic>
                    <p:nvPicPr>
                      <p:cNvPr id="232475"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19102" name="Equation" r:id="rId25" imgW="317160" imgH="368280" progId="Equation.DSMT4">
                  <p:embed/>
                </p:oleObj>
              </mc:Choice>
              <mc:Fallback>
                <p:oleObj name="Equation" r:id="rId25" imgW="317160" imgH="368280" progId="Equation.DSMT4">
                  <p:embed/>
                  <p:pic>
                    <p:nvPicPr>
                      <p:cNvPr id="232476" name="Object 2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19103" name="Equation" r:id="rId27" imgW="2222280" imgH="380880" progId="Equation.DSMT4">
                  <p:embed/>
                </p:oleObj>
              </mc:Choice>
              <mc:Fallback>
                <p:oleObj name="Equation" r:id="rId27" imgW="2222280" imgH="380880" progId="Equation.DSMT4">
                  <p:embed/>
                  <p:pic>
                    <p:nvPicPr>
                      <p:cNvPr id="232477" name="Object 2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19104" name="Equation" r:id="rId29" imgW="583920" imgH="368280" progId="Equation.DSMT4">
                  <p:embed/>
                </p:oleObj>
              </mc:Choice>
              <mc:Fallback>
                <p:oleObj name="Equation" r:id="rId29" imgW="583920" imgH="368280" progId="Equation.DSMT4">
                  <p:embed/>
                  <p:pic>
                    <p:nvPicPr>
                      <p:cNvPr id="232478" name="Object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19105" name="Equation" r:id="rId31" imgW="812520" imgH="368280" progId="Equation.DSMT4">
                  <p:embed/>
                </p:oleObj>
              </mc:Choice>
              <mc:Fallback>
                <p:oleObj name="Equation" r:id="rId31" imgW="812520" imgH="368280" progId="Equation.DSMT4">
                  <p:embed/>
                  <p:pic>
                    <p:nvPicPr>
                      <p:cNvPr id="232479" name="Object 3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19106" name="Equation" r:id="rId33" imgW="634680" imgH="368280" progId="Equation.DSMT4">
                  <p:embed/>
                </p:oleObj>
              </mc:Choice>
              <mc:Fallback>
                <p:oleObj name="Equation" r:id="rId33" imgW="634680" imgH="368280" progId="Equation.DSMT4">
                  <p:embed/>
                  <p:pic>
                    <p:nvPicPr>
                      <p:cNvPr id="232480" name="Object 3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19107" name="Equation" r:id="rId35" imgW="368280" imgH="164880" progId="Equation.DSMT4">
                  <p:embed/>
                </p:oleObj>
              </mc:Choice>
              <mc:Fallback>
                <p:oleObj name="Equation" r:id="rId35" imgW="368280" imgH="164880" progId="Equation.DSMT4">
                  <p:embed/>
                  <p:pic>
                    <p:nvPicPr>
                      <p:cNvPr id="232481" name="Object 3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19108" name="Equation" r:id="rId37" imgW="1701720" imgH="203040" progId="Equation.DSMT4">
                  <p:embed/>
                </p:oleObj>
              </mc:Choice>
              <mc:Fallback>
                <p:oleObj name="Equation" r:id="rId37" imgW="1701720" imgH="203040" progId="Equation.DSMT4">
                  <p:embed/>
                  <p:pic>
                    <p:nvPicPr>
                      <p:cNvPr id="232482" name="Object 3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1538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2453"/>
                                        </p:tgtEl>
                                        <p:attrNameLst>
                                          <p:attrName>style.visibility</p:attrName>
                                        </p:attrNameLst>
                                      </p:cBhvr>
                                      <p:to>
                                        <p:strVal val="visible"/>
                                      </p:to>
                                    </p:set>
                                    <p:animEffect transition="in" filter="wipe(left)">
                                      <p:cBhvr>
                                        <p:cTn id="7" dur="500"/>
                                        <p:tgtEl>
                                          <p:spTgt spid="232453"/>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232456"/>
                                        </p:tgtEl>
                                        <p:attrNameLst>
                                          <p:attrName>style.visibility</p:attrName>
                                        </p:attrNameLst>
                                      </p:cBhvr>
                                      <p:to>
                                        <p:strVal val="visible"/>
                                      </p:to>
                                    </p:set>
                                    <p:animEffect transition="in" filter="wipe(left)">
                                      <p:cBhvr>
                                        <p:cTn id="10" dur="500"/>
                                        <p:tgtEl>
                                          <p:spTgt spid="2324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2454"/>
                                        </p:tgtEl>
                                        <p:attrNameLst>
                                          <p:attrName>style.visibility</p:attrName>
                                        </p:attrNameLst>
                                      </p:cBhvr>
                                      <p:to>
                                        <p:strVal val="visible"/>
                                      </p:to>
                                    </p:set>
                                    <p:animEffect transition="in" filter="wipe(left)">
                                      <p:cBhvr>
                                        <p:cTn id="15" dur="500"/>
                                        <p:tgtEl>
                                          <p:spTgt spid="23245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2470"/>
                                        </p:tgtEl>
                                        <p:attrNameLst>
                                          <p:attrName>style.visibility</p:attrName>
                                        </p:attrNameLst>
                                      </p:cBhvr>
                                      <p:to>
                                        <p:strVal val="visible"/>
                                      </p:to>
                                    </p:set>
                                    <p:animEffect transition="in" filter="wipe(left)">
                                      <p:cBhvr>
                                        <p:cTn id="20" dur="500"/>
                                        <p:tgtEl>
                                          <p:spTgt spid="23247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2471"/>
                                        </p:tgtEl>
                                        <p:attrNameLst>
                                          <p:attrName>style.visibility</p:attrName>
                                        </p:attrNameLst>
                                      </p:cBhvr>
                                      <p:to>
                                        <p:strVal val="visible"/>
                                      </p:to>
                                    </p:set>
                                    <p:animEffect transition="in" filter="wipe(left)">
                                      <p:cBhvr>
                                        <p:cTn id="25" dur="500"/>
                                        <p:tgtEl>
                                          <p:spTgt spid="2324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32461"/>
                                        </p:tgtEl>
                                        <p:attrNameLst>
                                          <p:attrName>style.visibility</p:attrName>
                                        </p:attrNameLst>
                                      </p:cBhvr>
                                      <p:to>
                                        <p:strVal val="visible"/>
                                      </p:to>
                                    </p:set>
                                    <p:animEffect transition="in" filter="wipe(left)">
                                      <p:cBhvr>
                                        <p:cTn id="30" dur="500"/>
                                        <p:tgtEl>
                                          <p:spTgt spid="232461"/>
                                        </p:tgtEl>
                                      </p:cBhvr>
                                    </p:animEffect>
                                  </p:childTnLst>
                                </p:cTn>
                              </p:par>
                            </p:childTnLst>
                          </p:cTn>
                        </p:par>
                        <p:par>
                          <p:cTn id="31" fill="hold">
                            <p:stCondLst>
                              <p:cond delay="1350"/>
                            </p:stCondLst>
                            <p:childTnLst>
                              <p:par>
                                <p:cTn id="32" presetID="22" presetClass="entr" presetSubtype="8" fill="hold" nodeType="afterEffect">
                                  <p:stCondLst>
                                    <p:cond delay="0"/>
                                  </p:stCondLst>
                                  <p:childTnLst>
                                    <p:set>
                                      <p:cBhvr>
                                        <p:cTn id="33" dur="1" fill="hold">
                                          <p:stCondLst>
                                            <p:cond delay="0"/>
                                          </p:stCondLst>
                                        </p:cTn>
                                        <p:tgtEl>
                                          <p:spTgt spid="232455"/>
                                        </p:tgtEl>
                                        <p:attrNameLst>
                                          <p:attrName>style.visibility</p:attrName>
                                        </p:attrNameLst>
                                      </p:cBhvr>
                                      <p:to>
                                        <p:strVal val="visible"/>
                                      </p:to>
                                    </p:set>
                                    <p:animEffect transition="in" filter="wipe(left)">
                                      <p:cBhvr>
                                        <p:cTn id="34" dur="500"/>
                                        <p:tgtEl>
                                          <p:spTgt spid="23245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2460"/>
                                        </p:tgtEl>
                                        <p:attrNameLst>
                                          <p:attrName>style.visibility</p:attrName>
                                        </p:attrNameLst>
                                      </p:cBhvr>
                                      <p:to>
                                        <p:strVal val="visible"/>
                                      </p:to>
                                    </p:set>
                                    <p:animEffect transition="in" filter="wipe(left)">
                                      <p:cBhvr>
                                        <p:cTn id="39" dur="500"/>
                                        <p:tgtEl>
                                          <p:spTgt spid="2324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2472"/>
                                        </p:tgtEl>
                                        <p:attrNameLst>
                                          <p:attrName>style.visibility</p:attrName>
                                        </p:attrNameLst>
                                      </p:cBhvr>
                                      <p:to>
                                        <p:strVal val="visible"/>
                                      </p:to>
                                    </p:set>
                                    <p:animEffect transition="in" filter="wipe(left)">
                                      <p:cBhvr>
                                        <p:cTn id="44" dur="500"/>
                                        <p:tgtEl>
                                          <p:spTgt spid="2324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32473"/>
                                        </p:tgtEl>
                                        <p:attrNameLst>
                                          <p:attrName>style.visibility</p:attrName>
                                        </p:attrNameLst>
                                      </p:cBhvr>
                                      <p:to>
                                        <p:strVal val="visible"/>
                                      </p:to>
                                    </p:set>
                                    <p:animEffect transition="in" filter="wipe(left)">
                                      <p:cBhvr>
                                        <p:cTn id="49" dur="500"/>
                                        <p:tgtEl>
                                          <p:spTgt spid="23247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32474"/>
                                        </p:tgtEl>
                                        <p:attrNameLst>
                                          <p:attrName>style.visibility</p:attrName>
                                        </p:attrNameLst>
                                      </p:cBhvr>
                                      <p:to>
                                        <p:strVal val="visible"/>
                                      </p:to>
                                    </p:set>
                                    <p:animEffect transition="in" filter="wipe(left)">
                                      <p:cBhvr>
                                        <p:cTn id="54" dur="500"/>
                                        <p:tgtEl>
                                          <p:spTgt spid="2324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2475"/>
                                        </p:tgtEl>
                                        <p:attrNameLst>
                                          <p:attrName>style.visibility</p:attrName>
                                        </p:attrNameLst>
                                      </p:cBhvr>
                                      <p:to>
                                        <p:strVal val="visible"/>
                                      </p:to>
                                    </p:set>
                                    <p:animEffect transition="in" filter="wipe(left)">
                                      <p:cBhvr>
                                        <p:cTn id="59" dur="500"/>
                                        <p:tgtEl>
                                          <p:spTgt spid="2324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32458"/>
                                        </p:tgtEl>
                                        <p:attrNameLst>
                                          <p:attrName>style.visibility</p:attrName>
                                        </p:attrNameLst>
                                      </p:cBhvr>
                                      <p:to>
                                        <p:strVal val="visible"/>
                                      </p:to>
                                    </p:set>
                                    <p:animEffect transition="in" filter="wipe(left)">
                                      <p:cBhvr>
                                        <p:cTn id="64" dur="500"/>
                                        <p:tgtEl>
                                          <p:spTgt spid="2324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32476"/>
                                        </p:tgtEl>
                                        <p:attrNameLst>
                                          <p:attrName>style.visibility</p:attrName>
                                        </p:attrNameLst>
                                      </p:cBhvr>
                                      <p:to>
                                        <p:strVal val="visible"/>
                                      </p:to>
                                    </p:set>
                                    <p:animEffect transition="in" filter="wipe(left)">
                                      <p:cBhvr>
                                        <p:cTn id="69" dur="500"/>
                                        <p:tgtEl>
                                          <p:spTgt spid="2324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32477"/>
                                        </p:tgtEl>
                                        <p:attrNameLst>
                                          <p:attrName>style.visibility</p:attrName>
                                        </p:attrNameLst>
                                      </p:cBhvr>
                                      <p:to>
                                        <p:strVal val="visible"/>
                                      </p:to>
                                    </p:set>
                                    <p:animEffect transition="in" filter="wipe(left)">
                                      <p:cBhvr>
                                        <p:cTn id="74" dur="500"/>
                                        <p:tgtEl>
                                          <p:spTgt spid="23247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32459"/>
                                        </p:tgtEl>
                                        <p:attrNameLst>
                                          <p:attrName>style.visibility</p:attrName>
                                        </p:attrNameLst>
                                      </p:cBhvr>
                                      <p:to>
                                        <p:strVal val="visible"/>
                                      </p:to>
                                    </p:set>
                                    <p:animEffect transition="in" filter="wipe(left)">
                                      <p:cBhvr>
                                        <p:cTn id="79" dur="500"/>
                                        <p:tgtEl>
                                          <p:spTgt spid="2324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32478"/>
                                        </p:tgtEl>
                                        <p:attrNameLst>
                                          <p:attrName>style.visibility</p:attrName>
                                        </p:attrNameLst>
                                      </p:cBhvr>
                                      <p:to>
                                        <p:strVal val="visible"/>
                                      </p:to>
                                    </p:set>
                                    <p:animEffect transition="in" filter="wipe(left)">
                                      <p:cBhvr>
                                        <p:cTn id="84" dur="500"/>
                                        <p:tgtEl>
                                          <p:spTgt spid="23247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2479"/>
                                        </p:tgtEl>
                                        <p:attrNameLst>
                                          <p:attrName>style.visibility</p:attrName>
                                        </p:attrNameLst>
                                      </p:cBhvr>
                                      <p:to>
                                        <p:strVal val="visible"/>
                                      </p:to>
                                    </p:set>
                                    <p:animEffect transition="in" filter="wipe(left)">
                                      <p:cBhvr>
                                        <p:cTn id="89" dur="500"/>
                                        <p:tgtEl>
                                          <p:spTgt spid="23247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32480"/>
                                        </p:tgtEl>
                                        <p:attrNameLst>
                                          <p:attrName>style.visibility</p:attrName>
                                        </p:attrNameLst>
                                      </p:cBhvr>
                                      <p:to>
                                        <p:strVal val="visible"/>
                                      </p:to>
                                    </p:set>
                                    <p:animEffect transition="in" filter="wipe(left)">
                                      <p:cBhvr>
                                        <p:cTn id="94" dur="500"/>
                                        <p:tgtEl>
                                          <p:spTgt spid="23248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32481"/>
                                        </p:tgtEl>
                                        <p:attrNameLst>
                                          <p:attrName>style.visibility</p:attrName>
                                        </p:attrNameLst>
                                      </p:cBhvr>
                                      <p:to>
                                        <p:strVal val="visible"/>
                                      </p:to>
                                    </p:set>
                                    <p:animEffect transition="in" filter="wipe(left)">
                                      <p:cBhvr>
                                        <p:cTn id="99" dur="500"/>
                                        <p:tgtEl>
                                          <p:spTgt spid="23248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32482"/>
                                        </p:tgtEl>
                                        <p:attrNameLst>
                                          <p:attrName>style.visibility</p:attrName>
                                        </p:attrNameLst>
                                      </p:cBhvr>
                                      <p:to>
                                        <p:strVal val="visible"/>
                                      </p:to>
                                    </p:set>
                                    <p:animEffect transition="in" filter="wipe(left)">
                                      <p:cBhvr>
                                        <p:cTn id="104" dur="500"/>
                                        <p:tgtEl>
                                          <p:spTgt spid="23248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232462"/>
                                        </p:tgtEl>
                                        <p:attrNameLst>
                                          <p:attrName>style.visibility</p:attrName>
                                        </p:attrNameLst>
                                      </p:cBhvr>
                                      <p:to>
                                        <p:strVal val="visible"/>
                                      </p:to>
                                    </p:set>
                                    <p:animEffect transition="in" filter="wipe(left)">
                                      <p:cBhvr>
                                        <p:cTn id="109" dur="500"/>
                                        <p:tgtEl>
                                          <p:spTgt spid="23246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232463"/>
                                        </p:tgtEl>
                                        <p:attrNameLst>
                                          <p:attrName>style.visibility</p:attrName>
                                        </p:attrNameLst>
                                      </p:cBhvr>
                                      <p:to>
                                        <p:strVal val="visible"/>
                                      </p:to>
                                    </p:set>
                                    <p:animEffect transition="in" filter="wipe(left)">
                                      <p:cBhvr>
                                        <p:cTn id="114" dur="500"/>
                                        <p:tgtEl>
                                          <p:spTgt spid="23246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232466"/>
                                        </p:tgtEl>
                                        <p:attrNameLst>
                                          <p:attrName>style.visibility</p:attrName>
                                        </p:attrNameLst>
                                      </p:cBhvr>
                                      <p:to>
                                        <p:strVal val="visible"/>
                                      </p:to>
                                    </p:set>
                                    <p:anim calcmode="lin" valueType="num">
                                      <p:cBhvr>
                                        <p:cTn id="119" dur="500" fill="hold"/>
                                        <p:tgtEl>
                                          <p:spTgt spid="232466"/>
                                        </p:tgtEl>
                                        <p:attrNameLst>
                                          <p:attrName>ppt_w</p:attrName>
                                        </p:attrNameLst>
                                      </p:cBhvr>
                                      <p:tavLst>
                                        <p:tav tm="0">
                                          <p:val>
                                            <p:fltVal val="0"/>
                                          </p:val>
                                        </p:tav>
                                        <p:tav tm="100000">
                                          <p:val>
                                            <p:strVal val="#ppt_w"/>
                                          </p:val>
                                        </p:tav>
                                      </p:tavLst>
                                    </p:anim>
                                    <p:anim calcmode="lin" valueType="num">
                                      <p:cBhvr>
                                        <p:cTn id="120" dur="500" fill="hold"/>
                                        <p:tgtEl>
                                          <p:spTgt spid="232466"/>
                                        </p:tgtEl>
                                        <p:attrNameLst>
                                          <p:attrName>ppt_h</p:attrName>
                                        </p:attrNameLst>
                                      </p:cBhvr>
                                      <p:tavLst>
                                        <p:tav tm="0">
                                          <p:val>
                                            <p:fltVal val="0"/>
                                          </p:val>
                                        </p:tav>
                                        <p:tav tm="100000">
                                          <p:val>
                                            <p:strVal val="#ppt_h"/>
                                          </p:val>
                                        </p:tav>
                                      </p:tavLst>
                                    </p:anim>
                                    <p:animEffect transition="in" filter="fade">
                                      <p:cBhvr>
                                        <p:cTn id="121" dur="500"/>
                                        <p:tgtEl>
                                          <p:spTgt spid="23246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iterate type="wd">
                                    <p:tmPct val="10000"/>
                                  </p:iterate>
                                  <p:childTnLst>
                                    <p:set>
                                      <p:cBhvr>
                                        <p:cTn id="125" dur="1" fill="hold">
                                          <p:stCondLst>
                                            <p:cond delay="0"/>
                                          </p:stCondLst>
                                        </p:cTn>
                                        <p:tgtEl>
                                          <p:spTgt spid="232467"/>
                                        </p:tgtEl>
                                        <p:attrNameLst>
                                          <p:attrName>style.visibility</p:attrName>
                                        </p:attrNameLst>
                                      </p:cBhvr>
                                      <p:to>
                                        <p:strVal val="visible"/>
                                      </p:to>
                                    </p:set>
                                    <p:animEffect transition="in" filter="wipe(left)">
                                      <p:cBhvr>
                                        <p:cTn id="126" dur="500"/>
                                        <p:tgtEl>
                                          <p:spTgt spid="232467"/>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232468"/>
                                        </p:tgtEl>
                                        <p:attrNameLst>
                                          <p:attrName>style.visibility</p:attrName>
                                        </p:attrNameLst>
                                      </p:cBhvr>
                                      <p:to>
                                        <p:strVal val="visible"/>
                                      </p:to>
                                    </p:set>
                                    <p:animEffect transition="in" filter="wipe(left)">
                                      <p:cBhvr>
                                        <p:cTn id="131" dur="500"/>
                                        <p:tgtEl>
                                          <p:spTgt spid="23246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iterate type="wd">
                                    <p:tmPct val="10000"/>
                                  </p:iterate>
                                  <p:childTnLst>
                                    <p:set>
                                      <p:cBhvr>
                                        <p:cTn id="135" dur="1" fill="hold">
                                          <p:stCondLst>
                                            <p:cond delay="0"/>
                                          </p:stCondLst>
                                        </p:cTn>
                                        <p:tgtEl>
                                          <p:spTgt spid="232469"/>
                                        </p:tgtEl>
                                        <p:attrNameLst>
                                          <p:attrName>style.visibility</p:attrName>
                                        </p:attrNameLst>
                                      </p:cBhvr>
                                      <p:to>
                                        <p:strVal val="visible"/>
                                      </p:to>
                                    </p:set>
                                    <p:animEffect transition="in" filter="wipe(left)">
                                      <p:cBhvr>
                                        <p:cTn id="136" dur="500"/>
                                        <p:tgtEl>
                                          <p:spTgt spid="232469"/>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232464"/>
                                        </p:tgtEl>
                                        <p:attrNameLst>
                                          <p:attrName>style.visibility</p:attrName>
                                        </p:attrNameLst>
                                      </p:cBhvr>
                                      <p:to>
                                        <p:strVal val="visible"/>
                                      </p:to>
                                    </p:set>
                                    <p:animEffect transition="in" filter="wipe(left)">
                                      <p:cBhvr>
                                        <p:cTn id="141" dur="500"/>
                                        <p:tgtEl>
                                          <p:spTgt spid="232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1" grpId="0"/>
      <p:bldP spid="232453" grpId="0"/>
      <p:bldP spid="232456" grpId="0"/>
      <p:bldP spid="232462" grpId="0" animBg="1"/>
      <p:bldP spid="232463" grpId="0" animBg="1"/>
      <p:bldP spid="232464" grpId="0" animBg="1"/>
      <p:bldP spid="232466" grpId="0" animBg="1"/>
      <p:bldP spid="232467" grpId="0"/>
      <p:bldP spid="232468" grpId="0"/>
      <p:bldP spid="2324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June 17, 2019</a:t>
            </a:r>
          </a:p>
        </p:txBody>
      </p:sp>
      <p:sp>
        <p:nvSpPr>
          <p:cNvPr id="8" name="Footer Placeholder 4"/>
          <p:cNvSpPr>
            <a:spLocks noGrp="1"/>
          </p:cNvSpPr>
          <p:nvPr>
            <p:ph type="ftr" sz="quarter" idx="11"/>
          </p:nvPr>
        </p:nvSpPr>
        <p:spPr/>
        <p:txBody>
          <a:bodyPr/>
          <a:lstStyle/>
          <a:p>
            <a:r>
              <a:rPr lang="de-DE"/>
              <a:t>PHYS 1444-001, Summer 2019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24</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the electric field molecules will be aligned.</a:t>
            </a:r>
          </a:p>
        </p:txBody>
      </p:sp>
    </p:spTree>
    <p:extLst>
      <p:ext uri="{BB962C8B-B14F-4D97-AF65-F5344CB8AC3E}">
        <p14:creationId xmlns:p14="http://schemas.microsoft.com/office/powerpoint/2010/main" val="7350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07900"/>
                                        </p:tgtEl>
                                        <p:attrNameLst>
                                          <p:attrName>style.visibility</p:attrName>
                                        </p:attrNameLst>
                                      </p:cBhvr>
                                      <p:to>
                                        <p:strVal val="visible"/>
                                      </p:to>
                                    </p:set>
                                    <p:anim calcmode="lin" valueType="num">
                                      <p:cBhvr>
                                        <p:cTn id="27" dur="500" fill="hold"/>
                                        <p:tgtEl>
                                          <p:spTgt spid="207900"/>
                                        </p:tgtEl>
                                        <p:attrNameLst>
                                          <p:attrName>ppt_w</p:attrName>
                                        </p:attrNameLst>
                                      </p:cBhvr>
                                      <p:tavLst>
                                        <p:tav tm="0">
                                          <p:val>
                                            <p:fltVal val="0"/>
                                          </p:val>
                                        </p:tav>
                                        <p:tav tm="100000">
                                          <p:val>
                                            <p:strVal val="#ppt_w"/>
                                          </p:val>
                                        </p:tav>
                                      </p:tavLst>
                                    </p:anim>
                                    <p:anim calcmode="lin" valueType="num">
                                      <p:cBhvr>
                                        <p:cTn id="28" dur="500" fill="hold"/>
                                        <p:tgtEl>
                                          <p:spTgt spid="207900"/>
                                        </p:tgtEl>
                                        <p:attrNameLst>
                                          <p:attrName>ppt_h</p:attrName>
                                        </p:attrNameLst>
                                      </p:cBhvr>
                                      <p:tavLst>
                                        <p:tav tm="0">
                                          <p:val>
                                            <p:fltVal val="0"/>
                                          </p:val>
                                        </p:tav>
                                        <p:tav tm="100000">
                                          <p:val>
                                            <p:strVal val="#ppt_h"/>
                                          </p:val>
                                        </p:tav>
                                      </p:tavLst>
                                    </p:anim>
                                    <p:animEffect transition="in" filter="fade">
                                      <p:cBhvr>
                                        <p:cTn id="29" dur="500"/>
                                        <p:tgtEl>
                                          <p:spTgt spid="2079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7903">
                                            <p:txEl>
                                              <p:pRg st="0" end="0"/>
                                            </p:txEl>
                                          </p:spTgt>
                                        </p:tgtEl>
                                        <p:attrNameLst>
                                          <p:attrName>style.visibility</p:attrName>
                                        </p:attrNameLst>
                                      </p:cBhvr>
                                      <p:to>
                                        <p:strVal val="visible"/>
                                      </p:to>
                                    </p:set>
                                    <p:animEffect transition="in" filter="wipe(left)">
                                      <p:cBhvr>
                                        <p:cTn id="34" dur="500"/>
                                        <p:tgtEl>
                                          <p:spTgt spid="20790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7903">
                                            <p:txEl>
                                              <p:pRg st="1" end="1"/>
                                            </p:txEl>
                                          </p:spTgt>
                                        </p:tgtEl>
                                        <p:attrNameLst>
                                          <p:attrName>style.visibility</p:attrName>
                                        </p:attrNameLst>
                                      </p:cBhvr>
                                      <p:to>
                                        <p:strVal val="visible"/>
                                      </p:to>
                                    </p:set>
                                    <p:animEffect transition="in" filter="wipe(left)">
                                      <p:cBhvr>
                                        <p:cTn id="39" dur="500"/>
                                        <p:tgtEl>
                                          <p:spTgt spid="20790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207901"/>
                                        </p:tgtEl>
                                        <p:attrNameLst>
                                          <p:attrName>style.visibility</p:attrName>
                                        </p:attrNameLst>
                                      </p:cBhvr>
                                      <p:to>
                                        <p:strVal val="visible"/>
                                      </p:to>
                                    </p:set>
                                    <p:anim calcmode="lin" valueType="num">
                                      <p:cBhvr>
                                        <p:cTn id="44" dur="500" fill="hold"/>
                                        <p:tgtEl>
                                          <p:spTgt spid="207901"/>
                                        </p:tgtEl>
                                        <p:attrNameLst>
                                          <p:attrName>ppt_w</p:attrName>
                                        </p:attrNameLst>
                                      </p:cBhvr>
                                      <p:tavLst>
                                        <p:tav tm="0">
                                          <p:val>
                                            <p:fltVal val="0"/>
                                          </p:val>
                                        </p:tav>
                                        <p:tav tm="100000">
                                          <p:val>
                                            <p:strVal val="#ppt_w"/>
                                          </p:val>
                                        </p:tav>
                                      </p:tavLst>
                                    </p:anim>
                                    <p:anim calcmode="lin" valueType="num">
                                      <p:cBhvr>
                                        <p:cTn id="45" dur="500" fill="hold"/>
                                        <p:tgtEl>
                                          <p:spTgt spid="207901"/>
                                        </p:tgtEl>
                                        <p:attrNameLst>
                                          <p:attrName>ppt_h</p:attrName>
                                        </p:attrNameLst>
                                      </p:cBhvr>
                                      <p:tavLst>
                                        <p:tav tm="0">
                                          <p:val>
                                            <p:fltVal val="0"/>
                                          </p:val>
                                        </p:tav>
                                        <p:tav tm="100000">
                                          <p:val>
                                            <p:strVal val="#ppt_h"/>
                                          </p:val>
                                        </p:tav>
                                      </p:tavLst>
                                    </p:anim>
                                    <p:animEffect transition="in" filter="fade">
                                      <p:cBhvr>
                                        <p:cTn id="46" dur="500"/>
                                        <p:tgtEl>
                                          <p:spTgt spid="20790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07903">
                                            <p:txEl>
                                              <p:pRg st="2" end="2"/>
                                            </p:txEl>
                                          </p:spTgt>
                                        </p:tgtEl>
                                        <p:attrNameLst>
                                          <p:attrName>style.visibility</p:attrName>
                                        </p:attrNameLst>
                                      </p:cBhvr>
                                      <p:to>
                                        <p:strVal val="visible"/>
                                      </p:to>
                                    </p:set>
                                    <p:animEffect transition="in" filter="wipe(left)">
                                      <p:cBhvr>
                                        <p:cTn id="51" dur="500"/>
                                        <p:tgtEl>
                                          <p:spTgt spid="2079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9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17,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25</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2218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3475">
                                            <p:txEl>
                                              <p:pRg st="0" end="0"/>
                                            </p:txEl>
                                          </p:spTgt>
                                        </p:tgtEl>
                                        <p:attrNameLst>
                                          <p:attrName>style.visibility</p:attrName>
                                        </p:attrNameLst>
                                      </p:cBhvr>
                                      <p:to>
                                        <p:strVal val="visible"/>
                                      </p:to>
                                    </p:set>
                                    <p:animEffect transition="in" filter="wipe(left)">
                                      <p:cBhvr>
                                        <p:cTn id="7" dur="500"/>
                                        <p:tgtEl>
                                          <p:spTgt spid="233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3475">
                                            <p:txEl>
                                              <p:pRg st="1" end="1"/>
                                            </p:txEl>
                                          </p:spTgt>
                                        </p:tgtEl>
                                        <p:attrNameLst>
                                          <p:attrName>style.visibility</p:attrName>
                                        </p:attrNameLst>
                                      </p:cBhvr>
                                      <p:to>
                                        <p:strVal val="visible"/>
                                      </p:to>
                                    </p:set>
                                    <p:animEffect transition="in" filter="wipe(left)">
                                      <p:cBhvr>
                                        <p:cTn id="12" dur="500"/>
                                        <p:tgtEl>
                                          <p:spTgt spid="233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33479"/>
                                        </p:tgtEl>
                                        <p:attrNameLst>
                                          <p:attrName>style.visibility</p:attrName>
                                        </p:attrNameLst>
                                      </p:cBhvr>
                                      <p:to>
                                        <p:strVal val="visible"/>
                                      </p:to>
                                    </p:set>
                                    <p:anim calcmode="lin" valueType="num">
                                      <p:cBhvr>
                                        <p:cTn id="17" dur="500" fill="hold"/>
                                        <p:tgtEl>
                                          <p:spTgt spid="233479"/>
                                        </p:tgtEl>
                                        <p:attrNameLst>
                                          <p:attrName>ppt_w</p:attrName>
                                        </p:attrNameLst>
                                      </p:cBhvr>
                                      <p:tavLst>
                                        <p:tav tm="0">
                                          <p:val>
                                            <p:fltVal val="0"/>
                                          </p:val>
                                        </p:tav>
                                        <p:tav tm="100000">
                                          <p:val>
                                            <p:strVal val="#ppt_w"/>
                                          </p:val>
                                        </p:tav>
                                      </p:tavLst>
                                    </p:anim>
                                    <p:anim calcmode="lin" valueType="num">
                                      <p:cBhvr>
                                        <p:cTn id="18" dur="500" fill="hold"/>
                                        <p:tgtEl>
                                          <p:spTgt spid="233479"/>
                                        </p:tgtEl>
                                        <p:attrNameLst>
                                          <p:attrName>ppt_h</p:attrName>
                                        </p:attrNameLst>
                                      </p:cBhvr>
                                      <p:tavLst>
                                        <p:tav tm="0">
                                          <p:val>
                                            <p:fltVal val="0"/>
                                          </p:val>
                                        </p:tav>
                                        <p:tav tm="100000">
                                          <p:val>
                                            <p:strVal val="#ppt_h"/>
                                          </p:val>
                                        </p:tav>
                                      </p:tavLst>
                                    </p:anim>
                                    <p:animEffect transition="in" filter="fade">
                                      <p:cBhvr>
                                        <p:cTn id="19" dur="500"/>
                                        <p:tgtEl>
                                          <p:spTgt spid="2334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33475">
                                            <p:txEl>
                                              <p:pRg st="2" end="2"/>
                                            </p:txEl>
                                          </p:spTgt>
                                        </p:tgtEl>
                                        <p:attrNameLst>
                                          <p:attrName>style.visibility</p:attrName>
                                        </p:attrNameLst>
                                      </p:cBhvr>
                                      <p:to>
                                        <p:strVal val="visible"/>
                                      </p:to>
                                    </p:set>
                                    <p:animEffect transition="in" filter="wipe(left)">
                                      <p:cBhvr>
                                        <p:cTn id="24" dur="500"/>
                                        <p:tgtEl>
                                          <p:spTgt spid="23347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33478">
                                            <p:txEl>
                                              <p:pRg st="0" end="0"/>
                                            </p:txEl>
                                          </p:spTgt>
                                        </p:tgtEl>
                                        <p:attrNameLst>
                                          <p:attrName>style.visibility</p:attrName>
                                        </p:attrNameLst>
                                      </p:cBhvr>
                                      <p:to>
                                        <p:strVal val="visible"/>
                                      </p:to>
                                    </p:set>
                                    <p:animEffect transition="in" filter="wipe(left)">
                                      <p:cBhvr>
                                        <p:cTn id="29" dur="500"/>
                                        <p:tgtEl>
                                          <p:spTgt spid="23347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33478">
                                            <p:txEl>
                                              <p:pRg st="1" end="1"/>
                                            </p:txEl>
                                          </p:spTgt>
                                        </p:tgtEl>
                                        <p:attrNameLst>
                                          <p:attrName>style.visibility</p:attrName>
                                        </p:attrNameLst>
                                      </p:cBhvr>
                                      <p:to>
                                        <p:strVal val="visible"/>
                                      </p:to>
                                    </p:set>
                                    <p:animEffect transition="in" filter="wipe(left)">
                                      <p:cBhvr>
                                        <p:cTn id="34" dur="500"/>
                                        <p:tgtEl>
                                          <p:spTgt spid="23347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33478">
                                            <p:txEl>
                                              <p:pRg st="2" end="2"/>
                                            </p:txEl>
                                          </p:spTgt>
                                        </p:tgtEl>
                                        <p:attrNameLst>
                                          <p:attrName>style.visibility</p:attrName>
                                        </p:attrNameLst>
                                      </p:cBhvr>
                                      <p:to>
                                        <p:strVal val="visible"/>
                                      </p:to>
                                    </p:set>
                                    <p:animEffect transition="in" filter="wipe(left)">
                                      <p:cBhvr>
                                        <p:cTn id="39" dur="500"/>
                                        <p:tgtEl>
                                          <p:spTgt spid="23347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33478">
                                            <p:txEl>
                                              <p:pRg st="3" end="3"/>
                                            </p:txEl>
                                          </p:spTgt>
                                        </p:tgtEl>
                                        <p:attrNameLst>
                                          <p:attrName>style.visibility</p:attrName>
                                        </p:attrNameLst>
                                      </p:cBhvr>
                                      <p:to>
                                        <p:strVal val="visible"/>
                                      </p:to>
                                    </p:set>
                                    <p:animEffect transition="in" filter="wipe(left)">
                                      <p:cBhvr>
                                        <p:cTn id="44" dur="500"/>
                                        <p:tgtEl>
                                          <p:spTgt spid="23347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p:bldP spid="23347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Monday, June 17, 2019</a:t>
            </a:r>
          </a:p>
        </p:txBody>
      </p:sp>
      <p:sp>
        <p:nvSpPr>
          <p:cNvPr id="24" name="Slide Number Placeholder 5"/>
          <p:cNvSpPr>
            <a:spLocks noGrp="1"/>
          </p:cNvSpPr>
          <p:nvPr>
            <p:ph type="sldNum" sz="quarter" idx="12"/>
          </p:nvPr>
        </p:nvSpPr>
        <p:spPr/>
        <p:txBody>
          <a:bodyPr/>
          <a:lstStyle/>
          <a:p>
            <a:fld id="{F9D0DC7B-B6E8-4E41-A13E-C0D6634838F6}" type="slidenum">
              <a:rPr lang="en-US"/>
              <a:pPr/>
              <a:t>3</a:t>
            </a:fld>
            <a:endParaRPr lang="en-US"/>
          </a:p>
        </p:txBody>
      </p:sp>
      <p:pic>
        <p:nvPicPr>
          <p:cNvPr id="205841" name="Picture 17" descr="FG24_003"/>
          <p:cNvPicPr>
            <a:picLocks noChangeAspect="1" noChangeArrowheads="1"/>
          </p:cNvPicPr>
          <p:nvPr/>
        </p:nvPicPr>
        <p:blipFill>
          <a:blip r:embed="rId3"/>
          <a:srcRect/>
          <a:stretch>
            <a:fillRect/>
          </a:stretch>
        </p:blipFill>
        <p:spPr bwMode="auto">
          <a:xfrm>
            <a:off x="5029200" y="1009650"/>
            <a:ext cx="5181600" cy="1962150"/>
          </a:xfrm>
          <a:prstGeom prst="rect">
            <a:avLst/>
          </a:prstGeom>
          <a:noFill/>
        </p:spPr>
      </p:pic>
      <p:sp>
        <p:nvSpPr>
          <p:cNvPr id="205826" name="Rectangle 2"/>
          <p:cNvSpPr>
            <a:spLocks noGrp="1" noChangeArrowheads="1"/>
          </p:cNvSpPr>
          <p:nvPr>
            <p:ph type="title"/>
          </p:nvPr>
        </p:nvSpPr>
        <p:spPr>
          <a:xfrm>
            <a:off x="381000" y="0"/>
            <a:ext cx="8305800" cy="685800"/>
          </a:xfrm>
        </p:spPr>
        <p:txBody>
          <a:bodyPr/>
          <a:lstStyle/>
          <a:p>
            <a:r>
              <a:rPr lang="en-US"/>
              <a:t>Determination of Capacitance</a:t>
            </a:r>
          </a:p>
        </p:txBody>
      </p:sp>
      <p:sp>
        <p:nvSpPr>
          <p:cNvPr id="205827" name="Rectangle 3"/>
          <p:cNvSpPr>
            <a:spLocks noChangeArrowheads="1"/>
          </p:cNvSpPr>
          <p:nvPr/>
        </p:nvSpPr>
        <p:spPr bwMode="auto">
          <a:xfrm>
            <a:off x="381000" y="609600"/>
            <a:ext cx="83058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 can be determined analytically for capacitors </a:t>
            </a:r>
            <a:r>
              <a:rPr lang="en-US" sz="2800" dirty="0" err="1">
                <a:solidFill>
                  <a:schemeClr val="accent2"/>
                </a:solidFill>
                <a:latin typeface="Arial Narrow" charset="0"/>
              </a:rPr>
              <a:t>w</a:t>
            </a:r>
            <a:r>
              <a:rPr lang="en-US" sz="2800" dirty="0">
                <a:solidFill>
                  <a:schemeClr val="accent2"/>
                </a:solidFill>
                <a:latin typeface="Arial Narrow" charset="0"/>
              </a:rPr>
              <a:t>/ simple geometry and air in between.</a:t>
            </a:r>
          </a:p>
          <a:p>
            <a:pPr marL="342900" indent="-342900">
              <a:spcBef>
                <a:spcPct val="20000"/>
              </a:spcBef>
              <a:buFontTx/>
              <a:buChar char="•"/>
            </a:pPr>
            <a:r>
              <a:rPr lang="en-US" sz="2800" dirty="0">
                <a:solidFill>
                  <a:schemeClr val="accent2"/>
                </a:solidFill>
                <a:latin typeface="Arial Narrow" charset="0"/>
              </a:rPr>
              <a:t>Let’s consider a parallel plate capacitor.</a:t>
            </a:r>
          </a:p>
          <a:p>
            <a:pPr marL="742950" lvl="1" indent="-285750">
              <a:spcBef>
                <a:spcPct val="20000"/>
              </a:spcBef>
              <a:buFontTx/>
              <a:buChar char="–"/>
            </a:pPr>
            <a:r>
              <a:rPr lang="en-US" dirty="0">
                <a:solidFill>
                  <a:srgbClr val="660066"/>
                </a:solidFill>
                <a:latin typeface="Arial Narrow" charset="0"/>
                <a:ea typeface="ＭＳ Ｐゴシック" charset="-128"/>
              </a:rPr>
              <a:t>Plates have area A each and separated by </a:t>
            </a:r>
            <a:r>
              <a:rPr lang="en-US" dirty="0" err="1">
                <a:solidFill>
                  <a:srgbClr val="660066"/>
                </a:solidFill>
                <a:latin typeface="Arial Narrow" charset="0"/>
                <a:ea typeface="ＭＳ Ｐゴシック" charset="-128"/>
              </a:rPr>
              <a:t>d</a:t>
            </a:r>
            <a:r>
              <a:rPr lang="en-US" dirty="0">
                <a:solidFill>
                  <a:srgbClr val="660066"/>
                </a:solidFill>
                <a:latin typeface="Arial Narrow" charset="0"/>
                <a:ea typeface="ＭＳ Ｐゴシック" charset="-128"/>
              </a:rPr>
              <a:t>.</a:t>
            </a:r>
          </a:p>
          <a:p>
            <a:pPr marL="1143000" lvl="2" indent="-228600">
              <a:spcBef>
                <a:spcPct val="20000"/>
              </a:spcBef>
              <a:buFontTx/>
              <a:buChar char="•"/>
            </a:pPr>
            <a:r>
              <a:rPr lang="en-US" sz="2000" dirty="0" err="1">
                <a:solidFill>
                  <a:srgbClr val="003300"/>
                </a:solidFill>
                <a:latin typeface="Arial Narrow" charset="0"/>
                <a:ea typeface="ＭＳ Ｐゴシック" charset="-128"/>
              </a:rPr>
              <a:t>d</a:t>
            </a:r>
            <a:r>
              <a:rPr lang="en-US" sz="2000" dirty="0">
                <a:solidFill>
                  <a:srgbClr val="003300"/>
                </a:solidFill>
                <a:latin typeface="Arial Narrow" charset="0"/>
                <a:ea typeface="ＭＳ Ｐゴシック" charset="-128"/>
              </a:rPr>
              <a:t> is smaller than the length, and so E is uniform.</a:t>
            </a:r>
          </a:p>
          <a:p>
            <a:pPr marL="742950" lvl="1" indent="-285750">
              <a:spcBef>
                <a:spcPct val="20000"/>
              </a:spcBef>
              <a:buFontTx/>
              <a:buChar char="–"/>
            </a:pPr>
            <a:r>
              <a:rPr lang="en-US" dirty="0">
                <a:solidFill>
                  <a:srgbClr val="660066"/>
                </a:solidFill>
                <a:latin typeface="Arial Narrow" charset="0"/>
                <a:ea typeface="ＭＳ Ｐゴシック" charset="-128"/>
              </a:rPr>
              <a:t>E for parallel plates is E=</a:t>
            </a:r>
            <a:r>
              <a:rPr lang="en-US" dirty="0">
                <a:solidFill>
                  <a:srgbClr val="660066"/>
                </a:solidFill>
                <a:latin typeface="Symbol" charset="2"/>
                <a:ea typeface="ＭＳ Ｐゴシック" charset="-128"/>
              </a:rPr>
              <a:t>σ/ε</a:t>
            </a:r>
            <a:r>
              <a:rPr lang="en-US" baseline="-25000" dirty="0">
                <a:solidFill>
                  <a:srgbClr val="660066"/>
                </a:solidFill>
                <a:latin typeface="Arial Narrow" charset="0"/>
                <a:ea typeface="ＭＳ Ｐゴシック" charset="-128"/>
              </a:rPr>
              <a:t>0</a:t>
            </a:r>
            <a:r>
              <a:rPr lang="en-US" dirty="0">
                <a:solidFill>
                  <a:srgbClr val="660066"/>
                </a:solidFill>
                <a:latin typeface="Arial Narrow" charset="0"/>
                <a:ea typeface="ＭＳ Ｐゴシック" charset="-128"/>
              </a:rPr>
              <a:t>, </a:t>
            </a:r>
            <a:r>
              <a:rPr lang="en-US" dirty="0" err="1">
                <a:solidFill>
                  <a:srgbClr val="660066"/>
                </a:solidFill>
                <a:latin typeface="Symbol" charset="2"/>
                <a:ea typeface="ＭＳ Ｐゴシック" charset="-128"/>
              </a:rPr>
              <a:t>σ</a:t>
            </a:r>
            <a:r>
              <a:rPr lang="en-US" dirty="0">
                <a:solidFill>
                  <a:srgbClr val="660066"/>
                </a:solidFill>
                <a:latin typeface="Arial Narrow" charset="0"/>
                <a:ea typeface="ＭＳ Ｐゴシック" charset="-128"/>
              </a:rPr>
              <a:t> is the surface charge density.</a:t>
            </a:r>
          </a:p>
          <a:p>
            <a:pPr marL="342900" indent="-342900">
              <a:spcBef>
                <a:spcPct val="20000"/>
              </a:spcBef>
              <a:buFontTx/>
              <a:buChar char="•"/>
            </a:pPr>
            <a:r>
              <a:rPr lang="en-US" sz="2800" dirty="0">
                <a:solidFill>
                  <a:schemeClr val="accent2"/>
                </a:solidFill>
                <a:latin typeface="Arial Narrow" charset="0"/>
              </a:rPr>
              <a:t>E and V are related</a:t>
            </a:r>
          </a:p>
          <a:p>
            <a:pPr marL="342900" indent="-342900">
              <a:spcBef>
                <a:spcPct val="20000"/>
              </a:spcBef>
              <a:buFontTx/>
              <a:buChar char="•"/>
            </a:pPr>
            <a:r>
              <a:rPr lang="en-US" sz="2800" dirty="0">
                <a:solidFill>
                  <a:schemeClr val="accent2"/>
                </a:solidFill>
                <a:latin typeface="Arial Narrow" charset="0"/>
              </a:rPr>
              <a:t>Since we take the integral from lower potential (a) to higher potential (b) along the field lines, we obtain</a:t>
            </a:r>
          </a:p>
          <a:p>
            <a:pPr marL="342900" indent="-342900">
              <a:spcBef>
                <a:spcPct val="20000"/>
              </a:spcBef>
              <a:buFontTx/>
              <a:buChar char="•"/>
            </a:pPr>
            <a:r>
              <a:rPr lang="en-US" sz="2800" dirty="0">
                <a:solidFill>
                  <a:schemeClr val="accent2"/>
                </a:solidFill>
                <a:latin typeface="Arial Narrow" charset="0"/>
              </a:rPr>
              <a:t> </a:t>
            </a:r>
          </a:p>
          <a:p>
            <a:pPr marL="342900" indent="-342900">
              <a:spcBef>
                <a:spcPct val="20000"/>
              </a:spcBef>
              <a:buFontTx/>
              <a:buChar char="•"/>
            </a:pPr>
            <a:r>
              <a:rPr lang="en-US" sz="2800" dirty="0">
                <a:solidFill>
                  <a:schemeClr val="accent2"/>
                </a:solidFill>
                <a:latin typeface="Arial Narrow" charset="0"/>
              </a:rPr>
              <a:t>So from the formula (recall Q=CV!):</a:t>
            </a:r>
          </a:p>
          <a:p>
            <a:pPr marL="742950" lvl="1" indent="-285750">
              <a:spcBef>
                <a:spcPct val="20000"/>
              </a:spcBef>
              <a:buFontTx/>
              <a:buChar char="–"/>
            </a:pPr>
            <a:r>
              <a:rPr lang="en-US" dirty="0">
                <a:solidFill>
                  <a:srgbClr val="660066"/>
                </a:solidFill>
                <a:latin typeface="Arial Narrow" charset="0"/>
                <a:ea typeface="ＭＳ Ｐゴシック" charset="-128"/>
              </a:rPr>
              <a:t>What do you notice?</a:t>
            </a:r>
          </a:p>
        </p:txBody>
      </p:sp>
      <p:graphicFrame>
        <p:nvGraphicFramePr>
          <p:cNvPr id="205842" name="Object 18"/>
          <p:cNvGraphicFramePr>
            <a:graphicFrameLocks noChangeAspect="1"/>
          </p:cNvGraphicFramePr>
          <p:nvPr/>
        </p:nvGraphicFramePr>
        <p:xfrm>
          <a:off x="3429000" y="3352800"/>
          <a:ext cx="687388" cy="474663"/>
        </p:xfrm>
        <a:graphic>
          <a:graphicData uri="http://schemas.openxmlformats.org/presentationml/2006/ole">
            <mc:AlternateContent xmlns:mc="http://schemas.openxmlformats.org/markup-compatibility/2006">
              <mc:Choice xmlns:v="urn:schemas-microsoft-com:vml" Requires="v">
                <p:oleObj spid="_x0000_s102605" name="Equation" r:id="rId4" imgW="330120" imgH="203040" progId="Equation.DSMT4">
                  <p:embed/>
                </p:oleObj>
              </mc:Choice>
              <mc:Fallback>
                <p:oleObj name="Equation" r:id="rId4" imgW="330120" imgH="203040" progId="Equation.DSMT4">
                  <p:embed/>
                  <p:pic>
                    <p:nvPicPr>
                      <p:cNvPr id="20584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52800"/>
                        <a:ext cx="687388" cy="474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3" name="Object 19"/>
          <p:cNvGraphicFramePr>
            <a:graphicFrameLocks noChangeAspect="1"/>
          </p:cNvGraphicFramePr>
          <p:nvPr/>
        </p:nvGraphicFramePr>
        <p:xfrm>
          <a:off x="609600" y="4845050"/>
          <a:ext cx="515938" cy="336550"/>
        </p:xfrm>
        <a:graphic>
          <a:graphicData uri="http://schemas.openxmlformats.org/presentationml/2006/ole">
            <mc:AlternateContent xmlns:mc="http://schemas.openxmlformats.org/markup-compatibility/2006">
              <mc:Choice xmlns:v="urn:schemas-microsoft-com:vml" Requires="v">
                <p:oleObj spid="_x0000_s102606" name="Equation" r:id="rId6" imgW="330120" imgH="203040" progId="Equation.DSMT4">
                  <p:embed/>
                </p:oleObj>
              </mc:Choice>
              <mc:Fallback>
                <p:oleObj name="Equation" r:id="rId6" imgW="330120" imgH="203040" progId="Equation.DSMT4">
                  <p:embed/>
                  <p:pic>
                    <p:nvPicPr>
                      <p:cNvPr id="20584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45050"/>
                        <a:ext cx="515938" cy="336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4" name="Object 20"/>
          <p:cNvGraphicFramePr>
            <a:graphicFrameLocks noChangeAspect="1"/>
          </p:cNvGraphicFramePr>
          <p:nvPr/>
        </p:nvGraphicFramePr>
        <p:xfrm>
          <a:off x="5525481" y="5419726"/>
          <a:ext cx="2055438" cy="614185"/>
        </p:xfrm>
        <a:graphic>
          <a:graphicData uri="http://schemas.openxmlformats.org/presentationml/2006/ole">
            <mc:AlternateContent xmlns:mc="http://schemas.openxmlformats.org/markup-compatibility/2006">
              <mc:Choice xmlns:v="urn:schemas-microsoft-com:vml" Requires="v">
                <p:oleObj spid="_x0000_s102607" name="Equation" r:id="rId8" imgW="1485900" imgH="431800" progId="Equation.DSMT4">
                  <p:embed/>
                </p:oleObj>
              </mc:Choice>
              <mc:Fallback>
                <p:oleObj name="Equation" r:id="rId8" imgW="1485900" imgH="431800" progId="Equation.DSMT4">
                  <p:embed/>
                  <p:pic>
                    <p:nvPicPr>
                      <p:cNvPr id="205844" name="Object 20"/>
                      <p:cNvPicPr>
                        <a:picLocks noChangeAspect="1" noChangeArrowheads="1"/>
                      </p:cNvPicPr>
                      <p:nvPr/>
                    </p:nvPicPr>
                    <p:blipFill>
                      <a:blip r:embed="rId9"/>
                      <a:srcRect/>
                      <a:stretch>
                        <a:fillRect/>
                      </a:stretch>
                    </p:blipFill>
                    <p:spPr bwMode="auto">
                      <a:xfrm>
                        <a:off x="5525481" y="5419726"/>
                        <a:ext cx="2055438" cy="614185"/>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05846" name="Text Box 22"/>
          <p:cNvSpPr txBox="1">
            <a:spLocks noChangeArrowheads="1"/>
          </p:cNvSpPr>
          <p:nvPr/>
        </p:nvSpPr>
        <p:spPr bwMode="auto">
          <a:xfrm>
            <a:off x="3574774" y="6120825"/>
            <a:ext cx="4630934" cy="584775"/>
          </a:xfrm>
          <a:prstGeom prst="rect">
            <a:avLst/>
          </a:prstGeom>
          <a:solidFill>
            <a:srgbClr val="FFFF66"/>
          </a:solidFill>
          <a:ln w="9525">
            <a:noFill/>
            <a:miter lim="800000"/>
            <a:headEnd/>
            <a:tailEnd/>
          </a:ln>
          <a:effectLst/>
        </p:spPr>
        <p:txBody>
          <a:bodyPr wrap="square">
            <a:prstTxWarp prst="textNoShape">
              <a:avLst/>
            </a:prstTxWarp>
            <a:spAutoFit/>
          </a:bodyPr>
          <a:lstStyle/>
          <a:p>
            <a:r>
              <a:rPr lang="en-US" sz="1600" b="1" dirty="0">
                <a:solidFill>
                  <a:srgbClr val="FF0000"/>
                </a:solidFill>
                <a:latin typeface="Arial Narrow" charset="0"/>
              </a:rPr>
              <a:t>C only depends on the area and the distance of the plates and the permittivity of the medium between them.</a:t>
            </a:r>
          </a:p>
        </p:txBody>
      </p:sp>
      <p:graphicFrame>
        <p:nvGraphicFramePr>
          <p:cNvPr id="205847" name="Object 23"/>
          <p:cNvGraphicFramePr>
            <a:graphicFrameLocks noChangeAspect="1"/>
          </p:cNvGraphicFramePr>
          <p:nvPr/>
        </p:nvGraphicFramePr>
        <p:xfrm>
          <a:off x="1108075" y="4876800"/>
          <a:ext cx="873125" cy="336550"/>
        </p:xfrm>
        <a:graphic>
          <a:graphicData uri="http://schemas.openxmlformats.org/presentationml/2006/ole">
            <mc:AlternateContent xmlns:mc="http://schemas.openxmlformats.org/markup-compatibility/2006">
              <mc:Choice xmlns:v="urn:schemas-microsoft-com:vml" Requires="v">
                <p:oleObj spid="_x0000_s102608" name="Equation" r:id="rId10" imgW="558720" imgH="203040" progId="Equation.DSMT4">
                  <p:embed/>
                </p:oleObj>
              </mc:Choice>
              <mc:Fallback>
                <p:oleObj name="Equation" r:id="rId10" imgW="558720" imgH="203040" progId="Equation.DSMT4">
                  <p:embed/>
                  <p:pic>
                    <p:nvPicPr>
                      <p:cNvPr id="205847" name="Object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8075" y="4876800"/>
                        <a:ext cx="873125" cy="336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8" name="Object 24"/>
          <p:cNvGraphicFramePr>
            <a:graphicFrameLocks noChangeAspect="1"/>
          </p:cNvGraphicFramePr>
          <p:nvPr/>
        </p:nvGraphicFramePr>
        <p:xfrm>
          <a:off x="1970087" y="4765675"/>
          <a:ext cx="1687513" cy="568325"/>
        </p:xfrm>
        <a:graphic>
          <a:graphicData uri="http://schemas.openxmlformats.org/presentationml/2006/ole">
            <mc:AlternateContent xmlns:mc="http://schemas.openxmlformats.org/markup-compatibility/2006">
              <mc:Choice xmlns:v="urn:schemas-microsoft-com:vml" Requires="v">
                <p:oleObj spid="_x0000_s102609" name="Equation" r:id="rId12" imgW="1079500" imgH="342900" progId="Equation.DSMT4">
                  <p:embed/>
                </p:oleObj>
              </mc:Choice>
              <mc:Fallback>
                <p:oleObj name="Equation" r:id="rId12" imgW="1079500" imgH="342900" progId="Equation.DSMT4">
                  <p:embed/>
                  <p:pic>
                    <p:nvPicPr>
                      <p:cNvPr id="205848" name="Object 24"/>
                      <p:cNvPicPr>
                        <a:picLocks noChangeAspect="1" noChangeArrowheads="1"/>
                      </p:cNvPicPr>
                      <p:nvPr/>
                    </p:nvPicPr>
                    <p:blipFill>
                      <a:blip r:embed="rId13"/>
                      <a:srcRect/>
                      <a:stretch>
                        <a:fillRect/>
                      </a:stretch>
                    </p:blipFill>
                    <p:spPr bwMode="auto">
                      <a:xfrm>
                        <a:off x="1970087" y="4765675"/>
                        <a:ext cx="1687513" cy="568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49" name="Object 25"/>
          <p:cNvGraphicFramePr>
            <a:graphicFrameLocks noChangeAspect="1"/>
          </p:cNvGraphicFramePr>
          <p:nvPr/>
        </p:nvGraphicFramePr>
        <p:xfrm>
          <a:off x="3581400" y="4724400"/>
          <a:ext cx="933450" cy="546100"/>
        </p:xfrm>
        <a:graphic>
          <a:graphicData uri="http://schemas.openxmlformats.org/presentationml/2006/ole">
            <mc:AlternateContent xmlns:mc="http://schemas.openxmlformats.org/markup-compatibility/2006">
              <mc:Choice xmlns:v="urn:schemas-microsoft-com:vml" Requires="v">
                <p:oleObj spid="_x0000_s102610" name="Equation" r:id="rId14" imgW="596880" imgH="330120" progId="Equation.DSMT4">
                  <p:embed/>
                </p:oleObj>
              </mc:Choice>
              <mc:Fallback>
                <p:oleObj name="Equation" r:id="rId14" imgW="596880" imgH="330120" progId="Equation.DSMT4">
                  <p:embed/>
                  <p:pic>
                    <p:nvPicPr>
                      <p:cNvPr id="205849"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4724400"/>
                        <a:ext cx="933450" cy="546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0" name="Object 26"/>
          <p:cNvGraphicFramePr>
            <a:graphicFrameLocks noChangeAspect="1"/>
          </p:cNvGraphicFramePr>
          <p:nvPr/>
        </p:nvGraphicFramePr>
        <p:xfrm>
          <a:off x="4476750" y="4724400"/>
          <a:ext cx="933450" cy="671513"/>
        </p:xfrm>
        <a:graphic>
          <a:graphicData uri="http://schemas.openxmlformats.org/presentationml/2006/ole">
            <mc:AlternateContent xmlns:mc="http://schemas.openxmlformats.org/markup-compatibility/2006">
              <mc:Choice xmlns:v="urn:schemas-microsoft-com:vml" Requires="v">
                <p:oleObj spid="_x0000_s102611" name="Equation" r:id="rId16" imgW="596880" imgH="406080" progId="Equation.DSMT4">
                  <p:embed/>
                </p:oleObj>
              </mc:Choice>
              <mc:Fallback>
                <p:oleObj name="Equation" r:id="rId16" imgW="596880" imgH="406080" progId="Equation.DSMT4">
                  <p:embed/>
                  <p:pic>
                    <p:nvPicPr>
                      <p:cNvPr id="205850" name="Object 2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76750" y="4724400"/>
                        <a:ext cx="933450"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1" name="Object 27"/>
          <p:cNvGraphicFramePr>
            <a:graphicFrameLocks noChangeAspect="1"/>
          </p:cNvGraphicFramePr>
          <p:nvPr/>
        </p:nvGraphicFramePr>
        <p:xfrm>
          <a:off x="5405438" y="4724400"/>
          <a:ext cx="1071562" cy="671513"/>
        </p:xfrm>
        <a:graphic>
          <a:graphicData uri="http://schemas.openxmlformats.org/presentationml/2006/ole">
            <mc:AlternateContent xmlns:mc="http://schemas.openxmlformats.org/markup-compatibility/2006">
              <mc:Choice xmlns:v="urn:schemas-microsoft-com:vml" Requires="v">
                <p:oleObj spid="_x0000_s102612" name="Equation" r:id="rId18" imgW="685800" imgH="406080" progId="Equation.DSMT4">
                  <p:embed/>
                </p:oleObj>
              </mc:Choice>
              <mc:Fallback>
                <p:oleObj name="Equation" r:id="rId18" imgW="685800" imgH="406080" progId="Equation.DSMT4">
                  <p:embed/>
                  <p:pic>
                    <p:nvPicPr>
                      <p:cNvPr id="205851" name="Object 2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05438" y="4724400"/>
                        <a:ext cx="10715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2" name="Object 28"/>
          <p:cNvGraphicFramePr>
            <a:graphicFrameLocks noChangeAspect="1"/>
          </p:cNvGraphicFramePr>
          <p:nvPr/>
        </p:nvGraphicFramePr>
        <p:xfrm>
          <a:off x="6396038" y="4738688"/>
          <a:ext cx="1071562" cy="671512"/>
        </p:xfrm>
        <a:graphic>
          <a:graphicData uri="http://schemas.openxmlformats.org/presentationml/2006/ole">
            <mc:AlternateContent xmlns:mc="http://schemas.openxmlformats.org/markup-compatibility/2006">
              <mc:Choice xmlns:v="urn:schemas-microsoft-com:vml" Requires="v">
                <p:oleObj spid="_x0000_s102613" name="Equation" r:id="rId20" imgW="685800" imgH="406080" progId="Equation.DSMT4">
                  <p:embed/>
                </p:oleObj>
              </mc:Choice>
              <mc:Fallback>
                <p:oleObj name="Equation" r:id="rId20" imgW="685800" imgH="406080" progId="Equation.DSMT4">
                  <p:embed/>
                  <p:pic>
                    <p:nvPicPr>
                      <p:cNvPr id="205852" name="Object 2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96038" y="4738688"/>
                        <a:ext cx="1071562" cy="671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3" name="Object 29"/>
          <p:cNvGraphicFramePr>
            <a:graphicFrameLocks noChangeAspect="1"/>
          </p:cNvGraphicFramePr>
          <p:nvPr/>
        </p:nvGraphicFramePr>
        <p:xfrm>
          <a:off x="7456488" y="4714875"/>
          <a:ext cx="1209675" cy="692150"/>
        </p:xfrm>
        <a:graphic>
          <a:graphicData uri="http://schemas.openxmlformats.org/presentationml/2006/ole">
            <mc:AlternateContent xmlns:mc="http://schemas.openxmlformats.org/markup-compatibility/2006">
              <mc:Choice xmlns:v="urn:schemas-microsoft-com:vml" Requires="v">
                <p:oleObj spid="_x0000_s102614" name="Equation" r:id="rId22" imgW="774700" imgH="419100" progId="Equation.DSMT4">
                  <p:embed/>
                </p:oleObj>
              </mc:Choice>
              <mc:Fallback>
                <p:oleObj name="Equation" r:id="rId22" imgW="774700" imgH="419100" progId="Equation.DSMT4">
                  <p:embed/>
                  <p:pic>
                    <p:nvPicPr>
                      <p:cNvPr id="205853" name="Object 29"/>
                      <p:cNvPicPr>
                        <a:picLocks noChangeAspect="1" noChangeArrowheads="1"/>
                      </p:cNvPicPr>
                      <p:nvPr/>
                    </p:nvPicPr>
                    <p:blipFill>
                      <a:blip r:embed="rId23"/>
                      <a:srcRect/>
                      <a:stretch>
                        <a:fillRect/>
                      </a:stretch>
                    </p:blipFill>
                    <p:spPr bwMode="auto">
                      <a:xfrm>
                        <a:off x="7456488" y="4714875"/>
                        <a:ext cx="1209675" cy="6921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4" name="Object 30"/>
          <p:cNvGraphicFramePr>
            <a:graphicFrameLocks noChangeAspect="1"/>
          </p:cNvGraphicFramePr>
          <p:nvPr/>
        </p:nvGraphicFramePr>
        <p:xfrm>
          <a:off x="8688388" y="4724400"/>
          <a:ext cx="455612" cy="671513"/>
        </p:xfrm>
        <a:graphic>
          <a:graphicData uri="http://schemas.openxmlformats.org/presentationml/2006/ole">
            <mc:AlternateContent xmlns:mc="http://schemas.openxmlformats.org/markup-compatibility/2006">
              <mc:Choice xmlns:v="urn:schemas-microsoft-com:vml" Requires="v">
                <p:oleObj spid="_x0000_s102615" name="Equation" r:id="rId24" imgW="291960" imgH="406080" progId="Equation.DSMT4">
                  <p:embed/>
                </p:oleObj>
              </mc:Choice>
              <mc:Fallback>
                <p:oleObj name="Equation" r:id="rId24" imgW="291960" imgH="406080" progId="Equation.DSMT4">
                  <p:embed/>
                  <p:pic>
                    <p:nvPicPr>
                      <p:cNvPr id="205854" name="Object 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688388" y="4724400"/>
                        <a:ext cx="45561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5856" name="Object 32"/>
          <p:cNvGraphicFramePr>
            <a:graphicFrameLocks noChangeAspect="1"/>
          </p:cNvGraphicFramePr>
          <p:nvPr/>
        </p:nvGraphicFramePr>
        <p:xfrm>
          <a:off x="4103688" y="3186113"/>
          <a:ext cx="1217612" cy="801687"/>
        </p:xfrm>
        <a:graphic>
          <a:graphicData uri="http://schemas.openxmlformats.org/presentationml/2006/ole">
            <mc:AlternateContent xmlns:mc="http://schemas.openxmlformats.org/markup-compatibility/2006">
              <mc:Choice xmlns:v="urn:schemas-microsoft-com:vml" Requires="v">
                <p:oleObj spid="_x0000_s102616" name="Equation" r:id="rId26" imgW="584200" imgH="342900" progId="Equation.DSMT4">
                  <p:embed/>
                </p:oleObj>
              </mc:Choice>
              <mc:Fallback>
                <p:oleObj name="Equation" r:id="rId26" imgW="584200" imgH="342900" progId="Equation.DSMT4">
                  <p:embed/>
                  <p:pic>
                    <p:nvPicPr>
                      <p:cNvPr id="205856" name="Object 32"/>
                      <p:cNvPicPr>
                        <a:picLocks noChangeAspect="1" noChangeArrowheads="1"/>
                      </p:cNvPicPr>
                      <p:nvPr/>
                    </p:nvPicPr>
                    <p:blipFill>
                      <a:blip r:embed="rId27"/>
                      <a:srcRect/>
                      <a:stretch>
                        <a:fillRect/>
                      </a:stretch>
                    </p:blipFill>
                    <p:spPr bwMode="auto">
                      <a:xfrm>
                        <a:off x="4103688" y="3186113"/>
                        <a:ext cx="1217612" cy="801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36"/>
          <p:cNvGrpSpPr>
            <a:grpSpLocks/>
          </p:cNvGrpSpPr>
          <p:nvPr/>
        </p:nvGrpSpPr>
        <p:grpSpPr bwMode="auto">
          <a:xfrm>
            <a:off x="4724400" y="4716463"/>
            <a:ext cx="1371600" cy="617537"/>
            <a:chOff x="2976" y="2971"/>
            <a:chExt cx="864" cy="389"/>
          </a:xfrm>
        </p:grpSpPr>
        <p:sp>
          <p:nvSpPr>
            <p:cNvPr id="205857" name="Oval 33"/>
            <p:cNvSpPr>
              <a:spLocks noChangeArrowheads="1"/>
            </p:cNvSpPr>
            <p:nvPr/>
          </p:nvSpPr>
          <p:spPr bwMode="auto">
            <a:xfrm rot="-732245">
              <a:off x="3600" y="2976"/>
              <a:ext cx="240" cy="384"/>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205858" name="Oval 34"/>
            <p:cNvSpPr>
              <a:spLocks noChangeArrowheads="1"/>
            </p:cNvSpPr>
            <p:nvPr/>
          </p:nvSpPr>
          <p:spPr bwMode="auto">
            <a:xfrm>
              <a:off x="2976" y="2976"/>
              <a:ext cx="192" cy="192"/>
            </a:xfrm>
            <a:prstGeom prst="ellipse">
              <a:avLst/>
            </a:prstGeom>
            <a:noFill/>
            <a:ln w="28575">
              <a:solidFill>
                <a:srgbClr val="FF0000"/>
              </a:solidFill>
              <a:round/>
              <a:headEnd/>
              <a:tailEnd/>
            </a:ln>
            <a:effectLst/>
          </p:spPr>
          <p:txBody>
            <a:bodyPr anchor="ctr">
              <a:prstTxWarp prst="textNoShape">
                <a:avLst/>
              </a:prstTxWarp>
              <a:spAutoFit/>
            </a:bodyPr>
            <a:lstStyle/>
            <a:p>
              <a:endParaRPr lang="en-US"/>
            </a:p>
          </p:txBody>
        </p:sp>
        <p:cxnSp>
          <p:nvCxnSpPr>
            <p:cNvPr id="205859" name="AutoShape 35"/>
            <p:cNvCxnSpPr>
              <a:cxnSpLocks noChangeShapeType="1"/>
              <a:endCxn id="205857" idx="0"/>
            </p:cNvCxnSpPr>
            <p:nvPr/>
          </p:nvCxnSpPr>
          <p:spPr bwMode="auto">
            <a:xfrm rot="16200000">
              <a:off x="3393" y="2692"/>
              <a:ext cx="5" cy="563"/>
            </a:xfrm>
            <a:prstGeom prst="curvedConnector3">
              <a:avLst>
                <a:gd name="adj1" fmla="val 700000"/>
              </a:avLst>
            </a:prstGeom>
            <a:noFill/>
            <a:ln w="28575">
              <a:solidFill>
                <a:srgbClr val="FF0000"/>
              </a:solidFill>
              <a:round/>
              <a:headEnd/>
              <a:tailEnd type="triangle" w="med" len="med"/>
            </a:ln>
            <a:effectLst/>
          </p:spPr>
        </p:cxnSp>
      </p:grpSp>
    </p:spTree>
    <p:extLst>
      <p:ext uri="{BB962C8B-B14F-4D97-AF65-F5344CB8AC3E}">
        <p14:creationId xmlns:p14="http://schemas.microsoft.com/office/powerpoint/2010/main" val="382133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wipe(left)">
                                      <p:cBhvr>
                                        <p:cTn id="7" dur="500"/>
                                        <p:tgtEl>
                                          <p:spTgt spid="205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27">
                                            <p:txEl>
                                              <p:pRg st="1" end="1"/>
                                            </p:txEl>
                                          </p:spTgt>
                                        </p:tgtEl>
                                        <p:attrNameLst>
                                          <p:attrName>style.visibility</p:attrName>
                                        </p:attrNameLst>
                                      </p:cBhvr>
                                      <p:to>
                                        <p:strVal val="visible"/>
                                      </p:to>
                                    </p:set>
                                    <p:animEffect transition="in" filter="wipe(left)">
                                      <p:cBhvr>
                                        <p:cTn id="12" dur="500"/>
                                        <p:tgtEl>
                                          <p:spTgt spid="205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205841"/>
                                        </p:tgtEl>
                                        <p:attrNameLst>
                                          <p:attrName>style.visibility</p:attrName>
                                        </p:attrNameLst>
                                      </p:cBhvr>
                                      <p:to>
                                        <p:strVal val="visible"/>
                                      </p:to>
                                    </p:set>
                                    <p:anim calcmode="lin" valueType="num">
                                      <p:cBhvr>
                                        <p:cTn id="17" dur="500" fill="hold"/>
                                        <p:tgtEl>
                                          <p:spTgt spid="205841"/>
                                        </p:tgtEl>
                                        <p:attrNameLst>
                                          <p:attrName>ppt_w</p:attrName>
                                        </p:attrNameLst>
                                      </p:cBhvr>
                                      <p:tavLst>
                                        <p:tav tm="0">
                                          <p:val>
                                            <p:fltVal val="0"/>
                                          </p:val>
                                        </p:tav>
                                        <p:tav tm="100000">
                                          <p:val>
                                            <p:strVal val="#ppt_w"/>
                                          </p:val>
                                        </p:tav>
                                      </p:tavLst>
                                    </p:anim>
                                    <p:anim calcmode="lin" valueType="num">
                                      <p:cBhvr>
                                        <p:cTn id="18" dur="500" fill="hold"/>
                                        <p:tgtEl>
                                          <p:spTgt spid="205841"/>
                                        </p:tgtEl>
                                        <p:attrNameLst>
                                          <p:attrName>ppt_h</p:attrName>
                                        </p:attrNameLst>
                                      </p:cBhvr>
                                      <p:tavLst>
                                        <p:tav tm="0">
                                          <p:val>
                                            <p:fltVal val="0"/>
                                          </p:val>
                                        </p:tav>
                                        <p:tav tm="100000">
                                          <p:val>
                                            <p:strVal val="#ppt_h"/>
                                          </p:val>
                                        </p:tav>
                                      </p:tavLst>
                                    </p:anim>
                                    <p:animEffect transition="in" filter="fade">
                                      <p:cBhvr>
                                        <p:cTn id="19" dur="500"/>
                                        <p:tgtEl>
                                          <p:spTgt spid="2058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05827">
                                            <p:txEl>
                                              <p:pRg st="2" end="2"/>
                                            </p:txEl>
                                          </p:spTgt>
                                        </p:tgtEl>
                                        <p:attrNameLst>
                                          <p:attrName>style.visibility</p:attrName>
                                        </p:attrNameLst>
                                      </p:cBhvr>
                                      <p:to>
                                        <p:strVal val="visible"/>
                                      </p:to>
                                    </p:set>
                                    <p:animEffect transition="in" filter="wipe(left)">
                                      <p:cBhvr>
                                        <p:cTn id="24" dur="500"/>
                                        <p:tgtEl>
                                          <p:spTgt spid="20582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5827">
                                            <p:txEl>
                                              <p:pRg st="3" end="3"/>
                                            </p:txEl>
                                          </p:spTgt>
                                        </p:tgtEl>
                                        <p:attrNameLst>
                                          <p:attrName>style.visibility</p:attrName>
                                        </p:attrNameLst>
                                      </p:cBhvr>
                                      <p:to>
                                        <p:strVal val="visible"/>
                                      </p:to>
                                    </p:set>
                                    <p:animEffect transition="in" filter="wipe(left)">
                                      <p:cBhvr>
                                        <p:cTn id="29" dur="500"/>
                                        <p:tgtEl>
                                          <p:spTgt spid="20582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05827">
                                            <p:txEl>
                                              <p:pRg st="4" end="4"/>
                                            </p:txEl>
                                          </p:spTgt>
                                        </p:tgtEl>
                                        <p:attrNameLst>
                                          <p:attrName>style.visibility</p:attrName>
                                        </p:attrNameLst>
                                      </p:cBhvr>
                                      <p:to>
                                        <p:strVal val="visible"/>
                                      </p:to>
                                    </p:set>
                                    <p:animEffect transition="in" filter="wipe(left)">
                                      <p:cBhvr>
                                        <p:cTn id="34" dur="500"/>
                                        <p:tgtEl>
                                          <p:spTgt spid="20582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05827">
                                            <p:txEl>
                                              <p:pRg st="5" end="5"/>
                                            </p:txEl>
                                          </p:spTgt>
                                        </p:tgtEl>
                                        <p:attrNameLst>
                                          <p:attrName>style.visibility</p:attrName>
                                        </p:attrNameLst>
                                      </p:cBhvr>
                                      <p:to>
                                        <p:strVal val="visible"/>
                                      </p:to>
                                    </p:set>
                                    <p:animEffect transition="in" filter="wipe(left)">
                                      <p:cBhvr>
                                        <p:cTn id="39" dur="500"/>
                                        <p:tgtEl>
                                          <p:spTgt spid="20582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5842"/>
                                        </p:tgtEl>
                                        <p:attrNameLst>
                                          <p:attrName>style.visibility</p:attrName>
                                        </p:attrNameLst>
                                      </p:cBhvr>
                                      <p:to>
                                        <p:strVal val="visible"/>
                                      </p:to>
                                    </p:set>
                                    <p:animEffect transition="in" filter="wipe(left)">
                                      <p:cBhvr>
                                        <p:cTn id="44" dur="500"/>
                                        <p:tgtEl>
                                          <p:spTgt spid="2058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05856"/>
                                        </p:tgtEl>
                                        <p:attrNameLst>
                                          <p:attrName>style.visibility</p:attrName>
                                        </p:attrNameLst>
                                      </p:cBhvr>
                                      <p:to>
                                        <p:strVal val="visible"/>
                                      </p:to>
                                    </p:set>
                                    <p:animEffect transition="in" filter="wipe(left)">
                                      <p:cBhvr>
                                        <p:cTn id="49" dur="500"/>
                                        <p:tgtEl>
                                          <p:spTgt spid="20585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05827">
                                            <p:txEl>
                                              <p:pRg st="6" end="6"/>
                                            </p:txEl>
                                          </p:spTgt>
                                        </p:tgtEl>
                                        <p:attrNameLst>
                                          <p:attrName>style.visibility</p:attrName>
                                        </p:attrNameLst>
                                      </p:cBhvr>
                                      <p:to>
                                        <p:strVal val="visible"/>
                                      </p:to>
                                    </p:set>
                                    <p:animEffect transition="in" filter="wipe(left)">
                                      <p:cBhvr>
                                        <p:cTn id="54" dur="500"/>
                                        <p:tgtEl>
                                          <p:spTgt spid="20582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205827">
                                            <p:txEl>
                                              <p:pRg st="7" end="7"/>
                                            </p:txEl>
                                          </p:spTgt>
                                        </p:tgtEl>
                                        <p:attrNameLst>
                                          <p:attrName>style.visibility</p:attrName>
                                        </p:attrNameLst>
                                      </p:cBhvr>
                                      <p:to>
                                        <p:strVal val="visible"/>
                                      </p:to>
                                    </p:set>
                                    <p:animEffect transition="in" filter="wipe(left)">
                                      <p:cBhvr>
                                        <p:cTn id="59" dur="500"/>
                                        <p:tgtEl>
                                          <p:spTgt spid="205827">
                                            <p:txEl>
                                              <p:pRg st="7" end="7"/>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205843"/>
                                        </p:tgtEl>
                                        <p:attrNameLst>
                                          <p:attrName>style.visibility</p:attrName>
                                        </p:attrNameLst>
                                      </p:cBhvr>
                                      <p:to>
                                        <p:strVal val="visible"/>
                                      </p:to>
                                    </p:set>
                                    <p:animEffect transition="in" filter="wipe(left)">
                                      <p:cBhvr>
                                        <p:cTn id="62" dur="500"/>
                                        <p:tgtEl>
                                          <p:spTgt spid="2058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05847"/>
                                        </p:tgtEl>
                                        <p:attrNameLst>
                                          <p:attrName>style.visibility</p:attrName>
                                        </p:attrNameLst>
                                      </p:cBhvr>
                                      <p:to>
                                        <p:strVal val="visible"/>
                                      </p:to>
                                    </p:set>
                                    <p:animEffect transition="in" filter="wipe(left)">
                                      <p:cBhvr>
                                        <p:cTn id="67" dur="500"/>
                                        <p:tgtEl>
                                          <p:spTgt spid="2058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05848"/>
                                        </p:tgtEl>
                                        <p:attrNameLst>
                                          <p:attrName>style.visibility</p:attrName>
                                        </p:attrNameLst>
                                      </p:cBhvr>
                                      <p:to>
                                        <p:strVal val="visible"/>
                                      </p:to>
                                    </p:set>
                                    <p:animEffect transition="in" filter="wipe(left)">
                                      <p:cBhvr>
                                        <p:cTn id="72" dur="500"/>
                                        <p:tgtEl>
                                          <p:spTgt spid="2058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05849"/>
                                        </p:tgtEl>
                                        <p:attrNameLst>
                                          <p:attrName>style.visibility</p:attrName>
                                        </p:attrNameLst>
                                      </p:cBhvr>
                                      <p:to>
                                        <p:strVal val="visible"/>
                                      </p:to>
                                    </p:set>
                                    <p:animEffect transition="in" filter="wipe(left)">
                                      <p:cBhvr>
                                        <p:cTn id="77" dur="500"/>
                                        <p:tgtEl>
                                          <p:spTgt spid="20584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5850"/>
                                        </p:tgtEl>
                                        <p:attrNameLst>
                                          <p:attrName>style.visibility</p:attrName>
                                        </p:attrNameLst>
                                      </p:cBhvr>
                                      <p:to>
                                        <p:strVal val="visible"/>
                                      </p:to>
                                    </p:set>
                                    <p:animEffect transition="in" filter="wipe(left)">
                                      <p:cBhvr>
                                        <p:cTn id="82" dur="500"/>
                                        <p:tgtEl>
                                          <p:spTgt spid="20585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05851"/>
                                        </p:tgtEl>
                                        <p:attrNameLst>
                                          <p:attrName>style.visibility</p:attrName>
                                        </p:attrNameLst>
                                      </p:cBhvr>
                                      <p:to>
                                        <p:strVal val="visible"/>
                                      </p:to>
                                    </p:set>
                                    <p:animEffect transition="in" filter="wipe(left)">
                                      <p:cBhvr>
                                        <p:cTn id="87" dur="500"/>
                                        <p:tgtEl>
                                          <p:spTgt spid="20585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
                                        </p:tgtEl>
                                        <p:attrNameLst>
                                          <p:attrName>style.visibility</p:attrName>
                                        </p:attrNameLst>
                                      </p:cBhvr>
                                      <p:to>
                                        <p:strVal val="visible"/>
                                      </p:to>
                                    </p:set>
                                    <p:animEffect transition="in" filter="wipe(left)">
                                      <p:cBhvr>
                                        <p:cTn id="92" dur="500"/>
                                        <p:tgtEl>
                                          <p:spTgt spid="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05852"/>
                                        </p:tgtEl>
                                        <p:attrNameLst>
                                          <p:attrName>style.visibility</p:attrName>
                                        </p:attrNameLst>
                                      </p:cBhvr>
                                      <p:to>
                                        <p:strVal val="visible"/>
                                      </p:to>
                                    </p:set>
                                    <p:animEffect transition="in" filter="wipe(left)">
                                      <p:cBhvr>
                                        <p:cTn id="97" dur="500"/>
                                        <p:tgtEl>
                                          <p:spTgt spid="20585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05853"/>
                                        </p:tgtEl>
                                        <p:attrNameLst>
                                          <p:attrName>style.visibility</p:attrName>
                                        </p:attrNameLst>
                                      </p:cBhvr>
                                      <p:to>
                                        <p:strVal val="visible"/>
                                      </p:to>
                                    </p:set>
                                    <p:animEffect transition="in" filter="wipe(left)">
                                      <p:cBhvr>
                                        <p:cTn id="102" dur="500"/>
                                        <p:tgtEl>
                                          <p:spTgt spid="20585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05854"/>
                                        </p:tgtEl>
                                        <p:attrNameLst>
                                          <p:attrName>style.visibility</p:attrName>
                                        </p:attrNameLst>
                                      </p:cBhvr>
                                      <p:to>
                                        <p:strVal val="visible"/>
                                      </p:to>
                                    </p:set>
                                    <p:animEffect transition="in" filter="wipe(left)">
                                      <p:cBhvr>
                                        <p:cTn id="107" dur="500"/>
                                        <p:tgtEl>
                                          <p:spTgt spid="20585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iterate type="wd">
                                    <p:tmPct val="10000"/>
                                  </p:iterate>
                                  <p:childTnLst>
                                    <p:set>
                                      <p:cBhvr>
                                        <p:cTn id="111" dur="1" fill="hold">
                                          <p:stCondLst>
                                            <p:cond delay="0"/>
                                          </p:stCondLst>
                                        </p:cTn>
                                        <p:tgtEl>
                                          <p:spTgt spid="205827">
                                            <p:txEl>
                                              <p:pRg st="8" end="8"/>
                                            </p:txEl>
                                          </p:spTgt>
                                        </p:tgtEl>
                                        <p:attrNameLst>
                                          <p:attrName>style.visibility</p:attrName>
                                        </p:attrNameLst>
                                      </p:cBhvr>
                                      <p:to>
                                        <p:strVal val="visible"/>
                                      </p:to>
                                    </p:set>
                                    <p:animEffect transition="in" filter="wipe(left)">
                                      <p:cBhvr>
                                        <p:cTn id="112" dur="500"/>
                                        <p:tgtEl>
                                          <p:spTgt spid="205827">
                                            <p:txEl>
                                              <p:pRg st="8" end="8"/>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05844"/>
                                        </p:tgtEl>
                                        <p:attrNameLst>
                                          <p:attrName>style.visibility</p:attrName>
                                        </p:attrNameLst>
                                      </p:cBhvr>
                                      <p:to>
                                        <p:strVal val="visible"/>
                                      </p:to>
                                    </p:set>
                                    <p:animEffect transition="in" filter="wipe(left)">
                                      <p:cBhvr>
                                        <p:cTn id="117" dur="500"/>
                                        <p:tgtEl>
                                          <p:spTgt spid="20584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205827">
                                            <p:txEl>
                                              <p:pRg st="9" end="9"/>
                                            </p:txEl>
                                          </p:spTgt>
                                        </p:tgtEl>
                                        <p:attrNameLst>
                                          <p:attrName>style.visibility</p:attrName>
                                        </p:attrNameLst>
                                      </p:cBhvr>
                                      <p:to>
                                        <p:strVal val="visible"/>
                                      </p:to>
                                    </p:set>
                                    <p:animEffect transition="in" filter="wipe(left)">
                                      <p:cBhvr>
                                        <p:cTn id="122" dur="500"/>
                                        <p:tgtEl>
                                          <p:spTgt spid="205827">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iterate type="wd">
                                    <p:tmPct val="10000"/>
                                  </p:iterate>
                                  <p:childTnLst>
                                    <p:set>
                                      <p:cBhvr>
                                        <p:cTn id="126" dur="1" fill="hold">
                                          <p:stCondLst>
                                            <p:cond delay="0"/>
                                          </p:stCondLst>
                                        </p:cTn>
                                        <p:tgtEl>
                                          <p:spTgt spid="205846"/>
                                        </p:tgtEl>
                                        <p:attrNameLst>
                                          <p:attrName>style.visibility</p:attrName>
                                        </p:attrNameLst>
                                      </p:cBhvr>
                                      <p:to>
                                        <p:strVal val="visible"/>
                                      </p:to>
                                    </p:set>
                                    <p:animEffect transition="in" filter="wipe(left)">
                                      <p:cBhvr>
                                        <p:cTn id="127" dur="500"/>
                                        <p:tgtEl>
                                          <p:spTgt spid="20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P spid="2058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17,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F2863459-F1D1-4649-B2AF-E0831BF03652}" type="slidenum">
              <a:rPr lang="en-US"/>
              <a:pPr/>
              <a:t>4</a:t>
            </a:fld>
            <a:endParaRPr lang="en-US"/>
          </a:p>
        </p:txBody>
      </p:sp>
      <p:sp>
        <p:nvSpPr>
          <p:cNvPr id="206850" name="Rectangle 2"/>
          <p:cNvSpPr>
            <a:spLocks noGrp="1" noChangeArrowheads="1"/>
          </p:cNvSpPr>
          <p:nvPr>
            <p:ph type="title"/>
          </p:nvPr>
        </p:nvSpPr>
        <p:spPr>
          <a:xfrm>
            <a:off x="228600" y="0"/>
            <a:ext cx="8686800" cy="762000"/>
          </a:xfrm>
        </p:spPr>
        <p:txBody>
          <a:bodyPr/>
          <a:lstStyle/>
          <a:p>
            <a:r>
              <a:rPr lang="en-US"/>
              <a:t>Example 24 – 1</a:t>
            </a:r>
          </a:p>
        </p:txBody>
      </p:sp>
      <p:sp>
        <p:nvSpPr>
          <p:cNvPr id="206851" name="Text Box 3"/>
          <p:cNvSpPr txBox="1">
            <a:spLocks noChangeArrowheads="1"/>
          </p:cNvSpPr>
          <p:nvPr/>
        </p:nvSpPr>
        <p:spPr bwMode="auto">
          <a:xfrm>
            <a:off x="152400" y="673100"/>
            <a:ext cx="8839200" cy="191770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Capacitor calculations: </a:t>
            </a:r>
            <a:r>
              <a:rPr lang="en-US">
                <a:solidFill>
                  <a:schemeClr val="accent2"/>
                </a:solidFill>
                <a:latin typeface="Arial Narrow" charset="0"/>
              </a:rPr>
              <a:t>(a) Calculate the capacitance of a capacitor whose plates are 20cmx3.0cm and are separated by a 1.0mm air gap.  (b) What is the charge on each plate if the capacitor is connected to a 12-V battery? (c) What is the electric field between the plates? (d) Estimate the area of the plates needed to achieve a capacitance of 1F, given the same air gap. </a:t>
            </a:r>
          </a:p>
        </p:txBody>
      </p:sp>
      <p:sp>
        <p:nvSpPr>
          <p:cNvPr id="206855" name="Text Box 7"/>
          <p:cNvSpPr txBox="1">
            <a:spLocks noChangeArrowheads="1"/>
          </p:cNvSpPr>
          <p:nvPr/>
        </p:nvSpPr>
        <p:spPr bwMode="auto">
          <a:xfrm>
            <a:off x="457200" y="255905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(a) Using the formula for a parallel plate capacitor, we obtain   </a:t>
            </a:r>
          </a:p>
        </p:txBody>
      </p:sp>
      <p:graphicFrame>
        <p:nvGraphicFramePr>
          <p:cNvPr id="206870" name="Object 22"/>
          <p:cNvGraphicFramePr>
            <a:graphicFrameLocks noChangeAspect="1"/>
          </p:cNvGraphicFramePr>
          <p:nvPr/>
        </p:nvGraphicFramePr>
        <p:xfrm>
          <a:off x="914400" y="2933700"/>
          <a:ext cx="1379538" cy="906463"/>
        </p:xfrm>
        <a:graphic>
          <a:graphicData uri="http://schemas.openxmlformats.org/presentationml/2006/ole">
            <mc:AlternateContent xmlns:mc="http://schemas.openxmlformats.org/markup-compatibility/2006">
              <mc:Choice xmlns:v="urn:schemas-microsoft-com:vml" Requires="v">
                <p:oleObj spid="_x0000_s103510" name="Equation" r:id="rId3" imgW="635000" imgH="393700" progId="Equation.DSMT4">
                  <p:embed/>
                </p:oleObj>
              </mc:Choice>
              <mc:Fallback>
                <p:oleObj name="Equation" r:id="rId3" imgW="635000" imgH="393700" progId="Equation.DSMT4">
                  <p:embed/>
                  <p:pic>
                    <p:nvPicPr>
                      <p:cNvPr id="206870" name="Object 22"/>
                      <p:cNvPicPr>
                        <a:picLocks noChangeAspect="1" noChangeArrowheads="1"/>
                      </p:cNvPicPr>
                      <p:nvPr/>
                    </p:nvPicPr>
                    <p:blipFill>
                      <a:blip r:embed="rId4"/>
                      <a:srcRect/>
                      <a:stretch>
                        <a:fillRect/>
                      </a:stretch>
                    </p:blipFill>
                    <p:spPr bwMode="auto">
                      <a:xfrm>
                        <a:off x="914400" y="2933700"/>
                        <a:ext cx="1379538" cy="906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6871" name="Text Box 23"/>
          <p:cNvSpPr txBox="1">
            <a:spLocks noChangeArrowheads="1"/>
          </p:cNvSpPr>
          <p:nvPr/>
        </p:nvSpPr>
        <p:spPr bwMode="auto">
          <a:xfrm>
            <a:off x="457200" y="4662488"/>
            <a:ext cx="83820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(b) From Q=CV, the charge on each plate is    </a:t>
            </a:r>
          </a:p>
        </p:txBody>
      </p:sp>
      <p:graphicFrame>
        <p:nvGraphicFramePr>
          <p:cNvPr id="206872" name="Object 24"/>
          <p:cNvGraphicFramePr>
            <a:graphicFrameLocks noChangeAspect="1"/>
          </p:cNvGraphicFramePr>
          <p:nvPr/>
        </p:nvGraphicFramePr>
        <p:xfrm>
          <a:off x="473075" y="5410200"/>
          <a:ext cx="593725" cy="469900"/>
        </p:xfrm>
        <a:graphic>
          <a:graphicData uri="http://schemas.openxmlformats.org/presentationml/2006/ole">
            <mc:AlternateContent xmlns:mc="http://schemas.openxmlformats.org/markup-compatibility/2006">
              <mc:Choice xmlns:v="urn:schemas-microsoft-com:vml" Requires="v">
                <p:oleObj spid="_x0000_s103511" name="Equation" r:id="rId5" imgW="253800" imgH="190440" progId="Equation.DSMT4">
                  <p:embed/>
                </p:oleObj>
              </mc:Choice>
              <mc:Fallback>
                <p:oleObj name="Equation" r:id="rId5" imgW="253800" imgH="190440" progId="Equation.DSMT4">
                  <p:embed/>
                  <p:pic>
                    <p:nvPicPr>
                      <p:cNvPr id="20687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5410200"/>
                        <a:ext cx="593725" cy="4699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3" name="Object 25"/>
          <p:cNvGraphicFramePr>
            <a:graphicFrameLocks noChangeAspect="1"/>
          </p:cNvGraphicFramePr>
          <p:nvPr/>
        </p:nvGraphicFramePr>
        <p:xfrm>
          <a:off x="1168400" y="3733800"/>
          <a:ext cx="7899400" cy="857250"/>
        </p:xfrm>
        <a:graphic>
          <a:graphicData uri="http://schemas.openxmlformats.org/presentationml/2006/ole">
            <mc:AlternateContent xmlns:mc="http://schemas.openxmlformats.org/markup-compatibility/2006">
              <mc:Choice xmlns:v="urn:schemas-microsoft-com:vml" Requires="v">
                <p:oleObj spid="_x0000_s103512" name="Equation" r:id="rId7" imgW="3962160" imgH="406080" progId="Equation.DSMT4">
                  <p:embed/>
                </p:oleObj>
              </mc:Choice>
              <mc:Fallback>
                <p:oleObj name="Equation" r:id="rId7" imgW="3962160" imgH="406080" progId="Equation.DSMT4">
                  <p:embed/>
                  <p:pic>
                    <p:nvPicPr>
                      <p:cNvPr id="20687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8400" y="3733800"/>
                        <a:ext cx="7899400" cy="8572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4" name="Object 26"/>
          <p:cNvGraphicFramePr>
            <a:graphicFrameLocks noChangeAspect="1"/>
          </p:cNvGraphicFramePr>
          <p:nvPr/>
        </p:nvGraphicFramePr>
        <p:xfrm>
          <a:off x="1143000" y="5459413"/>
          <a:ext cx="831850" cy="407987"/>
        </p:xfrm>
        <a:graphic>
          <a:graphicData uri="http://schemas.openxmlformats.org/presentationml/2006/ole">
            <mc:AlternateContent xmlns:mc="http://schemas.openxmlformats.org/markup-compatibility/2006">
              <mc:Choice xmlns:v="urn:schemas-microsoft-com:vml" Requires="v">
                <p:oleObj spid="_x0000_s103513" name="Equation" r:id="rId9" imgW="355320" imgH="164880" progId="Equation.DSMT4">
                  <p:embed/>
                </p:oleObj>
              </mc:Choice>
              <mc:Fallback>
                <p:oleObj name="Equation" r:id="rId9" imgW="355320" imgH="164880" progId="Equation.DSMT4">
                  <p:embed/>
                  <p:pic>
                    <p:nvPicPr>
                      <p:cNvPr id="2068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459413"/>
                        <a:ext cx="831850" cy="4079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5" name="Object 27"/>
          <p:cNvGraphicFramePr>
            <a:graphicFrameLocks noChangeAspect="1"/>
          </p:cNvGraphicFramePr>
          <p:nvPr/>
        </p:nvGraphicFramePr>
        <p:xfrm>
          <a:off x="1946275" y="5334000"/>
          <a:ext cx="6892925" cy="690563"/>
        </p:xfrm>
        <a:graphic>
          <a:graphicData uri="http://schemas.openxmlformats.org/presentationml/2006/ole">
            <mc:AlternateContent xmlns:mc="http://schemas.openxmlformats.org/markup-compatibility/2006">
              <mc:Choice xmlns:v="urn:schemas-microsoft-com:vml" Requires="v">
                <p:oleObj spid="_x0000_s103514" name="Equation" r:id="rId11" imgW="2946240" imgH="279360" progId="Equation.DSMT4">
                  <p:embed/>
                </p:oleObj>
              </mc:Choice>
              <mc:Fallback>
                <p:oleObj name="Equation" r:id="rId11" imgW="2946240" imgH="279360" progId="Equation.DSMT4">
                  <p:embed/>
                  <p:pic>
                    <p:nvPicPr>
                      <p:cNvPr id="206875"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6275" y="5334000"/>
                        <a:ext cx="6892925" cy="6905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815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gtEl>
                                        <p:attrNameLst>
                                          <p:attrName>style.visibility</p:attrName>
                                        </p:attrNameLst>
                                      </p:cBhvr>
                                      <p:to>
                                        <p:strVal val="visible"/>
                                      </p:to>
                                    </p:set>
                                    <p:animEffect transition="in" filter="wipe(left)">
                                      <p:cBhvr>
                                        <p:cTn id="7" dur="500"/>
                                        <p:tgtEl>
                                          <p:spTgt spid="2068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6855"/>
                                        </p:tgtEl>
                                        <p:attrNameLst>
                                          <p:attrName>style.visibility</p:attrName>
                                        </p:attrNameLst>
                                      </p:cBhvr>
                                      <p:to>
                                        <p:strVal val="visible"/>
                                      </p:to>
                                    </p:set>
                                    <p:animEffect transition="in" filter="wipe(left)">
                                      <p:cBhvr>
                                        <p:cTn id="12" dur="500"/>
                                        <p:tgtEl>
                                          <p:spTgt spid="2068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6870"/>
                                        </p:tgtEl>
                                        <p:attrNameLst>
                                          <p:attrName>style.visibility</p:attrName>
                                        </p:attrNameLst>
                                      </p:cBhvr>
                                      <p:to>
                                        <p:strVal val="visible"/>
                                      </p:to>
                                    </p:set>
                                    <p:animEffect transition="in" filter="wipe(left)">
                                      <p:cBhvr>
                                        <p:cTn id="17" dur="500"/>
                                        <p:tgtEl>
                                          <p:spTgt spid="20687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6873"/>
                                        </p:tgtEl>
                                        <p:attrNameLst>
                                          <p:attrName>style.visibility</p:attrName>
                                        </p:attrNameLst>
                                      </p:cBhvr>
                                      <p:to>
                                        <p:strVal val="visible"/>
                                      </p:to>
                                    </p:set>
                                    <p:animEffect transition="in" filter="wipe(left)">
                                      <p:cBhvr>
                                        <p:cTn id="22" dur="500"/>
                                        <p:tgtEl>
                                          <p:spTgt spid="2068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71"/>
                                        </p:tgtEl>
                                        <p:attrNameLst>
                                          <p:attrName>style.visibility</p:attrName>
                                        </p:attrNameLst>
                                      </p:cBhvr>
                                      <p:to>
                                        <p:strVal val="visible"/>
                                      </p:to>
                                    </p:set>
                                    <p:animEffect transition="in" filter="wipe(left)">
                                      <p:cBhvr>
                                        <p:cTn id="27" dur="500"/>
                                        <p:tgtEl>
                                          <p:spTgt spid="2068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6872"/>
                                        </p:tgtEl>
                                        <p:attrNameLst>
                                          <p:attrName>style.visibility</p:attrName>
                                        </p:attrNameLst>
                                      </p:cBhvr>
                                      <p:to>
                                        <p:strVal val="visible"/>
                                      </p:to>
                                    </p:set>
                                    <p:animEffect transition="in" filter="wipe(left)">
                                      <p:cBhvr>
                                        <p:cTn id="32" dur="500"/>
                                        <p:tgtEl>
                                          <p:spTgt spid="2068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6874"/>
                                        </p:tgtEl>
                                        <p:attrNameLst>
                                          <p:attrName>style.visibility</p:attrName>
                                        </p:attrNameLst>
                                      </p:cBhvr>
                                      <p:to>
                                        <p:strVal val="visible"/>
                                      </p:to>
                                    </p:set>
                                    <p:animEffect transition="in" filter="wipe(left)">
                                      <p:cBhvr>
                                        <p:cTn id="37" dur="500"/>
                                        <p:tgtEl>
                                          <p:spTgt spid="2068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6875"/>
                                        </p:tgtEl>
                                        <p:attrNameLst>
                                          <p:attrName>style.visibility</p:attrName>
                                        </p:attrNameLst>
                                      </p:cBhvr>
                                      <p:to>
                                        <p:strVal val="visible"/>
                                      </p:to>
                                    </p:set>
                                    <p:animEffect transition="in" filter="wipe(left)">
                                      <p:cBhvr>
                                        <p:cTn id="42" dur="500"/>
                                        <p:tgtEl>
                                          <p:spTgt spid="20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p:bldP spid="206855" grpId="0"/>
      <p:bldP spid="2068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June 17, 2019</a:t>
            </a:r>
          </a:p>
        </p:txBody>
      </p:sp>
      <p:sp>
        <p:nvSpPr>
          <p:cNvPr id="22" name="Footer Placeholder 4"/>
          <p:cNvSpPr>
            <a:spLocks noGrp="1"/>
          </p:cNvSpPr>
          <p:nvPr>
            <p:ph type="ftr" sz="quarter" idx="11"/>
          </p:nvPr>
        </p:nvSpPr>
        <p:spPr/>
        <p:txBody>
          <a:bodyPr/>
          <a:lstStyle/>
          <a:p>
            <a:r>
              <a:rPr lang="de-DE"/>
              <a:t>PHYS 1444-001, Summer 2019             Dr. Jaehoon Yu</a:t>
            </a:r>
            <a:endParaRPr lang="en-US"/>
          </a:p>
        </p:txBody>
      </p:sp>
      <p:sp>
        <p:nvSpPr>
          <p:cNvPr id="23" name="Slide Number Placeholder 5"/>
          <p:cNvSpPr>
            <a:spLocks noGrp="1"/>
          </p:cNvSpPr>
          <p:nvPr>
            <p:ph type="sldNum" sz="quarter" idx="12"/>
          </p:nvPr>
        </p:nvSpPr>
        <p:spPr/>
        <p:txBody>
          <a:bodyPr/>
          <a:lstStyle/>
          <a:p>
            <a:fld id="{3AD56CD5-E184-7B4B-923C-3A29021D6CA4}" type="slidenum">
              <a:rPr lang="en-US"/>
              <a:pPr/>
              <a:t>5</a:t>
            </a:fld>
            <a:endParaRPr lang="en-US"/>
          </a:p>
        </p:txBody>
      </p:sp>
      <p:sp>
        <p:nvSpPr>
          <p:cNvPr id="219138" name="Rectangle 2"/>
          <p:cNvSpPr>
            <a:spLocks noGrp="1" noChangeArrowheads="1"/>
          </p:cNvSpPr>
          <p:nvPr>
            <p:ph type="title"/>
          </p:nvPr>
        </p:nvSpPr>
        <p:spPr>
          <a:xfrm>
            <a:off x="228600" y="0"/>
            <a:ext cx="8686800" cy="762000"/>
          </a:xfrm>
        </p:spPr>
        <p:txBody>
          <a:bodyPr/>
          <a:lstStyle/>
          <a:p>
            <a:r>
              <a:rPr lang="en-US"/>
              <a:t>Example 24 – 1</a:t>
            </a:r>
          </a:p>
        </p:txBody>
      </p:sp>
      <p:sp>
        <p:nvSpPr>
          <p:cNvPr id="219140" name="Text Box 4"/>
          <p:cNvSpPr txBox="1">
            <a:spLocks noChangeArrowheads="1"/>
          </p:cNvSpPr>
          <p:nvPr/>
        </p:nvSpPr>
        <p:spPr bwMode="auto">
          <a:xfrm>
            <a:off x="457200" y="914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(C) Using the formula for the electric field in two parallel plates</a:t>
            </a:r>
          </a:p>
        </p:txBody>
      </p:sp>
      <p:graphicFrame>
        <p:nvGraphicFramePr>
          <p:cNvPr id="219141" name="Object 5"/>
          <p:cNvGraphicFramePr>
            <a:graphicFrameLocks noChangeAspect="1"/>
          </p:cNvGraphicFramePr>
          <p:nvPr/>
        </p:nvGraphicFramePr>
        <p:xfrm>
          <a:off x="304800" y="1724025"/>
          <a:ext cx="450850" cy="285750"/>
        </p:xfrm>
        <a:graphic>
          <a:graphicData uri="http://schemas.openxmlformats.org/presentationml/2006/ole">
            <mc:AlternateContent xmlns:mc="http://schemas.openxmlformats.org/markup-compatibility/2006">
              <mc:Choice xmlns:v="urn:schemas-microsoft-com:vml" Requires="v">
                <p:oleObj spid="_x0000_s104653" name="Equation" r:id="rId3" imgW="253800" imgH="152280" progId="Equation.DSMT4">
                  <p:embed/>
                </p:oleObj>
              </mc:Choice>
              <mc:Fallback>
                <p:oleObj name="Equation" r:id="rId3" imgW="253800" imgH="152280" progId="Equation.DSMT4">
                  <p:embed/>
                  <p:pic>
                    <p:nvPicPr>
                      <p:cNvPr id="219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24025"/>
                        <a:ext cx="450850" cy="2857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2" name="Text Box 6"/>
          <p:cNvSpPr txBox="1">
            <a:spLocks noChangeArrowheads="1"/>
          </p:cNvSpPr>
          <p:nvPr/>
        </p:nvSpPr>
        <p:spPr bwMode="auto">
          <a:xfrm>
            <a:off x="304800" y="32004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(d) Solving the capacitance formula for A, we obtain </a:t>
            </a:r>
          </a:p>
        </p:txBody>
      </p:sp>
      <p:graphicFrame>
        <p:nvGraphicFramePr>
          <p:cNvPr id="219145" name="Object 9"/>
          <p:cNvGraphicFramePr>
            <a:graphicFrameLocks noChangeAspect="1"/>
          </p:cNvGraphicFramePr>
          <p:nvPr/>
        </p:nvGraphicFramePr>
        <p:xfrm>
          <a:off x="2160588" y="2514600"/>
          <a:ext cx="1039812" cy="398463"/>
        </p:xfrm>
        <a:graphic>
          <a:graphicData uri="http://schemas.openxmlformats.org/presentationml/2006/ole">
            <mc:AlternateContent xmlns:mc="http://schemas.openxmlformats.org/markup-compatibility/2006">
              <mc:Choice xmlns:v="urn:schemas-microsoft-com:vml" Requires="v">
                <p:oleObj spid="_x0000_s104654" name="Equation" r:id="rId5" imgW="457200" imgH="164880" progId="Equation.DSMT4">
                  <p:embed/>
                </p:oleObj>
              </mc:Choice>
              <mc:Fallback>
                <p:oleObj name="Equation" r:id="rId5" imgW="457200" imgH="164880" progId="Equation.DSMT4">
                  <p:embed/>
                  <p:pic>
                    <p:nvPicPr>
                      <p:cNvPr id="219145"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0588" y="2514600"/>
                        <a:ext cx="1039812" cy="398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46" name="Object 10"/>
          <p:cNvGraphicFramePr>
            <a:graphicFrameLocks noChangeAspect="1"/>
          </p:cNvGraphicFramePr>
          <p:nvPr/>
        </p:nvGraphicFramePr>
        <p:xfrm>
          <a:off x="5257800" y="2590800"/>
          <a:ext cx="450850" cy="287338"/>
        </p:xfrm>
        <a:graphic>
          <a:graphicData uri="http://schemas.openxmlformats.org/presentationml/2006/ole">
            <mc:AlternateContent xmlns:mc="http://schemas.openxmlformats.org/markup-compatibility/2006">
              <mc:Choice xmlns:v="urn:schemas-microsoft-com:vml" Requires="v">
                <p:oleObj spid="_x0000_s104655" name="Equation" r:id="rId7" imgW="253800" imgH="152280" progId="Equation.DSMT4">
                  <p:embed/>
                </p:oleObj>
              </mc:Choice>
              <mc:Fallback>
                <p:oleObj name="Equation" r:id="rId7" imgW="253800" imgH="152280" progId="Equation.DSMT4">
                  <p:embed/>
                  <p:pic>
                    <p:nvPicPr>
                      <p:cNvPr id="21914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590800"/>
                        <a:ext cx="450850" cy="2873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47" name="Text Box 11"/>
          <p:cNvSpPr txBox="1">
            <a:spLocks noChangeArrowheads="1"/>
          </p:cNvSpPr>
          <p:nvPr/>
        </p:nvSpPr>
        <p:spPr bwMode="auto">
          <a:xfrm>
            <a:off x="685800" y="2438400"/>
            <a:ext cx="13716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Or, since    </a:t>
            </a:r>
          </a:p>
        </p:txBody>
      </p:sp>
      <p:sp>
        <p:nvSpPr>
          <p:cNvPr id="219148" name="Text Box 12"/>
          <p:cNvSpPr txBox="1">
            <a:spLocks noChangeArrowheads="1"/>
          </p:cNvSpPr>
          <p:nvPr/>
        </p:nvSpPr>
        <p:spPr bwMode="auto">
          <a:xfrm>
            <a:off x="3200400" y="2438400"/>
            <a:ext cx="20574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we can obtain    </a:t>
            </a:r>
          </a:p>
        </p:txBody>
      </p:sp>
      <p:graphicFrame>
        <p:nvGraphicFramePr>
          <p:cNvPr id="219149" name="Object 13"/>
          <p:cNvGraphicFramePr>
            <a:graphicFrameLocks noChangeAspect="1"/>
          </p:cNvGraphicFramePr>
          <p:nvPr/>
        </p:nvGraphicFramePr>
        <p:xfrm>
          <a:off x="1077913" y="3724275"/>
          <a:ext cx="1131887" cy="847725"/>
        </p:xfrm>
        <a:graphic>
          <a:graphicData uri="http://schemas.openxmlformats.org/presentationml/2006/ole">
            <mc:AlternateContent xmlns:mc="http://schemas.openxmlformats.org/markup-compatibility/2006">
              <mc:Choice xmlns:v="urn:schemas-microsoft-com:vml" Requires="v">
                <p:oleObj spid="_x0000_s104656" name="Equation" r:id="rId9" imgW="520560" imgH="368280" progId="Equation.DSMT4">
                  <p:embed/>
                </p:oleObj>
              </mc:Choice>
              <mc:Fallback>
                <p:oleObj name="Equation" r:id="rId9" imgW="520560" imgH="368280" progId="Equation.DSMT4">
                  <p:embed/>
                  <p:pic>
                    <p:nvPicPr>
                      <p:cNvPr id="219149"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913" y="3724275"/>
                        <a:ext cx="1131887" cy="8477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0" name="Object 14"/>
          <p:cNvGraphicFramePr>
            <a:graphicFrameLocks noChangeAspect="1"/>
          </p:cNvGraphicFramePr>
          <p:nvPr/>
        </p:nvGraphicFramePr>
        <p:xfrm>
          <a:off x="457200" y="5059363"/>
          <a:ext cx="550863" cy="350837"/>
        </p:xfrm>
        <a:graphic>
          <a:graphicData uri="http://schemas.openxmlformats.org/presentationml/2006/ole">
            <mc:AlternateContent xmlns:mc="http://schemas.openxmlformats.org/markup-compatibility/2006">
              <mc:Choice xmlns:v="urn:schemas-microsoft-com:vml" Requires="v">
                <p:oleObj spid="_x0000_s104657" name="Equation" r:id="rId11" imgW="253800" imgH="152280" progId="Equation.DSMT4">
                  <p:embed/>
                </p:oleObj>
              </mc:Choice>
              <mc:Fallback>
                <p:oleObj name="Equation" r:id="rId11" imgW="253800" imgH="152280" progId="Equation.DSMT4">
                  <p:embed/>
                  <p:pic>
                    <p:nvPicPr>
                      <p:cNvPr id="21915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059363"/>
                        <a:ext cx="550863" cy="3508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19151" name="AutoShape 15"/>
          <p:cNvSpPr>
            <a:spLocks noChangeArrowheads="1"/>
          </p:cNvSpPr>
          <p:nvPr/>
        </p:nvSpPr>
        <p:spPr bwMode="auto">
          <a:xfrm>
            <a:off x="2763838" y="3810000"/>
            <a:ext cx="1468437"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FF0000"/>
                </a:solidFill>
                <a:latin typeface="Arial Narrow" charset="0"/>
              </a:rPr>
              <a:t>Solve for A</a:t>
            </a:r>
          </a:p>
        </p:txBody>
      </p:sp>
      <p:sp>
        <p:nvSpPr>
          <p:cNvPr id="219152" name="Text Box 16"/>
          <p:cNvSpPr txBox="1">
            <a:spLocks noChangeArrowheads="1"/>
          </p:cNvSpPr>
          <p:nvPr/>
        </p:nvSpPr>
        <p:spPr bwMode="auto">
          <a:xfrm>
            <a:off x="4598988" y="5775325"/>
            <a:ext cx="408781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a:solidFill>
                  <a:srgbClr val="FF0000"/>
                </a:solidFill>
                <a:latin typeface="Arial Narrow" charset="0"/>
              </a:rPr>
              <a:t>About 40% the area of Arlington (256km</a:t>
            </a:r>
            <a:r>
              <a:rPr lang="en-US" sz="2000" baseline="30000">
                <a:solidFill>
                  <a:srgbClr val="FF0000"/>
                </a:solidFill>
                <a:latin typeface="Arial Narrow" charset="0"/>
              </a:rPr>
              <a:t>2</a:t>
            </a:r>
            <a:r>
              <a:rPr lang="en-US" sz="2000">
                <a:solidFill>
                  <a:srgbClr val="FF0000"/>
                </a:solidFill>
                <a:latin typeface="Arial Narrow" charset="0"/>
              </a:rPr>
              <a:t>).</a:t>
            </a:r>
          </a:p>
        </p:txBody>
      </p:sp>
      <p:graphicFrame>
        <p:nvGraphicFramePr>
          <p:cNvPr id="219153" name="Object 17"/>
          <p:cNvGraphicFramePr>
            <a:graphicFrameLocks noChangeAspect="1"/>
          </p:cNvGraphicFramePr>
          <p:nvPr/>
        </p:nvGraphicFramePr>
        <p:xfrm>
          <a:off x="5715000" y="2362200"/>
          <a:ext cx="495300" cy="692150"/>
        </p:xfrm>
        <a:graphic>
          <a:graphicData uri="http://schemas.openxmlformats.org/presentationml/2006/ole">
            <mc:AlternateContent xmlns:mc="http://schemas.openxmlformats.org/markup-compatibility/2006">
              <mc:Choice xmlns:v="urn:schemas-microsoft-com:vml" Requires="v">
                <p:oleObj spid="_x0000_s104658" name="Equation" r:id="rId13" imgW="279360" imgH="368280" progId="Equation.DSMT4">
                  <p:embed/>
                </p:oleObj>
              </mc:Choice>
              <mc:Fallback>
                <p:oleObj name="Equation" r:id="rId13" imgW="279360" imgH="368280" progId="Equation.DSMT4">
                  <p:embed/>
                  <p:pic>
                    <p:nvPicPr>
                      <p:cNvPr id="219153"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15000" y="2362200"/>
                        <a:ext cx="495300" cy="692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4" name="Object 18"/>
          <p:cNvGraphicFramePr>
            <a:graphicFrameLocks noChangeAspect="1"/>
          </p:cNvGraphicFramePr>
          <p:nvPr/>
        </p:nvGraphicFramePr>
        <p:xfrm>
          <a:off x="6178550" y="2362200"/>
          <a:ext cx="2813050" cy="715963"/>
        </p:xfrm>
        <a:graphic>
          <a:graphicData uri="http://schemas.openxmlformats.org/presentationml/2006/ole">
            <mc:AlternateContent xmlns:mc="http://schemas.openxmlformats.org/markup-compatibility/2006">
              <mc:Choice xmlns:v="urn:schemas-microsoft-com:vml" Requires="v">
                <p:oleObj spid="_x0000_s104659" name="Equation" r:id="rId15" imgW="1587240" imgH="380880" progId="Equation.DSMT4">
                  <p:embed/>
                </p:oleObj>
              </mc:Choice>
              <mc:Fallback>
                <p:oleObj name="Equation" r:id="rId15" imgW="1587240" imgH="380880" progId="Equation.DSMT4">
                  <p:embed/>
                  <p:pic>
                    <p:nvPicPr>
                      <p:cNvPr id="219154" name="Object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8550" y="2362200"/>
                        <a:ext cx="2813050" cy="7159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5" name="Object 19"/>
          <p:cNvGraphicFramePr>
            <a:graphicFrameLocks noChangeAspect="1"/>
          </p:cNvGraphicFramePr>
          <p:nvPr/>
        </p:nvGraphicFramePr>
        <p:xfrm>
          <a:off x="733425" y="1485900"/>
          <a:ext cx="561975" cy="763588"/>
        </p:xfrm>
        <a:graphic>
          <a:graphicData uri="http://schemas.openxmlformats.org/presentationml/2006/ole">
            <mc:AlternateContent xmlns:mc="http://schemas.openxmlformats.org/markup-compatibility/2006">
              <mc:Choice xmlns:v="urn:schemas-microsoft-com:vml" Requires="v">
                <p:oleObj spid="_x0000_s104660" name="Equation" r:id="rId17" imgW="317160" imgH="406080" progId="Equation.DSMT4">
                  <p:embed/>
                </p:oleObj>
              </mc:Choice>
              <mc:Fallback>
                <p:oleObj name="Equation" r:id="rId17" imgW="317160" imgH="406080" progId="Equation.DSMT4">
                  <p:embed/>
                  <p:pic>
                    <p:nvPicPr>
                      <p:cNvPr id="219155"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3425" y="1485900"/>
                        <a:ext cx="56197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6" name="Object 20"/>
          <p:cNvGraphicFramePr>
            <a:graphicFrameLocks noChangeAspect="1"/>
          </p:cNvGraphicFramePr>
          <p:nvPr/>
        </p:nvGraphicFramePr>
        <p:xfrm>
          <a:off x="1219200" y="1485900"/>
          <a:ext cx="720725" cy="763588"/>
        </p:xfrm>
        <a:graphic>
          <a:graphicData uri="http://schemas.openxmlformats.org/presentationml/2006/ole">
            <mc:AlternateContent xmlns:mc="http://schemas.openxmlformats.org/markup-compatibility/2006">
              <mc:Choice xmlns:v="urn:schemas-microsoft-com:vml" Requires="v">
                <p:oleObj spid="_x0000_s104661" name="Equation" r:id="rId19" imgW="406080" imgH="406080" progId="Equation.DSMT4">
                  <p:embed/>
                </p:oleObj>
              </mc:Choice>
              <mc:Fallback>
                <p:oleObj name="Equation" r:id="rId19" imgW="406080" imgH="406080" progId="Equation.DSMT4">
                  <p:embed/>
                  <p:pic>
                    <p:nvPicPr>
                      <p:cNvPr id="219156" name="Object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19200" y="1485900"/>
                        <a:ext cx="720725" cy="7635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7" name="Object 21"/>
          <p:cNvGraphicFramePr>
            <a:graphicFrameLocks noChangeAspect="1"/>
          </p:cNvGraphicFramePr>
          <p:nvPr/>
        </p:nvGraphicFramePr>
        <p:xfrm>
          <a:off x="1949450" y="1449388"/>
          <a:ext cx="6934200" cy="835025"/>
        </p:xfrm>
        <a:graphic>
          <a:graphicData uri="http://schemas.openxmlformats.org/presentationml/2006/ole">
            <mc:AlternateContent xmlns:mc="http://schemas.openxmlformats.org/markup-compatibility/2006">
              <mc:Choice xmlns:v="urn:schemas-microsoft-com:vml" Requires="v">
                <p:oleObj spid="_x0000_s104662" name="Equation" r:id="rId21" imgW="3911600" imgH="444500" progId="Equation.DSMT4">
                  <p:embed/>
                </p:oleObj>
              </mc:Choice>
              <mc:Fallback>
                <p:oleObj name="Equation" r:id="rId21" imgW="3911600" imgH="444500" progId="Equation.DSMT4">
                  <p:embed/>
                  <p:pic>
                    <p:nvPicPr>
                      <p:cNvPr id="219157" name="Object 21"/>
                      <p:cNvPicPr>
                        <a:picLocks noChangeAspect="1" noChangeArrowheads="1"/>
                      </p:cNvPicPr>
                      <p:nvPr/>
                    </p:nvPicPr>
                    <p:blipFill>
                      <a:blip r:embed="rId22"/>
                      <a:srcRect/>
                      <a:stretch>
                        <a:fillRect/>
                      </a:stretch>
                    </p:blipFill>
                    <p:spPr bwMode="auto">
                      <a:xfrm>
                        <a:off x="1949450" y="1449388"/>
                        <a:ext cx="6934200" cy="8350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8" name="Object 22"/>
          <p:cNvGraphicFramePr>
            <a:graphicFrameLocks noChangeAspect="1"/>
          </p:cNvGraphicFramePr>
          <p:nvPr/>
        </p:nvGraphicFramePr>
        <p:xfrm>
          <a:off x="990600" y="4827588"/>
          <a:ext cx="773113" cy="936625"/>
        </p:xfrm>
        <a:graphic>
          <a:graphicData uri="http://schemas.openxmlformats.org/presentationml/2006/ole">
            <mc:AlternateContent xmlns:mc="http://schemas.openxmlformats.org/markup-compatibility/2006">
              <mc:Choice xmlns:v="urn:schemas-microsoft-com:vml" Requires="v">
                <p:oleObj spid="_x0000_s104663" name="Equation" r:id="rId23" imgW="355320" imgH="406080" progId="Equation.DSMT4">
                  <p:embed/>
                </p:oleObj>
              </mc:Choice>
              <mc:Fallback>
                <p:oleObj name="Equation" r:id="rId23" imgW="355320" imgH="406080" progId="Equation.DSMT4">
                  <p:embed/>
                  <p:pic>
                    <p:nvPicPr>
                      <p:cNvPr id="219158" name="Object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90600" y="4827588"/>
                        <a:ext cx="773113" cy="9366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19159" name="Object 23"/>
          <p:cNvGraphicFramePr>
            <a:graphicFrameLocks noChangeAspect="1"/>
          </p:cNvGraphicFramePr>
          <p:nvPr/>
        </p:nvGraphicFramePr>
        <p:xfrm>
          <a:off x="1730375" y="4725988"/>
          <a:ext cx="5051425" cy="1141412"/>
        </p:xfrm>
        <a:graphic>
          <a:graphicData uri="http://schemas.openxmlformats.org/presentationml/2006/ole">
            <mc:AlternateContent xmlns:mc="http://schemas.openxmlformats.org/markup-compatibility/2006">
              <mc:Choice xmlns:v="urn:schemas-microsoft-com:vml" Requires="v">
                <p:oleObj spid="_x0000_s104664" name="Equation" r:id="rId25" imgW="2323800" imgH="495000" progId="Equation.DSMT4">
                  <p:embed/>
                </p:oleObj>
              </mc:Choice>
              <mc:Fallback>
                <p:oleObj name="Equation" r:id="rId25" imgW="2323800" imgH="495000" progId="Equation.DSMT4">
                  <p:embed/>
                  <p:pic>
                    <p:nvPicPr>
                      <p:cNvPr id="219159" name="Object 2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730375" y="4725988"/>
                        <a:ext cx="5051425" cy="11414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407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9141"/>
                                        </p:tgtEl>
                                        <p:attrNameLst>
                                          <p:attrName>style.visibility</p:attrName>
                                        </p:attrNameLst>
                                      </p:cBhvr>
                                      <p:to>
                                        <p:strVal val="visible"/>
                                      </p:to>
                                    </p:set>
                                    <p:animEffect transition="in" filter="wipe(left)">
                                      <p:cBhvr>
                                        <p:cTn id="12" dur="500"/>
                                        <p:tgtEl>
                                          <p:spTgt spid="2191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9155"/>
                                        </p:tgtEl>
                                        <p:attrNameLst>
                                          <p:attrName>style.visibility</p:attrName>
                                        </p:attrNameLst>
                                      </p:cBhvr>
                                      <p:to>
                                        <p:strVal val="visible"/>
                                      </p:to>
                                    </p:set>
                                    <p:animEffect transition="in" filter="wipe(left)">
                                      <p:cBhvr>
                                        <p:cTn id="17" dur="500"/>
                                        <p:tgtEl>
                                          <p:spTgt spid="2191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9156"/>
                                        </p:tgtEl>
                                        <p:attrNameLst>
                                          <p:attrName>style.visibility</p:attrName>
                                        </p:attrNameLst>
                                      </p:cBhvr>
                                      <p:to>
                                        <p:strVal val="visible"/>
                                      </p:to>
                                    </p:set>
                                    <p:animEffect transition="in" filter="wipe(left)">
                                      <p:cBhvr>
                                        <p:cTn id="22" dur="500"/>
                                        <p:tgtEl>
                                          <p:spTgt spid="2191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9157"/>
                                        </p:tgtEl>
                                        <p:attrNameLst>
                                          <p:attrName>style.visibility</p:attrName>
                                        </p:attrNameLst>
                                      </p:cBhvr>
                                      <p:to>
                                        <p:strVal val="visible"/>
                                      </p:to>
                                    </p:set>
                                    <p:animEffect transition="in" filter="wipe(left)">
                                      <p:cBhvr>
                                        <p:cTn id="27" dur="500"/>
                                        <p:tgtEl>
                                          <p:spTgt spid="2191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9147"/>
                                        </p:tgtEl>
                                        <p:attrNameLst>
                                          <p:attrName>style.visibility</p:attrName>
                                        </p:attrNameLst>
                                      </p:cBhvr>
                                      <p:to>
                                        <p:strVal val="visible"/>
                                      </p:to>
                                    </p:set>
                                    <p:animEffect transition="in" filter="wipe(left)">
                                      <p:cBhvr>
                                        <p:cTn id="32" dur="500"/>
                                        <p:tgtEl>
                                          <p:spTgt spid="219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9145"/>
                                        </p:tgtEl>
                                        <p:attrNameLst>
                                          <p:attrName>style.visibility</p:attrName>
                                        </p:attrNameLst>
                                      </p:cBhvr>
                                      <p:to>
                                        <p:strVal val="visible"/>
                                      </p:to>
                                    </p:set>
                                    <p:animEffect transition="in" filter="wipe(left)">
                                      <p:cBhvr>
                                        <p:cTn id="37" dur="500"/>
                                        <p:tgtEl>
                                          <p:spTgt spid="2191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9148"/>
                                        </p:tgtEl>
                                        <p:attrNameLst>
                                          <p:attrName>style.visibility</p:attrName>
                                        </p:attrNameLst>
                                      </p:cBhvr>
                                      <p:to>
                                        <p:strVal val="visible"/>
                                      </p:to>
                                    </p:set>
                                    <p:animEffect transition="in" filter="wipe(left)">
                                      <p:cBhvr>
                                        <p:cTn id="42" dur="500"/>
                                        <p:tgtEl>
                                          <p:spTgt spid="219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9146"/>
                                        </p:tgtEl>
                                        <p:attrNameLst>
                                          <p:attrName>style.visibility</p:attrName>
                                        </p:attrNameLst>
                                      </p:cBhvr>
                                      <p:to>
                                        <p:strVal val="visible"/>
                                      </p:to>
                                    </p:set>
                                    <p:animEffect transition="in" filter="wipe(left)">
                                      <p:cBhvr>
                                        <p:cTn id="47" dur="500"/>
                                        <p:tgtEl>
                                          <p:spTgt spid="2191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9153"/>
                                        </p:tgtEl>
                                        <p:attrNameLst>
                                          <p:attrName>style.visibility</p:attrName>
                                        </p:attrNameLst>
                                      </p:cBhvr>
                                      <p:to>
                                        <p:strVal val="visible"/>
                                      </p:to>
                                    </p:set>
                                    <p:animEffect transition="in" filter="wipe(left)">
                                      <p:cBhvr>
                                        <p:cTn id="52" dur="500"/>
                                        <p:tgtEl>
                                          <p:spTgt spid="2191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9154"/>
                                        </p:tgtEl>
                                        <p:attrNameLst>
                                          <p:attrName>style.visibility</p:attrName>
                                        </p:attrNameLst>
                                      </p:cBhvr>
                                      <p:to>
                                        <p:strVal val="visible"/>
                                      </p:to>
                                    </p:set>
                                    <p:animEffect transition="in" filter="wipe(left)">
                                      <p:cBhvr>
                                        <p:cTn id="57" dur="500"/>
                                        <p:tgtEl>
                                          <p:spTgt spid="21915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9142"/>
                                        </p:tgtEl>
                                        <p:attrNameLst>
                                          <p:attrName>style.visibility</p:attrName>
                                        </p:attrNameLst>
                                      </p:cBhvr>
                                      <p:to>
                                        <p:strVal val="visible"/>
                                      </p:to>
                                    </p:set>
                                    <p:animEffect transition="in" filter="wipe(left)">
                                      <p:cBhvr>
                                        <p:cTn id="62" dur="500"/>
                                        <p:tgtEl>
                                          <p:spTgt spid="2191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9149"/>
                                        </p:tgtEl>
                                        <p:attrNameLst>
                                          <p:attrName>style.visibility</p:attrName>
                                        </p:attrNameLst>
                                      </p:cBhvr>
                                      <p:to>
                                        <p:strVal val="visible"/>
                                      </p:to>
                                    </p:set>
                                    <p:animEffect transition="in" filter="wipe(left)">
                                      <p:cBhvr>
                                        <p:cTn id="67" dur="500"/>
                                        <p:tgtEl>
                                          <p:spTgt spid="2191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219151"/>
                                        </p:tgtEl>
                                        <p:attrNameLst>
                                          <p:attrName>style.visibility</p:attrName>
                                        </p:attrNameLst>
                                      </p:cBhvr>
                                      <p:to>
                                        <p:strVal val="visible"/>
                                      </p:to>
                                    </p:set>
                                    <p:animEffect transition="in" filter="wipe(left)">
                                      <p:cBhvr>
                                        <p:cTn id="72" dur="500"/>
                                        <p:tgtEl>
                                          <p:spTgt spid="2191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19150"/>
                                        </p:tgtEl>
                                        <p:attrNameLst>
                                          <p:attrName>style.visibility</p:attrName>
                                        </p:attrNameLst>
                                      </p:cBhvr>
                                      <p:to>
                                        <p:strVal val="visible"/>
                                      </p:to>
                                    </p:set>
                                    <p:animEffect transition="in" filter="wipe(left)">
                                      <p:cBhvr>
                                        <p:cTn id="77" dur="500"/>
                                        <p:tgtEl>
                                          <p:spTgt spid="21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19158"/>
                                        </p:tgtEl>
                                        <p:attrNameLst>
                                          <p:attrName>style.visibility</p:attrName>
                                        </p:attrNameLst>
                                      </p:cBhvr>
                                      <p:to>
                                        <p:strVal val="visible"/>
                                      </p:to>
                                    </p:set>
                                    <p:animEffect transition="in" filter="wipe(left)">
                                      <p:cBhvr>
                                        <p:cTn id="82" dur="500"/>
                                        <p:tgtEl>
                                          <p:spTgt spid="21915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9159"/>
                                        </p:tgtEl>
                                        <p:attrNameLst>
                                          <p:attrName>style.visibility</p:attrName>
                                        </p:attrNameLst>
                                      </p:cBhvr>
                                      <p:to>
                                        <p:strVal val="visible"/>
                                      </p:to>
                                    </p:set>
                                    <p:animEffect transition="in" filter="wipe(left)">
                                      <p:cBhvr>
                                        <p:cTn id="87" dur="500"/>
                                        <p:tgtEl>
                                          <p:spTgt spid="21915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219152"/>
                                        </p:tgtEl>
                                        <p:attrNameLst>
                                          <p:attrName>style.visibility</p:attrName>
                                        </p:attrNameLst>
                                      </p:cBhvr>
                                      <p:to>
                                        <p:strVal val="visible"/>
                                      </p:to>
                                    </p:set>
                                    <p:animEffect transition="in" filter="wipe(left)">
                                      <p:cBhvr>
                                        <p:cTn id="92" dur="500"/>
                                        <p:tgtEl>
                                          <p:spTgt spid="219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p:bldP spid="219142" grpId="0"/>
      <p:bldP spid="219147" grpId="0"/>
      <p:bldP spid="219148" grpId="0"/>
      <p:bldP spid="219151" grpId="0" animBg="1"/>
      <p:bldP spid="2191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June 17, 2019</a:t>
            </a:r>
          </a:p>
        </p:txBody>
      </p:sp>
      <p:sp>
        <p:nvSpPr>
          <p:cNvPr id="20" name="Footer Placeholder 4"/>
          <p:cNvSpPr>
            <a:spLocks noGrp="1"/>
          </p:cNvSpPr>
          <p:nvPr>
            <p:ph type="ftr" sz="quarter" idx="11"/>
          </p:nvPr>
        </p:nvSpPr>
        <p:spPr/>
        <p:txBody>
          <a:bodyPr/>
          <a:lstStyle/>
          <a:p>
            <a:r>
              <a:rPr lang="de-DE"/>
              <a:t>PHYS 1444-001, Summer 2019             Dr. Jaehoon Yu</a:t>
            </a:r>
            <a:endParaRPr lang="en-US"/>
          </a:p>
        </p:txBody>
      </p:sp>
      <p:sp>
        <p:nvSpPr>
          <p:cNvPr id="21" name="Slide Number Placeholder 5"/>
          <p:cNvSpPr>
            <a:spLocks noGrp="1"/>
          </p:cNvSpPr>
          <p:nvPr>
            <p:ph type="sldNum" sz="quarter" idx="12"/>
          </p:nvPr>
        </p:nvSpPr>
        <p:spPr/>
        <p:txBody>
          <a:bodyPr/>
          <a:lstStyle/>
          <a:p>
            <a:fld id="{C80BD743-191A-754A-81FD-0BCB534E924C}" type="slidenum">
              <a:rPr lang="en-US"/>
              <a:pPr/>
              <a:t>6</a:t>
            </a:fld>
            <a:endParaRPr lang="en-US"/>
          </a:p>
        </p:txBody>
      </p:sp>
      <p:pic>
        <p:nvPicPr>
          <p:cNvPr id="228363" name="Picture 11" descr="FG24_006"/>
          <p:cNvPicPr>
            <a:picLocks noChangeAspect="1" noChangeArrowheads="1"/>
          </p:cNvPicPr>
          <p:nvPr/>
        </p:nvPicPr>
        <p:blipFill>
          <a:blip r:embed="rId3"/>
          <a:srcRect/>
          <a:stretch>
            <a:fillRect/>
          </a:stretch>
        </p:blipFill>
        <p:spPr bwMode="auto">
          <a:xfrm>
            <a:off x="6172200" y="304800"/>
            <a:ext cx="3200400" cy="2400300"/>
          </a:xfrm>
          <a:prstGeom prst="rect">
            <a:avLst/>
          </a:prstGeom>
          <a:noFill/>
        </p:spPr>
      </p:pic>
      <p:sp>
        <p:nvSpPr>
          <p:cNvPr id="228354" name="Rectangle 2"/>
          <p:cNvSpPr>
            <a:spLocks noGrp="1" noChangeArrowheads="1"/>
          </p:cNvSpPr>
          <p:nvPr>
            <p:ph type="title"/>
          </p:nvPr>
        </p:nvSpPr>
        <p:spPr>
          <a:xfrm>
            <a:off x="228600" y="0"/>
            <a:ext cx="8686800" cy="762000"/>
          </a:xfrm>
        </p:spPr>
        <p:txBody>
          <a:bodyPr/>
          <a:lstStyle/>
          <a:p>
            <a:r>
              <a:rPr lang="en-US"/>
              <a:t>Example 24 – 3</a:t>
            </a:r>
          </a:p>
        </p:txBody>
      </p:sp>
      <p:sp>
        <p:nvSpPr>
          <p:cNvPr id="228355" name="Text Box 3"/>
          <p:cNvSpPr txBox="1">
            <a:spLocks noChangeArrowheads="1"/>
          </p:cNvSpPr>
          <p:nvPr/>
        </p:nvSpPr>
        <p:spPr bwMode="auto">
          <a:xfrm>
            <a:off x="152400" y="609600"/>
            <a:ext cx="6477000" cy="2308324"/>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Spherical capacitor: </a:t>
            </a:r>
            <a:r>
              <a:rPr lang="en-US" dirty="0">
                <a:solidFill>
                  <a:schemeClr val="accent2"/>
                </a:solidFill>
                <a:latin typeface="Arial Narrow" charset="0"/>
              </a:rPr>
              <a:t>A spherical capacitor consists of two thin concentric spherical conducting shells, of radius </a:t>
            </a:r>
            <a:r>
              <a:rPr lang="en-US" dirty="0" err="1">
                <a:solidFill>
                  <a:schemeClr val="accent2"/>
                </a:solidFill>
                <a:latin typeface="Arial Narrow" charset="0"/>
              </a:rPr>
              <a:t>r</a:t>
            </a:r>
            <a:r>
              <a:rPr lang="en-US" baseline="-25000" dirty="0" err="1">
                <a:solidFill>
                  <a:schemeClr val="accent2"/>
                </a:solidFill>
                <a:latin typeface="Arial Narrow" charset="0"/>
              </a:rPr>
              <a:t>a</a:t>
            </a:r>
            <a:r>
              <a:rPr lang="en-US" dirty="0">
                <a:solidFill>
                  <a:schemeClr val="accent2"/>
                </a:solidFill>
                <a:latin typeface="Arial Narrow" charset="0"/>
              </a:rPr>
              <a:t> and </a:t>
            </a:r>
            <a:r>
              <a:rPr lang="en-US" dirty="0" err="1">
                <a:solidFill>
                  <a:schemeClr val="accent2"/>
                </a:solidFill>
                <a:latin typeface="Arial Narrow" charset="0"/>
              </a:rPr>
              <a:t>r</a:t>
            </a:r>
            <a:r>
              <a:rPr lang="en-US" baseline="-25000" dirty="0" err="1">
                <a:solidFill>
                  <a:schemeClr val="accent2"/>
                </a:solidFill>
                <a:latin typeface="Arial Narrow" charset="0"/>
              </a:rPr>
              <a:t>b</a:t>
            </a:r>
            <a:r>
              <a:rPr lang="en-US" dirty="0">
                <a:solidFill>
                  <a:schemeClr val="accent2"/>
                </a:solidFill>
                <a:latin typeface="Arial Narrow" charset="0"/>
              </a:rPr>
              <a:t>, as in the figure.  The inner shell carries a uniformly distributed charge Q on its surface and the outer shell an equal but opposite charge –Q.  Determine the capacitance of the two shells. </a:t>
            </a:r>
          </a:p>
        </p:txBody>
      </p:sp>
      <p:sp>
        <p:nvSpPr>
          <p:cNvPr id="228356" name="Text Box 4"/>
          <p:cNvSpPr txBox="1">
            <a:spLocks noChangeArrowheads="1"/>
          </p:cNvSpPr>
          <p:nvPr/>
        </p:nvSpPr>
        <p:spPr bwMode="auto">
          <a:xfrm>
            <a:off x="228600" y="2833688"/>
            <a:ext cx="6096000" cy="946150"/>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Using Gauss’ law, the electric field outside a uniformly charged conducting sphere is    </a:t>
            </a:r>
          </a:p>
        </p:txBody>
      </p:sp>
      <p:graphicFrame>
        <p:nvGraphicFramePr>
          <p:cNvPr id="228357" name="Object 5"/>
          <p:cNvGraphicFramePr>
            <a:graphicFrameLocks noChangeAspect="1"/>
          </p:cNvGraphicFramePr>
          <p:nvPr/>
        </p:nvGraphicFramePr>
        <p:xfrm>
          <a:off x="6400800" y="2846388"/>
          <a:ext cx="1546225" cy="963612"/>
        </p:xfrm>
        <a:graphic>
          <a:graphicData uri="http://schemas.openxmlformats.org/presentationml/2006/ole">
            <mc:AlternateContent xmlns:mc="http://schemas.openxmlformats.org/markup-compatibility/2006">
              <mc:Choice xmlns:v="urn:schemas-microsoft-com:vml" Requires="v">
                <p:oleObj spid="_x0000_s105660" name="Equation" r:id="rId4" imgW="711000" imgH="419040" progId="Equation.DSMT4">
                  <p:embed/>
                </p:oleObj>
              </mc:Choice>
              <mc:Fallback>
                <p:oleObj name="Equation" r:id="rId4" imgW="711000" imgH="419040" progId="Equation.DSMT4">
                  <p:embed/>
                  <p:pic>
                    <p:nvPicPr>
                      <p:cNvPr id="22835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846388"/>
                        <a:ext cx="1546225" cy="963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8358" name="Text Box 6"/>
          <p:cNvSpPr txBox="1">
            <a:spLocks noChangeArrowheads="1"/>
          </p:cNvSpPr>
          <p:nvPr/>
        </p:nvSpPr>
        <p:spPr bwMode="auto">
          <a:xfrm>
            <a:off x="304800" y="3733800"/>
            <a:ext cx="83820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So the potential difference between a and b is</a:t>
            </a:r>
          </a:p>
        </p:txBody>
      </p:sp>
      <p:graphicFrame>
        <p:nvGraphicFramePr>
          <p:cNvPr id="228360" name="Object 8"/>
          <p:cNvGraphicFramePr>
            <a:graphicFrameLocks noChangeAspect="1"/>
          </p:cNvGraphicFramePr>
          <p:nvPr/>
        </p:nvGraphicFramePr>
        <p:xfrm>
          <a:off x="628650" y="4170363"/>
          <a:ext cx="1581150" cy="565150"/>
        </p:xfrm>
        <a:graphic>
          <a:graphicData uri="http://schemas.openxmlformats.org/presentationml/2006/ole">
            <mc:AlternateContent xmlns:mc="http://schemas.openxmlformats.org/markup-compatibility/2006">
              <mc:Choice xmlns:v="urn:schemas-microsoft-com:vml" Requires="v">
                <p:oleObj spid="_x0000_s105661" name="Equation" r:id="rId6" imgW="1016000" imgH="342900" progId="Equation.DSMT4">
                  <p:embed/>
                </p:oleObj>
              </mc:Choice>
              <mc:Fallback>
                <p:oleObj name="Equation" r:id="rId6" imgW="1016000" imgH="342900" progId="Equation.DSMT4">
                  <p:embed/>
                  <p:pic>
                    <p:nvPicPr>
                      <p:cNvPr id="228360" name="Object 8"/>
                      <p:cNvPicPr>
                        <a:picLocks noChangeAspect="1" noChangeArrowheads="1"/>
                      </p:cNvPicPr>
                      <p:nvPr/>
                    </p:nvPicPr>
                    <p:blipFill>
                      <a:blip r:embed="rId7"/>
                      <a:srcRect/>
                      <a:stretch>
                        <a:fillRect/>
                      </a:stretch>
                    </p:blipFill>
                    <p:spPr bwMode="auto">
                      <a:xfrm>
                        <a:off x="628650" y="4170363"/>
                        <a:ext cx="1581150" cy="5651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1" name="Object 9"/>
          <p:cNvGraphicFramePr>
            <a:graphicFrameLocks noChangeAspect="1"/>
          </p:cNvGraphicFramePr>
          <p:nvPr/>
        </p:nvGraphicFramePr>
        <p:xfrm>
          <a:off x="3505200" y="5410200"/>
          <a:ext cx="360363" cy="247650"/>
        </p:xfrm>
        <a:graphic>
          <a:graphicData uri="http://schemas.openxmlformats.org/presentationml/2006/ole">
            <mc:AlternateContent xmlns:mc="http://schemas.openxmlformats.org/markup-compatibility/2006">
              <mc:Choice xmlns:v="urn:schemas-microsoft-com:vml" Requires="v">
                <p:oleObj spid="_x0000_s105662" name="Equation" r:id="rId8" imgW="253800" imgH="164880" progId="Equation.DSMT4">
                  <p:embed/>
                </p:oleObj>
              </mc:Choice>
              <mc:Fallback>
                <p:oleObj name="Equation" r:id="rId8" imgW="253800" imgH="164880" progId="Equation.DSMT4">
                  <p:embed/>
                  <p:pic>
                    <p:nvPicPr>
                      <p:cNvPr id="22836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410200"/>
                        <a:ext cx="360363" cy="247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28364" name="Text Box 12"/>
          <p:cNvSpPr txBox="1">
            <a:spLocks noChangeArrowheads="1"/>
          </p:cNvSpPr>
          <p:nvPr/>
        </p:nvSpPr>
        <p:spPr bwMode="auto">
          <a:xfrm>
            <a:off x="457200" y="5424488"/>
            <a:ext cx="28956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Thus capacitance is</a:t>
            </a:r>
          </a:p>
        </p:txBody>
      </p:sp>
      <p:graphicFrame>
        <p:nvGraphicFramePr>
          <p:cNvPr id="228367" name="Object 15"/>
          <p:cNvGraphicFramePr>
            <a:graphicFrameLocks noChangeAspect="1"/>
          </p:cNvGraphicFramePr>
          <p:nvPr/>
        </p:nvGraphicFramePr>
        <p:xfrm>
          <a:off x="914400" y="4695825"/>
          <a:ext cx="1166813" cy="528638"/>
        </p:xfrm>
        <a:graphic>
          <a:graphicData uri="http://schemas.openxmlformats.org/presentationml/2006/ole">
            <mc:AlternateContent xmlns:mc="http://schemas.openxmlformats.org/markup-compatibility/2006">
              <mc:Choice xmlns:v="urn:schemas-microsoft-com:vml" Requires="v">
                <p:oleObj spid="_x0000_s105663" name="Equation" r:id="rId10" imgW="800100" imgH="342900" progId="Equation.DSMT4">
                  <p:embed/>
                </p:oleObj>
              </mc:Choice>
              <mc:Fallback>
                <p:oleObj name="Equation" r:id="rId10" imgW="800100" imgH="342900" progId="Equation.DSMT4">
                  <p:embed/>
                  <p:pic>
                    <p:nvPicPr>
                      <p:cNvPr id="228367" name="Object 15"/>
                      <p:cNvPicPr>
                        <a:picLocks noChangeAspect="1" noChangeArrowheads="1"/>
                      </p:cNvPicPr>
                      <p:nvPr/>
                    </p:nvPicPr>
                    <p:blipFill>
                      <a:blip r:embed="rId11"/>
                      <a:srcRect/>
                      <a:stretch>
                        <a:fillRect/>
                      </a:stretch>
                    </p:blipFill>
                    <p:spPr bwMode="auto">
                      <a:xfrm>
                        <a:off x="914400" y="4695825"/>
                        <a:ext cx="1166813" cy="528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8" name="Object 16"/>
          <p:cNvGraphicFramePr>
            <a:graphicFrameLocks noChangeAspect="1"/>
          </p:cNvGraphicFramePr>
          <p:nvPr/>
        </p:nvGraphicFramePr>
        <p:xfrm>
          <a:off x="2082800" y="4637088"/>
          <a:ext cx="1408113" cy="646112"/>
        </p:xfrm>
        <a:graphic>
          <a:graphicData uri="http://schemas.openxmlformats.org/presentationml/2006/ole">
            <mc:AlternateContent xmlns:mc="http://schemas.openxmlformats.org/markup-compatibility/2006">
              <mc:Choice xmlns:v="urn:schemas-microsoft-com:vml" Requires="v">
                <p:oleObj spid="_x0000_s105664" name="Equation" r:id="rId12" imgW="965160" imgH="419040" progId="Equation.DSMT4">
                  <p:embed/>
                </p:oleObj>
              </mc:Choice>
              <mc:Fallback>
                <p:oleObj name="Equation" r:id="rId12" imgW="965160" imgH="419040" progId="Equation.DSMT4">
                  <p:embed/>
                  <p:pic>
                    <p:nvPicPr>
                      <p:cNvPr id="228368"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2800" y="4637088"/>
                        <a:ext cx="1408113" cy="6461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69" name="Object 17"/>
          <p:cNvGraphicFramePr>
            <a:graphicFrameLocks noChangeAspect="1"/>
          </p:cNvGraphicFramePr>
          <p:nvPr/>
        </p:nvGraphicFramePr>
        <p:xfrm>
          <a:off x="3494088" y="4595813"/>
          <a:ext cx="2409825" cy="725487"/>
        </p:xfrm>
        <a:graphic>
          <a:graphicData uri="http://schemas.openxmlformats.org/presentationml/2006/ole">
            <mc:AlternateContent xmlns:mc="http://schemas.openxmlformats.org/markup-compatibility/2006">
              <mc:Choice xmlns:v="urn:schemas-microsoft-com:vml" Requires="v">
                <p:oleObj spid="_x0000_s105665" name="Equation" r:id="rId14" imgW="1650960" imgH="469800" progId="Equation.DSMT4">
                  <p:embed/>
                </p:oleObj>
              </mc:Choice>
              <mc:Fallback>
                <p:oleObj name="Equation" r:id="rId14" imgW="1650960" imgH="469800" progId="Equation.DSMT4">
                  <p:embed/>
                  <p:pic>
                    <p:nvPicPr>
                      <p:cNvPr id="228369" name="Object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94088" y="4595813"/>
                        <a:ext cx="2409825" cy="7254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0" name="Object 18"/>
          <p:cNvGraphicFramePr>
            <a:graphicFrameLocks noChangeAspect="1"/>
          </p:cNvGraphicFramePr>
          <p:nvPr/>
        </p:nvGraphicFramePr>
        <p:xfrm>
          <a:off x="5905500" y="4605338"/>
          <a:ext cx="1482725" cy="706437"/>
        </p:xfrm>
        <a:graphic>
          <a:graphicData uri="http://schemas.openxmlformats.org/presentationml/2006/ole">
            <mc:AlternateContent xmlns:mc="http://schemas.openxmlformats.org/markup-compatibility/2006">
              <mc:Choice xmlns:v="urn:schemas-microsoft-com:vml" Requires="v">
                <p:oleObj spid="_x0000_s105666" name="Equation" r:id="rId16" imgW="1015920" imgH="457200" progId="Equation.DSMT4">
                  <p:embed/>
                </p:oleObj>
              </mc:Choice>
              <mc:Fallback>
                <p:oleObj name="Equation" r:id="rId16" imgW="1015920" imgH="457200" progId="Equation.DSMT4">
                  <p:embed/>
                  <p:pic>
                    <p:nvPicPr>
                      <p:cNvPr id="22837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05500" y="4605338"/>
                        <a:ext cx="1482725" cy="7064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1" name="Object 19"/>
          <p:cNvGraphicFramePr>
            <a:graphicFrameLocks noChangeAspect="1"/>
          </p:cNvGraphicFramePr>
          <p:nvPr/>
        </p:nvGraphicFramePr>
        <p:xfrm>
          <a:off x="7391400" y="4605338"/>
          <a:ext cx="1295400" cy="706437"/>
        </p:xfrm>
        <a:graphic>
          <a:graphicData uri="http://schemas.openxmlformats.org/presentationml/2006/ole">
            <mc:AlternateContent xmlns:mc="http://schemas.openxmlformats.org/markup-compatibility/2006">
              <mc:Choice xmlns:v="urn:schemas-microsoft-com:vml" Requires="v">
                <p:oleObj spid="_x0000_s105667" name="Equation" r:id="rId18" imgW="888840" imgH="457200" progId="Equation.DSMT4">
                  <p:embed/>
                </p:oleObj>
              </mc:Choice>
              <mc:Fallback>
                <p:oleObj name="Equation" r:id="rId18" imgW="888840" imgH="457200" progId="Equation.DSMT4">
                  <p:embed/>
                  <p:pic>
                    <p:nvPicPr>
                      <p:cNvPr id="228371" name="Object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4605338"/>
                        <a:ext cx="1295400" cy="7064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2" name="Object 20"/>
          <p:cNvGraphicFramePr>
            <a:graphicFrameLocks noChangeAspect="1"/>
          </p:cNvGraphicFramePr>
          <p:nvPr/>
        </p:nvGraphicFramePr>
        <p:xfrm>
          <a:off x="3962400" y="5257800"/>
          <a:ext cx="395288" cy="549275"/>
        </p:xfrm>
        <a:graphic>
          <a:graphicData uri="http://schemas.openxmlformats.org/presentationml/2006/ole">
            <mc:AlternateContent xmlns:mc="http://schemas.openxmlformats.org/markup-compatibility/2006">
              <mc:Choice xmlns:v="urn:schemas-microsoft-com:vml" Requires="v">
                <p:oleObj spid="_x0000_s105668" name="Equation" r:id="rId20" imgW="279360" imgH="368280" progId="Equation.DSMT4">
                  <p:embed/>
                </p:oleObj>
              </mc:Choice>
              <mc:Fallback>
                <p:oleObj name="Equation" r:id="rId20" imgW="279360" imgH="368280" progId="Equation.DSMT4">
                  <p:embed/>
                  <p:pic>
                    <p:nvPicPr>
                      <p:cNvPr id="228372"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962400" y="5257800"/>
                        <a:ext cx="395288" cy="5492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3" name="Object 21"/>
          <p:cNvGraphicFramePr>
            <a:graphicFrameLocks noChangeAspect="1"/>
          </p:cNvGraphicFramePr>
          <p:nvPr/>
        </p:nvGraphicFramePr>
        <p:xfrm>
          <a:off x="4368800" y="5248275"/>
          <a:ext cx="1404938" cy="968375"/>
        </p:xfrm>
        <a:graphic>
          <a:graphicData uri="http://schemas.openxmlformats.org/presentationml/2006/ole">
            <mc:AlternateContent xmlns:mc="http://schemas.openxmlformats.org/markup-compatibility/2006">
              <mc:Choice xmlns:v="urn:schemas-microsoft-com:vml" Requires="v">
                <p:oleObj spid="_x0000_s105669" name="Equation" r:id="rId22" imgW="990600" imgH="647700" progId="Equation.DSMT4">
                  <p:embed/>
                </p:oleObj>
              </mc:Choice>
              <mc:Fallback>
                <p:oleObj name="Equation" r:id="rId22" imgW="990600" imgH="647700" progId="Equation.DSMT4">
                  <p:embed/>
                  <p:pic>
                    <p:nvPicPr>
                      <p:cNvPr id="228373" name="Object 21"/>
                      <p:cNvPicPr>
                        <a:picLocks noChangeAspect="1" noChangeArrowheads="1"/>
                      </p:cNvPicPr>
                      <p:nvPr/>
                    </p:nvPicPr>
                    <p:blipFill>
                      <a:blip r:embed="rId23"/>
                      <a:srcRect/>
                      <a:stretch>
                        <a:fillRect/>
                      </a:stretch>
                    </p:blipFill>
                    <p:spPr bwMode="auto">
                      <a:xfrm>
                        <a:off x="4368800" y="5248275"/>
                        <a:ext cx="1404938" cy="9683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28374" name="Object 22"/>
          <p:cNvGraphicFramePr>
            <a:graphicFrameLocks noChangeAspect="1"/>
          </p:cNvGraphicFramePr>
          <p:nvPr/>
        </p:nvGraphicFramePr>
        <p:xfrm>
          <a:off x="6019800" y="5410200"/>
          <a:ext cx="773113" cy="608013"/>
        </p:xfrm>
        <a:graphic>
          <a:graphicData uri="http://schemas.openxmlformats.org/presentationml/2006/ole">
            <mc:AlternateContent xmlns:mc="http://schemas.openxmlformats.org/markup-compatibility/2006">
              <mc:Choice xmlns:v="urn:schemas-microsoft-com:vml" Requires="v">
                <p:oleObj spid="_x0000_s105670" name="Equation" r:id="rId24" imgW="545760" imgH="406080" progId="Equation.DSMT4">
                  <p:embed/>
                </p:oleObj>
              </mc:Choice>
              <mc:Fallback>
                <p:oleObj name="Equation" r:id="rId24" imgW="545760" imgH="406080" progId="Equation.DSMT4">
                  <p:embed/>
                  <p:pic>
                    <p:nvPicPr>
                      <p:cNvPr id="228374"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9800" y="5410200"/>
                        <a:ext cx="773113" cy="608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004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gtEl>
                                        <p:attrNameLst>
                                          <p:attrName>style.visibility</p:attrName>
                                        </p:attrNameLst>
                                      </p:cBhvr>
                                      <p:to>
                                        <p:strVal val="visible"/>
                                      </p:to>
                                    </p:set>
                                    <p:animEffect transition="in" filter="wipe(left)">
                                      <p:cBhvr>
                                        <p:cTn id="7" dur="500"/>
                                        <p:tgtEl>
                                          <p:spTgt spid="22835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8363"/>
                                        </p:tgtEl>
                                        <p:attrNameLst>
                                          <p:attrName>style.visibility</p:attrName>
                                        </p:attrNameLst>
                                      </p:cBhvr>
                                      <p:to>
                                        <p:strVal val="visible"/>
                                      </p:to>
                                    </p:set>
                                    <p:anim calcmode="lin" valueType="num">
                                      <p:cBhvr>
                                        <p:cTn id="12" dur="500" fill="hold"/>
                                        <p:tgtEl>
                                          <p:spTgt spid="228363"/>
                                        </p:tgtEl>
                                        <p:attrNameLst>
                                          <p:attrName>ppt_w</p:attrName>
                                        </p:attrNameLst>
                                      </p:cBhvr>
                                      <p:tavLst>
                                        <p:tav tm="0">
                                          <p:val>
                                            <p:fltVal val="0"/>
                                          </p:val>
                                        </p:tav>
                                        <p:tav tm="100000">
                                          <p:val>
                                            <p:strVal val="#ppt_w"/>
                                          </p:val>
                                        </p:tav>
                                      </p:tavLst>
                                    </p:anim>
                                    <p:anim calcmode="lin" valueType="num">
                                      <p:cBhvr>
                                        <p:cTn id="13" dur="500" fill="hold"/>
                                        <p:tgtEl>
                                          <p:spTgt spid="228363"/>
                                        </p:tgtEl>
                                        <p:attrNameLst>
                                          <p:attrName>ppt_h</p:attrName>
                                        </p:attrNameLst>
                                      </p:cBhvr>
                                      <p:tavLst>
                                        <p:tav tm="0">
                                          <p:val>
                                            <p:fltVal val="0"/>
                                          </p:val>
                                        </p:tav>
                                        <p:tav tm="100000">
                                          <p:val>
                                            <p:strVal val="#ppt_h"/>
                                          </p:val>
                                        </p:tav>
                                      </p:tavLst>
                                    </p:anim>
                                    <p:animEffect transition="in" filter="fade">
                                      <p:cBhvr>
                                        <p:cTn id="14" dur="500"/>
                                        <p:tgtEl>
                                          <p:spTgt spid="2283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8356"/>
                                        </p:tgtEl>
                                        <p:attrNameLst>
                                          <p:attrName>style.visibility</p:attrName>
                                        </p:attrNameLst>
                                      </p:cBhvr>
                                      <p:to>
                                        <p:strVal val="visible"/>
                                      </p:to>
                                    </p:set>
                                    <p:animEffect transition="in" filter="wipe(left)">
                                      <p:cBhvr>
                                        <p:cTn id="19" dur="500"/>
                                        <p:tgtEl>
                                          <p:spTgt spid="22835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28357"/>
                                        </p:tgtEl>
                                        <p:attrNameLst>
                                          <p:attrName>style.visibility</p:attrName>
                                        </p:attrNameLst>
                                      </p:cBhvr>
                                      <p:to>
                                        <p:strVal val="visible"/>
                                      </p:to>
                                    </p:set>
                                    <p:animEffect transition="in" filter="wipe(left)">
                                      <p:cBhvr>
                                        <p:cTn id="24" dur="500"/>
                                        <p:tgtEl>
                                          <p:spTgt spid="22835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8358"/>
                                        </p:tgtEl>
                                        <p:attrNameLst>
                                          <p:attrName>style.visibility</p:attrName>
                                        </p:attrNameLst>
                                      </p:cBhvr>
                                      <p:to>
                                        <p:strVal val="visible"/>
                                      </p:to>
                                    </p:set>
                                    <p:animEffect transition="in" filter="wipe(left)">
                                      <p:cBhvr>
                                        <p:cTn id="29" dur="500"/>
                                        <p:tgtEl>
                                          <p:spTgt spid="22835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8360"/>
                                        </p:tgtEl>
                                        <p:attrNameLst>
                                          <p:attrName>style.visibility</p:attrName>
                                        </p:attrNameLst>
                                      </p:cBhvr>
                                      <p:to>
                                        <p:strVal val="visible"/>
                                      </p:to>
                                    </p:set>
                                    <p:animEffect transition="in" filter="wipe(left)">
                                      <p:cBhvr>
                                        <p:cTn id="34" dur="500"/>
                                        <p:tgtEl>
                                          <p:spTgt spid="22836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8367"/>
                                        </p:tgtEl>
                                        <p:attrNameLst>
                                          <p:attrName>style.visibility</p:attrName>
                                        </p:attrNameLst>
                                      </p:cBhvr>
                                      <p:to>
                                        <p:strVal val="visible"/>
                                      </p:to>
                                    </p:set>
                                    <p:animEffect transition="in" filter="wipe(left)">
                                      <p:cBhvr>
                                        <p:cTn id="39" dur="500"/>
                                        <p:tgtEl>
                                          <p:spTgt spid="2283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8368"/>
                                        </p:tgtEl>
                                        <p:attrNameLst>
                                          <p:attrName>style.visibility</p:attrName>
                                        </p:attrNameLst>
                                      </p:cBhvr>
                                      <p:to>
                                        <p:strVal val="visible"/>
                                      </p:to>
                                    </p:set>
                                    <p:animEffect transition="in" filter="wipe(left)">
                                      <p:cBhvr>
                                        <p:cTn id="44" dur="500"/>
                                        <p:tgtEl>
                                          <p:spTgt spid="22836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8369"/>
                                        </p:tgtEl>
                                        <p:attrNameLst>
                                          <p:attrName>style.visibility</p:attrName>
                                        </p:attrNameLst>
                                      </p:cBhvr>
                                      <p:to>
                                        <p:strVal val="visible"/>
                                      </p:to>
                                    </p:set>
                                    <p:animEffect transition="in" filter="wipe(left)">
                                      <p:cBhvr>
                                        <p:cTn id="49" dur="500"/>
                                        <p:tgtEl>
                                          <p:spTgt spid="22836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8370"/>
                                        </p:tgtEl>
                                        <p:attrNameLst>
                                          <p:attrName>style.visibility</p:attrName>
                                        </p:attrNameLst>
                                      </p:cBhvr>
                                      <p:to>
                                        <p:strVal val="visible"/>
                                      </p:to>
                                    </p:set>
                                    <p:animEffect transition="in" filter="wipe(left)">
                                      <p:cBhvr>
                                        <p:cTn id="54" dur="500"/>
                                        <p:tgtEl>
                                          <p:spTgt spid="2283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8371"/>
                                        </p:tgtEl>
                                        <p:attrNameLst>
                                          <p:attrName>style.visibility</p:attrName>
                                        </p:attrNameLst>
                                      </p:cBhvr>
                                      <p:to>
                                        <p:strVal val="visible"/>
                                      </p:to>
                                    </p:set>
                                    <p:animEffect transition="in" filter="wipe(left)">
                                      <p:cBhvr>
                                        <p:cTn id="59" dur="500"/>
                                        <p:tgtEl>
                                          <p:spTgt spid="22837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8364"/>
                                        </p:tgtEl>
                                        <p:attrNameLst>
                                          <p:attrName>style.visibility</p:attrName>
                                        </p:attrNameLst>
                                      </p:cBhvr>
                                      <p:to>
                                        <p:strVal val="visible"/>
                                      </p:to>
                                    </p:set>
                                    <p:animEffect transition="in" filter="wipe(left)">
                                      <p:cBhvr>
                                        <p:cTn id="64" dur="500"/>
                                        <p:tgtEl>
                                          <p:spTgt spid="2283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28361"/>
                                        </p:tgtEl>
                                        <p:attrNameLst>
                                          <p:attrName>style.visibility</p:attrName>
                                        </p:attrNameLst>
                                      </p:cBhvr>
                                      <p:to>
                                        <p:strVal val="visible"/>
                                      </p:to>
                                    </p:set>
                                    <p:animEffect transition="in" filter="wipe(left)">
                                      <p:cBhvr>
                                        <p:cTn id="69" dur="500"/>
                                        <p:tgtEl>
                                          <p:spTgt spid="22836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8372"/>
                                        </p:tgtEl>
                                        <p:attrNameLst>
                                          <p:attrName>style.visibility</p:attrName>
                                        </p:attrNameLst>
                                      </p:cBhvr>
                                      <p:to>
                                        <p:strVal val="visible"/>
                                      </p:to>
                                    </p:set>
                                    <p:animEffect transition="in" filter="wipe(left)">
                                      <p:cBhvr>
                                        <p:cTn id="74" dur="500"/>
                                        <p:tgtEl>
                                          <p:spTgt spid="22837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28373"/>
                                        </p:tgtEl>
                                        <p:attrNameLst>
                                          <p:attrName>style.visibility</p:attrName>
                                        </p:attrNameLst>
                                      </p:cBhvr>
                                      <p:to>
                                        <p:strVal val="visible"/>
                                      </p:to>
                                    </p:set>
                                    <p:animEffect transition="in" filter="wipe(left)">
                                      <p:cBhvr>
                                        <p:cTn id="79" dur="500"/>
                                        <p:tgtEl>
                                          <p:spTgt spid="22837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28374"/>
                                        </p:tgtEl>
                                        <p:attrNameLst>
                                          <p:attrName>style.visibility</p:attrName>
                                        </p:attrNameLst>
                                      </p:cBhvr>
                                      <p:to>
                                        <p:strVal val="visible"/>
                                      </p:to>
                                    </p:set>
                                    <p:animEffect transition="in" filter="wipe(left)">
                                      <p:cBhvr>
                                        <p:cTn id="84" dur="500"/>
                                        <p:tgtEl>
                                          <p:spTgt spid="22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p:bldP spid="228356" grpId="0"/>
      <p:bldP spid="228358" grpId="0"/>
      <p:bldP spid="2283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Monday, June 17, 2019</a:t>
            </a:r>
          </a:p>
        </p:txBody>
      </p:sp>
      <p:sp>
        <p:nvSpPr>
          <p:cNvPr id="12" name="Footer Placeholder 4"/>
          <p:cNvSpPr>
            <a:spLocks noGrp="1"/>
          </p:cNvSpPr>
          <p:nvPr>
            <p:ph type="ftr" sz="quarter" idx="11"/>
          </p:nvPr>
        </p:nvSpPr>
        <p:spPr/>
        <p:txBody>
          <a:bodyPr/>
          <a:lstStyle/>
          <a:p>
            <a:r>
              <a:rPr lang="de-DE"/>
              <a:t>PHYS 1444-001, Summer 2019             Dr. Jaehoon Yu</a:t>
            </a:r>
            <a:endParaRPr lang="en-US"/>
          </a:p>
        </p:txBody>
      </p:sp>
      <p:sp>
        <p:nvSpPr>
          <p:cNvPr id="13" name="Slide Number Placeholder 5"/>
          <p:cNvSpPr>
            <a:spLocks noGrp="1"/>
          </p:cNvSpPr>
          <p:nvPr>
            <p:ph type="sldNum" sz="quarter" idx="12"/>
          </p:nvPr>
        </p:nvSpPr>
        <p:spPr/>
        <p:txBody>
          <a:bodyPr/>
          <a:lstStyle/>
          <a:p>
            <a:fld id="{BDDBF0CC-63D9-0049-BB13-AC6C5DA6C79D}" type="slidenum">
              <a:rPr lang="en-US"/>
              <a:pPr/>
              <a:t>7</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Capacitor Cont’d</a:t>
            </a:r>
          </a:p>
        </p:txBody>
      </p:sp>
      <p:sp>
        <p:nvSpPr>
          <p:cNvPr id="207876" name="Rectangle 4"/>
          <p:cNvSpPr>
            <a:spLocks noChangeArrowheads="1"/>
          </p:cNvSpPr>
          <p:nvPr/>
        </p:nvSpPr>
        <p:spPr bwMode="auto">
          <a:xfrm>
            <a:off x="381000" y="685800"/>
            <a:ext cx="8458200" cy="449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A single isolated conductor can be said to have a capacitance, C.</a:t>
            </a:r>
          </a:p>
          <a:p>
            <a:pPr marL="342900" indent="-342900">
              <a:spcBef>
                <a:spcPct val="20000"/>
              </a:spcBef>
              <a:buFontTx/>
              <a:buChar char="•"/>
            </a:pPr>
            <a:r>
              <a:rPr lang="en-US" sz="3200" dirty="0">
                <a:solidFill>
                  <a:schemeClr val="accent2"/>
                </a:solidFill>
                <a:latin typeface="Arial Narrow" charset="0"/>
              </a:rPr>
              <a:t>C can still be defined as the ratio of the charge to the absolute potential V on the conductor.</a:t>
            </a:r>
          </a:p>
          <a:p>
            <a:pPr marL="742950" lvl="1" indent="-285750">
              <a:spcBef>
                <a:spcPct val="20000"/>
              </a:spcBef>
              <a:buFontTx/>
              <a:buChar char="–"/>
            </a:pPr>
            <a:r>
              <a:rPr lang="en-US" sz="2800" dirty="0">
                <a:solidFill>
                  <a:srgbClr val="660066"/>
                </a:solidFill>
                <a:latin typeface="Arial Narrow" charset="0"/>
                <a:ea typeface="ＭＳ Ｐゴシック" charset="-128"/>
              </a:rPr>
              <a:t>So Q=CV.</a:t>
            </a:r>
          </a:p>
          <a:p>
            <a:pPr marL="342900" indent="-342900">
              <a:spcBef>
                <a:spcPct val="20000"/>
              </a:spcBef>
              <a:buFontTx/>
              <a:buChar char="•"/>
            </a:pPr>
            <a:r>
              <a:rPr lang="en-US" sz="3200" dirty="0">
                <a:solidFill>
                  <a:schemeClr val="accent2"/>
                </a:solidFill>
                <a:latin typeface="Arial Narrow" charset="0"/>
              </a:rPr>
              <a:t>The potential of a single conducting sphere of radius </a:t>
            </a:r>
            <a:r>
              <a:rPr lang="en-US" sz="3200" dirty="0" err="1">
                <a:solidFill>
                  <a:schemeClr val="accent2"/>
                </a:solidFill>
                <a:latin typeface="Arial Narrow" charset="0"/>
              </a:rPr>
              <a:t>r</a:t>
            </a:r>
            <a:r>
              <a:rPr lang="en-US" sz="3200" baseline="-25000" dirty="0" err="1">
                <a:solidFill>
                  <a:schemeClr val="accent2"/>
                </a:solidFill>
                <a:latin typeface="Arial Narrow" charset="0"/>
              </a:rPr>
              <a:t>b</a:t>
            </a:r>
            <a:r>
              <a:rPr lang="en-US" sz="3200" dirty="0">
                <a:solidFill>
                  <a:schemeClr val="accent2"/>
                </a:solidFill>
                <a:latin typeface="Arial Narrow" charset="0"/>
              </a:rPr>
              <a:t> can be obtained as</a:t>
            </a:r>
          </a:p>
          <a:p>
            <a:pPr marL="342900" indent="-342900">
              <a:spcBef>
                <a:spcPct val="20000"/>
              </a:spcBef>
              <a:buFontTx/>
              <a:buChar char="•"/>
            </a:pPr>
            <a:endParaRPr lang="en-US" sz="3200" dirty="0">
              <a:solidFill>
                <a:schemeClr val="accent2"/>
              </a:solidFill>
              <a:latin typeface="Arial Narrow" charset="0"/>
            </a:endParaRPr>
          </a:p>
        </p:txBody>
      </p:sp>
      <p:sp>
        <p:nvSpPr>
          <p:cNvPr id="207888" name="Rectangle 16"/>
          <p:cNvSpPr>
            <a:spLocks noChangeArrowheads="1"/>
          </p:cNvSpPr>
          <p:nvPr/>
        </p:nvSpPr>
        <p:spPr bwMode="auto">
          <a:xfrm>
            <a:off x="533400" y="5410200"/>
            <a:ext cx="37338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So its capacitance is</a:t>
            </a:r>
          </a:p>
        </p:txBody>
      </p:sp>
      <p:graphicFrame>
        <p:nvGraphicFramePr>
          <p:cNvPr id="207892" name="Object 20"/>
          <p:cNvGraphicFramePr>
            <a:graphicFrameLocks noChangeAspect="1"/>
          </p:cNvGraphicFramePr>
          <p:nvPr/>
        </p:nvGraphicFramePr>
        <p:xfrm>
          <a:off x="1066800" y="4572000"/>
          <a:ext cx="552450" cy="379413"/>
        </p:xfrm>
        <a:graphic>
          <a:graphicData uri="http://schemas.openxmlformats.org/presentationml/2006/ole">
            <mc:AlternateContent xmlns:mc="http://schemas.openxmlformats.org/markup-compatibility/2006">
              <mc:Choice xmlns:v="urn:schemas-microsoft-com:vml" Requires="v">
                <p:oleObj spid="_x0000_s106582" name="Equation" r:id="rId3" imgW="253800" imgH="164880" progId="Equation.DSMT4">
                  <p:embed/>
                </p:oleObj>
              </mc:Choice>
              <mc:Fallback>
                <p:oleObj name="Equation" r:id="rId3" imgW="253800" imgH="164880" progId="Equation.DSMT4">
                  <p:embed/>
                  <p:pic>
                    <p:nvPicPr>
                      <p:cNvPr id="20789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0"/>
                        <a:ext cx="552450" cy="3794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3" name="Object 21"/>
          <p:cNvGraphicFramePr>
            <a:graphicFrameLocks noChangeAspect="1"/>
          </p:cNvGraphicFramePr>
          <p:nvPr/>
        </p:nvGraphicFramePr>
        <p:xfrm>
          <a:off x="6105525" y="4606925"/>
          <a:ext cx="966788" cy="525463"/>
        </p:xfrm>
        <a:graphic>
          <a:graphicData uri="http://schemas.openxmlformats.org/presentationml/2006/ole">
            <mc:AlternateContent xmlns:mc="http://schemas.openxmlformats.org/markup-compatibility/2006">
              <mc:Choice xmlns:v="urn:schemas-microsoft-com:vml" Requires="v">
                <p:oleObj spid="_x0000_s106583" name="Equation" r:id="rId5" imgW="444500" imgH="228600" progId="Equation.DSMT4">
                  <p:embed/>
                </p:oleObj>
              </mc:Choice>
              <mc:Fallback>
                <p:oleObj name="Equation" r:id="rId5" imgW="444500" imgH="228600" progId="Equation.DSMT4">
                  <p:embed/>
                  <p:pic>
                    <p:nvPicPr>
                      <p:cNvPr id="207893" name="Object 21"/>
                      <p:cNvPicPr>
                        <a:picLocks noChangeAspect="1" noChangeArrowheads="1"/>
                      </p:cNvPicPr>
                      <p:nvPr/>
                    </p:nvPicPr>
                    <p:blipFill>
                      <a:blip r:embed="rId6"/>
                      <a:srcRect/>
                      <a:stretch>
                        <a:fillRect/>
                      </a:stretch>
                    </p:blipFill>
                    <p:spPr bwMode="auto">
                      <a:xfrm>
                        <a:off x="6105525" y="4606925"/>
                        <a:ext cx="966788" cy="5254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4" name="Object 22"/>
          <p:cNvGraphicFramePr>
            <a:graphicFrameLocks noChangeAspect="1"/>
          </p:cNvGraphicFramePr>
          <p:nvPr/>
        </p:nvGraphicFramePr>
        <p:xfrm>
          <a:off x="4214813" y="5386388"/>
          <a:ext cx="1957387" cy="877887"/>
        </p:xfrm>
        <a:graphic>
          <a:graphicData uri="http://schemas.openxmlformats.org/presentationml/2006/ole">
            <mc:AlternateContent xmlns:mc="http://schemas.openxmlformats.org/markup-compatibility/2006">
              <mc:Choice xmlns:v="urn:schemas-microsoft-com:vml" Requires="v">
                <p:oleObj spid="_x0000_s106584" name="Equation" r:id="rId7" imgW="901700" imgH="381000" progId="Equation.DSMT4">
                  <p:embed/>
                </p:oleObj>
              </mc:Choice>
              <mc:Fallback>
                <p:oleObj name="Equation" r:id="rId7" imgW="901700" imgH="381000" progId="Equation.DSMT4">
                  <p:embed/>
                  <p:pic>
                    <p:nvPicPr>
                      <p:cNvPr id="207894" name="Object 22"/>
                      <p:cNvPicPr>
                        <a:picLocks noChangeAspect="1" noChangeArrowheads="1"/>
                      </p:cNvPicPr>
                      <p:nvPr/>
                    </p:nvPicPr>
                    <p:blipFill>
                      <a:blip r:embed="rId8"/>
                      <a:srcRect/>
                      <a:stretch>
                        <a:fillRect/>
                      </a:stretch>
                    </p:blipFill>
                    <p:spPr bwMode="auto">
                      <a:xfrm>
                        <a:off x="4214813" y="5386388"/>
                        <a:ext cx="1957387" cy="877887"/>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07895" name="Object 23"/>
          <p:cNvGraphicFramePr>
            <a:graphicFrameLocks noChangeAspect="1"/>
          </p:cNvGraphicFramePr>
          <p:nvPr/>
        </p:nvGraphicFramePr>
        <p:xfrm>
          <a:off x="1550988" y="4267200"/>
          <a:ext cx="2152650" cy="1052513"/>
        </p:xfrm>
        <a:graphic>
          <a:graphicData uri="http://schemas.openxmlformats.org/presentationml/2006/ole">
            <mc:AlternateContent xmlns:mc="http://schemas.openxmlformats.org/markup-compatibility/2006">
              <mc:Choice xmlns:v="urn:schemas-microsoft-com:vml" Requires="v">
                <p:oleObj spid="_x0000_s106585" name="Equation" r:id="rId9" imgW="990600" imgH="457200" progId="Equation.DSMT4">
                  <p:embed/>
                </p:oleObj>
              </mc:Choice>
              <mc:Fallback>
                <p:oleObj name="Equation" r:id="rId9" imgW="990600" imgH="457200" progId="Equation.DSMT4">
                  <p:embed/>
                  <p:pic>
                    <p:nvPicPr>
                      <p:cNvPr id="207895" name="Object 23"/>
                      <p:cNvPicPr>
                        <a:picLocks noChangeAspect="1" noChangeArrowheads="1"/>
                      </p:cNvPicPr>
                      <p:nvPr/>
                    </p:nvPicPr>
                    <p:blipFill>
                      <a:blip r:embed="rId10"/>
                      <a:srcRect/>
                      <a:stretch>
                        <a:fillRect/>
                      </a:stretch>
                    </p:blipFill>
                    <p:spPr bwMode="auto">
                      <a:xfrm>
                        <a:off x="1550988" y="4267200"/>
                        <a:ext cx="2152650" cy="10525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7897" name="Object 25"/>
          <p:cNvGraphicFramePr>
            <a:graphicFrameLocks noChangeAspect="1"/>
          </p:cNvGraphicFramePr>
          <p:nvPr/>
        </p:nvGraphicFramePr>
        <p:xfrm>
          <a:off x="3670300" y="4384675"/>
          <a:ext cx="938213" cy="963613"/>
        </p:xfrm>
        <a:graphic>
          <a:graphicData uri="http://schemas.openxmlformats.org/presentationml/2006/ole">
            <mc:AlternateContent xmlns:mc="http://schemas.openxmlformats.org/markup-compatibility/2006">
              <mc:Choice xmlns:v="urn:schemas-microsoft-com:vml" Requires="v">
                <p:oleObj spid="_x0000_s106586" name="Equation" r:id="rId11" imgW="431800" imgH="419100" progId="Equation.DSMT4">
                  <p:embed/>
                </p:oleObj>
              </mc:Choice>
              <mc:Fallback>
                <p:oleObj name="Equation" r:id="rId11" imgW="431800" imgH="419100" progId="Equation.DSMT4">
                  <p:embed/>
                  <p:pic>
                    <p:nvPicPr>
                      <p:cNvPr id="207897" name="Object 25"/>
                      <p:cNvPicPr>
                        <a:picLocks noChangeAspect="1" noChangeArrowheads="1"/>
                      </p:cNvPicPr>
                      <p:nvPr/>
                    </p:nvPicPr>
                    <p:blipFill>
                      <a:blip r:embed="rId12"/>
                      <a:srcRect/>
                      <a:stretch>
                        <a:fillRect/>
                      </a:stretch>
                    </p:blipFill>
                    <p:spPr bwMode="auto">
                      <a:xfrm>
                        <a:off x="3670300" y="4384675"/>
                        <a:ext cx="938213" cy="9636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07899" name="Text Box 27"/>
          <p:cNvSpPr txBox="1">
            <a:spLocks noChangeArrowheads="1"/>
          </p:cNvSpPr>
          <p:nvPr/>
        </p:nvSpPr>
        <p:spPr bwMode="auto">
          <a:xfrm>
            <a:off x="5191125" y="4648200"/>
            <a:ext cx="752475" cy="396875"/>
          </a:xfrm>
          <a:prstGeom prst="rect">
            <a:avLst/>
          </a:prstGeom>
          <a:noFill/>
          <a:ln w="9525">
            <a:noFill/>
            <a:miter lim="800000"/>
            <a:headEnd/>
            <a:tailEnd/>
          </a:ln>
          <a:effectLst/>
        </p:spPr>
        <p:txBody>
          <a:bodyPr wrap="none">
            <a:prstTxWarp prst="textNoShape">
              <a:avLst/>
            </a:prstTxWarp>
            <a:spAutoFit/>
          </a:bodyPr>
          <a:lstStyle/>
          <a:p>
            <a:r>
              <a:rPr lang="en-US" sz="2000">
                <a:solidFill>
                  <a:srgbClr val="333399"/>
                </a:solidFill>
                <a:latin typeface="Arial Narrow" charset="0"/>
              </a:rPr>
              <a:t>where</a:t>
            </a:r>
          </a:p>
        </p:txBody>
      </p:sp>
    </p:spTree>
    <p:extLst>
      <p:ext uri="{BB962C8B-B14F-4D97-AF65-F5344CB8AC3E}">
        <p14:creationId xmlns:p14="http://schemas.microsoft.com/office/powerpoint/2010/main" val="302972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7876">
                                            <p:txEl>
                                              <p:pRg st="1" end="1"/>
                                            </p:txEl>
                                          </p:spTgt>
                                        </p:tgtEl>
                                        <p:attrNameLst>
                                          <p:attrName>style.visibility</p:attrName>
                                        </p:attrNameLst>
                                      </p:cBhvr>
                                      <p:to>
                                        <p:strVal val="visible"/>
                                      </p:to>
                                    </p:set>
                                    <p:animEffect transition="in" filter="wipe(left)">
                                      <p:cBhvr>
                                        <p:cTn id="12" dur="500"/>
                                        <p:tgtEl>
                                          <p:spTgt spid="2078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7876">
                                            <p:txEl>
                                              <p:pRg st="2" end="2"/>
                                            </p:txEl>
                                          </p:spTgt>
                                        </p:tgtEl>
                                        <p:attrNameLst>
                                          <p:attrName>style.visibility</p:attrName>
                                        </p:attrNameLst>
                                      </p:cBhvr>
                                      <p:to>
                                        <p:strVal val="visible"/>
                                      </p:to>
                                    </p:set>
                                    <p:animEffect transition="in" filter="wipe(left)">
                                      <p:cBhvr>
                                        <p:cTn id="17" dur="500"/>
                                        <p:tgtEl>
                                          <p:spTgt spid="2078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7876">
                                            <p:txEl>
                                              <p:pRg st="3" end="3"/>
                                            </p:txEl>
                                          </p:spTgt>
                                        </p:tgtEl>
                                        <p:attrNameLst>
                                          <p:attrName>style.visibility</p:attrName>
                                        </p:attrNameLst>
                                      </p:cBhvr>
                                      <p:to>
                                        <p:strVal val="visible"/>
                                      </p:to>
                                    </p:set>
                                    <p:animEffect transition="in" filter="wipe(left)">
                                      <p:cBhvr>
                                        <p:cTn id="22" dur="500"/>
                                        <p:tgtEl>
                                          <p:spTgt spid="2078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7892"/>
                                        </p:tgtEl>
                                        <p:attrNameLst>
                                          <p:attrName>style.visibility</p:attrName>
                                        </p:attrNameLst>
                                      </p:cBhvr>
                                      <p:to>
                                        <p:strVal val="visible"/>
                                      </p:to>
                                    </p:set>
                                    <p:animEffect transition="in" filter="wipe(left)">
                                      <p:cBhvr>
                                        <p:cTn id="27" dur="500"/>
                                        <p:tgtEl>
                                          <p:spTgt spid="20789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7895"/>
                                        </p:tgtEl>
                                        <p:attrNameLst>
                                          <p:attrName>style.visibility</p:attrName>
                                        </p:attrNameLst>
                                      </p:cBhvr>
                                      <p:to>
                                        <p:strVal val="visible"/>
                                      </p:to>
                                    </p:set>
                                    <p:animEffect transition="in" filter="wipe(left)">
                                      <p:cBhvr>
                                        <p:cTn id="32" dur="500"/>
                                        <p:tgtEl>
                                          <p:spTgt spid="20789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7897"/>
                                        </p:tgtEl>
                                        <p:attrNameLst>
                                          <p:attrName>style.visibility</p:attrName>
                                        </p:attrNameLst>
                                      </p:cBhvr>
                                      <p:to>
                                        <p:strVal val="visible"/>
                                      </p:to>
                                    </p:set>
                                    <p:animEffect transition="in" filter="wipe(left)">
                                      <p:cBhvr>
                                        <p:cTn id="37" dur="500"/>
                                        <p:tgtEl>
                                          <p:spTgt spid="2078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7899"/>
                                        </p:tgtEl>
                                        <p:attrNameLst>
                                          <p:attrName>style.visibility</p:attrName>
                                        </p:attrNameLst>
                                      </p:cBhvr>
                                      <p:to>
                                        <p:strVal val="visible"/>
                                      </p:to>
                                    </p:set>
                                    <p:animEffect transition="in" filter="wipe(left)">
                                      <p:cBhvr>
                                        <p:cTn id="42" dur="500"/>
                                        <p:tgtEl>
                                          <p:spTgt spid="207899"/>
                                        </p:tgtEl>
                                      </p:cBhvr>
                                    </p:animEffect>
                                  </p:childTnLst>
                                </p:cTn>
                              </p:par>
                              <p:par>
                                <p:cTn id="43" presetID="22" presetClass="entr" presetSubtype="8" fill="hold" nodeType="withEffect">
                                  <p:stCondLst>
                                    <p:cond delay="0"/>
                                  </p:stCondLst>
                                  <p:childTnLst>
                                    <p:set>
                                      <p:cBhvr>
                                        <p:cTn id="44" dur="1" fill="hold">
                                          <p:stCondLst>
                                            <p:cond delay="0"/>
                                          </p:stCondLst>
                                        </p:cTn>
                                        <p:tgtEl>
                                          <p:spTgt spid="207893"/>
                                        </p:tgtEl>
                                        <p:attrNameLst>
                                          <p:attrName>style.visibility</p:attrName>
                                        </p:attrNameLst>
                                      </p:cBhvr>
                                      <p:to>
                                        <p:strVal val="visible"/>
                                      </p:to>
                                    </p:set>
                                    <p:animEffect transition="in" filter="wipe(left)">
                                      <p:cBhvr>
                                        <p:cTn id="45" dur="500"/>
                                        <p:tgtEl>
                                          <p:spTgt spid="20789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7888">
                                            <p:txEl>
                                              <p:pRg st="0" end="0"/>
                                            </p:txEl>
                                          </p:spTgt>
                                        </p:tgtEl>
                                        <p:attrNameLst>
                                          <p:attrName>style.visibility</p:attrName>
                                        </p:attrNameLst>
                                      </p:cBhvr>
                                      <p:to>
                                        <p:strVal val="visible"/>
                                      </p:to>
                                    </p:set>
                                    <p:animEffect transition="in" filter="wipe(left)">
                                      <p:cBhvr>
                                        <p:cTn id="50" dur="500"/>
                                        <p:tgtEl>
                                          <p:spTgt spid="20788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7894"/>
                                        </p:tgtEl>
                                        <p:attrNameLst>
                                          <p:attrName>style.visibility</p:attrName>
                                        </p:attrNameLst>
                                      </p:cBhvr>
                                      <p:to>
                                        <p:strVal val="visible"/>
                                      </p:to>
                                    </p:set>
                                    <p:animEffect transition="in" filter="wipe(left)">
                                      <p:cBhvr>
                                        <p:cTn id="55" dur="500"/>
                                        <p:tgtEl>
                                          <p:spTgt spid="20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88" grpId="0" build="p"/>
      <p:bldP spid="2078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June 17, 2019</a:t>
            </a:r>
          </a:p>
        </p:txBody>
      </p:sp>
      <p:sp>
        <p:nvSpPr>
          <p:cNvPr id="7" name="Footer Placeholder 4"/>
          <p:cNvSpPr>
            <a:spLocks noGrp="1"/>
          </p:cNvSpPr>
          <p:nvPr>
            <p:ph type="ftr" sz="quarter" idx="11"/>
          </p:nvPr>
        </p:nvSpPr>
        <p:spPr/>
        <p:txBody>
          <a:bodyPr/>
          <a:lstStyle/>
          <a:p>
            <a:r>
              <a:rPr lang="de-DE"/>
              <a:t>PHYS 1444-001, Summer 2019             Dr. Jaehoon Yu</a:t>
            </a:r>
            <a:endParaRPr lang="en-US"/>
          </a:p>
        </p:txBody>
      </p:sp>
      <p:sp>
        <p:nvSpPr>
          <p:cNvPr id="8" name="Slide Number Placeholder 5"/>
          <p:cNvSpPr>
            <a:spLocks noGrp="1"/>
          </p:cNvSpPr>
          <p:nvPr>
            <p:ph type="sldNum" sz="quarter" idx="12"/>
          </p:nvPr>
        </p:nvSpPr>
        <p:spPr/>
        <p:txBody>
          <a:bodyPr/>
          <a:lstStyle/>
          <a:p>
            <a:fld id="{BA4887E0-3810-604A-A94B-8447A627C0E1}" type="slidenum">
              <a:rPr lang="en-US"/>
              <a:pPr/>
              <a:t>8</a:t>
            </a:fld>
            <a:endParaRPr lang="en-US"/>
          </a:p>
        </p:txBody>
      </p:sp>
      <p:sp>
        <p:nvSpPr>
          <p:cNvPr id="208898" name="Rectangle 2"/>
          <p:cNvSpPr>
            <a:spLocks noGrp="1" noChangeArrowheads="1"/>
          </p:cNvSpPr>
          <p:nvPr>
            <p:ph type="title"/>
          </p:nvPr>
        </p:nvSpPr>
        <p:spPr>
          <a:xfrm>
            <a:off x="76200" y="76200"/>
            <a:ext cx="8915400" cy="685800"/>
          </a:xfrm>
        </p:spPr>
        <p:txBody>
          <a:bodyPr/>
          <a:lstStyle/>
          <a:p>
            <a:r>
              <a:rPr lang="en-US"/>
              <a:t>Capacitors in Series or Parallel</a:t>
            </a:r>
          </a:p>
        </p:txBody>
      </p:sp>
      <p:sp>
        <p:nvSpPr>
          <p:cNvPr id="208899" name="Rectangle 3"/>
          <p:cNvSpPr>
            <a:spLocks noChangeArrowheads="1"/>
          </p:cNvSpPr>
          <p:nvPr/>
        </p:nvSpPr>
        <p:spPr bwMode="auto">
          <a:xfrm>
            <a:off x="304800" y="685800"/>
            <a:ext cx="86106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Capacitors may be used in electric circuits</a:t>
            </a:r>
          </a:p>
          <a:p>
            <a:pPr marL="342900" indent="-342900">
              <a:spcBef>
                <a:spcPct val="20000"/>
              </a:spcBef>
              <a:buFontTx/>
              <a:buChar char="•"/>
            </a:pPr>
            <a:r>
              <a:rPr lang="en-US" sz="2800" dirty="0">
                <a:solidFill>
                  <a:schemeClr val="accent2"/>
                </a:solidFill>
                <a:latin typeface="Arial Narrow" charset="0"/>
              </a:rPr>
              <a:t>What is an electric circuit?</a:t>
            </a:r>
          </a:p>
          <a:p>
            <a:pPr marL="742950" lvl="1" indent="-285750">
              <a:spcBef>
                <a:spcPct val="20000"/>
              </a:spcBef>
              <a:buFontTx/>
              <a:buChar char="–"/>
            </a:pPr>
            <a:r>
              <a:rPr lang="en-US" dirty="0">
                <a:solidFill>
                  <a:srgbClr val="660066"/>
                </a:solidFill>
                <a:latin typeface="Arial Narrow" charset="0"/>
                <a:ea typeface="ＭＳ Ｐゴシック" charset="-128"/>
              </a:rPr>
              <a:t>A closed path of conductors, usually wires connecting capacitors and other electrical devices, in which </a:t>
            </a:r>
          </a:p>
          <a:p>
            <a:pPr marL="1143000" lvl="2" indent="-228600">
              <a:spcBef>
                <a:spcPct val="20000"/>
              </a:spcBef>
              <a:buFontTx/>
              <a:buChar char="•"/>
            </a:pPr>
            <a:r>
              <a:rPr lang="en-US" sz="2000" dirty="0">
                <a:solidFill>
                  <a:srgbClr val="003300"/>
                </a:solidFill>
                <a:latin typeface="Arial Narrow" charset="0"/>
                <a:ea typeface="ＭＳ Ｐゴシック" charset="-128"/>
              </a:rPr>
              <a:t>charges can flow</a:t>
            </a:r>
          </a:p>
          <a:p>
            <a:pPr marL="1143000" lvl="2" indent="-228600">
              <a:spcBef>
                <a:spcPct val="20000"/>
              </a:spcBef>
              <a:buFontTx/>
              <a:buChar char="•"/>
            </a:pPr>
            <a:r>
              <a:rPr lang="en-US" sz="2000" dirty="0">
                <a:solidFill>
                  <a:srgbClr val="003300"/>
                </a:solidFill>
                <a:latin typeface="Arial Narrow" charset="0"/>
                <a:ea typeface="ＭＳ Ｐゴシック" charset="-128"/>
              </a:rPr>
              <a:t>And includes a voltage source such as a battery</a:t>
            </a:r>
          </a:p>
          <a:p>
            <a:pPr marL="342900" indent="-342900">
              <a:spcBef>
                <a:spcPct val="20000"/>
              </a:spcBef>
              <a:buFontTx/>
              <a:buChar char="•"/>
            </a:pPr>
            <a:r>
              <a:rPr lang="en-US" sz="2800" dirty="0">
                <a:solidFill>
                  <a:schemeClr val="accent2"/>
                </a:solidFill>
                <a:latin typeface="Arial Narrow" charset="0"/>
              </a:rPr>
              <a:t>Capacitors can be connected in various ways.</a:t>
            </a:r>
          </a:p>
          <a:p>
            <a:pPr marL="742950" lvl="1" indent="-285750">
              <a:spcBef>
                <a:spcPct val="20000"/>
              </a:spcBef>
              <a:buFontTx/>
              <a:buChar char="–"/>
            </a:pPr>
            <a:r>
              <a:rPr lang="en-US" dirty="0">
                <a:solidFill>
                  <a:srgbClr val="660066"/>
                </a:solidFill>
                <a:latin typeface="Arial Narrow" charset="0"/>
                <a:ea typeface="ＭＳ Ｐゴシック" charset="-128"/>
              </a:rPr>
              <a:t>In parallel, in series or in combination</a:t>
            </a:r>
          </a:p>
          <a:p>
            <a:pPr marL="342900" indent="-342900">
              <a:spcBef>
                <a:spcPct val="20000"/>
              </a:spcBef>
              <a:buFontTx/>
              <a:buChar char="•"/>
            </a:pPr>
            <a:endParaRPr lang="en-US" sz="2800" dirty="0">
              <a:solidFill>
                <a:schemeClr val="accent2"/>
              </a:solidFill>
              <a:latin typeface="Arial Narrow" charset="0"/>
            </a:endParaRPr>
          </a:p>
        </p:txBody>
      </p:sp>
      <p:pic>
        <p:nvPicPr>
          <p:cNvPr id="208908" name="Picture 12" descr="FG24_007"/>
          <p:cNvPicPr>
            <a:picLocks noChangeAspect="1" noChangeArrowheads="1"/>
          </p:cNvPicPr>
          <p:nvPr/>
        </p:nvPicPr>
        <p:blipFill>
          <a:blip r:embed="rId3"/>
          <a:srcRect/>
          <a:stretch>
            <a:fillRect/>
          </a:stretch>
        </p:blipFill>
        <p:spPr bwMode="auto">
          <a:xfrm>
            <a:off x="0" y="4229100"/>
            <a:ext cx="4419600" cy="2400300"/>
          </a:xfrm>
          <a:prstGeom prst="rect">
            <a:avLst/>
          </a:prstGeom>
          <a:noFill/>
        </p:spPr>
      </p:pic>
      <p:pic>
        <p:nvPicPr>
          <p:cNvPr id="208909" name="Picture 13" descr="FG24_008"/>
          <p:cNvPicPr>
            <a:picLocks noChangeAspect="1" noChangeArrowheads="1"/>
          </p:cNvPicPr>
          <p:nvPr/>
        </p:nvPicPr>
        <p:blipFill>
          <a:blip r:embed="rId4"/>
          <a:srcRect/>
          <a:stretch>
            <a:fillRect/>
          </a:stretch>
        </p:blipFill>
        <p:spPr bwMode="auto">
          <a:xfrm>
            <a:off x="4419600" y="4191000"/>
            <a:ext cx="3200400" cy="2400300"/>
          </a:xfrm>
          <a:prstGeom prst="rect">
            <a:avLst/>
          </a:prstGeom>
          <a:noFill/>
        </p:spPr>
      </p:pic>
    </p:spTree>
    <p:extLst>
      <p:ext uri="{BB962C8B-B14F-4D97-AF65-F5344CB8AC3E}">
        <p14:creationId xmlns:p14="http://schemas.microsoft.com/office/powerpoint/2010/main" val="279114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899">
                                            <p:txEl>
                                              <p:pRg st="0" end="0"/>
                                            </p:txEl>
                                          </p:spTgt>
                                        </p:tgtEl>
                                        <p:attrNameLst>
                                          <p:attrName>style.visibility</p:attrName>
                                        </p:attrNameLst>
                                      </p:cBhvr>
                                      <p:to>
                                        <p:strVal val="visible"/>
                                      </p:to>
                                    </p:set>
                                    <p:animEffect transition="in" filter="wipe(left)">
                                      <p:cBhvr>
                                        <p:cTn id="7" dur="500"/>
                                        <p:tgtEl>
                                          <p:spTgt spid="208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8899">
                                            <p:txEl>
                                              <p:pRg st="1" end="1"/>
                                            </p:txEl>
                                          </p:spTgt>
                                        </p:tgtEl>
                                        <p:attrNameLst>
                                          <p:attrName>style.visibility</p:attrName>
                                        </p:attrNameLst>
                                      </p:cBhvr>
                                      <p:to>
                                        <p:strVal val="visible"/>
                                      </p:to>
                                    </p:set>
                                    <p:animEffect transition="in" filter="wipe(left)">
                                      <p:cBhvr>
                                        <p:cTn id="12" dur="500"/>
                                        <p:tgtEl>
                                          <p:spTgt spid="208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8899">
                                            <p:txEl>
                                              <p:pRg st="2" end="2"/>
                                            </p:txEl>
                                          </p:spTgt>
                                        </p:tgtEl>
                                        <p:attrNameLst>
                                          <p:attrName>style.visibility</p:attrName>
                                        </p:attrNameLst>
                                      </p:cBhvr>
                                      <p:to>
                                        <p:strVal val="visible"/>
                                      </p:to>
                                    </p:set>
                                    <p:animEffect transition="in" filter="wipe(left)">
                                      <p:cBhvr>
                                        <p:cTn id="17" dur="500"/>
                                        <p:tgtEl>
                                          <p:spTgt spid="208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8899">
                                            <p:txEl>
                                              <p:pRg st="3" end="3"/>
                                            </p:txEl>
                                          </p:spTgt>
                                        </p:tgtEl>
                                        <p:attrNameLst>
                                          <p:attrName>style.visibility</p:attrName>
                                        </p:attrNameLst>
                                      </p:cBhvr>
                                      <p:to>
                                        <p:strVal val="visible"/>
                                      </p:to>
                                    </p:set>
                                    <p:animEffect transition="in" filter="wipe(left)">
                                      <p:cBhvr>
                                        <p:cTn id="22" dur="500"/>
                                        <p:tgtEl>
                                          <p:spTgt spid="208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8899">
                                            <p:txEl>
                                              <p:pRg st="4" end="4"/>
                                            </p:txEl>
                                          </p:spTgt>
                                        </p:tgtEl>
                                        <p:attrNameLst>
                                          <p:attrName>style.visibility</p:attrName>
                                        </p:attrNameLst>
                                      </p:cBhvr>
                                      <p:to>
                                        <p:strVal val="visible"/>
                                      </p:to>
                                    </p:set>
                                    <p:animEffect transition="in" filter="wipe(left)">
                                      <p:cBhvr>
                                        <p:cTn id="27" dur="500"/>
                                        <p:tgtEl>
                                          <p:spTgt spid="208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8899">
                                            <p:txEl>
                                              <p:pRg st="5" end="5"/>
                                            </p:txEl>
                                          </p:spTgt>
                                        </p:tgtEl>
                                        <p:attrNameLst>
                                          <p:attrName>style.visibility</p:attrName>
                                        </p:attrNameLst>
                                      </p:cBhvr>
                                      <p:to>
                                        <p:strVal val="visible"/>
                                      </p:to>
                                    </p:set>
                                    <p:animEffect transition="in" filter="wipe(left)">
                                      <p:cBhvr>
                                        <p:cTn id="32" dur="500"/>
                                        <p:tgtEl>
                                          <p:spTgt spid="208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8899">
                                            <p:txEl>
                                              <p:pRg st="6" end="6"/>
                                            </p:txEl>
                                          </p:spTgt>
                                        </p:tgtEl>
                                        <p:attrNameLst>
                                          <p:attrName>style.visibility</p:attrName>
                                        </p:attrNameLst>
                                      </p:cBhvr>
                                      <p:to>
                                        <p:strVal val="visible"/>
                                      </p:to>
                                    </p:set>
                                    <p:animEffect transition="in" filter="wipe(left)">
                                      <p:cBhvr>
                                        <p:cTn id="37" dur="500"/>
                                        <p:tgtEl>
                                          <p:spTgt spid="2088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08908"/>
                                        </p:tgtEl>
                                        <p:attrNameLst>
                                          <p:attrName>style.visibility</p:attrName>
                                        </p:attrNameLst>
                                      </p:cBhvr>
                                      <p:to>
                                        <p:strVal val="visible"/>
                                      </p:to>
                                    </p:set>
                                    <p:anim calcmode="lin" valueType="num">
                                      <p:cBhvr>
                                        <p:cTn id="42" dur="500" fill="hold"/>
                                        <p:tgtEl>
                                          <p:spTgt spid="208908"/>
                                        </p:tgtEl>
                                        <p:attrNameLst>
                                          <p:attrName>ppt_w</p:attrName>
                                        </p:attrNameLst>
                                      </p:cBhvr>
                                      <p:tavLst>
                                        <p:tav tm="0">
                                          <p:val>
                                            <p:fltVal val="0"/>
                                          </p:val>
                                        </p:tav>
                                        <p:tav tm="100000">
                                          <p:val>
                                            <p:strVal val="#ppt_w"/>
                                          </p:val>
                                        </p:tav>
                                      </p:tavLst>
                                    </p:anim>
                                    <p:anim calcmode="lin" valueType="num">
                                      <p:cBhvr>
                                        <p:cTn id="43" dur="500" fill="hold"/>
                                        <p:tgtEl>
                                          <p:spTgt spid="208908"/>
                                        </p:tgtEl>
                                        <p:attrNameLst>
                                          <p:attrName>ppt_h</p:attrName>
                                        </p:attrNameLst>
                                      </p:cBhvr>
                                      <p:tavLst>
                                        <p:tav tm="0">
                                          <p:val>
                                            <p:fltVal val="0"/>
                                          </p:val>
                                        </p:tav>
                                        <p:tav tm="100000">
                                          <p:val>
                                            <p:strVal val="#ppt_h"/>
                                          </p:val>
                                        </p:tav>
                                      </p:tavLst>
                                    </p:anim>
                                    <p:animEffect transition="in" filter="fade">
                                      <p:cBhvr>
                                        <p:cTn id="44" dur="500"/>
                                        <p:tgtEl>
                                          <p:spTgt spid="20890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8909"/>
                                        </p:tgtEl>
                                        <p:attrNameLst>
                                          <p:attrName>style.visibility</p:attrName>
                                        </p:attrNameLst>
                                      </p:cBhvr>
                                      <p:to>
                                        <p:strVal val="visible"/>
                                      </p:to>
                                    </p:set>
                                    <p:anim calcmode="lin" valueType="num">
                                      <p:cBhvr>
                                        <p:cTn id="49" dur="500" fill="hold"/>
                                        <p:tgtEl>
                                          <p:spTgt spid="208909"/>
                                        </p:tgtEl>
                                        <p:attrNameLst>
                                          <p:attrName>ppt_w</p:attrName>
                                        </p:attrNameLst>
                                      </p:cBhvr>
                                      <p:tavLst>
                                        <p:tav tm="0">
                                          <p:val>
                                            <p:fltVal val="0"/>
                                          </p:val>
                                        </p:tav>
                                        <p:tav tm="100000">
                                          <p:val>
                                            <p:strVal val="#ppt_w"/>
                                          </p:val>
                                        </p:tav>
                                      </p:tavLst>
                                    </p:anim>
                                    <p:anim calcmode="lin" valueType="num">
                                      <p:cBhvr>
                                        <p:cTn id="50" dur="500" fill="hold"/>
                                        <p:tgtEl>
                                          <p:spTgt spid="208909"/>
                                        </p:tgtEl>
                                        <p:attrNameLst>
                                          <p:attrName>ppt_h</p:attrName>
                                        </p:attrNameLst>
                                      </p:cBhvr>
                                      <p:tavLst>
                                        <p:tav tm="0">
                                          <p:val>
                                            <p:fltVal val="0"/>
                                          </p:val>
                                        </p:tav>
                                        <p:tav tm="100000">
                                          <p:val>
                                            <p:strVal val="#ppt_h"/>
                                          </p:val>
                                        </p:tav>
                                      </p:tavLst>
                                    </p:anim>
                                    <p:animEffect transition="in" filter="fade">
                                      <p:cBhvr>
                                        <p:cTn id="51" dur="500"/>
                                        <p:tgtEl>
                                          <p:spTgt spid="20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June 17, 2019</a:t>
            </a:r>
          </a:p>
        </p:txBody>
      </p:sp>
      <p:sp>
        <p:nvSpPr>
          <p:cNvPr id="10" name="Footer Placeholder 4"/>
          <p:cNvSpPr>
            <a:spLocks noGrp="1"/>
          </p:cNvSpPr>
          <p:nvPr>
            <p:ph type="ftr" sz="quarter" idx="11"/>
          </p:nvPr>
        </p:nvSpPr>
        <p:spPr/>
        <p:txBody>
          <a:bodyPr/>
          <a:lstStyle/>
          <a:p>
            <a:r>
              <a:rPr lang="de-DE"/>
              <a:t>PHYS 1444-001, Summer 2019             Dr. Jaehoon Yu</a:t>
            </a:r>
            <a:endParaRPr lang="en-US"/>
          </a:p>
        </p:txBody>
      </p:sp>
      <p:sp>
        <p:nvSpPr>
          <p:cNvPr id="11" name="Slide Number Placeholder 5"/>
          <p:cNvSpPr>
            <a:spLocks noGrp="1"/>
          </p:cNvSpPr>
          <p:nvPr>
            <p:ph type="sldNum" sz="quarter" idx="12"/>
          </p:nvPr>
        </p:nvSpPr>
        <p:spPr/>
        <p:txBody>
          <a:bodyPr/>
          <a:lstStyle/>
          <a:p>
            <a:fld id="{5FE8570B-BC58-7748-9318-9A86E31F6131}" type="slidenum">
              <a:rPr lang="en-US"/>
              <a:pPr/>
              <a:t>9</a:t>
            </a:fld>
            <a:endParaRPr lang="en-US"/>
          </a:p>
        </p:txBody>
      </p:sp>
      <p:pic>
        <p:nvPicPr>
          <p:cNvPr id="221188" name="Picture 4" descr="FG24_007"/>
          <p:cNvPicPr>
            <a:picLocks noChangeAspect="1" noChangeArrowheads="1"/>
          </p:cNvPicPr>
          <p:nvPr/>
        </p:nvPicPr>
        <p:blipFill>
          <a:blip r:embed="rId3"/>
          <a:srcRect/>
          <a:stretch>
            <a:fillRect/>
          </a:stretch>
        </p:blipFill>
        <p:spPr bwMode="auto">
          <a:xfrm>
            <a:off x="5105400" y="381000"/>
            <a:ext cx="4419600" cy="3581400"/>
          </a:xfrm>
          <a:prstGeom prst="rect">
            <a:avLst/>
          </a:prstGeom>
          <a:noFill/>
        </p:spPr>
      </p:pic>
      <p:sp>
        <p:nvSpPr>
          <p:cNvPr id="221186" name="Rectangle 2"/>
          <p:cNvSpPr>
            <a:spLocks noGrp="1" noChangeArrowheads="1"/>
          </p:cNvSpPr>
          <p:nvPr>
            <p:ph type="title"/>
          </p:nvPr>
        </p:nvSpPr>
        <p:spPr>
          <a:xfrm>
            <a:off x="76200" y="76200"/>
            <a:ext cx="8915400" cy="685800"/>
          </a:xfrm>
        </p:spPr>
        <p:txBody>
          <a:bodyPr/>
          <a:lstStyle/>
          <a:p>
            <a:r>
              <a:rPr lang="en-US"/>
              <a:t>Capacitors in Parallel</a:t>
            </a:r>
          </a:p>
        </p:txBody>
      </p:sp>
      <p:sp>
        <p:nvSpPr>
          <p:cNvPr id="221187" name="Rectangle 3"/>
          <p:cNvSpPr>
            <a:spLocks noChangeArrowheads="1"/>
          </p:cNvSpPr>
          <p:nvPr/>
        </p:nvSpPr>
        <p:spPr bwMode="auto">
          <a:xfrm>
            <a:off x="228600" y="762000"/>
            <a:ext cx="5943600" cy="3124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Parallel arrangement provides the </a:t>
            </a:r>
            <a:r>
              <a:rPr lang="en-US" sz="2800" b="1" u="sng">
                <a:solidFill>
                  <a:srgbClr val="FF0000"/>
                </a:solidFill>
                <a:latin typeface="Arial Narrow" charset="0"/>
              </a:rPr>
              <a:t>same voltage</a:t>
            </a:r>
            <a:r>
              <a:rPr lang="en-US" sz="2800">
                <a:solidFill>
                  <a:schemeClr val="accent2"/>
                </a:solidFill>
                <a:latin typeface="Arial Narrow" charset="0"/>
              </a:rPr>
              <a:t> across all the capacitors. </a:t>
            </a:r>
          </a:p>
          <a:p>
            <a:pPr marL="742950" lvl="1" indent="-285750">
              <a:spcBef>
                <a:spcPct val="20000"/>
              </a:spcBef>
              <a:buFontTx/>
              <a:buChar char="–"/>
            </a:pPr>
            <a:r>
              <a:rPr lang="en-US">
                <a:solidFill>
                  <a:srgbClr val="660066"/>
                </a:solidFill>
                <a:latin typeface="Arial Narrow" charset="0"/>
                <a:ea typeface="ＭＳ Ｐゴシック" charset="-128"/>
              </a:rPr>
              <a:t>Left hand plates are at V</a:t>
            </a:r>
            <a:r>
              <a:rPr lang="en-US" baseline="-25000">
                <a:solidFill>
                  <a:srgbClr val="660066"/>
                </a:solidFill>
                <a:latin typeface="Arial Narrow" charset="0"/>
                <a:ea typeface="ＭＳ Ｐゴシック" charset="-128"/>
              </a:rPr>
              <a:t>a</a:t>
            </a:r>
            <a:r>
              <a:rPr lang="en-US">
                <a:solidFill>
                  <a:srgbClr val="660066"/>
                </a:solidFill>
                <a:latin typeface="Arial Narrow" charset="0"/>
                <a:ea typeface="ＭＳ Ｐゴシック" charset="-128"/>
              </a:rPr>
              <a:t> and right hand plates are at V</a:t>
            </a:r>
            <a:r>
              <a:rPr lang="en-US" baseline="-25000">
                <a:solidFill>
                  <a:srgbClr val="660066"/>
                </a:solidFill>
                <a:latin typeface="Arial Narrow" charset="0"/>
                <a:ea typeface="ＭＳ Ｐゴシック" charset="-128"/>
              </a:rPr>
              <a:t>b</a:t>
            </a:r>
          </a:p>
          <a:p>
            <a:pPr marL="742950" lvl="1" indent="-285750">
              <a:spcBef>
                <a:spcPct val="20000"/>
              </a:spcBef>
              <a:buFontTx/>
              <a:buChar char="–"/>
            </a:pPr>
            <a:r>
              <a:rPr lang="en-US">
                <a:solidFill>
                  <a:srgbClr val="660066"/>
                </a:solidFill>
                <a:latin typeface="Arial Narrow" charset="0"/>
                <a:ea typeface="ＭＳ Ｐゴシック" charset="-128"/>
              </a:rPr>
              <a:t>So each capacitor plate acquires charges given by the formula</a:t>
            </a:r>
          </a:p>
          <a:p>
            <a:pPr marL="1143000" lvl="2" indent="-228600">
              <a:spcBef>
                <a:spcPct val="20000"/>
              </a:spcBef>
              <a:buFontTx/>
              <a:buChar char="•"/>
            </a:pPr>
            <a:r>
              <a:rPr lang="en-US" sz="2000">
                <a:solidFill>
                  <a:srgbClr val="003300"/>
                </a:solidFill>
                <a:latin typeface="Arial Narrow" charset="0"/>
                <a:ea typeface="ＭＳ Ｐゴシック" charset="-128"/>
              </a:rPr>
              <a:t>Q</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1</a:t>
            </a:r>
            <a:r>
              <a:rPr lang="en-US" sz="2000">
                <a:solidFill>
                  <a:srgbClr val="003300"/>
                </a:solidFill>
                <a:latin typeface="Arial Narrow" charset="0"/>
                <a:ea typeface="ＭＳ Ｐゴシック" charset="-128"/>
              </a:rPr>
              <a:t>V, Q</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2</a:t>
            </a:r>
            <a:r>
              <a:rPr lang="en-US" sz="2000">
                <a:solidFill>
                  <a:srgbClr val="003300"/>
                </a:solidFill>
                <a:latin typeface="Arial Narrow" charset="0"/>
                <a:ea typeface="ＭＳ Ｐゴシック" charset="-128"/>
              </a:rPr>
              <a:t>V, and Q</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=C</a:t>
            </a:r>
            <a:r>
              <a:rPr lang="en-US" sz="2000" baseline="-25000">
                <a:solidFill>
                  <a:srgbClr val="003300"/>
                </a:solidFill>
                <a:latin typeface="Arial Narrow" charset="0"/>
                <a:ea typeface="ＭＳ Ｐゴシック" charset="-128"/>
              </a:rPr>
              <a:t>3</a:t>
            </a:r>
            <a:r>
              <a:rPr lang="en-US" sz="2000">
                <a:solidFill>
                  <a:srgbClr val="003300"/>
                </a:solidFill>
                <a:latin typeface="Arial Narrow" charset="0"/>
                <a:ea typeface="ＭＳ Ｐゴシック" charset="-128"/>
              </a:rPr>
              <a:t>V</a:t>
            </a:r>
          </a:p>
        </p:txBody>
      </p:sp>
      <p:sp>
        <p:nvSpPr>
          <p:cNvPr id="221190" name="Rectangle 6"/>
          <p:cNvSpPr>
            <a:spLocks noChangeArrowheads="1"/>
          </p:cNvSpPr>
          <p:nvPr/>
        </p:nvSpPr>
        <p:spPr bwMode="auto">
          <a:xfrm>
            <a:off x="152400" y="3810000"/>
            <a:ext cx="8991600" cy="2514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total charge Q that must leave the battery is then</a:t>
            </a:r>
          </a:p>
          <a:p>
            <a:pPr marL="742950" lvl="1" indent="-285750">
              <a:spcBef>
                <a:spcPct val="20000"/>
              </a:spcBef>
              <a:buFontTx/>
              <a:buChar char="–"/>
            </a:pPr>
            <a:r>
              <a:rPr lang="en-US" dirty="0">
                <a:solidFill>
                  <a:srgbClr val="660066"/>
                </a:solidFill>
                <a:latin typeface="Arial Narrow" charset="0"/>
                <a:ea typeface="ＭＳ Ｐゴシック" charset="-128"/>
              </a:rPr>
              <a:t>Q=Q</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+Q</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Consider that the three capacitors behave like an equivalent one</a:t>
            </a:r>
          </a:p>
          <a:p>
            <a:pPr marL="742950" lvl="1" indent="-285750">
              <a:spcBef>
                <a:spcPct val="20000"/>
              </a:spcBef>
              <a:buFontTx/>
              <a:buChar char="–"/>
            </a:pPr>
            <a:r>
              <a:rPr lang="en-US" dirty="0">
                <a:solidFill>
                  <a:srgbClr val="660066"/>
                </a:solidFill>
                <a:latin typeface="Arial Narrow" charset="0"/>
                <a:ea typeface="ＭＳ Ｐゴシック" charset="-128"/>
              </a:rPr>
              <a:t>Q=</a:t>
            </a:r>
            <a:r>
              <a:rPr lang="en-US" dirty="0" err="1">
                <a:solidFill>
                  <a:srgbClr val="660066"/>
                </a:solidFill>
                <a:latin typeface="Arial Narrow" charset="0"/>
                <a:ea typeface="ＭＳ Ｐゴシック" charset="-128"/>
              </a:rPr>
              <a:t>C</a:t>
            </a:r>
            <a:r>
              <a:rPr lang="en-US" baseline="-25000" dirty="0" err="1">
                <a:solidFill>
                  <a:srgbClr val="660066"/>
                </a:solidFill>
                <a:latin typeface="Arial Narrow" charset="0"/>
                <a:ea typeface="ＭＳ Ｐゴシック" charset="-128"/>
              </a:rPr>
              <a:t>eq</a:t>
            </a:r>
            <a:r>
              <a:rPr lang="en-US" dirty="0" err="1">
                <a:solidFill>
                  <a:srgbClr val="660066"/>
                </a:solidFill>
                <a:latin typeface="Arial Narrow" charset="0"/>
                <a:ea typeface="ＭＳ Ｐゴシック" charset="-128"/>
              </a:rPr>
              <a:t>V</a:t>
            </a:r>
            <a:r>
              <a:rPr lang="en-US" dirty="0">
                <a:solidFill>
                  <a:srgbClr val="660066"/>
                </a:solidFill>
                <a:latin typeface="Arial Narrow" charset="0"/>
                <a:ea typeface="ＭＳ Ｐゴシック" charset="-128"/>
              </a:rPr>
              <a:t>= V(C</a:t>
            </a:r>
            <a:r>
              <a:rPr lang="en-US" baseline="-25000" dirty="0">
                <a:solidFill>
                  <a:srgbClr val="660066"/>
                </a:solidFill>
                <a:latin typeface="Arial Narrow" charset="0"/>
                <a:ea typeface="ＭＳ Ｐゴシック" charset="-128"/>
              </a:rPr>
              <a:t>1</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2</a:t>
            </a:r>
            <a:r>
              <a:rPr lang="en-US" dirty="0">
                <a:solidFill>
                  <a:srgbClr val="660066"/>
                </a:solidFill>
                <a:latin typeface="Arial Narrow" charset="0"/>
                <a:ea typeface="ＭＳ Ｐゴシック" charset="-128"/>
              </a:rPr>
              <a:t>+C</a:t>
            </a:r>
            <a:r>
              <a:rPr lang="en-US" baseline="-25000" dirty="0">
                <a:solidFill>
                  <a:srgbClr val="660066"/>
                </a:solidFill>
                <a:latin typeface="Arial Narrow" charset="0"/>
                <a:ea typeface="ＭＳ Ｐゴシック" charset="-128"/>
              </a:rPr>
              <a:t>3</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Thus the equivalent capacitance in parallel is </a:t>
            </a:r>
          </a:p>
        </p:txBody>
      </p:sp>
      <p:graphicFrame>
        <p:nvGraphicFramePr>
          <p:cNvPr id="221191" name="Object 7"/>
          <p:cNvGraphicFramePr>
            <a:graphicFrameLocks noChangeAspect="1"/>
          </p:cNvGraphicFramePr>
          <p:nvPr/>
        </p:nvGraphicFramePr>
        <p:xfrm>
          <a:off x="6540500" y="5791200"/>
          <a:ext cx="1993900" cy="417513"/>
        </p:xfrm>
        <a:graphic>
          <a:graphicData uri="http://schemas.openxmlformats.org/presentationml/2006/ole">
            <mc:AlternateContent xmlns:mc="http://schemas.openxmlformats.org/markup-compatibility/2006">
              <mc:Choice xmlns:v="urn:schemas-microsoft-com:vml" Requires="v">
                <p:oleObj spid="_x0000_s107538" name="Equation" r:id="rId4" imgW="1091880" imgH="228600" progId="Equation.DSMT4">
                  <p:embed/>
                </p:oleObj>
              </mc:Choice>
              <mc:Fallback>
                <p:oleObj name="Equation" r:id="rId4" imgW="1091880" imgH="228600" progId="Equation.DSMT4">
                  <p:embed/>
                  <p:pic>
                    <p:nvPicPr>
                      <p:cNvPr id="221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5791200"/>
                        <a:ext cx="1993900" cy="417513"/>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21192" name="Text Box 8"/>
          <p:cNvSpPr txBox="1">
            <a:spLocks noChangeArrowheads="1"/>
          </p:cNvSpPr>
          <p:nvPr/>
        </p:nvSpPr>
        <p:spPr bwMode="auto">
          <a:xfrm>
            <a:off x="898525" y="6324600"/>
            <a:ext cx="2682875" cy="457200"/>
          </a:xfrm>
          <a:prstGeom prst="rect">
            <a:avLst/>
          </a:prstGeom>
          <a:solidFill>
            <a:srgbClr val="FFFF66"/>
          </a:solidFill>
          <a:ln w="9525">
            <a:noFill/>
            <a:miter lim="800000"/>
            <a:headEnd/>
            <a:tailEnd/>
          </a:ln>
          <a:effectLst/>
        </p:spPr>
        <p:txBody>
          <a:bodyPr wrap="none">
            <a:prstTxWarp prst="textNoShape">
              <a:avLst/>
            </a:prstTxWarp>
            <a:spAutoFit/>
          </a:bodyPr>
          <a:lstStyle/>
          <a:p>
            <a:r>
              <a:rPr lang="en-US">
                <a:solidFill>
                  <a:srgbClr val="FF0000"/>
                </a:solidFill>
                <a:latin typeface="Arial Narrow" charset="0"/>
              </a:rPr>
              <a:t>What is the net effect?</a:t>
            </a:r>
          </a:p>
        </p:txBody>
      </p:sp>
      <p:sp>
        <p:nvSpPr>
          <p:cNvPr id="221193" name="Text Box 9"/>
          <p:cNvSpPr txBox="1">
            <a:spLocks noChangeArrowheads="1"/>
          </p:cNvSpPr>
          <p:nvPr/>
        </p:nvSpPr>
        <p:spPr bwMode="auto">
          <a:xfrm>
            <a:off x="3794125" y="6324600"/>
            <a:ext cx="3416300" cy="495300"/>
          </a:xfrm>
          <a:prstGeom prst="rect">
            <a:avLst/>
          </a:prstGeom>
          <a:solidFill>
            <a:srgbClr val="FFFF66"/>
          </a:solidFill>
          <a:ln w="38100">
            <a:solidFill>
              <a:srgbClr val="FF0000"/>
            </a:solidFill>
            <a:miter lim="800000"/>
            <a:headEnd/>
            <a:tailEnd/>
          </a:ln>
          <a:effectLst/>
        </p:spPr>
        <p:txBody>
          <a:bodyPr wrap="none">
            <a:prstTxWarp prst="textNoShape">
              <a:avLst/>
            </a:prstTxWarp>
            <a:spAutoFit/>
          </a:bodyPr>
          <a:lstStyle/>
          <a:p>
            <a:r>
              <a:rPr lang="en-US">
                <a:solidFill>
                  <a:srgbClr val="FF0000"/>
                </a:solidFill>
                <a:latin typeface="Arial Narrow" charset="0"/>
              </a:rPr>
              <a:t>The capacitance increases!!!</a:t>
            </a:r>
          </a:p>
        </p:txBody>
      </p:sp>
    </p:spTree>
    <p:extLst>
      <p:ext uri="{BB962C8B-B14F-4D97-AF65-F5344CB8AC3E}">
        <p14:creationId xmlns:p14="http://schemas.microsoft.com/office/powerpoint/2010/main" val="313802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1188"/>
                                        </p:tgtEl>
                                        <p:attrNameLst>
                                          <p:attrName>style.visibility</p:attrName>
                                        </p:attrNameLst>
                                      </p:cBhvr>
                                      <p:to>
                                        <p:strVal val="visible"/>
                                      </p:to>
                                    </p:set>
                                    <p:anim calcmode="lin" valueType="num">
                                      <p:cBhvr>
                                        <p:cTn id="12" dur="500" fill="hold"/>
                                        <p:tgtEl>
                                          <p:spTgt spid="221188"/>
                                        </p:tgtEl>
                                        <p:attrNameLst>
                                          <p:attrName>ppt_w</p:attrName>
                                        </p:attrNameLst>
                                      </p:cBhvr>
                                      <p:tavLst>
                                        <p:tav tm="0">
                                          <p:val>
                                            <p:fltVal val="0"/>
                                          </p:val>
                                        </p:tav>
                                        <p:tav tm="100000">
                                          <p:val>
                                            <p:strVal val="#ppt_w"/>
                                          </p:val>
                                        </p:tav>
                                      </p:tavLst>
                                    </p:anim>
                                    <p:anim calcmode="lin" valueType="num">
                                      <p:cBhvr>
                                        <p:cTn id="13" dur="500" fill="hold"/>
                                        <p:tgtEl>
                                          <p:spTgt spid="221188"/>
                                        </p:tgtEl>
                                        <p:attrNameLst>
                                          <p:attrName>ppt_h</p:attrName>
                                        </p:attrNameLst>
                                      </p:cBhvr>
                                      <p:tavLst>
                                        <p:tav tm="0">
                                          <p:val>
                                            <p:fltVal val="0"/>
                                          </p:val>
                                        </p:tav>
                                        <p:tav tm="100000">
                                          <p:val>
                                            <p:strVal val="#ppt_h"/>
                                          </p:val>
                                        </p:tav>
                                      </p:tavLst>
                                    </p:anim>
                                    <p:animEffect transition="in" filter="fade">
                                      <p:cBhvr>
                                        <p:cTn id="14" dur="500"/>
                                        <p:tgtEl>
                                          <p:spTgt spid="22118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1187">
                                            <p:txEl>
                                              <p:pRg st="1" end="1"/>
                                            </p:txEl>
                                          </p:spTgt>
                                        </p:tgtEl>
                                        <p:attrNameLst>
                                          <p:attrName>style.visibility</p:attrName>
                                        </p:attrNameLst>
                                      </p:cBhvr>
                                      <p:to>
                                        <p:strVal val="visible"/>
                                      </p:to>
                                    </p:set>
                                    <p:animEffect transition="in" filter="wipe(left)">
                                      <p:cBhvr>
                                        <p:cTn id="19" dur="500"/>
                                        <p:tgtEl>
                                          <p:spTgt spid="22118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21187">
                                            <p:txEl>
                                              <p:pRg st="2" end="2"/>
                                            </p:txEl>
                                          </p:spTgt>
                                        </p:tgtEl>
                                        <p:attrNameLst>
                                          <p:attrName>style.visibility</p:attrName>
                                        </p:attrNameLst>
                                      </p:cBhvr>
                                      <p:to>
                                        <p:strVal val="visible"/>
                                      </p:to>
                                    </p:set>
                                    <p:animEffect transition="in" filter="wipe(left)">
                                      <p:cBhvr>
                                        <p:cTn id="24" dur="500"/>
                                        <p:tgtEl>
                                          <p:spTgt spid="221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21187">
                                            <p:txEl>
                                              <p:pRg st="3" end="3"/>
                                            </p:txEl>
                                          </p:spTgt>
                                        </p:tgtEl>
                                        <p:attrNameLst>
                                          <p:attrName>style.visibility</p:attrName>
                                        </p:attrNameLst>
                                      </p:cBhvr>
                                      <p:to>
                                        <p:strVal val="visible"/>
                                      </p:to>
                                    </p:set>
                                    <p:animEffect transition="in" filter="wipe(left)">
                                      <p:cBhvr>
                                        <p:cTn id="29" dur="500"/>
                                        <p:tgtEl>
                                          <p:spTgt spid="221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wipe(left)">
                                      <p:cBhvr>
                                        <p:cTn id="34" dur="500"/>
                                        <p:tgtEl>
                                          <p:spTgt spid="22119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221190">
                                            <p:txEl>
                                              <p:pRg st="1" end="1"/>
                                            </p:txEl>
                                          </p:spTgt>
                                        </p:tgtEl>
                                        <p:attrNameLst>
                                          <p:attrName>style.visibility</p:attrName>
                                        </p:attrNameLst>
                                      </p:cBhvr>
                                      <p:to>
                                        <p:strVal val="visible"/>
                                      </p:to>
                                    </p:set>
                                    <p:animEffect transition="in" filter="wipe(left)">
                                      <p:cBhvr>
                                        <p:cTn id="39" dur="500"/>
                                        <p:tgtEl>
                                          <p:spTgt spid="221190">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21190">
                                            <p:txEl>
                                              <p:pRg st="2" end="2"/>
                                            </p:txEl>
                                          </p:spTgt>
                                        </p:tgtEl>
                                        <p:attrNameLst>
                                          <p:attrName>style.visibility</p:attrName>
                                        </p:attrNameLst>
                                      </p:cBhvr>
                                      <p:to>
                                        <p:strVal val="visible"/>
                                      </p:to>
                                    </p:set>
                                    <p:animEffect transition="in" filter="wipe(left)">
                                      <p:cBhvr>
                                        <p:cTn id="44" dur="500"/>
                                        <p:tgtEl>
                                          <p:spTgt spid="22119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21190">
                                            <p:txEl>
                                              <p:pRg st="3" end="3"/>
                                            </p:txEl>
                                          </p:spTgt>
                                        </p:tgtEl>
                                        <p:attrNameLst>
                                          <p:attrName>style.visibility</p:attrName>
                                        </p:attrNameLst>
                                      </p:cBhvr>
                                      <p:to>
                                        <p:strVal val="visible"/>
                                      </p:to>
                                    </p:set>
                                    <p:animEffect transition="in" filter="wipe(left)">
                                      <p:cBhvr>
                                        <p:cTn id="49" dur="500"/>
                                        <p:tgtEl>
                                          <p:spTgt spid="221190">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221190">
                                            <p:txEl>
                                              <p:pRg st="4" end="4"/>
                                            </p:txEl>
                                          </p:spTgt>
                                        </p:tgtEl>
                                        <p:attrNameLst>
                                          <p:attrName>style.visibility</p:attrName>
                                        </p:attrNameLst>
                                      </p:cBhvr>
                                      <p:to>
                                        <p:strVal val="visible"/>
                                      </p:to>
                                    </p:set>
                                    <p:animEffect transition="in" filter="wipe(left)">
                                      <p:cBhvr>
                                        <p:cTn id="54" dur="500"/>
                                        <p:tgtEl>
                                          <p:spTgt spid="221190">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1191"/>
                                        </p:tgtEl>
                                        <p:attrNameLst>
                                          <p:attrName>style.visibility</p:attrName>
                                        </p:attrNameLst>
                                      </p:cBhvr>
                                      <p:to>
                                        <p:strVal val="visible"/>
                                      </p:to>
                                    </p:set>
                                    <p:animEffect transition="in" filter="wipe(left)">
                                      <p:cBhvr>
                                        <p:cTn id="59" dur="500"/>
                                        <p:tgtEl>
                                          <p:spTgt spid="22119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21192"/>
                                        </p:tgtEl>
                                        <p:attrNameLst>
                                          <p:attrName>style.visibility</p:attrName>
                                        </p:attrNameLst>
                                      </p:cBhvr>
                                      <p:to>
                                        <p:strVal val="visible"/>
                                      </p:to>
                                    </p:set>
                                    <p:animEffect transition="in" filter="wipe(left)">
                                      <p:cBhvr>
                                        <p:cTn id="64" dur="500"/>
                                        <p:tgtEl>
                                          <p:spTgt spid="22119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221193"/>
                                        </p:tgtEl>
                                        <p:attrNameLst>
                                          <p:attrName>style.visibility</p:attrName>
                                        </p:attrNameLst>
                                      </p:cBhvr>
                                      <p:to>
                                        <p:strVal val="visible"/>
                                      </p:to>
                                    </p:set>
                                    <p:animEffect transition="in" filter="wipe(left)">
                                      <p:cBhvr>
                                        <p:cTn id="69" dur="500"/>
                                        <p:tgtEl>
                                          <p:spTgt spid="22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P spid="221190" grpId="0" build="p"/>
      <p:bldP spid="221192" grpId="0" animBg="1"/>
      <p:bldP spid="221193"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19678</TotalTime>
  <Words>2699</Words>
  <Application>Microsoft Macintosh PowerPoint</Application>
  <PresentationFormat>On-screen Show (4:3)</PresentationFormat>
  <Paragraphs>301</Paragraphs>
  <Slides>25</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Arial</vt:lpstr>
      <vt:lpstr>Arial Narrow</vt:lpstr>
      <vt:lpstr>Monotype Corsiva</vt:lpstr>
      <vt:lpstr>Symbol</vt:lpstr>
      <vt:lpstr>Times New Roman</vt:lpstr>
      <vt:lpstr>Wingdings</vt:lpstr>
      <vt:lpstr>phys1443-spring02</vt:lpstr>
      <vt:lpstr>Equation</vt:lpstr>
      <vt:lpstr>PHYS 1444 – Section 001 Lecture #9</vt:lpstr>
      <vt:lpstr>Announcements</vt:lpstr>
      <vt:lpstr>Determination of Capacitance</vt:lpstr>
      <vt:lpstr>Example 24 – 1</vt:lpstr>
      <vt:lpstr>Example 24 – 1</vt:lpstr>
      <vt:lpstr>Example 24 – 3</vt:lpstr>
      <vt:lpstr>Capacitor Cont’d</vt:lpstr>
      <vt:lpstr>Capacitors in Series or Parallel</vt:lpstr>
      <vt:lpstr>Capacitors in Parallel</vt:lpstr>
      <vt:lpstr>Capacitors in Series</vt:lpstr>
      <vt:lpstr>Example 24 – 5</vt:lpstr>
      <vt:lpstr>Electric Energy Storage</vt:lpstr>
      <vt:lpstr>Electric Energy Storage</vt:lpstr>
      <vt:lpstr>Example 24 – 8</vt:lpstr>
      <vt:lpstr>Electric Energy Density</vt:lpstr>
      <vt:lpstr>Dielectrics</vt:lpstr>
      <vt:lpstr>Dielectrics</vt:lpstr>
      <vt:lpstr>Dielectrics</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599</cp:revision>
  <cp:lastPrinted>2019-06-16T21:51:58Z</cp:lastPrinted>
  <dcterms:created xsi:type="dcterms:W3CDTF">2012-01-19T04:21:20Z</dcterms:created>
  <dcterms:modified xsi:type="dcterms:W3CDTF">2019-06-17T17:49:30Z</dcterms:modified>
</cp:coreProperties>
</file>