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536" r:id="rId2"/>
    <p:sldId id="590" r:id="rId3"/>
    <p:sldId id="655" r:id="rId4"/>
    <p:sldId id="656" r:id="rId5"/>
    <p:sldId id="657" r:id="rId6"/>
    <p:sldId id="745" r:id="rId7"/>
    <p:sldId id="658" r:id="rId8"/>
    <p:sldId id="659" r:id="rId9"/>
    <p:sldId id="660" r:id="rId10"/>
    <p:sldId id="743" r:id="rId11"/>
    <p:sldId id="663" r:id="rId12"/>
    <p:sldId id="744" r:id="rId13"/>
    <p:sldId id="664" r:id="rId14"/>
    <p:sldId id="665" r:id="rId15"/>
    <p:sldId id="666" r:id="rId16"/>
    <p:sldId id="667" r:id="rId17"/>
    <p:sldId id="668" r:id="rId18"/>
    <p:sldId id="669" r:id="rId19"/>
    <p:sldId id="670" r:id="rId20"/>
    <p:sldId id="671" r:id="rId21"/>
    <p:sldId id="672" r:id="rId22"/>
    <p:sldId id="673" r:id="rId23"/>
    <p:sldId id="674" r:id="rId24"/>
    <p:sldId id="675"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FFCC"/>
    <a:srgbClr val="FFFFCC"/>
    <a:srgbClr val="CC6600"/>
    <a:srgbClr val="CC00CC"/>
    <a:srgbClr val="003300"/>
    <a:srgbClr val="66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41"/>
    <p:restoredTop sz="96327"/>
  </p:normalViewPr>
  <p:slideViewPr>
    <p:cSldViewPr>
      <p:cViewPr varScale="1">
        <p:scale>
          <a:sx n="97" d="100"/>
          <a:sy n="97" d="100"/>
        </p:scale>
        <p:origin x="150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image" Target="../media/image40.wmf"/><Relationship Id="rId1" Type="http://schemas.openxmlformats.org/officeDocument/2006/relationships/image" Target="../media/image37.wmf"/><Relationship Id="rId6" Type="http://schemas.openxmlformats.org/officeDocument/2006/relationships/image" Target="../media/image52.wmf"/><Relationship Id="rId5" Type="http://schemas.openxmlformats.org/officeDocument/2006/relationships/image" Target="../media/image51.wmf"/><Relationship Id="rId10" Type="http://schemas.openxmlformats.org/officeDocument/2006/relationships/image" Target="../media/image56.wmf"/><Relationship Id="rId4" Type="http://schemas.openxmlformats.org/officeDocument/2006/relationships/image" Target="../media/image50.wmf"/><Relationship Id="rId9" Type="http://schemas.openxmlformats.org/officeDocument/2006/relationships/image" Target="../media/image5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6" Type="http://schemas.openxmlformats.org/officeDocument/2006/relationships/image" Target="../media/image63.wmf"/><Relationship Id="rId5" Type="http://schemas.openxmlformats.org/officeDocument/2006/relationships/image" Target="../media/image62.wmf"/><Relationship Id="rId4" Type="http://schemas.openxmlformats.org/officeDocument/2006/relationships/image" Target="../media/image6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 Id="rId4"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image" Target="../media/image47.wmf"/><Relationship Id="rId3" Type="http://schemas.openxmlformats.org/officeDocument/2006/relationships/image" Target="../media/image37.wmf"/><Relationship Id="rId7" Type="http://schemas.openxmlformats.org/officeDocument/2006/relationships/image" Target="../media/image41.wmf"/><Relationship Id="rId12" Type="http://schemas.openxmlformats.org/officeDocument/2006/relationships/image" Target="../media/image46.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11" Type="http://schemas.openxmlformats.org/officeDocument/2006/relationships/image" Target="../media/image45.wmf"/><Relationship Id="rId5" Type="http://schemas.openxmlformats.org/officeDocument/2006/relationships/image" Target="../media/image39.wmf"/><Relationship Id="rId10" Type="http://schemas.openxmlformats.org/officeDocument/2006/relationships/image" Target="../media/image44.wmf"/><Relationship Id="rId4" Type="http://schemas.openxmlformats.org/officeDocument/2006/relationships/image" Target="../media/image38.wmf"/><Relationship Id="rId9" Type="http://schemas.openxmlformats.org/officeDocument/2006/relationships/image" Target="../media/image4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1132017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254251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3293455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4</a:t>
            </a:fld>
            <a:endParaRPr lang="en-US"/>
          </a:p>
        </p:txBody>
      </p:sp>
    </p:spTree>
    <p:extLst>
      <p:ext uri="{BB962C8B-B14F-4D97-AF65-F5344CB8AC3E}">
        <p14:creationId xmlns:p14="http://schemas.microsoft.com/office/powerpoint/2010/main" val="661660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June 19 2019</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June 19 2019</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June 19 2019</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June 19 2019</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June 19 2019</a:t>
            </a:r>
          </a:p>
        </p:txBody>
      </p:sp>
      <p:sp>
        <p:nvSpPr>
          <p:cNvPr id="4" name="Footer Placeholder 3"/>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June 19 2019</a:t>
            </a:r>
          </a:p>
        </p:txBody>
      </p:sp>
      <p:sp>
        <p:nvSpPr>
          <p:cNvPr id="3" name="Footer Placeholder 2"/>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June 19 2019</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June 19 2019</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June 19 2019</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1444-001, Summer 2019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2" name="Picture 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12.bin"/><Relationship Id="rId14" Type="http://schemas.openxmlformats.org/officeDocument/2006/relationships/image" Target="../media/image1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7.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3.wmf"/><Relationship Id="rId3" Type="http://schemas.openxmlformats.org/officeDocument/2006/relationships/image" Target="../media/image26.jpeg"/><Relationship Id="rId7" Type="http://schemas.openxmlformats.org/officeDocument/2006/relationships/image" Target="../media/image20.wmf"/><Relationship Id="rId12" Type="http://schemas.openxmlformats.org/officeDocument/2006/relationships/oleObject" Target="../embeddings/oleObject24.bin"/><Relationship Id="rId17" Type="http://schemas.openxmlformats.org/officeDocument/2006/relationships/image" Target="../media/image25.wmf"/><Relationship Id="rId2" Type="http://schemas.openxmlformats.org/officeDocument/2006/relationships/slideLayout" Target="../slideLayouts/slideLayout2.xml"/><Relationship Id="rId16" Type="http://schemas.openxmlformats.org/officeDocument/2006/relationships/oleObject" Target="../embeddings/oleObject26.bin"/><Relationship Id="rId1" Type="http://schemas.openxmlformats.org/officeDocument/2006/relationships/vmlDrawing" Target="../drawings/vmlDrawing6.vml"/><Relationship Id="rId6" Type="http://schemas.openxmlformats.org/officeDocument/2006/relationships/oleObject" Target="../embeddings/oleObject21.bin"/><Relationship Id="rId11" Type="http://schemas.openxmlformats.org/officeDocument/2006/relationships/image" Target="../media/image22.wmf"/><Relationship Id="rId5" Type="http://schemas.openxmlformats.org/officeDocument/2006/relationships/image" Target="../media/image19.wmf"/><Relationship Id="rId15" Type="http://schemas.openxmlformats.org/officeDocument/2006/relationships/image" Target="../media/image24.w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1.wmf"/><Relationship Id="rId14" Type="http://schemas.openxmlformats.org/officeDocument/2006/relationships/oleObject" Target="../embeddings/oleObject25.bin"/></Relationships>
</file>

<file path=ppt/slides/_rels/slide1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image" Target="../media/image32.jpeg"/><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8.bin"/><Relationship Id="rId11" Type="http://schemas.openxmlformats.org/officeDocument/2006/relationships/image" Target="../media/image31.wmf"/><Relationship Id="rId5" Type="http://schemas.openxmlformats.org/officeDocument/2006/relationships/image" Target="../media/image28.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30.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4.wmf"/><Relationship Id="rId5" Type="http://schemas.openxmlformats.org/officeDocument/2006/relationships/oleObject" Target="../embeddings/oleObject32.bin"/><Relationship Id="rId4" Type="http://schemas.openxmlformats.org/officeDocument/2006/relationships/image" Target="../media/image33.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39.wmf"/><Relationship Id="rId18" Type="http://schemas.openxmlformats.org/officeDocument/2006/relationships/oleObject" Target="../embeddings/oleObject40.bin"/><Relationship Id="rId26" Type="http://schemas.openxmlformats.org/officeDocument/2006/relationships/oleObject" Target="../embeddings/oleObject44.bin"/><Relationship Id="rId3" Type="http://schemas.openxmlformats.org/officeDocument/2006/relationships/image" Target="../media/image48.jpeg"/><Relationship Id="rId21" Type="http://schemas.openxmlformats.org/officeDocument/2006/relationships/image" Target="../media/image43.wmf"/><Relationship Id="rId7" Type="http://schemas.openxmlformats.org/officeDocument/2006/relationships/image" Target="../media/image36.wmf"/><Relationship Id="rId12" Type="http://schemas.openxmlformats.org/officeDocument/2006/relationships/oleObject" Target="../embeddings/oleObject37.bin"/><Relationship Id="rId17" Type="http://schemas.openxmlformats.org/officeDocument/2006/relationships/image" Target="../media/image41.wmf"/><Relationship Id="rId25" Type="http://schemas.openxmlformats.org/officeDocument/2006/relationships/image" Target="../media/image45.wmf"/><Relationship Id="rId2" Type="http://schemas.openxmlformats.org/officeDocument/2006/relationships/slideLayout" Target="../slideLayouts/slideLayout2.xml"/><Relationship Id="rId16" Type="http://schemas.openxmlformats.org/officeDocument/2006/relationships/oleObject" Target="../embeddings/oleObject39.bin"/><Relationship Id="rId20" Type="http://schemas.openxmlformats.org/officeDocument/2006/relationships/oleObject" Target="../embeddings/oleObject41.bin"/><Relationship Id="rId29" Type="http://schemas.openxmlformats.org/officeDocument/2006/relationships/image" Target="../media/image47.wmf"/><Relationship Id="rId1" Type="http://schemas.openxmlformats.org/officeDocument/2006/relationships/vmlDrawing" Target="../drawings/vmlDrawing9.vml"/><Relationship Id="rId6" Type="http://schemas.openxmlformats.org/officeDocument/2006/relationships/oleObject" Target="../embeddings/oleObject34.bin"/><Relationship Id="rId11" Type="http://schemas.openxmlformats.org/officeDocument/2006/relationships/image" Target="../media/image38.wmf"/><Relationship Id="rId24" Type="http://schemas.openxmlformats.org/officeDocument/2006/relationships/oleObject" Target="../embeddings/oleObject43.bin"/><Relationship Id="rId5" Type="http://schemas.openxmlformats.org/officeDocument/2006/relationships/image" Target="../media/image35.wmf"/><Relationship Id="rId15" Type="http://schemas.openxmlformats.org/officeDocument/2006/relationships/image" Target="../media/image40.wmf"/><Relationship Id="rId23" Type="http://schemas.openxmlformats.org/officeDocument/2006/relationships/image" Target="../media/image44.wmf"/><Relationship Id="rId28" Type="http://schemas.openxmlformats.org/officeDocument/2006/relationships/oleObject" Target="../embeddings/oleObject45.bin"/><Relationship Id="rId10" Type="http://schemas.openxmlformats.org/officeDocument/2006/relationships/oleObject" Target="../embeddings/oleObject36.bin"/><Relationship Id="rId19" Type="http://schemas.openxmlformats.org/officeDocument/2006/relationships/image" Target="../media/image42.wmf"/><Relationship Id="rId4" Type="http://schemas.openxmlformats.org/officeDocument/2006/relationships/oleObject" Target="../embeddings/oleObject33.bin"/><Relationship Id="rId9" Type="http://schemas.openxmlformats.org/officeDocument/2006/relationships/image" Target="../media/image37.wmf"/><Relationship Id="rId14" Type="http://schemas.openxmlformats.org/officeDocument/2006/relationships/oleObject" Target="../embeddings/oleObject38.bin"/><Relationship Id="rId22" Type="http://schemas.openxmlformats.org/officeDocument/2006/relationships/oleObject" Target="../embeddings/oleObject42.bin"/><Relationship Id="rId27" Type="http://schemas.openxmlformats.org/officeDocument/2006/relationships/image" Target="../media/image46.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51.bin"/><Relationship Id="rId18" Type="http://schemas.openxmlformats.org/officeDocument/2006/relationships/image" Target="../media/image54.wmf"/><Relationship Id="rId3" Type="http://schemas.openxmlformats.org/officeDocument/2006/relationships/oleObject" Target="../embeddings/oleObject46.bin"/><Relationship Id="rId21" Type="http://schemas.openxmlformats.org/officeDocument/2006/relationships/oleObject" Target="../embeddings/oleObject55.bin"/><Relationship Id="rId7" Type="http://schemas.openxmlformats.org/officeDocument/2006/relationships/oleObject" Target="../embeddings/oleObject48.bin"/><Relationship Id="rId12" Type="http://schemas.openxmlformats.org/officeDocument/2006/relationships/image" Target="../media/image51.wmf"/><Relationship Id="rId17" Type="http://schemas.openxmlformats.org/officeDocument/2006/relationships/oleObject" Target="../embeddings/oleObject53.bin"/><Relationship Id="rId2" Type="http://schemas.openxmlformats.org/officeDocument/2006/relationships/slideLayout" Target="../slideLayouts/slideLayout2.xml"/><Relationship Id="rId16" Type="http://schemas.openxmlformats.org/officeDocument/2006/relationships/image" Target="../media/image53.wmf"/><Relationship Id="rId20" Type="http://schemas.openxmlformats.org/officeDocument/2006/relationships/image" Target="../media/image55.wmf"/><Relationship Id="rId1" Type="http://schemas.openxmlformats.org/officeDocument/2006/relationships/vmlDrawing" Target="../drawings/vmlDrawing10.vml"/><Relationship Id="rId6" Type="http://schemas.openxmlformats.org/officeDocument/2006/relationships/image" Target="../media/image40.wmf"/><Relationship Id="rId11" Type="http://schemas.openxmlformats.org/officeDocument/2006/relationships/oleObject" Target="../embeddings/oleObject50.bin"/><Relationship Id="rId5" Type="http://schemas.openxmlformats.org/officeDocument/2006/relationships/oleObject" Target="../embeddings/oleObject47.bin"/><Relationship Id="rId15" Type="http://schemas.openxmlformats.org/officeDocument/2006/relationships/oleObject" Target="../embeddings/oleObject52.bin"/><Relationship Id="rId10" Type="http://schemas.openxmlformats.org/officeDocument/2006/relationships/image" Target="../media/image50.wmf"/><Relationship Id="rId19" Type="http://schemas.openxmlformats.org/officeDocument/2006/relationships/oleObject" Target="../embeddings/oleObject54.bin"/><Relationship Id="rId4" Type="http://schemas.openxmlformats.org/officeDocument/2006/relationships/image" Target="../media/image37.wmf"/><Relationship Id="rId9" Type="http://schemas.openxmlformats.org/officeDocument/2006/relationships/oleObject" Target="../embeddings/oleObject49.bin"/><Relationship Id="rId14" Type="http://schemas.openxmlformats.org/officeDocument/2006/relationships/image" Target="../media/image52.wmf"/><Relationship Id="rId22" Type="http://schemas.openxmlformats.org/officeDocument/2006/relationships/image" Target="../media/image5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57.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60.wmf"/><Relationship Id="rId13" Type="http://schemas.openxmlformats.org/officeDocument/2006/relationships/oleObject" Target="../embeddings/oleObject62.bin"/><Relationship Id="rId3" Type="http://schemas.openxmlformats.org/officeDocument/2006/relationships/oleObject" Target="../embeddings/oleObject57.bin"/><Relationship Id="rId7" Type="http://schemas.openxmlformats.org/officeDocument/2006/relationships/oleObject" Target="../embeddings/oleObject59.bin"/><Relationship Id="rId12" Type="http://schemas.openxmlformats.org/officeDocument/2006/relationships/image" Target="../media/image62.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59.wmf"/><Relationship Id="rId11" Type="http://schemas.openxmlformats.org/officeDocument/2006/relationships/oleObject" Target="../embeddings/oleObject61.bin"/><Relationship Id="rId5" Type="http://schemas.openxmlformats.org/officeDocument/2006/relationships/oleObject" Target="../embeddings/oleObject58.bin"/><Relationship Id="rId10" Type="http://schemas.openxmlformats.org/officeDocument/2006/relationships/image" Target="../media/image61.wmf"/><Relationship Id="rId4" Type="http://schemas.openxmlformats.org/officeDocument/2006/relationships/image" Target="../media/image58.wmf"/><Relationship Id="rId9" Type="http://schemas.openxmlformats.org/officeDocument/2006/relationships/oleObject" Target="../embeddings/oleObject60.bin"/><Relationship Id="rId14" Type="http://schemas.openxmlformats.org/officeDocument/2006/relationships/image" Target="../media/image63.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65.bin"/><Relationship Id="rId3" Type="http://schemas.openxmlformats.org/officeDocument/2006/relationships/image" Target="../media/image68.jpeg"/><Relationship Id="rId7"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64.bin"/><Relationship Id="rId11" Type="http://schemas.openxmlformats.org/officeDocument/2006/relationships/image" Target="../media/image67.wmf"/><Relationship Id="rId5" Type="http://schemas.openxmlformats.org/officeDocument/2006/relationships/image" Target="../media/image64.wmf"/><Relationship Id="rId10" Type="http://schemas.openxmlformats.org/officeDocument/2006/relationships/oleObject" Target="../embeddings/oleObject66.bin"/><Relationship Id="rId4" Type="http://schemas.openxmlformats.org/officeDocument/2006/relationships/oleObject" Target="../embeddings/oleObject63.bin"/><Relationship Id="rId9" Type="http://schemas.openxmlformats.org/officeDocument/2006/relationships/image" Target="../media/image66.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6.bin"/><Relationship Id="rId1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June 19 2019</a:t>
            </a:r>
          </a:p>
        </p:txBody>
      </p:sp>
      <p:sp>
        <p:nvSpPr>
          <p:cNvPr id="7" name="Rectangle 5"/>
          <p:cNvSpPr>
            <a:spLocks noGrp="1" noChangeArrowheads="1"/>
          </p:cNvSpPr>
          <p:nvPr>
            <p:ph type="ftr" sz="quarter" idx="11"/>
          </p:nvPr>
        </p:nvSpPr>
        <p:spPr/>
        <p:txBody>
          <a:bodyPr/>
          <a:lstStyle/>
          <a:p>
            <a:pPr>
              <a:defRPr/>
            </a:pPr>
            <a:r>
              <a:rPr lang="de-DE"/>
              <a:t>PHYS 1444-001, Summer 2019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#10</a:t>
            </a:r>
          </a:p>
        </p:txBody>
      </p:sp>
      <p:sp>
        <p:nvSpPr>
          <p:cNvPr id="18438" name="Text Box 4"/>
          <p:cNvSpPr txBox="1">
            <a:spLocks noChangeArrowheads="1"/>
          </p:cNvSpPr>
          <p:nvPr/>
        </p:nvSpPr>
        <p:spPr bwMode="auto">
          <a:xfrm>
            <a:off x="2878171" y="1447800"/>
            <a:ext cx="3079690"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June 19, 2019</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10" name="Text Box 9">
            <a:extLst>
              <a:ext uri="{FF2B5EF4-FFF2-40B4-BE49-F238E27FC236}">
                <a16:creationId xmlns:a16="http://schemas.microsoft.com/office/drawing/2014/main" id="{71E535C9-3FE2-8D4F-B7DC-7A733E5A717E}"/>
              </a:ext>
            </a:extLst>
          </p:cNvPr>
          <p:cNvSpPr txBox="1">
            <a:spLocks noChangeArrowheads="1"/>
          </p:cNvSpPr>
          <p:nvPr/>
        </p:nvSpPr>
        <p:spPr bwMode="auto">
          <a:xfrm>
            <a:off x="1053613" y="5367634"/>
            <a:ext cx="6339877"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#8, due 11pm, Monday, June 24!!</a:t>
            </a:r>
          </a:p>
        </p:txBody>
      </p:sp>
      <p:sp>
        <p:nvSpPr>
          <p:cNvPr id="11" name="Content Placeholder 2">
            <a:extLst>
              <a:ext uri="{FF2B5EF4-FFF2-40B4-BE49-F238E27FC236}">
                <a16:creationId xmlns:a16="http://schemas.microsoft.com/office/drawing/2014/main" id="{8A010D1A-6CBF-734F-ABF1-2DF2743C2F5D}"/>
              </a:ext>
            </a:extLst>
          </p:cNvPr>
          <p:cNvSpPr txBox="1">
            <a:spLocks/>
          </p:cNvSpPr>
          <p:nvPr/>
        </p:nvSpPr>
        <p:spPr bwMode="auto">
          <a:xfrm>
            <a:off x="952500" y="2129135"/>
            <a:ext cx="6553200" cy="32810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800" dirty="0">
                <a:latin typeface="Arial Narrow" charset="0"/>
              </a:rPr>
              <a:t>Chapter 25 </a:t>
            </a:r>
          </a:p>
          <a:p>
            <a:pPr marL="969963" lvl="1" indent="-533400">
              <a:buFont typeface="Arial"/>
              <a:buChar char="•"/>
            </a:pPr>
            <a:r>
              <a:rPr lang="en-US" sz="2400" dirty="0">
                <a:latin typeface="Arial Narrow" charset="0"/>
              </a:rPr>
              <a:t>Electric Current and Resistance</a:t>
            </a:r>
          </a:p>
          <a:p>
            <a:pPr marL="969963" lvl="1" indent="-533400">
              <a:buFont typeface="Arial"/>
              <a:buChar char="•"/>
            </a:pPr>
            <a:r>
              <a:rPr lang="en-US" sz="2400" dirty="0">
                <a:latin typeface="Arial Narrow" charset="0"/>
              </a:rPr>
              <a:t>The Battery</a:t>
            </a:r>
          </a:p>
          <a:p>
            <a:pPr marL="969963" lvl="1" indent="-533400">
              <a:buFont typeface="Arial"/>
              <a:buChar char="•"/>
            </a:pPr>
            <a:r>
              <a:rPr lang="en-US" sz="2400" dirty="0">
                <a:latin typeface="Arial Narrow" charset="0"/>
              </a:rPr>
              <a:t>Ohm’s Law: Resistors</a:t>
            </a:r>
          </a:p>
          <a:p>
            <a:pPr marL="969963" lvl="1" indent="-533400">
              <a:buFont typeface="Arial"/>
              <a:buChar char="•"/>
            </a:pPr>
            <a:r>
              <a:rPr lang="en-US" sz="2400" dirty="0">
                <a:latin typeface="Arial Narrow" charset="0"/>
              </a:rPr>
              <a:t>Resistivity</a:t>
            </a:r>
          </a:p>
          <a:p>
            <a:pPr marL="969963" lvl="1" indent="-533400">
              <a:buFont typeface="Arial"/>
              <a:buChar char="•"/>
            </a:pPr>
            <a:r>
              <a:rPr lang="en-US" sz="2400" dirty="0">
                <a:latin typeface="Arial Narrow" charset="0"/>
              </a:rPr>
              <a:t>Electric Power</a:t>
            </a:r>
          </a:p>
          <a:p>
            <a:pPr marL="969963" lvl="1" indent="-533400">
              <a:buFont typeface="Arial"/>
              <a:buChar char="•"/>
            </a:pPr>
            <a:r>
              <a:rPr lang="en-US" sz="2400" dirty="0">
                <a:latin typeface="Arial Narrow" charset="0"/>
              </a:rPr>
              <a:t>Alternating Current</a:t>
            </a:r>
          </a:p>
        </p:txBody>
      </p:sp>
    </p:spTree>
    <p:extLst>
      <p:ext uri="{BB962C8B-B14F-4D97-AF65-F5344CB8AC3E}">
        <p14:creationId xmlns:p14="http://schemas.microsoft.com/office/powerpoint/2010/main" val="154161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wipe(left)">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wipe(left)">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wipe(left)">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wipe(left)">
                                      <p:cBhvr>
                                        <p:cTn id="32" dur="500"/>
                                        <p:tgtEl>
                                          <p:spTgt spid="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Effect transition="in" filter="wipe(left)">
                                      <p:cBhvr>
                                        <p:cTn id="37" dur="500"/>
                                        <p:tgtEl>
                                          <p:spTgt spid="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autoUpdateAnimBg="0"/>
      <p:bldP spid="11"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Wednesday, June 19 2019</a:t>
            </a:r>
          </a:p>
        </p:txBody>
      </p:sp>
      <p:sp>
        <p:nvSpPr>
          <p:cNvPr id="13" name="Footer Placeholder 4"/>
          <p:cNvSpPr>
            <a:spLocks noGrp="1"/>
          </p:cNvSpPr>
          <p:nvPr>
            <p:ph type="ftr" sz="quarter" idx="11"/>
          </p:nvPr>
        </p:nvSpPr>
        <p:spPr/>
        <p:txBody>
          <a:bodyPr/>
          <a:lstStyle/>
          <a:p>
            <a:r>
              <a:rPr lang="de-DE"/>
              <a:t>PHYS 1444-001, Summer 2019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10</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is a 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flown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123223" name="Equation" r:id="rId3" imgW="571320" imgH="190440" progId="Equation.DSMT4">
                  <p:embed/>
                </p:oleObj>
              </mc:Choice>
              <mc:Fallback>
                <p:oleObj name="Equation" r:id="rId3" imgW="571320" imgH="190440" progId="Equation.DSMT4">
                  <p:embed/>
                  <p:pic>
                    <p:nvPicPr>
                      <p:cNvPr id="28877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123224" name="Equation" r:id="rId5" imgW="685800" imgH="190440" progId="Equation.DSMT4">
                  <p:embed/>
                </p:oleObj>
              </mc:Choice>
              <mc:Fallback>
                <p:oleObj name="Equation" r:id="rId5" imgW="685800" imgH="190440" progId="Equation.DSMT4">
                  <p:embed/>
                  <p:pic>
                    <p:nvPicPr>
                      <p:cNvPr id="28877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123225" name="Equation" r:id="rId7" imgW="317160" imgH="203040" progId="Equation.DSMT4">
                  <p:embed/>
                </p:oleObj>
              </mc:Choice>
              <mc:Fallback>
                <p:oleObj name="Equation" r:id="rId7" imgW="317160" imgH="203040" progId="Equation.DSMT4">
                  <p:embed/>
                  <p:pic>
                    <p:nvPicPr>
                      <p:cNvPr id="288776"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123226" name="Equation" r:id="rId9" imgW="1231560" imgH="164880" progId="Equation.DSMT4">
                  <p:embed/>
                </p:oleObj>
              </mc:Choice>
              <mc:Fallback>
                <p:oleObj name="Equation" r:id="rId9" imgW="1231560" imgH="164880" progId="Equation.DSMT4">
                  <p:embed/>
                  <p:pic>
                    <p:nvPicPr>
                      <p:cNvPr id="288777"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123227" name="Equation" r:id="rId11" imgW="368280" imgH="368280" progId="Equation.DSMT4">
                  <p:embed/>
                </p:oleObj>
              </mc:Choice>
              <mc:Fallback>
                <p:oleObj name="Equation" r:id="rId11" imgW="368280" imgH="368280" progId="Equation.DSMT4">
                  <p:embed/>
                  <p:pic>
                    <p:nvPicPr>
                      <p:cNvPr id="288778"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123228" name="Equation" r:id="rId13" imgW="1917360" imgH="380880" progId="Equation.DSMT4">
                  <p:embed/>
                </p:oleObj>
              </mc:Choice>
              <mc:Fallback>
                <p:oleObj name="Equation" r:id="rId13" imgW="1917360" imgH="380880" progId="Equation.DSMT4">
                  <p:embed/>
                  <p:pic>
                    <p:nvPicPr>
                      <p:cNvPr id="288779"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7999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8771"/>
                                        </p:tgtEl>
                                        <p:attrNameLst>
                                          <p:attrName>style.visibility</p:attrName>
                                        </p:attrNameLst>
                                      </p:cBhvr>
                                      <p:to>
                                        <p:strVal val="visible"/>
                                      </p:to>
                                    </p:set>
                                    <p:animEffect transition="in" filter="wipe(left)">
                                      <p:cBhvr>
                                        <p:cTn id="7" dur="500"/>
                                        <p:tgtEl>
                                          <p:spTgt spid="28877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8772"/>
                                        </p:tgtEl>
                                        <p:attrNameLst>
                                          <p:attrName>style.visibility</p:attrName>
                                        </p:attrNameLst>
                                      </p:cBhvr>
                                      <p:to>
                                        <p:strVal val="visible"/>
                                      </p:to>
                                    </p:set>
                                    <p:animEffect transition="in" filter="wipe(left)">
                                      <p:cBhvr>
                                        <p:cTn id="12" dur="500"/>
                                        <p:tgtEl>
                                          <p:spTgt spid="288772"/>
                                        </p:tgtEl>
                                      </p:cBhvr>
                                    </p:animEffect>
                                  </p:childTnLst>
                                </p:cTn>
                              </p:par>
                            </p:childTnLst>
                          </p:cTn>
                        </p:par>
                        <p:par>
                          <p:cTn id="13" fill="hold">
                            <p:stCondLst>
                              <p:cond delay="1350"/>
                            </p:stCondLst>
                            <p:childTnLst>
                              <p:par>
                                <p:cTn id="14" presetID="22" presetClass="entr" presetSubtype="8" fill="hold" nodeType="afterEffect">
                                  <p:stCondLst>
                                    <p:cond delay="0"/>
                                  </p:stCondLst>
                                  <p:childTnLst>
                                    <p:set>
                                      <p:cBhvr>
                                        <p:cTn id="15" dur="1" fill="hold">
                                          <p:stCondLst>
                                            <p:cond delay="0"/>
                                          </p:stCondLst>
                                        </p:cTn>
                                        <p:tgtEl>
                                          <p:spTgt spid="288774"/>
                                        </p:tgtEl>
                                        <p:attrNameLst>
                                          <p:attrName>style.visibility</p:attrName>
                                        </p:attrNameLst>
                                      </p:cBhvr>
                                      <p:to>
                                        <p:strVal val="visible"/>
                                      </p:to>
                                    </p:set>
                                    <p:animEffect transition="in" filter="wipe(left)">
                                      <p:cBhvr>
                                        <p:cTn id="16" dur="500"/>
                                        <p:tgtEl>
                                          <p:spTgt spid="28877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88775"/>
                                        </p:tgtEl>
                                        <p:attrNameLst>
                                          <p:attrName>style.visibility</p:attrName>
                                        </p:attrNameLst>
                                      </p:cBhvr>
                                      <p:to>
                                        <p:strVal val="visible"/>
                                      </p:to>
                                    </p:set>
                                    <p:animEffect transition="in" filter="wipe(left)">
                                      <p:cBhvr>
                                        <p:cTn id="21" dur="500"/>
                                        <p:tgtEl>
                                          <p:spTgt spid="28877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88777"/>
                                        </p:tgtEl>
                                        <p:attrNameLst>
                                          <p:attrName>style.visibility</p:attrName>
                                        </p:attrNameLst>
                                      </p:cBhvr>
                                      <p:to>
                                        <p:strVal val="visible"/>
                                      </p:to>
                                    </p:set>
                                    <p:animEffect transition="in" filter="wipe(left)">
                                      <p:cBhvr>
                                        <p:cTn id="26" dur="500"/>
                                        <p:tgtEl>
                                          <p:spTgt spid="28877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88773"/>
                                        </p:tgtEl>
                                        <p:attrNameLst>
                                          <p:attrName>style.visibility</p:attrName>
                                        </p:attrNameLst>
                                      </p:cBhvr>
                                      <p:to>
                                        <p:strVal val="visible"/>
                                      </p:to>
                                    </p:set>
                                    <p:animEffect transition="in" filter="wipe(left)">
                                      <p:cBhvr>
                                        <p:cTn id="31" dur="500"/>
                                        <p:tgtEl>
                                          <p:spTgt spid="28877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88776"/>
                                        </p:tgtEl>
                                        <p:attrNameLst>
                                          <p:attrName>style.visibility</p:attrName>
                                        </p:attrNameLst>
                                      </p:cBhvr>
                                      <p:to>
                                        <p:strVal val="visible"/>
                                      </p:to>
                                    </p:set>
                                    <p:animEffect transition="in" filter="wipe(left)">
                                      <p:cBhvr>
                                        <p:cTn id="36" dur="500"/>
                                        <p:tgtEl>
                                          <p:spTgt spid="28877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88778"/>
                                        </p:tgtEl>
                                        <p:attrNameLst>
                                          <p:attrName>style.visibility</p:attrName>
                                        </p:attrNameLst>
                                      </p:cBhvr>
                                      <p:to>
                                        <p:strVal val="visible"/>
                                      </p:to>
                                    </p:set>
                                    <p:animEffect transition="in" filter="wipe(left)">
                                      <p:cBhvr>
                                        <p:cTn id="41" dur="500"/>
                                        <p:tgtEl>
                                          <p:spTgt spid="28877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8779"/>
                                        </p:tgtEl>
                                        <p:attrNameLst>
                                          <p:attrName>style.visibility</p:attrName>
                                        </p:attrNameLst>
                                      </p:cBhvr>
                                      <p:to>
                                        <p:strVal val="visible"/>
                                      </p:to>
                                    </p:set>
                                    <p:animEffect transition="in" filter="wipe(left)">
                                      <p:cBhvr>
                                        <p:cTn id="46" dur="500"/>
                                        <p:tgtEl>
                                          <p:spTgt spid="288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P spid="288772" grpId="0"/>
      <p:bldP spid="28877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June 19 2019</a:t>
            </a:r>
          </a:p>
        </p:txBody>
      </p:sp>
      <p:sp>
        <p:nvSpPr>
          <p:cNvPr id="5" name="Footer Placeholder 4"/>
          <p:cNvSpPr>
            <a:spLocks noGrp="1"/>
          </p:cNvSpPr>
          <p:nvPr>
            <p:ph type="ftr" sz="quarter" idx="11"/>
          </p:nvPr>
        </p:nvSpPr>
        <p:spPr/>
        <p:txBody>
          <a:bodyPr/>
          <a:lstStyle/>
          <a:p>
            <a:r>
              <a:rPr lang="de-DE"/>
              <a:t>PHYS 1444-001, Summer 2019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11</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conductors have in abundance?</a:t>
            </a:r>
          </a:p>
          <a:p>
            <a:pPr marL="742950" lvl="1" indent="-285750">
              <a:spcBef>
                <a:spcPct val="20000"/>
              </a:spcBef>
              <a:buFontTx/>
              <a:buChar char="–"/>
            </a:pPr>
            <a:r>
              <a:rPr lang="en-US" dirty="0">
                <a:solidFill>
                  <a:srgbClr val="660066"/>
                </a:solidFill>
                <a:latin typeface="Arial Narrow" charset="0"/>
                <a:ea typeface="ＭＳ Ｐゴシック" charset="-128"/>
              </a:rPr>
              <a:t>Free electrons</a:t>
            </a:r>
          </a:p>
          <a:p>
            <a:pPr marL="342900" indent="-342900">
              <a:spcBef>
                <a:spcPct val="20000"/>
              </a:spcBef>
              <a:buFontTx/>
              <a:buChar char="•"/>
            </a:pPr>
            <a:r>
              <a:rPr lang="en-US" sz="2800" dirty="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dirty="0">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dirty="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dirty="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dirty="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dirty="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dirty="0">
                <a:solidFill>
                  <a:srgbClr val="660066"/>
                </a:solidFill>
                <a:latin typeface="Arial Narrow" charset="0"/>
                <a:ea typeface="ＭＳ Ｐゴシック" charset="-128"/>
              </a:rPr>
              <a:t>Due to historical convention, the direction of the current is opposite to the direction of flow of electrons </a:t>
            </a:r>
            <a:r>
              <a:rPr lang="en-US" dirty="0">
                <a:solidFill>
                  <a:srgbClr val="660066"/>
                </a:solidFill>
                <a:latin typeface="Arial Narrow" charset="0"/>
                <a:ea typeface="ＭＳ Ｐゴシック" charset="-128"/>
                <a:sym typeface="Wingdings" charset="2"/>
              </a:rPr>
              <a:t> Conventional Current</a:t>
            </a:r>
          </a:p>
        </p:txBody>
      </p:sp>
    </p:spTree>
    <p:extLst>
      <p:ext uri="{BB962C8B-B14F-4D97-AF65-F5344CB8AC3E}">
        <p14:creationId xmlns:p14="http://schemas.microsoft.com/office/powerpoint/2010/main" val="14787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9795">
                                            <p:txEl>
                                              <p:pRg st="0" end="0"/>
                                            </p:txEl>
                                          </p:spTgt>
                                        </p:tgtEl>
                                        <p:attrNameLst>
                                          <p:attrName>style.visibility</p:attrName>
                                        </p:attrNameLst>
                                      </p:cBhvr>
                                      <p:to>
                                        <p:strVal val="visible"/>
                                      </p:to>
                                    </p:set>
                                    <p:animEffect transition="in" filter="wipe(left)">
                                      <p:cBhvr>
                                        <p:cTn id="7" dur="500"/>
                                        <p:tgtEl>
                                          <p:spTgt spid="289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9795">
                                            <p:txEl>
                                              <p:pRg st="1" end="1"/>
                                            </p:txEl>
                                          </p:spTgt>
                                        </p:tgtEl>
                                        <p:attrNameLst>
                                          <p:attrName>style.visibility</p:attrName>
                                        </p:attrNameLst>
                                      </p:cBhvr>
                                      <p:to>
                                        <p:strVal val="visible"/>
                                      </p:to>
                                    </p:set>
                                    <p:animEffect transition="in" filter="wipe(left)">
                                      <p:cBhvr>
                                        <p:cTn id="12" dur="500"/>
                                        <p:tgtEl>
                                          <p:spTgt spid="289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9795">
                                            <p:txEl>
                                              <p:pRg st="2" end="2"/>
                                            </p:txEl>
                                          </p:spTgt>
                                        </p:tgtEl>
                                        <p:attrNameLst>
                                          <p:attrName>style.visibility</p:attrName>
                                        </p:attrNameLst>
                                      </p:cBhvr>
                                      <p:to>
                                        <p:strVal val="visible"/>
                                      </p:to>
                                    </p:set>
                                    <p:animEffect transition="in" filter="wipe(left)">
                                      <p:cBhvr>
                                        <p:cTn id="17" dur="500"/>
                                        <p:tgtEl>
                                          <p:spTgt spid="289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9795">
                                            <p:txEl>
                                              <p:pRg st="3" end="3"/>
                                            </p:txEl>
                                          </p:spTgt>
                                        </p:tgtEl>
                                        <p:attrNameLst>
                                          <p:attrName>style.visibility</p:attrName>
                                        </p:attrNameLst>
                                      </p:cBhvr>
                                      <p:to>
                                        <p:strVal val="visible"/>
                                      </p:to>
                                    </p:set>
                                    <p:animEffect transition="in" filter="wipe(left)">
                                      <p:cBhvr>
                                        <p:cTn id="22" dur="500"/>
                                        <p:tgtEl>
                                          <p:spTgt spid="289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9795">
                                            <p:txEl>
                                              <p:pRg st="4" end="4"/>
                                            </p:txEl>
                                          </p:spTgt>
                                        </p:tgtEl>
                                        <p:attrNameLst>
                                          <p:attrName>style.visibility</p:attrName>
                                        </p:attrNameLst>
                                      </p:cBhvr>
                                      <p:to>
                                        <p:strVal val="visible"/>
                                      </p:to>
                                    </p:set>
                                    <p:animEffect transition="in" filter="wipe(left)">
                                      <p:cBhvr>
                                        <p:cTn id="27" dur="500"/>
                                        <p:tgtEl>
                                          <p:spTgt spid="289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9795">
                                            <p:txEl>
                                              <p:pRg st="5" end="5"/>
                                            </p:txEl>
                                          </p:spTgt>
                                        </p:tgtEl>
                                        <p:attrNameLst>
                                          <p:attrName>style.visibility</p:attrName>
                                        </p:attrNameLst>
                                      </p:cBhvr>
                                      <p:to>
                                        <p:strVal val="visible"/>
                                      </p:to>
                                    </p:set>
                                    <p:animEffect transition="in" filter="wipe(left)">
                                      <p:cBhvr>
                                        <p:cTn id="32" dur="500"/>
                                        <p:tgtEl>
                                          <p:spTgt spid="289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9795">
                                            <p:txEl>
                                              <p:pRg st="6" end="6"/>
                                            </p:txEl>
                                          </p:spTgt>
                                        </p:tgtEl>
                                        <p:attrNameLst>
                                          <p:attrName>style.visibility</p:attrName>
                                        </p:attrNameLst>
                                      </p:cBhvr>
                                      <p:to>
                                        <p:strVal val="visible"/>
                                      </p:to>
                                    </p:set>
                                    <p:animEffect transition="in" filter="wipe(left)">
                                      <p:cBhvr>
                                        <p:cTn id="37" dur="500"/>
                                        <p:tgtEl>
                                          <p:spTgt spid="2897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9795">
                                            <p:txEl>
                                              <p:pRg st="7" end="7"/>
                                            </p:txEl>
                                          </p:spTgt>
                                        </p:tgtEl>
                                        <p:attrNameLst>
                                          <p:attrName>style.visibility</p:attrName>
                                        </p:attrNameLst>
                                      </p:cBhvr>
                                      <p:to>
                                        <p:strVal val="visible"/>
                                      </p:to>
                                    </p:set>
                                    <p:animEffect transition="in" filter="wipe(left)">
                                      <p:cBhvr>
                                        <p:cTn id="42" dur="500"/>
                                        <p:tgtEl>
                                          <p:spTgt spid="2897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9795">
                                            <p:txEl>
                                              <p:pRg st="8" end="8"/>
                                            </p:txEl>
                                          </p:spTgt>
                                        </p:tgtEl>
                                        <p:attrNameLst>
                                          <p:attrName>style.visibility</p:attrName>
                                        </p:attrNameLst>
                                      </p:cBhvr>
                                      <p:to>
                                        <p:strVal val="visible"/>
                                      </p:to>
                                    </p:set>
                                    <p:animEffect transition="in" filter="wipe(left)">
                                      <p:cBhvr>
                                        <p:cTn id="47" dur="500"/>
                                        <p:tgtEl>
                                          <p:spTgt spid="2897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June 19 2019</a:t>
            </a:r>
          </a:p>
        </p:txBody>
      </p:sp>
      <p:sp>
        <p:nvSpPr>
          <p:cNvPr id="5" name="Footer Placeholder 4"/>
          <p:cNvSpPr>
            <a:spLocks noGrp="1"/>
          </p:cNvSpPr>
          <p:nvPr>
            <p:ph type="ftr" sz="quarter" idx="11"/>
          </p:nvPr>
        </p:nvSpPr>
        <p:spPr/>
        <p:txBody>
          <a:bodyPr/>
          <a:lstStyle/>
          <a:p>
            <a:r>
              <a:rPr lang="de-DE"/>
              <a:t>PHYS 1444-001, Summer 2019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12</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pic>
        <p:nvPicPr>
          <p:cNvPr id="3" name="Picture 2" descr="A screenshot of a cell phone&#10;&#10;Description automatically generated">
            <a:extLst>
              <a:ext uri="{FF2B5EF4-FFF2-40B4-BE49-F238E27FC236}">
                <a16:creationId xmlns:a16="http://schemas.microsoft.com/office/drawing/2014/main" id="{83906DE9-DB59-6E4B-8467-98224B7F9EE6}"/>
              </a:ext>
            </a:extLst>
          </p:cNvPr>
          <p:cNvPicPr>
            <a:picLocks noChangeAspect="1"/>
          </p:cNvPicPr>
          <p:nvPr/>
        </p:nvPicPr>
        <p:blipFill>
          <a:blip r:embed="rId2"/>
          <a:stretch>
            <a:fillRect/>
          </a:stretch>
        </p:blipFill>
        <p:spPr>
          <a:xfrm>
            <a:off x="990600" y="657224"/>
            <a:ext cx="7391400" cy="5543551"/>
          </a:xfrm>
          <a:prstGeom prst="rect">
            <a:avLst/>
          </a:prstGeom>
        </p:spPr>
      </p:pic>
    </p:spTree>
    <p:extLst>
      <p:ext uri="{BB962C8B-B14F-4D97-AF65-F5344CB8AC3E}">
        <p14:creationId xmlns:p14="http://schemas.microsoft.com/office/powerpoint/2010/main" val="233021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Wednesday, June 19 2019</a:t>
            </a:r>
          </a:p>
        </p:txBody>
      </p:sp>
      <p:sp>
        <p:nvSpPr>
          <p:cNvPr id="6" name="Footer Placeholder 4"/>
          <p:cNvSpPr>
            <a:spLocks noGrp="1"/>
          </p:cNvSpPr>
          <p:nvPr>
            <p:ph type="ftr" sz="quarter" idx="11"/>
          </p:nvPr>
        </p:nvSpPr>
        <p:spPr/>
        <p:txBody>
          <a:bodyPr/>
          <a:lstStyle/>
          <a:p>
            <a:r>
              <a:rPr lang="de-DE"/>
              <a:t>PHYS 1444-001, Summer 2019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13</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we need to produce electric current?</a:t>
            </a:r>
          </a:p>
          <a:p>
            <a:pPr marL="742950" lvl="1" indent="-285750">
              <a:spcBef>
                <a:spcPct val="20000"/>
              </a:spcBef>
              <a:buFontTx/>
              <a:buChar char="–"/>
            </a:pPr>
            <a:r>
              <a:rPr lang="en-US">
                <a:solidFill>
                  <a:srgbClr val="660066"/>
                </a:solidFill>
                <a:latin typeface="Arial Narrow" charset="0"/>
                <a:ea typeface="ＭＳ Ｐゴシック" charset="-128"/>
              </a:rPr>
              <a:t>Potential difference</a:t>
            </a:r>
          </a:p>
          <a:p>
            <a:pPr marL="342900" indent="-342900">
              <a:spcBef>
                <a:spcPct val="20000"/>
              </a:spcBef>
              <a:buFontTx/>
              <a:buChar char="•"/>
            </a:pPr>
            <a:r>
              <a:rPr lang="en-US" sz="280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a:solidFill>
                  <a:srgbClr val="003300"/>
                </a:solidFill>
                <a:latin typeface="Arial Narrow" charset="0"/>
                <a:ea typeface="ＭＳ Ｐゴシック" charset="-128"/>
              </a:rPr>
              <a:t>Does not change the magnitude of the current</a:t>
            </a:r>
          </a:p>
          <a:p>
            <a:pPr marL="742950" lvl="1" indent="-285750">
              <a:spcBef>
                <a:spcPct val="20000"/>
              </a:spcBef>
              <a:buFontTx/>
              <a:buChar char="–"/>
            </a:pPr>
            <a:r>
              <a:rPr lang="en-US">
                <a:solidFill>
                  <a:srgbClr val="660066"/>
                </a:solidFill>
                <a:latin typeface="Arial Narrow" charset="0"/>
                <a:ea typeface="ＭＳ Ｐゴシック" charset="-128"/>
              </a:rPr>
              <a:t>Just as in water flow case, if the height difference is large the flow rate is large </a:t>
            </a:r>
            <a:r>
              <a:rPr lang="en-US">
                <a:solidFill>
                  <a:srgbClr val="660066"/>
                </a:solidFill>
                <a:latin typeface="Arial Narrow" charset="0"/>
                <a:ea typeface="ＭＳ Ｐゴシック" charset="-128"/>
                <a:sym typeface="Wingdings" charset="2"/>
              </a:rPr>
              <a:t> If the potential difference is large, the current is large.</a:t>
            </a:r>
            <a:endParaRPr lang="en-US">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mc:AlternateContent xmlns:mc="http://schemas.openxmlformats.org/markup-compatibility/2006">
              <mc:Choice xmlns:v="urn:schemas-microsoft-com:vml" Requires="v">
                <p:oleObj spid="_x0000_s123962" name="Equation" r:id="rId3" imgW="368280" imgH="164880" progId="Equation.DSMT4">
                  <p:embed/>
                </p:oleObj>
              </mc:Choice>
              <mc:Fallback>
                <p:oleObj name="Equation" r:id="rId3" imgW="368280" imgH="164880" progId="Equation.DSMT4">
                  <p:embed/>
                  <p:pic>
                    <p:nvPicPr>
                      <p:cNvPr id="29082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2286000"/>
                        <a:ext cx="935038" cy="4445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2188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0819">
                                            <p:txEl>
                                              <p:pRg st="0" end="0"/>
                                            </p:txEl>
                                          </p:spTgt>
                                        </p:tgtEl>
                                        <p:attrNameLst>
                                          <p:attrName>style.visibility</p:attrName>
                                        </p:attrNameLst>
                                      </p:cBhvr>
                                      <p:to>
                                        <p:strVal val="visible"/>
                                      </p:to>
                                    </p:set>
                                    <p:animEffect transition="in" filter="wipe(left)">
                                      <p:cBhvr>
                                        <p:cTn id="7" dur="500"/>
                                        <p:tgtEl>
                                          <p:spTgt spid="290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0819">
                                            <p:txEl>
                                              <p:pRg st="1" end="1"/>
                                            </p:txEl>
                                          </p:spTgt>
                                        </p:tgtEl>
                                        <p:attrNameLst>
                                          <p:attrName>style.visibility</p:attrName>
                                        </p:attrNameLst>
                                      </p:cBhvr>
                                      <p:to>
                                        <p:strVal val="visible"/>
                                      </p:to>
                                    </p:set>
                                    <p:animEffect transition="in" filter="wipe(left)">
                                      <p:cBhvr>
                                        <p:cTn id="12" dur="500"/>
                                        <p:tgtEl>
                                          <p:spTgt spid="290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0819">
                                            <p:txEl>
                                              <p:pRg st="2" end="2"/>
                                            </p:txEl>
                                          </p:spTgt>
                                        </p:tgtEl>
                                        <p:attrNameLst>
                                          <p:attrName>style.visibility</p:attrName>
                                        </p:attrNameLst>
                                      </p:cBhvr>
                                      <p:to>
                                        <p:strVal val="visible"/>
                                      </p:to>
                                    </p:set>
                                    <p:animEffect transition="in" filter="wipe(left)">
                                      <p:cBhvr>
                                        <p:cTn id="17" dur="500"/>
                                        <p:tgtEl>
                                          <p:spTgt spid="290819">
                                            <p:txEl>
                                              <p:pRg st="2" end="2"/>
                                            </p:txEl>
                                          </p:spTgt>
                                        </p:tgtEl>
                                      </p:cBhvr>
                                    </p:animEffect>
                                  </p:childTnLst>
                                </p:cTn>
                              </p:par>
                            </p:childTnLst>
                          </p:cTn>
                        </p:par>
                        <p:par>
                          <p:cTn id="18" fill="hold">
                            <p:stCondLst>
                              <p:cond delay="1300"/>
                            </p:stCondLst>
                            <p:childTnLst>
                              <p:par>
                                <p:cTn id="19" presetID="22" presetClass="entr" presetSubtype="8" fill="hold" nodeType="afterEffect">
                                  <p:stCondLst>
                                    <p:cond delay="0"/>
                                  </p:stCondLst>
                                  <p:childTnLst>
                                    <p:set>
                                      <p:cBhvr>
                                        <p:cTn id="20" dur="1" fill="hold">
                                          <p:stCondLst>
                                            <p:cond delay="0"/>
                                          </p:stCondLst>
                                        </p:cTn>
                                        <p:tgtEl>
                                          <p:spTgt spid="290820"/>
                                        </p:tgtEl>
                                        <p:attrNameLst>
                                          <p:attrName>style.visibility</p:attrName>
                                        </p:attrNameLst>
                                      </p:cBhvr>
                                      <p:to>
                                        <p:strVal val="visible"/>
                                      </p:to>
                                    </p:set>
                                    <p:animEffect transition="in" filter="wipe(left)">
                                      <p:cBhvr>
                                        <p:cTn id="21" dur="500"/>
                                        <p:tgtEl>
                                          <p:spTgt spid="29082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290819">
                                            <p:txEl>
                                              <p:pRg st="3" end="3"/>
                                            </p:txEl>
                                          </p:spTgt>
                                        </p:tgtEl>
                                        <p:attrNameLst>
                                          <p:attrName>style.visibility</p:attrName>
                                        </p:attrNameLst>
                                      </p:cBhvr>
                                      <p:to>
                                        <p:strVal val="visible"/>
                                      </p:to>
                                    </p:set>
                                    <p:animEffect transition="in" filter="wipe(left)">
                                      <p:cBhvr>
                                        <p:cTn id="26" dur="500"/>
                                        <p:tgtEl>
                                          <p:spTgt spid="29081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0819">
                                            <p:txEl>
                                              <p:pRg st="4" end="4"/>
                                            </p:txEl>
                                          </p:spTgt>
                                        </p:tgtEl>
                                        <p:attrNameLst>
                                          <p:attrName>style.visibility</p:attrName>
                                        </p:attrNameLst>
                                      </p:cBhvr>
                                      <p:to>
                                        <p:strVal val="visible"/>
                                      </p:to>
                                    </p:set>
                                    <p:animEffect transition="in" filter="wipe(left)">
                                      <p:cBhvr>
                                        <p:cTn id="31" dur="500"/>
                                        <p:tgtEl>
                                          <p:spTgt spid="29081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90819">
                                            <p:txEl>
                                              <p:pRg st="5" end="5"/>
                                            </p:txEl>
                                          </p:spTgt>
                                        </p:tgtEl>
                                        <p:attrNameLst>
                                          <p:attrName>style.visibility</p:attrName>
                                        </p:attrNameLst>
                                      </p:cBhvr>
                                      <p:to>
                                        <p:strVal val="visible"/>
                                      </p:to>
                                    </p:set>
                                    <p:animEffect transition="in" filter="wipe(left)">
                                      <p:cBhvr>
                                        <p:cTn id="36" dur="500"/>
                                        <p:tgtEl>
                                          <p:spTgt spid="290819">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90819">
                                            <p:txEl>
                                              <p:pRg st="6" end="6"/>
                                            </p:txEl>
                                          </p:spTgt>
                                        </p:tgtEl>
                                        <p:attrNameLst>
                                          <p:attrName>style.visibility</p:attrName>
                                        </p:attrNameLst>
                                      </p:cBhvr>
                                      <p:to>
                                        <p:strVal val="visible"/>
                                      </p:to>
                                    </p:set>
                                    <p:animEffect transition="in" filter="wipe(left)">
                                      <p:cBhvr>
                                        <p:cTn id="41" dur="500"/>
                                        <p:tgtEl>
                                          <p:spTgt spid="290819">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290819">
                                            <p:txEl>
                                              <p:pRg st="7" end="7"/>
                                            </p:txEl>
                                          </p:spTgt>
                                        </p:tgtEl>
                                        <p:attrNameLst>
                                          <p:attrName>style.visibility</p:attrName>
                                        </p:attrNameLst>
                                      </p:cBhvr>
                                      <p:to>
                                        <p:strVal val="visible"/>
                                      </p:to>
                                    </p:set>
                                    <p:animEffect transition="in" filter="wipe(left)">
                                      <p:cBhvr>
                                        <p:cTn id="46" dur="500"/>
                                        <p:tgtEl>
                                          <p:spTgt spid="2908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14</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exact amount of current flow in a wire depends on</a:t>
            </a:r>
          </a:p>
          <a:p>
            <a:pPr marL="742950" lvl="1" indent="-285750">
              <a:spcBef>
                <a:spcPct val="20000"/>
              </a:spcBef>
              <a:buFontTx/>
              <a:buChar char="–"/>
            </a:pPr>
            <a:r>
              <a:rPr lang="en-US">
                <a:solidFill>
                  <a:srgbClr val="660066"/>
                </a:solidFill>
                <a:latin typeface="Arial Narrow" charset="0"/>
                <a:ea typeface="ＭＳ Ｐゴシック" charset="-128"/>
              </a:rPr>
              <a:t>The voltage</a:t>
            </a:r>
          </a:p>
          <a:p>
            <a:pPr marL="742950" lvl="1" indent="-285750">
              <a:spcBef>
                <a:spcPct val="20000"/>
              </a:spcBef>
              <a:buFontTx/>
              <a:buChar char="–"/>
            </a:pPr>
            <a:r>
              <a:rPr lang="en-US">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a:solidFill>
                  <a:srgbClr val="660066"/>
                </a:solidFill>
                <a:latin typeface="Arial Narrow" charset="0"/>
                <a:ea typeface="ＭＳ Ｐゴシック" charset="-128"/>
              </a:rPr>
              <a:t>This linear relationship is not valid for some materials like diodes, vacuum tubes, transistors etc. </a:t>
            </a:r>
            <a:r>
              <a:rPr lang="en-US">
                <a:solidFill>
                  <a:srgbClr val="660066"/>
                </a:solidFill>
                <a:latin typeface="Arial Narrow" charset="0"/>
                <a:ea typeface="ＭＳ Ｐゴシック" charset="-128"/>
                <a:sym typeface="Wingdings" charset="2"/>
              </a:rPr>
              <a:t> These are called non-ohmic </a:t>
            </a:r>
            <a:endParaRPr lang="en-US">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mc:AlternateContent xmlns:mc="http://schemas.openxmlformats.org/markup-compatibility/2006">
              <mc:Choice xmlns:v="urn:schemas-microsoft-com:vml" Requires="v">
                <p:oleObj spid="_x0000_s125157" name="Equation" r:id="rId3" imgW="393480" imgH="368280" progId="Equation.DSMT4">
                  <p:embed/>
                </p:oleObj>
              </mc:Choice>
              <mc:Fallback>
                <p:oleObj name="Equation" r:id="rId3" imgW="393480" imgH="368280" progId="Equation.DSMT4">
                  <p:embed/>
                  <p:pic>
                    <p:nvPicPr>
                      <p:cNvPr id="2918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6075" y="3733800"/>
                        <a:ext cx="1000125" cy="992188"/>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mc:AlternateContent xmlns:mc="http://schemas.openxmlformats.org/markup-compatibility/2006">
              <mc:Choice xmlns:v="urn:schemas-microsoft-com:vml" Requires="v">
                <p:oleObj spid="_x0000_s125158" name="Equation" r:id="rId5" imgW="419040" imgH="164880" progId="Equation.DSMT4">
                  <p:embed/>
                </p:oleObj>
              </mc:Choice>
              <mc:Fallback>
                <p:oleObj name="Equation" r:id="rId5" imgW="419040" imgH="164880" progId="Equation.DSMT4">
                  <p:embed/>
                  <p:pic>
                    <p:nvPicPr>
                      <p:cNvPr id="29184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343400"/>
                        <a:ext cx="1063625" cy="446088"/>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mc:AlternateContent xmlns:mc="http://schemas.openxmlformats.org/markup-compatibility/2006">
              <mc:Choice xmlns:v="urn:schemas-microsoft-com:vml" Requires="v">
                <p:oleObj spid="_x0000_s125159" name="Equation" r:id="rId7" imgW="152280" imgH="152280" progId="Equation.DSMT4">
                  <p:embed/>
                </p:oleObj>
              </mc:Choice>
              <mc:Fallback>
                <p:oleObj name="Equation" r:id="rId7" imgW="152280" imgH="152280" progId="Equation.DSMT4">
                  <p:embed/>
                  <p:pic>
                    <p:nvPicPr>
                      <p:cNvPr id="291849"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0450" y="4237038"/>
                        <a:ext cx="387350" cy="411162"/>
                      </a:xfrm>
                      <a:prstGeom prst="rect">
                        <a:avLst/>
                      </a:prstGeom>
                      <a:solidFill>
                        <a:srgbClr val="FFFF66"/>
                      </a:solidFill>
                      <a:ln w="28575">
                        <a:solidFill>
                          <a:srgbClr val="FF0000"/>
                        </a:solidFill>
                        <a:miter lim="800000"/>
                        <a:headEnd/>
                        <a:tailEnd/>
                      </a:ln>
                    </p:spPr>
                  </p:pic>
                </p:oleObj>
              </mc:Fallback>
            </mc:AlternateContent>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mc:AlternateContent xmlns:mc="http://schemas.openxmlformats.org/markup-compatibility/2006">
              <mc:Choice xmlns:v="urn:schemas-microsoft-com:vml" Requires="v">
                <p:oleObj spid="_x0000_s125160" name="Equation" r:id="rId9" imgW="888840" imgH="164880" progId="Equation.DSMT4">
                  <p:embed/>
                </p:oleObj>
              </mc:Choice>
              <mc:Fallback>
                <p:oleObj name="Equation" r:id="rId9" imgW="888840" imgH="164880" progId="Equation.DSMT4">
                  <p:embed/>
                  <p:pic>
                    <p:nvPicPr>
                      <p:cNvPr id="29185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3800" y="4876800"/>
                        <a:ext cx="1544638" cy="304800"/>
                      </a:xfrm>
                      <a:prstGeom prst="rect">
                        <a:avLst/>
                      </a:prstGeom>
                      <a:solidFill>
                        <a:srgbClr val="FFFF66"/>
                      </a:solidFill>
                      <a:ln w="28575">
                        <a:solidFill>
                          <a:srgbClr val="FF0000"/>
                        </a:solidFill>
                        <a:miter lim="800000"/>
                        <a:headEnd/>
                        <a:tailEnd/>
                      </a:ln>
                    </p:spPr>
                  </p:pic>
                </p:oleObj>
              </mc:Fallback>
            </mc:AlternateContent>
          </a:graphicData>
        </a:graphic>
      </p:graphicFrame>
    </p:spTree>
    <p:extLst>
      <p:ext uri="{BB962C8B-B14F-4D97-AF65-F5344CB8AC3E}">
        <p14:creationId xmlns:p14="http://schemas.microsoft.com/office/powerpoint/2010/main" val="37546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1843">
                                            <p:txEl>
                                              <p:pRg st="0" end="0"/>
                                            </p:txEl>
                                          </p:spTgt>
                                        </p:tgtEl>
                                        <p:attrNameLst>
                                          <p:attrName>style.visibility</p:attrName>
                                        </p:attrNameLst>
                                      </p:cBhvr>
                                      <p:to>
                                        <p:strVal val="visible"/>
                                      </p:to>
                                    </p:set>
                                    <p:animEffect transition="in" filter="wipe(left)">
                                      <p:cBhvr>
                                        <p:cTn id="7" dur="500"/>
                                        <p:tgtEl>
                                          <p:spTgt spid="291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1843">
                                            <p:txEl>
                                              <p:pRg st="1" end="1"/>
                                            </p:txEl>
                                          </p:spTgt>
                                        </p:tgtEl>
                                        <p:attrNameLst>
                                          <p:attrName>style.visibility</p:attrName>
                                        </p:attrNameLst>
                                      </p:cBhvr>
                                      <p:to>
                                        <p:strVal val="visible"/>
                                      </p:to>
                                    </p:set>
                                    <p:animEffect transition="in" filter="wipe(left)">
                                      <p:cBhvr>
                                        <p:cTn id="12" dur="500"/>
                                        <p:tgtEl>
                                          <p:spTgt spid="291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1843">
                                            <p:txEl>
                                              <p:pRg st="2" end="2"/>
                                            </p:txEl>
                                          </p:spTgt>
                                        </p:tgtEl>
                                        <p:attrNameLst>
                                          <p:attrName>style.visibility</p:attrName>
                                        </p:attrNameLst>
                                      </p:cBhvr>
                                      <p:to>
                                        <p:strVal val="visible"/>
                                      </p:to>
                                    </p:set>
                                    <p:animEffect transition="in" filter="wipe(left)">
                                      <p:cBhvr>
                                        <p:cTn id="17" dur="500"/>
                                        <p:tgtEl>
                                          <p:spTgt spid="291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1843">
                                            <p:txEl>
                                              <p:pRg st="3" end="3"/>
                                            </p:txEl>
                                          </p:spTgt>
                                        </p:tgtEl>
                                        <p:attrNameLst>
                                          <p:attrName>style.visibility</p:attrName>
                                        </p:attrNameLst>
                                      </p:cBhvr>
                                      <p:to>
                                        <p:strVal val="visible"/>
                                      </p:to>
                                    </p:set>
                                    <p:animEffect transition="in" filter="wipe(left)">
                                      <p:cBhvr>
                                        <p:cTn id="22" dur="500"/>
                                        <p:tgtEl>
                                          <p:spTgt spid="291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1843">
                                            <p:txEl>
                                              <p:pRg st="4" end="4"/>
                                            </p:txEl>
                                          </p:spTgt>
                                        </p:tgtEl>
                                        <p:attrNameLst>
                                          <p:attrName>style.visibility</p:attrName>
                                        </p:attrNameLst>
                                      </p:cBhvr>
                                      <p:to>
                                        <p:strVal val="visible"/>
                                      </p:to>
                                    </p:set>
                                    <p:animEffect transition="in" filter="wipe(left)">
                                      <p:cBhvr>
                                        <p:cTn id="27" dur="500"/>
                                        <p:tgtEl>
                                          <p:spTgt spid="291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1843">
                                            <p:txEl>
                                              <p:pRg st="5" end="5"/>
                                            </p:txEl>
                                          </p:spTgt>
                                        </p:tgtEl>
                                        <p:attrNameLst>
                                          <p:attrName>style.visibility</p:attrName>
                                        </p:attrNameLst>
                                      </p:cBhvr>
                                      <p:to>
                                        <p:strVal val="visible"/>
                                      </p:to>
                                    </p:set>
                                    <p:animEffect transition="in" filter="wipe(left)">
                                      <p:cBhvr>
                                        <p:cTn id="32" dur="500"/>
                                        <p:tgtEl>
                                          <p:spTgt spid="2918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1843">
                                            <p:txEl>
                                              <p:pRg st="6" end="6"/>
                                            </p:txEl>
                                          </p:spTgt>
                                        </p:tgtEl>
                                        <p:attrNameLst>
                                          <p:attrName>style.visibility</p:attrName>
                                        </p:attrNameLst>
                                      </p:cBhvr>
                                      <p:to>
                                        <p:strVal val="visible"/>
                                      </p:to>
                                    </p:set>
                                    <p:animEffect transition="in" filter="wipe(left)">
                                      <p:cBhvr>
                                        <p:cTn id="37" dur="500"/>
                                        <p:tgtEl>
                                          <p:spTgt spid="2918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1843">
                                            <p:txEl>
                                              <p:pRg st="7" end="7"/>
                                            </p:txEl>
                                          </p:spTgt>
                                        </p:tgtEl>
                                        <p:attrNameLst>
                                          <p:attrName>style.visibility</p:attrName>
                                        </p:attrNameLst>
                                      </p:cBhvr>
                                      <p:to>
                                        <p:strVal val="visible"/>
                                      </p:to>
                                    </p:set>
                                    <p:animEffect transition="in" filter="wipe(left)">
                                      <p:cBhvr>
                                        <p:cTn id="42" dur="500"/>
                                        <p:tgtEl>
                                          <p:spTgt spid="2918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1844"/>
                                        </p:tgtEl>
                                        <p:attrNameLst>
                                          <p:attrName>style.visibility</p:attrName>
                                        </p:attrNameLst>
                                      </p:cBhvr>
                                      <p:to>
                                        <p:strVal val="visible"/>
                                      </p:to>
                                    </p:set>
                                    <p:animEffect transition="in" filter="wipe(left)">
                                      <p:cBhvr>
                                        <p:cTn id="47" dur="500"/>
                                        <p:tgtEl>
                                          <p:spTgt spid="29184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91847"/>
                                        </p:tgtEl>
                                        <p:attrNameLst>
                                          <p:attrName>style.visibility</p:attrName>
                                        </p:attrNameLst>
                                      </p:cBhvr>
                                      <p:to>
                                        <p:strVal val="visible"/>
                                      </p:to>
                                    </p:set>
                                    <p:animEffect transition="in" filter="wipe(left)">
                                      <p:cBhvr>
                                        <p:cTn id="52" dur="500"/>
                                        <p:tgtEl>
                                          <p:spTgt spid="29184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1848"/>
                                        </p:tgtEl>
                                        <p:attrNameLst>
                                          <p:attrName>style.visibility</p:attrName>
                                        </p:attrNameLst>
                                      </p:cBhvr>
                                      <p:to>
                                        <p:strVal val="visible"/>
                                      </p:to>
                                    </p:set>
                                    <p:animEffect transition="in" filter="wipe(left)">
                                      <p:cBhvr>
                                        <p:cTn id="57" dur="500"/>
                                        <p:tgtEl>
                                          <p:spTgt spid="29184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1849"/>
                                        </p:tgtEl>
                                        <p:attrNameLst>
                                          <p:attrName>style.visibility</p:attrName>
                                        </p:attrNameLst>
                                      </p:cBhvr>
                                      <p:to>
                                        <p:strVal val="visible"/>
                                      </p:to>
                                    </p:set>
                                    <p:animEffect transition="in" filter="wipe(left)">
                                      <p:cBhvr>
                                        <p:cTn id="62" dur="500"/>
                                        <p:tgtEl>
                                          <p:spTgt spid="29184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1850"/>
                                        </p:tgtEl>
                                        <p:attrNameLst>
                                          <p:attrName>style.visibility</p:attrName>
                                        </p:attrNameLst>
                                      </p:cBhvr>
                                      <p:to>
                                        <p:strVal val="visible"/>
                                      </p:to>
                                    </p:set>
                                    <p:animEffect transition="in" filter="wipe(left)">
                                      <p:cBhvr>
                                        <p:cTn id="67" dur="500"/>
                                        <p:tgtEl>
                                          <p:spTgt spid="29185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1843">
                                            <p:txEl>
                                              <p:pRg st="8" end="8"/>
                                            </p:txEl>
                                          </p:spTgt>
                                        </p:tgtEl>
                                        <p:attrNameLst>
                                          <p:attrName>style.visibility</p:attrName>
                                        </p:attrNameLst>
                                      </p:cBhvr>
                                      <p:to>
                                        <p:strVal val="visible"/>
                                      </p:to>
                                    </p:set>
                                    <p:animEffect transition="in" filter="wipe(left)">
                                      <p:cBhvr>
                                        <p:cTn id="72" dur="500"/>
                                        <p:tgtEl>
                                          <p:spTgt spid="29184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1845"/>
                                        </p:tgtEl>
                                        <p:attrNameLst>
                                          <p:attrName>style.visibility</p:attrName>
                                        </p:attrNameLst>
                                      </p:cBhvr>
                                      <p:to>
                                        <p:strVal val="visible"/>
                                      </p:to>
                                    </p:set>
                                    <p:animEffect transition="in" filter="wipe(left)">
                                      <p:cBhvr>
                                        <p:cTn id="77" dur="500"/>
                                        <p:tgtEl>
                                          <p:spTgt spid="29184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91846"/>
                                        </p:tgtEl>
                                        <p:attrNameLst>
                                          <p:attrName>style.visibility</p:attrName>
                                        </p:attrNameLst>
                                      </p:cBhvr>
                                      <p:to>
                                        <p:strVal val="visible"/>
                                      </p:to>
                                    </p:set>
                                    <p:animEffect transition="in" filter="wipe(left)">
                                      <p:cBhvr>
                                        <p:cTn id="82" dur="500"/>
                                        <p:tgtEl>
                                          <p:spTgt spid="29184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291843">
                                            <p:txEl>
                                              <p:pRg st="9" end="9"/>
                                            </p:txEl>
                                          </p:spTgt>
                                        </p:tgtEl>
                                        <p:attrNameLst>
                                          <p:attrName>style.visibility</p:attrName>
                                        </p:attrNameLst>
                                      </p:cBhvr>
                                      <p:to>
                                        <p:strVal val="visible"/>
                                      </p:to>
                                    </p:set>
                                    <p:animEffect transition="in" filter="wipe(left)">
                                      <p:cBhvr>
                                        <p:cTn id="87" dur="500"/>
                                        <p:tgtEl>
                                          <p:spTgt spid="291843">
                                            <p:txEl>
                                              <p:pRg st="9" end="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291843">
                                            <p:txEl>
                                              <p:pRg st="10" end="10"/>
                                            </p:txEl>
                                          </p:spTgt>
                                        </p:tgtEl>
                                        <p:attrNameLst>
                                          <p:attrName>style.visibility</p:attrName>
                                        </p:attrNameLst>
                                      </p:cBhvr>
                                      <p:to>
                                        <p:strVal val="visible"/>
                                      </p:to>
                                    </p:set>
                                    <p:animEffect transition="in" filter="wipe(left)">
                                      <p:cBhvr>
                                        <p:cTn id="92" dur="500"/>
                                        <p:tgtEl>
                                          <p:spTgt spid="291843">
                                            <p:txEl>
                                              <p:pRg st="10" end="1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1843">
                                            <p:txEl>
                                              <p:pRg st="11" end="11"/>
                                            </p:txEl>
                                          </p:spTgt>
                                        </p:tgtEl>
                                        <p:attrNameLst>
                                          <p:attrName>style.visibility</p:attrName>
                                        </p:attrNameLst>
                                      </p:cBhvr>
                                      <p:to>
                                        <p:strVal val="visible"/>
                                      </p:to>
                                    </p:set>
                                    <p:animEffect transition="in" filter="wipe(left)">
                                      <p:cBhvr>
                                        <p:cTn id="97" dur="500"/>
                                        <p:tgtEl>
                                          <p:spTgt spid="29184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p:bldP spid="291846" grpId="0" animBg="1"/>
      <p:bldP spid="291847" grpId="0" animBg="1"/>
      <p:bldP spid="29184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Wednesday, June 19 2019</a:t>
            </a:r>
          </a:p>
        </p:txBody>
      </p:sp>
      <p:sp>
        <p:nvSpPr>
          <p:cNvPr id="16" name="Footer Placeholder 4"/>
          <p:cNvSpPr>
            <a:spLocks noGrp="1"/>
          </p:cNvSpPr>
          <p:nvPr>
            <p:ph type="ftr" sz="quarter" idx="11"/>
          </p:nvPr>
        </p:nvSpPr>
        <p:spPr/>
        <p:txBody>
          <a:bodyPr/>
          <a:lstStyle/>
          <a:p>
            <a:r>
              <a:rPr lang="de-DE"/>
              <a:t>PHYS 1444-001, Summer 2019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15</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 4 </a:t>
            </a:r>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mc:AlternateContent xmlns:mc="http://schemas.openxmlformats.org/markup-compatibility/2006">
              <mc:Choice xmlns:v="urn:schemas-microsoft-com:vml" Requires="v">
                <p:oleObj spid="_x0000_s126352" name="Equation" r:id="rId4" imgW="253800" imgH="152280" progId="Equation.DSMT4">
                  <p:embed/>
                </p:oleObj>
              </mc:Choice>
              <mc:Fallback>
                <p:oleObj name="Equation" r:id="rId4" imgW="253800" imgH="152280" progId="Equation.DSMT4">
                  <p:embed/>
                  <p:pic>
                    <p:nvPicPr>
                      <p:cNvPr id="29287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186113"/>
                        <a:ext cx="644525" cy="4095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mc:AlternateContent xmlns:mc="http://schemas.openxmlformats.org/markup-compatibility/2006">
              <mc:Choice xmlns:v="urn:schemas-microsoft-com:vml" Requires="v">
                <p:oleObj spid="_x0000_s126353" name="Equation" r:id="rId6" imgW="228600" imgH="152280" progId="Equation.DSMT4">
                  <p:embed/>
                </p:oleObj>
              </mc:Choice>
              <mc:Fallback>
                <p:oleObj name="Equation" r:id="rId6" imgW="228600" imgH="152280" progId="Equation.DSMT4">
                  <p:embed/>
                  <p:pic>
                    <p:nvPicPr>
                      <p:cNvPr id="292872"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275263"/>
                        <a:ext cx="644525"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mc:AlternateContent xmlns:mc="http://schemas.openxmlformats.org/markup-compatibility/2006">
              <mc:Choice xmlns:v="urn:schemas-microsoft-com:vml" Requires="v">
                <p:oleObj spid="_x0000_s126354" name="Equation" r:id="rId8" imgW="279360" imgH="368280" progId="Equation.DSMT4">
                  <p:embed/>
                </p:oleObj>
              </mc:Choice>
              <mc:Fallback>
                <p:oleObj name="Equation" r:id="rId8" imgW="279360" imgH="368280" progId="Equation.DSMT4">
                  <p:embed/>
                  <p:pic>
                    <p:nvPicPr>
                      <p:cNvPr id="292874"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2895600"/>
                        <a:ext cx="709613"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mc:AlternateContent xmlns:mc="http://schemas.openxmlformats.org/markup-compatibility/2006">
              <mc:Choice xmlns:v="urn:schemas-microsoft-com:vml" Requires="v">
                <p:oleObj spid="_x0000_s126355" name="Equation" r:id="rId10" imgW="571320" imgH="368280" progId="Equation.DSMT4">
                  <p:embed/>
                </p:oleObj>
              </mc:Choice>
              <mc:Fallback>
                <p:oleObj name="Equation" r:id="rId10" imgW="571320" imgH="368280" progId="Equation.DSMT4">
                  <p:embed/>
                  <p:pic>
                    <p:nvPicPr>
                      <p:cNvPr id="292875"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2895600"/>
                        <a:ext cx="1449388"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mc:AlternateContent xmlns:mc="http://schemas.openxmlformats.org/markup-compatibility/2006">
              <mc:Choice xmlns:v="urn:schemas-microsoft-com:vml" Requires="v">
                <p:oleObj spid="_x0000_s126356" name="Equation" r:id="rId12" imgW="749160" imgH="368280" progId="Equation.DSMT4">
                  <p:embed/>
                </p:oleObj>
              </mc:Choice>
              <mc:Fallback>
                <p:oleObj name="Equation" r:id="rId12" imgW="749160" imgH="368280" progId="Equation.DSMT4">
                  <p:embed/>
                  <p:pic>
                    <p:nvPicPr>
                      <p:cNvPr id="292876"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62363" y="2895600"/>
                        <a:ext cx="1900237"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mc:AlternateContent xmlns:mc="http://schemas.openxmlformats.org/markup-compatibility/2006">
              <mc:Choice xmlns:v="urn:schemas-microsoft-com:vml" Requires="v">
                <p:oleObj spid="_x0000_s126357" name="Equation" r:id="rId14" imgW="279360" imgH="368280" progId="Equation.DSMT4">
                  <p:embed/>
                </p:oleObj>
              </mc:Choice>
              <mc:Fallback>
                <p:oleObj name="Equation" r:id="rId14" imgW="279360" imgH="368280" progId="Equation.DSMT4">
                  <p:embed/>
                  <p:pic>
                    <p:nvPicPr>
                      <p:cNvPr id="292877"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74800" y="4953000"/>
                        <a:ext cx="78740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mc:AlternateContent xmlns:mc="http://schemas.openxmlformats.org/markup-compatibility/2006">
              <mc:Choice xmlns:v="urn:schemas-microsoft-com:vml" Requires="v">
                <p:oleObj spid="_x0000_s126358" name="Equation" r:id="rId16" imgW="1358640" imgH="368280" progId="Equation.DSMT4">
                  <p:embed/>
                </p:oleObj>
              </mc:Choice>
              <mc:Fallback>
                <p:oleObj name="Equation" r:id="rId16" imgW="1358640" imgH="368280" progId="Equation.DSMT4">
                  <p:embed/>
                  <p:pic>
                    <p:nvPicPr>
                      <p:cNvPr id="292878"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66950" y="4953000"/>
                        <a:ext cx="382905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3857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2868"/>
                                        </p:tgtEl>
                                        <p:attrNameLst>
                                          <p:attrName>style.visibility</p:attrName>
                                        </p:attrNameLst>
                                      </p:cBhvr>
                                      <p:to>
                                        <p:strVal val="visible"/>
                                      </p:to>
                                    </p:set>
                                    <p:animEffect transition="in" filter="wipe(left)">
                                      <p:cBhvr>
                                        <p:cTn id="7" dur="500"/>
                                        <p:tgtEl>
                                          <p:spTgt spid="29286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2866"/>
                                        </p:tgtEl>
                                        <p:attrNameLst>
                                          <p:attrName>style.visibility</p:attrName>
                                        </p:attrNameLst>
                                      </p:cBhvr>
                                      <p:to>
                                        <p:strVal val="visible"/>
                                      </p:to>
                                    </p:set>
                                    <p:anim calcmode="lin" valueType="num">
                                      <p:cBhvr>
                                        <p:cTn id="12" dur="500" fill="hold"/>
                                        <p:tgtEl>
                                          <p:spTgt spid="292866"/>
                                        </p:tgtEl>
                                        <p:attrNameLst>
                                          <p:attrName>ppt_w</p:attrName>
                                        </p:attrNameLst>
                                      </p:cBhvr>
                                      <p:tavLst>
                                        <p:tav tm="0">
                                          <p:val>
                                            <p:fltVal val="0"/>
                                          </p:val>
                                        </p:tav>
                                        <p:tav tm="100000">
                                          <p:val>
                                            <p:strVal val="#ppt_w"/>
                                          </p:val>
                                        </p:tav>
                                      </p:tavLst>
                                    </p:anim>
                                    <p:anim calcmode="lin" valueType="num">
                                      <p:cBhvr>
                                        <p:cTn id="13" dur="500" fill="hold"/>
                                        <p:tgtEl>
                                          <p:spTgt spid="292866"/>
                                        </p:tgtEl>
                                        <p:attrNameLst>
                                          <p:attrName>ppt_h</p:attrName>
                                        </p:attrNameLst>
                                      </p:cBhvr>
                                      <p:tavLst>
                                        <p:tav tm="0">
                                          <p:val>
                                            <p:fltVal val="0"/>
                                          </p:val>
                                        </p:tav>
                                        <p:tav tm="100000">
                                          <p:val>
                                            <p:strVal val="#ppt_h"/>
                                          </p:val>
                                        </p:tav>
                                      </p:tavLst>
                                    </p:anim>
                                    <p:animEffect transition="in" filter="fade">
                                      <p:cBhvr>
                                        <p:cTn id="14" dur="500"/>
                                        <p:tgtEl>
                                          <p:spTgt spid="29286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2869"/>
                                        </p:tgtEl>
                                        <p:attrNameLst>
                                          <p:attrName>style.visibility</p:attrName>
                                        </p:attrNameLst>
                                      </p:cBhvr>
                                      <p:to>
                                        <p:strVal val="visible"/>
                                      </p:to>
                                    </p:set>
                                    <p:animEffect transition="in" filter="wipe(left)">
                                      <p:cBhvr>
                                        <p:cTn id="19" dur="500"/>
                                        <p:tgtEl>
                                          <p:spTgt spid="29286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2871"/>
                                        </p:tgtEl>
                                        <p:attrNameLst>
                                          <p:attrName>style.visibility</p:attrName>
                                        </p:attrNameLst>
                                      </p:cBhvr>
                                      <p:to>
                                        <p:strVal val="visible"/>
                                      </p:to>
                                    </p:set>
                                    <p:animEffect transition="in" filter="wipe(left)">
                                      <p:cBhvr>
                                        <p:cTn id="24" dur="500"/>
                                        <p:tgtEl>
                                          <p:spTgt spid="29287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92874"/>
                                        </p:tgtEl>
                                        <p:attrNameLst>
                                          <p:attrName>style.visibility</p:attrName>
                                        </p:attrNameLst>
                                      </p:cBhvr>
                                      <p:to>
                                        <p:strVal val="visible"/>
                                      </p:to>
                                    </p:set>
                                    <p:animEffect transition="in" filter="wipe(left)">
                                      <p:cBhvr>
                                        <p:cTn id="29" dur="500"/>
                                        <p:tgtEl>
                                          <p:spTgt spid="29287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92875"/>
                                        </p:tgtEl>
                                        <p:attrNameLst>
                                          <p:attrName>style.visibility</p:attrName>
                                        </p:attrNameLst>
                                      </p:cBhvr>
                                      <p:to>
                                        <p:strVal val="visible"/>
                                      </p:to>
                                    </p:set>
                                    <p:animEffect transition="in" filter="wipe(left)">
                                      <p:cBhvr>
                                        <p:cTn id="34" dur="500"/>
                                        <p:tgtEl>
                                          <p:spTgt spid="29287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92876"/>
                                        </p:tgtEl>
                                        <p:attrNameLst>
                                          <p:attrName>style.visibility</p:attrName>
                                        </p:attrNameLst>
                                      </p:cBhvr>
                                      <p:to>
                                        <p:strVal val="visible"/>
                                      </p:to>
                                    </p:set>
                                    <p:animEffect transition="in" filter="wipe(left)">
                                      <p:cBhvr>
                                        <p:cTn id="39" dur="500"/>
                                        <p:tgtEl>
                                          <p:spTgt spid="29287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92873"/>
                                        </p:tgtEl>
                                        <p:attrNameLst>
                                          <p:attrName>style.visibility</p:attrName>
                                        </p:attrNameLst>
                                      </p:cBhvr>
                                      <p:to>
                                        <p:strVal val="visible"/>
                                      </p:to>
                                    </p:set>
                                    <p:animEffect transition="in" filter="wipe(left)">
                                      <p:cBhvr>
                                        <p:cTn id="44" dur="500"/>
                                        <p:tgtEl>
                                          <p:spTgt spid="29287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92870"/>
                                        </p:tgtEl>
                                        <p:attrNameLst>
                                          <p:attrName>style.visibility</p:attrName>
                                        </p:attrNameLst>
                                      </p:cBhvr>
                                      <p:to>
                                        <p:strVal val="visible"/>
                                      </p:to>
                                    </p:set>
                                    <p:animEffect transition="in" filter="wipe(left)">
                                      <p:cBhvr>
                                        <p:cTn id="49" dur="500"/>
                                        <p:tgtEl>
                                          <p:spTgt spid="29287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92872"/>
                                        </p:tgtEl>
                                        <p:attrNameLst>
                                          <p:attrName>style.visibility</p:attrName>
                                        </p:attrNameLst>
                                      </p:cBhvr>
                                      <p:to>
                                        <p:strVal val="visible"/>
                                      </p:to>
                                    </p:set>
                                    <p:animEffect transition="in" filter="wipe(left)">
                                      <p:cBhvr>
                                        <p:cTn id="54" dur="500"/>
                                        <p:tgtEl>
                                          <p:spTgt spid="292872"/>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92877"/>
                                        </p:tgtEl>
                                        <p:attrNameLst>
                                          <p:attrName>style.visibility</p:attrName>
                                        </p:attrNameLst>
                                      </p:cBhvr>
                                      <p:to>
                                        <p:strVal val="visible"/>
                                      </p:to>
                                    </p:set>
                                    <p:animEffect transition="in" filter="wipe(left)">
                                      <p:cBhvr>
                                        <p:cTn id="59" dur="500"/>
                                        <p:tgtEl>
                                          <p:spTgt spid="29287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92878"/>
                                        </p:tgtEl>
                                        <p:attrNameLst>
                                          <p:attrName>style.visibility</p:attrName>
                                        </p:attrNameLst>
                                      </p:cBhvr>
                                      <p:to>
                                        <p:strVal val="visible"/>
                                      </p:to>
                                    </p:set>
                                    <p:animEffect transition="in" filter="wipe(left)">
                                      <p:cBhvr>
                                        <p:cTn id="64" dur="500"/>
                                        <p:tgtEl>
                                          <p:spTgt spid="292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8" grpId="0"/>
      <p:bldP spid="292869" grpId="0"/>
      <p:bldP spid="292870" grpId="0"/>
      <p:bldP spid="29287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16</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 offer resistance to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 resistance compared to other devices on the circuit</a:t>
            </a:r>
          </a:p>
          <a:p>
            <a:pPr marL="342900" indent="-342900">
              <a:spcBef>
                <a:spcPct val="20000"/>
              </a:spcBef>
              <a:buFontTx/>
              <a:buChar char="•"/>
            </a:pPr>
            <a:r>
              <a:rPr lang="en-US" sz="2800" dirty="0">
                <a:solidFill>
                  <a:schemeClr val="accent2"/>
                </a:solidFill>
                <a:latin typeface="Arial Narrow" charset="0"/>
              </a:rPr>
              <a:t>In circuits,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extLst>
      <p:ext uri="{BB962C8B-B14F-4D97-AF65-F5344CB8AC3E}">
        <p14:creationId xmlns:p14="http://schemas.microsoft.com/office/powerpoint/2010/main" val="210472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3898">
                                            <p:txEl>
                                              <p:pRg st="0" end="0"/>
                                            </p:txEl>
                                          </p:spTgt>
                                        </p:tgtEl>
                                        <p:attrNameLst>
                                          <p:attrName>style.visibility</p:attrName>
                                        </p:attrNameLst>
                                      </p:cBhvr>
                                      <p:to>
                                        <p:strVal val="visible"/>
                                      </p:to>
                                    </p:set>
                                    <p:animEffect transition="in" filter="wipe(left)">
                                      <p:cBhvr>
                                        <p:cTn id="7" dur="500"/>
                                        <p:tgtEl>
                                          <p:spTgt spid="293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3898">
                                            <p:txEl>
                                              <p:pRg st="1" end="1"/>
                                            </p:txEl>
                                          </p:spTgt>
                                        </p:tgtEl>
                                        <p:attrNameLst>
                                          <p:attrName>style.visibility</p:attrName>
                                        </p:attrNameLst>
                                      </p:cBhvr>
                                      <p:to>
                                        <p:strVal val="visible"/>
                                      </p:to>
                                    </p:set>
                                    <p:animEffect transition="in" filter="wipe(left)">
                                      <p:cBhvr>
                                        <p:cTn id="12" dur="500"/>
                                        <p:tgtEl>
                                          <p:spTgt spid="2938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3898">
                                            <p:txEl>
                                              <p:pRg st="2" end="2"/>
                                            </p:txEl>
                                          </p:spTgt>
                                        </p:tgtEl>
                                        <p:attrNameLst>
                                          <p:attrName>style.visibility</p:attrName>
                                        </p:attrNameLst>
                                      </p:cBhvr>
                                      <p:to>
                                        <p:strVal val="visible"/>
                                      </p:to>
                                    </p:set>
                                    <p:animEffect transition="in" filter="wipe(left)">
                                      <p:cBhvr>
                                        <p:cTn id="17" dur="500"/>
                                        <p:tgtEl>
                                          <p:spTgt spid="2938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3898">
                                            <p:txEl>
                                              <p:pRg st="3" end="3"/>
                                            </p:txEl>
                                          </p:spTgt>
                                        </p:tgtEl>
                                        <p:attrNameLst>
                                          <p:attrName>style.visibility</p:attrName>
                                        </p:attrNameLst>
                                      </p:cBhvr>
                                      <p:to>
                                        <p:strVal val="visible"/>
                                      </p:to>
                                    </p:set>
                                    <p:animEffect transition="in" filter="wipe(left)">
                                      <p:cBhvr>
                                        <p:cTn id="22" dur="500"/>
                                        <p:tgtEl>
                                          <p:spTgt spid="2938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3898">
                                            <p:txEl>
                                              <p:pRg st="4" end="4"/>
                                            </p:txEl>
                                          </p:spTgt>
                                        </p:tgtEl>
                                        <p:attrNameLst>
                                          <p:attrName>style.visibility</p:attrName>
                                        </p:attrNameLst>
                                      </p:cBhvr>
                                      <p:to>
                                        <p:strVal val="visible"/>
                                      </p:to>
                                    </p:set>
                                    <p:animEffect transition="in" filter="wipe(left)">
                                      <p:cBhvr>
                                        <p:cTn id="27" dur="500"/>
                                        <p:tgtEl>
                                          <p:spTgt spid="2938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3898">
                                            <p:txEl>
                                              <p:pRg st="5" end="5"/>
                                            </p:txEl>
                                          </p:spTgt>
                                        </p:tgtEl>
                                        <p:attrNameLst>
                                          <p:attrName>style.visibility</p:attrName>
                                        </p:attrNameLst>
                                      </p:cBhvr>
                                      <p:to>
                                        <p:strVal val="visible"/>
                                      </p:to>
                                    </p:set>
                                    <p:animEffect transition="in" filter="wipe(left)">
                                      <p:cBhvr>
                                        <p:cTn id="32" dur="500"/>
                                        <p:tgtEl>
                                          <p:spTgt spid="29389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3898">
                                            <p:txEl>
                                              <p:pRg st="6" end="6"/>
                                            </p:txEl>
                                          </p:spTgt>
                                        </p:tgtEl>
                                        <p:attrNameLst>
                                          <p:attrName>style.visibility</p:attrName>
                                        </p:attrNameLst>
                                      </p:cBhvr>
                                      <p:to>
                                        <p:strVal val="visible"/>
                                      </p:to>
                                    </p:set>
                                    <p:animEffect transition="in" filter="wipe(left)">
                                      <p:cBhvr>
                                        <p:cTn id="37" dur="500"/>
                                        <p:tgtEl>
                                          <p:spTgt spid="29389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3898">
                                            <p:txEl>
                                              <p:pRg st="7" end="7"/>
                                            </p:txEl>
                                          </p:spTgt>
                                        </p:tgtEl>
                                        <p:attrNameLst>
                                          <p:attrName>style.visibility</p:attrName>
                                        </p:attrNameLst>
                                      </p:cBhvr>
                                      <p:to>
                                        <p:strVal val="visible"/>
                                      </p:to>
                                    </p:set>
                                    <p:animEffect transition="in" filter="wipe(left)">
                                      <p:cBhvr>
                                        <p:cTn id="42" dur="500"/>
                                        <p:tgtEl>
                                          <p:spTgt spid="29389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3898">
                                            <p:txEl>
                                              <p:pRg st="8" end="8"/>
                                            </p:txEl>
                                          </p:spTgt>
                                        </p:tgtEl>
                                        <p:attrNameLst>
                                          <p:attrName>style.visibility</p:attrName>
                                        </p:attrNameLst>
                                      </p:cBhvr>
                                      <p:to>
                                        <p:strVal val="visible"/>
                                      </p:to>
                                    </p:set>
                                    <p:animEffect transition="in" filter="wipe(left)">
                                      <p:cBhvr>
                                        <p:cTn id="47" dur="500"/>
                                        <p:tgtEl>
                                          <p:spTgt spid="29389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3898">
                                            <p:txEl>
                                              <p:pRg st="9" end="9"/>
                                            </p:txEl>
                                          </p:spTgt>
                                        </p:tgtEl>
                                        <p:attrNameLst>
                                          <p:attrName>style.visibility</p:attrName>
                                        </p:attrNameLst>
                                      </p:cBhvr>
                                      <p:to>
                                        <p:strVal val="visible"/>
                                      </p:to>
                                    </p:set>
                                    <p:animEffect transition="in" filter="wipe(left)">
                                      <p:cBhvr>
                                        <p:cTn id="52" dur="500"/>
                                        <p:tgtEl>
                                          <p:spTgt spid="29389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fltVal val="0"/>
                                          </p:val>
                                        </p:tav>
                                        <p:tav tm="100000">
                                          <p:val>
                                            <p:strVal val="#ppt_h"/>
                                          </p:val>
                                        </p:tav>
                                      </p:tavLst>
                                    </p:anim>
                                    <p:animEffect transition="in" filter="fade">
                                      <p:cBhvr>
                                        <p:cTn id="59" dur="500"/>
                                        <p:tgtEl>
                                          <p:spTgt spid="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93898">
                                            <p:txEl>
                                              <p:pRg st="10" end="10"/>
                                            </p:txEl>
                                          </p:spTgt>
                                        </p:tgtEl>
                                        <p:attrNameLst>
                                          <p:attrName>style.visibility</p:attrName>
                                        </p:attrNameLst>
                                      </p:cBhvr>
                                      <p:to>
                                        <p:strVal val="visible"/>
                                      </p:to>
                                    </p:set>
                                    <p:animEffect transition="in" filter="wipe(left)">
                                      <p:cBhvr>
                                        <p:cTn id="64" dur="500"/>
                                        <p:tgtEl>
                                          <p:spTgt spid="29389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a:t>Wednesday, June 19 2019</a:t>
            </a:r>
          </a:p>
        </p:txBody>
      </p:sp>
      <p:sp>
        <p:nvSpPr>
          <p:cNvPr id="88" name="Footer Placeholder 4"/>
          <p:cNvSpPr>
            <a:spLocks noGrp="1"/>
          </p:cNvSpPr>
          <p:nvPr>
            <p:ph type="ftr" sz="quarter" idx="11"/>
          </p:nvPr>
        </p:nvSpPr>
        <p:spPr/>
        <p:txBody>
          <a:bodyPr/>
          <a:lstStyle/>
          <a:p>
            <a:r>
              <a:rPr lang="de-DE"/>
              <a:t>PHYS 1444-001, Summer 2019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17</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extLst>
                  <a:ext uri="{0D108BD9-81ED-4DB2-BD59-A6C34878D82A}">
                    <a16:rowId xmlns:a16="http://schemas.microsoft.com/office/drawing/2014/main" val="1000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mc:AlternateContent xmlns:mc="http://schemas.openxmlformats.org/markup-compatibility/2006">
              <mc:Choice xmlns:v="urn:schemas-microsoft-com:vml" Requires="v">
                <p:oleObj spid="_x0000_s127205" name="Equation" r:id="rId4" imgW="114120" imgH="152280" progId="Equation.DSMT4">
                  <p:embed/>
                </p:oleObj>
              </mc:Choice>
              <mc:Fallback>
                <p:oleObj name="Equation" r:id="rId4" imgW="114120" imgH="152280" progId="Equation.DSMT4">
                  <p:embed/>
                  <p:pic>
                    <p:nvPicPr>
                      <p:cNvPr id="294995" name="Object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1338" y="5703888"/>
                        <a:ext cx="322262"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mc:AlternateContent xmlns:mc="http://schemas.openxmlformats.org/markup-compatibility/2006">
              <mc:Choice xmlns:v="urn:schemas-microsoft-com:vml" Requires="v">
                <p:oleObj spid="_x0000_s127206" name="Equation" r:id="rId6" imgW="114120" imgH="164880" progId="Equation.DSMT4">
                  <p:embed/>
                </p:oleObj>
              </mc:Choice>
              <mc:Fallback>
                <p:oleObj name="Equation" r:id="rId6" imgW="114120" imgH="164880" progId="Equation.DSMT4">
                  <p:embed/>
                  <p:pic>
                    <p:nvPicPr>
                      <p:cNvPr id="294996" name="Object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9938" y="5697538"/>
                        <a:ext cx="322262"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mc:AlternateContent xmlns:mc="http://schemas.openxmlformats.org/markup-compatibility/2006">
              <mc:Choice xmlns:v="urn:schemas-microsoft-com:vml" Requires="v">
                <p:oleObj spid="_x0000_s127207" name="Equation" r:id="rId8" imgW="304560" imgH="203040" progId="Equation.DSMT4">
                  <p:embed/>
                </p:oleObj>
              </mc:Choice>
              <mc:Fallback>
                <p:oleObj name="Equation" r:id="rId8" imgW="304560" imgH="203040" progId="Equation.DSMT4">
                  <p:embed/>
                  <p:pic>
                    <p:nvPicPr>
                      <p:cNvPr id="294997" name="Object 8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1563" y="5602288"/>
                        <a:ext cx="858837" cy="6080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mc:AlternateContent xmlns:mc="http://schemas.openxmlformats.org/markup-compatibility/2006">
              <mc:Choice xmlns:v="urn:schemas-microsoft-com:vml" Requires="v">
                <p:oleObj spid="_x0000_s127208" name="Equation" r:id="rId10" imgW="380880" imgH="164880" progId="Equation.DSMT4">
                  <p:embed/>
                </p:oleObj>
              </mc:Choice>
              <mc:Fallback>
                <p:oleObj name="Equation" r:id="rId10" imgW="380880" imgH="164880" progId="Equation.DSMT4">
                  <p:embed/>
                  <p:pic>
                    <p:nvPicPr>
                      <p:cNvPr id="294998" name="Object 8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678488"/>
                        <a:ext cx="1073150"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5458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4915">
                                            <p:txEl>
                                              <p:pRg st="0" end="0"/>
                                            </p:txEl>
                                          </p:spTgt>
                                        </p:tgtEl>
                                        <p:attrNameLst>
                                          <p:attrName>style.visibility</p:attrName>
                                        </p:attrNameLst>
                                      </p:cBhvr>
                                      <p:to>
                                        <p:strVal val="visible"/>
                                      </p:to>
                                    </p:set>
                                    <p:animEffect transition="in" filter="wipe(left)">
                                      <p:cBhvr>
                                        <p:cTn id="7" dur="500"/>
                                        <p:tgtEl>
                                          <p:spTgt spid="294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4915">
                                            <p:txEl>
                                              <p:pRg st="1" end="1"/>
                                            </p:txEl>
                                          </p:spTgt>
                                        </p:tgtEl>
                                        <p:attrNameLst>
                                          <p:attrName>style.visibility</p:attrName>
                                        </p:attrNameLst>
                                      </p:cBhvr>
                                      <p:to>
                                        <p:strVal val="visible"/>
                                      </p:to>
                                    </p:set>
                                    <p:animEffect transition="in" filter="wipe(left)">
                                      <p:cBhvr>
                                        <p:cTn id="12" dur="500"/>
                                        <p:tgtEl>
                                          <p:spTgt spid="294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94916"/>
                                        </p:tgtEl>
                                        <p:attrNameLst>
                                          <p:attrName>style.visibility</p:attrName>
                                        </p:attrNameLst>
                                      </p:cBhvr>
                                      <p:to>
                                        <p:strVal val="visible"/>
                                      </p:to>
                                    </p:set>
                                    <p:anim calcmode="lin" valueType="num">
                                      <p:cBhvr>
                                        <p:cTn id="17" dur="500" fill="hold"/>
                                        <p:tgtEl>
                                          <p:spTgt spid="294916"/>
                                        </p:tgtEl>
                                        <p:attrNameLst>
                                          <p:attrName>ppt_w</p:attrName>
                                        </p:attrNameLst>
                                      </p:cBhvr>
                                      <p:tavLst>
                                        <p:tav tm="0">
                                          <p:val>
                                            <p:fltVal val="0"/>
                                          </p:val>
                                        </p:tav>
                                        <p:tav tm="100000">
                                          <p:val>
                                            <p:strVal val="#ppt_w"/>
                                          </p:val>
                                        </p:tav>
                                      </p:tavLst>
                                    </p:anim>
                                    <p:anim calcmode="lin" valueType="num">
                                      <p:cBhvr>
                                        <p:cTn id="18" dur="500" fill="hold"/>
                                        <p:tgtEl>
                                          <p:spTgt spid="294916"/>
                                        </p:tgtEl>
                                        <p:attrNameLst>
                                          <p:attrName>ppt_h</p:attrName>
                                        </p:attrNameLst>
                                      </p:cBhvr>
                                      <p:tavLst>
                                        <p:tav tm="0">
                                          <p:val>
                                            <p:fltVal val="0"/>
                                          </p:val>
                                        </p:tav>
                                        <p:tav tm="100000">
                                          <p:val>
                                            <p:strVal val="#ppt_h"/>
                                          </p:val>
                                        </p:tav>
                                      </p:tavLst>
                                    </p:anim>
                                    <p:animEffect transition="in" filter="fade">
                                      <p:cBhvr>
                                        <p:cTn id="19" dur="500"/>
                                        <p:tgtEl>
                                          <p:spTgt spid="29491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294917"/>
                                        </p:tgtEl>
                                        <p:attrNameLst>
                                          <p:attrName>style.visibility</p:attrName>
                                        </p:attrNameLst>
                                      </p:cBhvr>
                                      <p:to>
                                        <p:strVal val="visible"/>
                                      </p:to>
                                    </p:set>
                                    <p:anim calcmode="lin" valueType="num">
                                      <p:cBhvr>
                                        <p:cTn id="24" dur="500" fill="hold"/>
                                        <p:tgtEl>
                                          <p:spTgt spid="294917"/>
                                        </p:tgtEl>
                                        <p:attrNameLst>
                                          <p:attrName>ppt_w</p:attrName>
                                        </p:attrNameLst>
                                      </p:cBhvr>
                                      <p:tavLst>
                                        <p:tav tm="0">
                                          <p:val>
                                            <p:fltVal val="0"/>
                                          </p:val>
                                        </p:tav>
                                        <p:tav tm="100000">
                                          <p:val>
                                            <p:strVal val="#ppt_w"/>
                                          </p:val>
                                        </p:tav>
                                      </p:tavLst>
                                    </p:anim>
                                    <p:anim calcmode="lin" valueType="num">
                                      <p:cBhvr>
                                        <p:cTn id="25" dur="500" fill="hold"/>
                                        <p:tgtEl>
                                          <p:spTgt spid="294917"/>
                                        </p:tgtEl>
                                        <p:attrNameLst>
                                          <p:attrName>ppt_h</p:attrName>
                                        </p:attrNameLst>
                                      </p:cBhvr>
                                      <p:tavLst>
                                        <p:tav tm="0">
                                          <p:val>
                                            <p:fltVal val="0"/>
                                          </p:val>
                                        </p:tav>
                                        <p:tav tm="100000">
                                          <p:val>
                                            <p:strVal val="#ppt_h"/>
                                          </p:val>
                                        </p:tav>
                                      </p:tavLst>
                                    </p:anim>
                                    <p:animEffect transition="in" filter="fade">
                                      <p:cBhvr>
                                        <p:cTn id="26" dur="500"/>
                                        <p:tgtEl>
                                          <p:spTgt spid="29491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4994"/>
                                        </p:tgtEl>
                                        <p:attrNameLst>
                                          <p:attrName>style.visibility</p:attrName>
                                        </p:attrNameLst>
                                      </p:cBhvr>
                                      <p:to>
                                        <p:strVal val="visible"/>
                                      </p:to>
                                    </p:set>
                                    <p:animEffect transition="in" filter="wipe(left)">
                                      <p:cBhvr>
                                        <p:cTn id="31" dur="500"/>
                                        <p:tgtEl>
                                          <p:spTgt spid="29499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94995"/>
                                        </p:tgtEl>
                                        <p:attrNameLst>
                                          <p:attrName>style.visibility</p:attrName>
                                        </p:attrNameLst>
                                      </p:cBhvr>
                                      <p:to>
                                        <p:strVal val="visible"/>
                                      </p:to>
                                    </p:set>
                                    <p:animEffect transition="in" filter="wipe(left)">
                                      <p:cBhvr>
                                        <p:cTn id="36" dur="500"/>
                                        <p:tgtEl>
                                          <p:spTgt spid="29499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94996"/>
                                        </p:tgtEl>
                                        <p:attrNameLst>
                                          <p:attrName>style.visibility</p:attrName>
                                        </p:attrNameLst>
                                      </p:cBhvr>
                                      <p:to>
                                        <p:strVal val="visible"/>
                                      </p:to>
                                    </p:set>
                                    <p:animEffect transition="in" filter="wipe(left)">
                                      <p:cBhvr>
                                        <p:cTn id="41" dur="500"/>
                                        <p:tgtEl>
                                          <p:spTgt spid="29499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94997"/>
                                        </p:tgtEl>
                                        <p:attrNameLst>
                                          <p:attrName>style.visibility</p:attrName>
                                        </p:attrNameLst>
                                      </p:cBhvr>
                                      <p:to>
                                        <p:strVal val="visible"/>
                                      </p:to>
                                    </p:set>
                                    <p:animEffect transition="in" filter="wipe(left)">
                                      <p:cBhvr>
                                        <p:cTn id="46" dur="500"/>
                                        <p:tgtEl>
                                          <p:spTgt spid="29499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94998"/>
                                        </p:tgtEl>
                                        <p:attrNameLst>
                                          <p:attrName>style.visibility</p:attrName>
                                        </p:attrNameLst>
                                      </p:cBhvr>
                                      <p:to>
                                        <p:strVal val="visible"/>
                                      </p:to>
                                    </p:set>
                                    <p:animEffect transition="in" filter="wipe(left)">
                                      <p:cBhvr>
                                        <p:cTn id="51" dur="500"/>
                                        <p:tgtEl>
                                          <p:spTgt spid="294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p:bldP spid="29499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18</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 </a:t>
            </a:r>
            <a:r>
              <a:rPr lang="en-US" dirty="0" err="1">
                <a:solidFill>
                  <a:srgbClr val="660066"/>
                </a:solidFill>
                <a:latin typeface="Symbol" charset="2"/>
                <a:ea typeface="ＭＳ Ｐゴシック" charset="-128"/>
              </a:rPr>
              <a:t>ρ</a:t>
            </a:r>
            <a:r>
              <a:rPr lang="en-US" dirty="0">
                <a:solidFill>
                  <a:srgbClr val="660066"/>
                </a:solidFill>
                <a:latin typeface="Arial Narrow" charset="0"/>
                <a:ea typeface="ＭＳ Ｐゴシック" charset="-128"/>
              </a:rPr>
              <a:t> 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 </a:t>
            </a:r>
            <a:r>
              <a:rPr lang="en-US" sz="2000" dirty="0" err="1">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σ</a:t>
            </a:r>
            <a:r>
              <a:rPr lang="en-US" dirty="0">
                <a:solidFill>
                  <a:srgbClr val="660066"/>
                </a:solidFill>
                <a:latin typeface="Arial Narrow" charset="0"/>
                <a:ea typeface="ＭＳ Ｐゴシック" charset="-128"/>
              </a:rPr>
              <a:t>,</a:t>
            </a: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mc:AlternateContent xmlns:mc="http://schemas.openxmlformats.org/markup-compatibility/2006">
              <mc:Choice xmlns:v="urn:schemas-microsoft-com:vml" Requires="v">
                <p:oleObj spid="_x0000_s128115" name="Equation" r:id="rId3" imgW="507960" imgH="368280" progId="Equation.DSMT4">
                  <p:embed/>
                </p:oleObj>
              </mc:Choice>
              <mc:Fallback>
                <p:oleObj name="Equation" r:id="rId3" imgW="507960" imgH="368280" progId="Equation.DSMT4">
                  <p:embed/>
                  <p:pic>
                    <p:nvPicPr>
                      <p:cNvPr id="2959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0750" y="1698625"/>
                        <a:ext cx="1060450" cy="815975"/>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mc:AlternateContent xmlns:mc="http://schemas.openxmlformats.org/markup-compatibility/2006">
              <mc:Choice xmlns:v="urn:schemas-microsoft-com:vml" Requires="v">
                <p:oleObj spid="_x0000_s128116" name="Equation" r:id="rId5" imgW="406080" imgH="393480" progId="Equation.DSMT4">
                  <p:embed/>
                </p:oleObj>
              </mc:Choice>
              <mc:Fallback>
                <p:oleObj name="Equation" r:id="rId5" imgW="406080" imgH="393480" progId="Equation.DSMT4">
                  <p:embed/>
                  <p:pic>
                    <p:nvPicPr>
                      <p:cNvPr id="295941"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113" y="5715000"/>
                        <a:ext cx="725487" cy="747713"/>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extLst>
      <p:ext uri="{BB962C8B-B14F-4D97-AF65-F5344CB8AC3E}">
        <p14:creationId xmlns:p14="http://schemas.microsoft.com/office/powerpoint/2010/main" val="296156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5939">
                                            <p:txEl>
                                              <p:pRg st="0" end="0"/>
                                            </p:txEl>
                                          </p:spTgt>
                                        </p:tgtEl>
                                        <p:attrNameLst>
                                          <p:attrName>style.visibility</p:attrName>
                                        </p:attrNameLst>
                                      </p:cBhvr>
                                      <p:to>
                                        <p:strVal val="visible"/>
                                      </p:to>
                                    </p:set>
                                    <p:animEffect transition="in" filter="wipe(left)">
                                      <p:cBhvr>
                                        <p:cTn id="7" dur="500"/>
                                        <p:tgtEl>
                                          <p:spTgt spid="295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95942"/>
                                        </p:tgtEl>
                                        <p:attrNameLst>
                                          <p:attrName>style.visibility</p:attrName>
                                        </p:attrNameLst>
                                      </p:cBhvr>
                                      <p:to>
                                        <p:strVal val="visible"/>
                                      </p:to>
                                    </p:set>
                                    <p:animEffect transition="in" filter="fade">
                                      <p:cBhvr>
                                        <p:cTn id="12" dur="800" decel="100000"/>
                                        <p:tgtEl>
                                          <p:spTgt spid="295942"/>
                                        </p:tgtEl>
                                      </p:cBhvr>
                                    </p:animEffect>
                                    <p:anim calcmode="lin" valueType="num">
                                      <p:cBhvr>
                                        <p:cTn id="13" dur="800" decel="100000" fill="hold"/>
                                        <p:tgtEl>
                                          <p:spTgt spid="295942"/>
                                        </p:tgtEl>
                                        <p:attrNameLst>
                                          <p:attrName>style.rotation</p:attrName>
                                        </p:attrNameLst>
                                      </p:cBhvr>
                                      <p:tavLst>
                                        <p:tav tm="0">
                                          <p:val>
                                            <p:fltVal val="-90"/>
                                          </p:val>
                                        </p:tav>
                                        <p:tav tm="100000">
                                          <p:val>
                                            <p:fltVal val="0"/>
                                          </p:val>
                                        </p:tav>
                                      </p:tavLst>
                                    </p:anim>
                                    <p:anim calcmode="lin" valueType="num">
                                      <p:cBhvr>
                                        <p:cTn id="14" dur="800" decel="100000" fill="hold"/>
                                        <p:tgtEl>
                                          <p:spTgt spid="295942"/>
                                        </p:tgtEl>
                                        <p:attrNameLst>
                                          <p:attrName>ppt_x</p:attrName>
                                        </p:attrNameLst>
                                      </p:cBhvr>
                                      <p:tavLst>
                                        <p:tav tm="0">
                                          <p:val>
                                            <p:strVal val="#ppt_x+0.4"/>
                                          </p:val>
                                        </p:tav>
                                        <p:tav tm="100000">
                                          <p:val>
                                            <p:strVal val="#ppt_x-0.05"/>
                                          </p:val>
                                        </p:tav>
                                      </p:tavLst>
                                    </p:anim>
                                    <p:anim calcmode="lin" valueType="num">
                                      <p:cBhvr>
                                        <p:cTn id="15" dur="800" decel="100000" fill="hold"/>
                                        <p:tgtEl>
                                          <p:spTgt spid="295942"/>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95942"/>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95942"/>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outVertic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95943"/>
                                        </p:tgtEl>
                                        <p:attrNameLst>
                                          <p:attrName>style.visibility</p:attrName>
                                        </p:attrNameLst>
                                      </p:cBhvr>
                                      <p:to>
                                        <p:strVal val="visible"/>
                                      </p:to>
                                    </p:set>
                                    <p:animEffect transition="in" filter="fade">
                                      <p:cBhvr>
                                        <p:cTn id="27" dur="800" decel="100000"/>
                                        <p:tgtEl>
                                          <p:spTgt spid="295943"/>
                                        </p:tgtEl>
                                      </p:cBhvr>
                                    </p:animEffect>
                                    <p:anim calcmode="lin" valueType="num">
                                      <p:cBhvr>
                                        <p:cTn id="28" dur="800" decel="100000" fill="hold"/>
                                        <p:tgtEl>
                                          <p:spTgt spid="295943"/>
                                        </p:tgtEl>
                                        <p:attrNameLst>
                                          <p:attrName>style.rotation</p:attrName>
                                        </p:attrNameLst>
                                      </p:cBhvr>
                                      <p:tavLst>
                                        <p:tav tm="0">
                                          <p:val>
                                            <p:fltVal val="-90"/>
                                          </p:val>
                                        </p:tav>
                                        <p:tav tm="100000">
                                          <p:val>
                                            <p:fltVal val="0"/>
                                          </p:val>
                                        </p:tav>
                                      </p:tavLst>
                                    </p:anim>
                                    <p:anim calcmode="lin" valueType="num">
                                      <p:cBhvr>
                                        <p:cTn id="29" dur="800" decel="100000" fill="hold"/>
                                        <p:tgtEl>
                                          <p:spTgt spid="295943"/>
                                        </p:tgtEl>
                                        <p:attrNameLst>
                                          <p:attrName>ppt_x</p:attrName>
                                        </p:attrNameLst>
                                      </p:cBhvr>
                                      <p:tavLst>
                                        <p:tav tm="0">
                                          <p:val>
                                            <p:strVal val="#ppt_x+0.4"/>
                                          </p:val>
                                        </p:tav>
                                        <p:tav tm="100000">
                                          <p:val>
                                            <p:strVal val="#ppt_x-0.05"/>
                                          </p:val>
                                        </p:tav>
                                      </p:tavLst>
                                    </p:anim>
                                    <p:anim calcmode="lin" valueType="num">
                                      <p:cBhvr>
                                        <p:cTn id="30" dur="800" decel="100000" fill="hold"/>
                                        <p:tgtEl>
                                          <p:spTgt spid="295943"/>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95943"/>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95943"/>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5939">
                                            <p:txEl>
                                              <p:pRg st="1" end="1"/>
                                            </p:txEl>
                                          </p:spTgt>
                                        </p:tgtEl>
                                        <p:attrNameLst>
                                          <p:attrName>style.visibility</p:attrName>
                                        </p:attrNameLst>
                                      </p:cBhvr>
                                      <p:to>
                                        <p:strVal val="visible"/>
                                      </p:to>
                                    </p:set>
                                    <p:animEffect transition="in" filter="wipe(left)">
                                      <p:cBhvr>
                                        <p:cTn id="37" dur="500"/>
                                        <p:tgtEl>
                                          <p:spTgt spid="29593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95940"/>
                                        </p:tgtEl>
                                        <p:attrNameLst>
                                          <p:attrName>style.visibility</p:attrName>
                                        </p:attrNameLst>
                                      </p:cBhvr>
                                      <p:to>
                                        <p:strVal val="visible"/>
                                      </p:to>
                                    </p:set>
                                    <p:animEffect transition="in" filter="wipe(left)">
                                      <p:cBhvr>
                                        <p:cTn id="42" dur="500"/>
                                        <p:tgtEl>
                                          <p:spTgt spid="2959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5939">
                                            <p:txEl>
                                              <p:pRg st="2" end="2"/>
                                            </p:txEl>
                                          </p:spTgt>
                                        </p:tgtEl>
                                        <p:attrNameLst>
                                          <p:attrName>style.visibility</p:attrName>
                                        </p:attrNameLst>
                                      </p:cBhvr>
                                      <p:to>
                                        <p:strVal val="visible"/>
                                      </p:to>
                                    </p:set>
                                    <p:animEffect transition="in" filter="wipe(left)">
                                      <p:cBhvr>
                                        <p:cTn id="47" dur="500"/>
                                        <p:tgtEl>
                                          <p:spTgt spid="29593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5939">
                                            <p:txEl>
                                              <p:pRg st="3" end="3"/>
                                            </p:txEl>
                                          </p:spTgt>
                                        </p:tgtEl>
                                        <p:attrNameLst>
                                          <p:attrName>style.visibility</p:attrName>
                                        </p:attrNameLst>
                                      </p:cBhvr>
                                      <p:to>
                                        <p:strVal val="visible"/>
                                      </p:to>
                                    </p:set>
                                    <p:animEffect transition="in" filter="wipe(left)">
                                      <p:cBhvr>
                                        <p:cTn id="52" dur="500"/>
                                        <p:tgtEl>
                                          <p:spTgt spid="295939">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5939">
                                            <p:txEl>
                                              <p:pRg st="4" end="4"/>
                                            </p:txEl>
                                          </p:spTgt>
                                        </p:tgtEl>
                                        <p:attrNameLst>
                                          <p:attrName>style.visibility</p:attrName>
                                        </p:attrNameLst>
                                      </p:cBhvr>
                                      <p:to>
                                        <p:strVal val="visible"/>
                                      </p:to>
                                    </p:set>
                                    <p:animEffect transition="in" filter="wipe(left)">
                                      <p:cBhvr>
                                        <p:cTn id="57" dur="500"/>
                                        <p:tgtEl>
                                          <p:spTgt spid="295939">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95939">
                                            <p:txEl>
                                              <p:pRg st="5" end="5"/>
                                            </p:txEl>
                                          </p:spTgt>
                                        </p:tgtEl>
                                        <p:attrNameLst>
                                          <p:attrName>style.visibility</p:attrName>
                                        </p:attrNameLst>
                                      </p:cBhvr>
                                      <p:to>
                                        <p:strVal val="visible"/>
                                      </p:to>
                                    </p:set>
                                    <p:animEffect transition="in" filter="wipe(left)">
                                      <p:cBhvr>
                                        <p:cTn id="62" dur="500"/>
                                        <p:tgtEl>
                                          <p:spTgt spid="295939">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5939">
                                            <p:txEl>
                                              <p:pRg st="6" end="6"/>
                                            </p:txEl>
                                          </p:spTgt>
                                        </p:tgtEl>
                                        <p:attrNameLst>
                                          <p:attrName>style.visibility</p:attrName>
                                        </p:attrNameLst>
                                      </p:cBhvr>
                                      <p:to>
                                        <p:strVal val="visible"/>
                                      </p:to>
                                    </p:set>
                                    <p:animEffect transition="in" filter="wipe(left)">
                                      <p:cBhvr>
                                        <p:cTn id="67" dur="500"/>
                                        <p:tgtEl>
                                          <p:spTgt spid="295939">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5939">
                                            <p:txEl>
                                              <p:pRg st="7" end="7"/>
                                            </p:txEl>
                                          </p:spTgt>
                                        </p:tgtEl>
                                        <p:attrNameLst>
                                          <p:attrName>style.visibility</p:attrName>
                                        </p:attrNameLst>
                                      </p:cBhvr>
                                      <p:to>
                                        <p:strVal val="visible"/>
                                      </p:to>
                                    </p:set>
                                    <p:animEffect transition="in" filter="wipe(left)">
                                      <p:cBhvr>
                                        <p:cTn id="72" dur="500"/>
                                        <p:tgtEl>
                                          <p:spTgt spid="295939">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295939">
                                            <p:txEl>
                                              <p:pRg st="8" end="8"/>
                                            </p:txEl>
                                          </p:spTgt>
                                        </p:tgtEl>
                                        <p:attrNameLst>
                                          <p:attrName>style.visibility</p:attrName>
                                        </p:attrNameLst>
                                      </p:cBhvr>
                                      <p:to>
                                        <p:strVal val="visible"/>
                                      </p:to>
                                    </p:set>
                                    <p:animEffect transition="in" filter="wipe(left)">
                                      <p:cBhvr>
                                        <p:cTn id="77" dur="500"/>
                                        <p:tgtEl>
                                          <p:spTgt spid="295939">
                                            <p:txEl>
                                              <p:pRg st="8" end="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295939">
                                            <p:txEl>
                                              <p:pRg st="9" end="9"/>
                                            </p:txEl>
                                          </p:spTgt>
                                        </p:tgtEl>
                                        <p:attrNameLst>
                                          <p:attrName>style.visibility</p:attrName>
                                        </p:attrNameLst>
                                      </p:cBhvr>
                                      <p:to>
                                        <p:strVal val="visible"/>
                                      </p:to>
                                    </p:set>
                                    <p:animEffect transition="in" filter="wipe(left)">
                                      <p:cBhvr>
                                        <p:cTn id="82" dur="500"/>
                                        <p:tgtEl>
                                          <p:spTgt spid="295939">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5941"/>
                                        </p:tgtEl>
                                        <p:attrNameLst>
                                          <p:attrName>style.visibility</p:attrName>
                                        </p:attrNameLst>
                                      </p:cBhvr>
                                      <p:to>
                                        <p:strVal val="visible"/>
                                      </p:to>
                                    </p:set>
                                    <p:animEffect transition="in" filter="wipe(left)">
                                      <p:cBhvr>
                                        <p:cTn id="87" dur="500"/>
                                        <p:tgtEl>
                                          <p:spTgt spid="295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295942" grpId="0" animBg="1"/>
      <p:bldP spid="29594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a:t>Wednesday, June 19 2019</a:t>
            </a:r>
          </a:p>
        </p:txBody>
      </p:sp>
      <p:sp>
        <p:nvSpPr>
          <p:cNvPr id="25" name="Footer Placeholder 4"/>
          <p:cNvSpPr>
            <a:spLocks noGrp="1"/>
          </p:cNvSpPr>
          <p:nvPr>
            <p:ph type="ftr" sz="quarter" idx="11"/>
          </p:nvPr>
        </p:nvSpPr>
        <p:spPr/>
        <p:txBody>
          <a:bodyPr/>
          <a:lstStyle/>
          <a:p>
            <a:r>
              <a:rPr lang="de-DE"/>
              <a:t>PHYS 1444-001, Summer 2019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19</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 5 </a:t>
            </a:r>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a:solidFill>
                  <a:schemeClr val="accent2"/>
                </a:solidFill>
                <a:latin typeface="Symbol" charset="2"/>
              </a:rPr>
              <a:t>Ω</a:t>
            </a:r>
            <a:r>
              <a:rPr lang="en-US" dirty="0">
                <a:solidFill>
                  <a:schemeClr val="accent2"/>
                </a:solidFill>
                <a:latin typeface="Arial Narrow" charset="0"/>
              </a:rPr>
              <a:t> 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mc:AlternateContent xmlns:mc="http://schemas.openxmlformats.org/markup-compatibility/2006">
              <mc:Choice xmlns:v="urn:schemas-microsoft-com:vml" Requires="v">
                <p:oleObj spid="_x0000_s129766" name="Equation" r:id="rId4" imgW="253800" imgH="164880" progId="Equation.DSMT4">
                  <p:embed/>
                </p:oleObj>
              </mc:Choice>
              <mc:Fallback>
                <p:oleObj name="Equation" r:id="rId4" imgW="253800" imgH="164880" progId="Equation.DSMT4">
                  <p:embed/>
                  <p:pic>
                    <p:nvPicPr>
                      <p:cNvPr id="29696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603875"/>
                        <a:ext cx="715963"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mc:AlternateContent xmlns:mc="http://schemas.openxmlformats.org/markup-compatibility/2006">
              <mc:Choice xmlns:v="urn:schemas-microsoft-com:vml" Requires="v">
                <p:oleObj spid="_x0000_s129767" name="Equation" r:id="rId6" imgW="1282680" imgH="228600" progId="Equation.DSMT4">
                  <p:embed/>
                </p:oleObj>
              </mc:Choice>
              <mc:Fallback>
                <p:oleObj name="Equation" r:id="rId6" imgW="1282680" imgH="228600" progId="Equation.DSMT4">
                  <p:embed/>
                  <p:pic>
                    <p:nvPicPr>
                      <p:cNvPr id="296969"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3413" y="2454275"/>
                        <a:ext cx="2338387" cy="4413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mc:AlternateContent xmlns:mc="http://schemas.openxmlformats.org/markup-compatibility/2006">
              <mc:Choice xmlns:v="urn:schemas-microsoft-com:vml" Requires="v">
                <p:oleObj spid="_x0000_s129768" name="Equation" r:id="rId8" imgW="253800" imgH="152280" progId="Equation.DSMT4">
                  <p:embed/>
                </p:oleObj>
              </mc:Choice>
              <mc:Fallback>
                <p:oleObj name="Equation" r:id="rId8" imgW="253800" imgH="152280" progId="Equation.DSMT4">
                  <p:embed/>
                  <p:pic>
                    <p:nvPicPr>
                      <p:cNvPr id="29697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mc:AlternateContent xmlns:mc="http://schemas.openxmlformats.org/markup-compatibility/2006">
              <mc:Choice xmlns:v="urn:schemas-microsoft-com:vml" Requires="v">
                <p:oleObj spid="_x0000_s129769" name="Equation" r:id="rId10" imgW="253800" imgH="152280" progId="Equation.DSMT4">
                  <p:embed/>
                </p:oleObj>
              </mc:Choice>
              <mc:Fallback>
                <p:oleObj name="Equation" r:id="rId10" imgW="253800" imgH="152280" progId="Equation.DSMT4">
                  <p:embed/>
                  <p:pic>
                    <p:nvPicPr>
                      <p:cNvPr id="296972"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9375"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mc:AlternateContent xmlns:mc="http://schemas.openxmlformats.org/markup-compatibility/2006">
              <mc:Choice xmlns:v="urn:schemas-microsoft-com:vml" Requires="v">
                <p:oleObj spid="_x0000_s129770" name="Equation" r:id="rId12" imgW="241200" imgH="164880" progId="Equation.DSMT4">
                  <p:embed/>
                </p:oleObj>
              </mc:Choice>
              <mc:Fallback>
                <p:oleObj name="Equation" r:id="rId12" imgW="241200" imgH="164880" progId="Equation.DSMT4">
                  <p:embed/>
                  <p:pic>
                    <p:nvPicPr>
                      <p:cNvPr id="296973"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379913"/>
                        <a:ext cx="454025" cy="3302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mc:AlternateContent xmlns:mc="http://schemas.openxmlformats.org/markup-compatibility/2006">
              <mc:Choice xmlns:v="urn:schemas-microsoft-com:vml" Requires="v">
                <p:oleObj spid="_x0000_s129771" name="Equation" r:id="rId14" imgW="279360" imgH="368280" progId="Equation.DSMT4">
                  <p:embed/>
                </p:oleObj>
              </mc:Choice>
              <mc:Fallback>
                <p:oleObj name="Equation" r:id="rId14" imgW="279360" imgH="368280" progId="Equation.DSMT4">
                  <p:embed/>
                  <p:pic>
                    <p:nvPicPr>
                      <p:cNvPr id="296974"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49400" y="3200400"/>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mc:AlternateContent xmlns:mc="http://schemas.openxmlformats.org/markup-compatibility/2006">
              <mc:Choice xmlns:v="urn:schemas-microsoft-com:vml" Requires="v">
                <p:oleObj spid="_x0000_s129772" name="Equation" r:id="rId16" imgW="393480" imgH="368280" progId="Equation.DSMT4">
                  <p:embed/>
                </p:oleObj>
              </mc:Choice>
              <mc:Fallback>
                <p:oleObj name="Equation" r:id="rId16" imgW="393480" imgH="368280" progId="Equation.DSMT4">
                  <p:embed/>
                  <p:pic>
                    <p:nvPicPr>
                      <p:cNvPr id="296975" name="Object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35475" y="3222625"/>
                        <a:ext cx="822325"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mc:AlternateContent xmlns:mc="http://schemas.openxmlformats.org/markup-compatibility/2006">
              <mc:Choice xmlns:v="urn:schemas-microsoft-com:vml" Requires="v">
                <p:oleObj spid="_x0000_s129773" name="Equation" r:id="rId18" imgW="253800" imgH="203040" progId="Equation.DSMT4">
                  <p:embed/>
                </p:oleObj>
              </mc:Choice>
              <mc:Fallback>
                <p:oleObj name="Equation" r:id="rId18" imgW="253800" imgH="203040" progId="Equation.DSMT4">
                  <p:embed/>
                  <p:pic>
                    <p:nvPicPr>
                      <p:cNvPr id="296976" name="Object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84775" y="3359150"/>
                        <a:ext cx="530225" cy="4508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mc:AlternateContent xmlns:mc="http://schemas.openxmlformats.org/markup-compatibility/2006">
              <mc:Choice xmlns:v="urn:schemas-microsoft-com:vml" Requires="v">
                <p:oleObj spid="_x0000_s129774" name="Equation" r:id="rId20" imgW="291960" imgH="152280" progId="Equation.DSMT4">
                  <p:embed/>
                </p:oleObj>
              </mc:Choice>
              <mc:Fallback>
                <p:oleObj name="Equation" r:id="rId20" imgW="291960" imgH="152280" progId="Equation.DSMT4">
                  <p:embed/>
                  <p:pic>
                    <p:nvPicPr>
                      <p:cNvPr id="296977" name="Object 1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4395788"/>
                        <a:ext cx="549275" cy="3032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mc:AlternateContent xmlns:mc="http://schemas.openxmlformats.org/markup-compatibility/2006">
              <mc:Choice xmlns:v="urn:schemas-microsoft-com:vml" Requires="v">
                <p:oleObj spid="_x0000_s129775" name="Equation" r:id="rId22" imgW="2743200" imgH="431640" progId="Equation.DSMT4">
                  <p:embed/>
                </p:oleObj>
              </mc:Choice>
              <mc:Fallback>
                <p:oleObj name="Equation" r:id="rId22" imgW="2743200" imgH="431640" progId="Equation.DSMT4">
                  <p:embed/>
                  <p:pic>
                    <p:nvPicPr>
                      <p:cNvPr id="296978" name="Object 1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63963" y="4092575"/>
                        <a:ext cx="5151437" cy="860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mc:AlternateContent xmlns:mc="http://schemas.openxmlformats.org/markup-compatibility/2006">
              <mc:Choice xmlns:v="urn:schemas-microsoft-com:vml" Requires="v">
                <p:oleObj spid="_x0000_s129776" name="Equation" r:id="rId24" imgW="545760" imgH="406080" progId="Equation.DSMT4">
                  <p:embed/>
                </p:oleObj>
              </mc:Choice>
              <mc:Fallback>
                <p:oleObj name="Equation" r:id="rId24" imgW="545760" imgH="406080" progId="Equation.DSMT4">
                  <p:embed/>
                  <p:pic>
                    <p:nvPicPr>
                      <p:cNvPr id="296981" name="Object 2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43200" y="4143375"/>
                        <a:ext cx="1027113" cy="809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mc:AlternateContent xmlns:mc="http://schemas.openxmlformats.org/markup-compatibility/2006">
              <mc:Choice xmlns:v="urn:schemas-microsoft-com:vml" Requires="v">
                <p:oleObj spid="_x0000_s129777" name="Equation" r:id="rId26" imgW="291960" imgH="152280" progId="Equation.DSMT4">
                  <p:embed/>
                </p:oleObj>
              </mc:Choice>
              <mc:Fallback>
                <p:oleObj name="Equation" r:id="rId26" imgW="291960" imgH="152280" progId="Equation.DSMT4">
                  <p:embed/>
                  <p:pic>
                    <p:nvPicPr>
                      <p:cNvPr id="296982" name="Object 2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76400" y="5638800"/>
                        <a:ext cx="823913" cy="4556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mc:AlternateContent xmlns:mc="http://schemas.openxmlformats.org/markup-compatibility/2006">
              <mc:Choice xmlns:v="urn:schemas-microsoft-com:vml" Requires="v">
                <p:oleObj spid="_x0000_s129778" name="Equation" r:id="rId28" imgW="1079280" imgH="164880" progId="Equation.DSMT4">
                  <p:embed/>
                </p:oleObj>
              </mc:Choice>
              <mc:Fallback>
                <p:oleObj name="Equation" r:id="rId28" imgW="1079280" imgH="164880" progId="Equation.DSMT4">
                  <p:embed/>
                  <p:pic>
                    <p:nvPicPr>
                      <p:cNvPr id="296983" name="Object 2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443163" y="5638800"/>
                        <a:ext cx="3043237"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531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6964"/>
                                        </p:tgtEl>
                                        <p:attrNameLst>
                                          <p:attrName>style.visibility</p:attrName>
                                        </p:attrNameLst>
                                      </p:cBhvr>
                                      <p:to>
                                        <p:strVal val="visible"/>
                                      </p:to>
                                    </p:set>
                                    <p:animEffect transition="in" filter="wipe(left)">
                                      <p:cBhvr>
                                        <p:cTn id="7" dur="500"/>
                                        <p:tgtEl>
                                          <p:spTgt spid="29696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6962"/>
                                        </p:tgtEl>
                                        <p:attrNameLst>
                                          <p:attrName>style.visibility</p:attrName>
                                        </p:attrNameLst>
                                      </p:cBhvr>
                                      <p:to>
                                        <p:strVal val="visible"/>
                                      </p:to>
                                    </p:set>
                                    <p:anim calcmode="lin" valueType="num">
                                      <p:cBhvr>
                                        <p:cTn id="12" dur="500" fill="hold"/>
                                        <p:tgtEl>
                                          <p:spTgt spid="296962"/>
                                        </p:tgtEl>
                                        <p:attrNameLst>
                                          <p:attrName>ppt_w</p:attrName>
                                        </p:attrNameLst>
                                      </p:cBhvr>
                                      <p:tavLst>
                                        <p:tav tm="0">
                                          <p:val>
                                            <p:fltVal val="0"/>
                                          </p:val>
                                        </p:tav>
                                        <p:tav tm="100000">
                                          <p:val>
                                            <p:strVal val="#ppt_w"/>
                                          </p:val>
                                        </p:tav>
                                      </p:tavLst>
                                    </p:anim>
                                    <p:anim calcmode="lin" valueType="num">
                                      <p:cBhvr>
                                        <p:cTn id="13" dur="500" fill="hold"/>
                                        <p:tgtEl>
                                          <p:spTgt spid="296962"/>
                                        </p:tgtEl>
                                        <p:attrNameLst>
                                          <p:attrName>ppt_h</p:attrName>
                                        </p:attrNameLst>
                                      </p:cBhvr>
                                      <p:tavLst>
                                        <p:tav tm="0">
                                          <p:val>
                                            <p:fltVal val="0"/>
                                          </p:val>
                                        </p:tav>
                                        <p:tav tm="100000">
                                          <p:val>
                                            <p:strVal val="#ppt_h"/>
                                          </p:val>
                                        </p:tav>
                                      </p:tavLst>
                                    </p:anim>
                                    <p:animEffect transition="in" filter="fade">
                                      <p:cBhvr>
                                        <p:cTn id="14" dur="500"/>
                                        <p:tgtEl>
                                          <p:spTgt spid="29696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6965"/>
                                        </p:tgtEl>
                                        <p:attrNameLst>
                                          <p:attrName>style.visibility</p:attrName>
                                        </p:attrNameLst>
                                      </p:cBhvr>
                                      <p:to>
                                        <p:strVal val="visible"/>
                                      </p:to>
                                    </p:set>
                                    <p:animEffect transition="in" filter="wipe(left)">
                                      <p:cBhvr>
                                        <p:cTn id="19" dur="500"/>
                                        <p:tgtEl>
                                          <p:spTgt spid="29696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6969"/>
                                        </p:tgtEl>
                                        <p:attrNameLst>
                                          <p:attrName>style.visibility</p:attrName>
                                        </p:attrNameLst>
                                      </p:cBhvr>
                                      <p:to>
                                        <p:strVal val="visible"/>
                                      </p:to>
                                    </p:set>
                                    <p:animEffect transition="in" filter="wipe(left)">
                                      <p:cBhvr>
                                        <p:cTn id="24" dur="500"/>
                                        <p:tgtEl>
                                          <p:spTgt spid="296969"/>
                                        </p:tgtEl>
                                      </p:cBhvr>
                                    </p:animEffect>
                                  </p:childTnLst>
                                </p:cTn>
                              </p:par>
                            </p:childTnLst>
                          </p:cTn>
                        </p:par>
                        <p:par>
                          <p:cTn id="25" fill="hold">
                            <p:stCondLst>
                              <p:cond delay="5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296980"/>
                                        </p:tgtEl>
                                        <p:attrNameLst>
                                          <p:attrName>style.visibility</p:attrName>
                                        </p:attrNameLst>
                                      </p:cBhvr>
                                      <p:to>
                                        <p:strVal val="visible"/>
                                      </p:to>
                                    </p:set>
                                    <p:animEffect transition="in" filter="wipe(left)">
                                      <p:cBhvr>
                                        <p:cTn id="28" dur="500"/>
                                        <p:tgtEl>
                                          <p:spTgt spid="29698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296967"/>
                                        </p:tgtEl>
                                        <p:attrNameLst>
                                          <p:attrName>style.visibility</p:attrName>
                                        </p:attrNameLst>
                                      </p:cBhvr>
                                      <p:to>
                                        <p:strVal val="visible"/>
                                      </p:to>
                                    </p:set>
                                    <p:animEffect transition="in" filter="wipe(left)">
                                      <p:cBhvr>
                                        <p:cTn id="33" dur="500"/>
                                        <p:tgtEl>
                                          <p:spTgt spid="29696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96970"/>
                                        </p:tgtEl>
                                        <p:attrNameLst>
                                          <p:attrName>style.visibility</p:attrName>
                                        </p:attrNameLst>
                                      </p:cBhvr>
                                      <p:to>
                                        <p:strVal val="visible"/>
                                      </p:to>
                                    </p:set>
                                    <p:animEffect transition="in" filter="wipe(left)">
                                      <p:cBhvr>
                                        <p:cTn id="38" dur="500"/>
                                        <p:tgtEl>
                                          <p:spTgt spid="29697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96974"/>
                                        </p:tgtEl>
                                        <p:attrNameLst>
                                          <p:attrName>style.visibility</p:attrName>
                                        </p:attrNameLst>
                                      </p:cBhvr>
                                      <p:to>
                                        <p:strVal val="visible"/>
                                      </p:to>
                                    </p:set>
                                    <p:animEffect transition="in" filter="wipe(left)">
                                      <p:cBhvr>
                                        <p:cTn id="43" dur="500"/>
                                        <p:tgtEl>
                                          <p:spTgt spid="29697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296971"/>
                                        </p:tgtEl>
                                        <p:attrNameLst>
                                          <p:attrName>style.visibility</p:attrName>
                                        </p:attrNameLst>
                                      </p:cBhvr>
                                      <p:to>
                                        <p:strVal val="visible"/>
                                      </p:to>
                                    </p:set>
                                    <p:animEffect transition="in" filter="wipe(left)">
                                      <p:cBhvr>
                                        <p:cTn id="48" dur="500"/>
                                        <p:tgtEl>
                                          <p:spTgt spid="29697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96972"/>
                                        </p:tgtEl>
                                        <p:attrNameLst>
                                          <p:attrName>style.visibility</p:attrName>
                                        </p:attrNameLst>
                                      </p:cBhvr>
                                      <p:to>
                                        <p:strVal val="visible"/>
                                      </p:to>
                                    </p:set>
                                    <p:animEffect transition="in" filter="wipe(left)">
                                      <p:cBhvr>
                                        <p:cTn id="53" dur="500"/>
                                        <p:tgtEl>
                                          <p:spTgt spid="29697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296975"/>
                                        </p:tgtEl>
                                        <p:attrNameLst>
                                          <p:attrName>style.visibility</p:attrName>
                                        </p:attrNameLst>
                                      </p:cBhvr>
                                      <p:to>
                                        <p:strVal val="visible"/>
                                      </p:to>
                                    </p:set>
                                    <p:animEffect transition="in" filter="wipe(left)">
                                      <p:cBhvr>
                                        <p:cTn id="58" dur="500"/>
                                        <p:tgtEl>
                                          <p:spTgt spid="29697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96976"/>
                                        </p:tgtEl>
                                        <p:attrNameLst>
                                          <p:attrName>style.visibility</p:attrName>
                                        </p:attrNameLst>
                                      </p:cBhvr>
                                      <p:to>
                                        <p:strVal val="visible"/>
                                      </p:to>
                                    </p:set>
                                    <p:animEffect transition="in" filter="wipe(left)">
                                      <p:cBhvr>
                                        <p:cTn id="63" dur="500"/>
                                        <p:tgtEl>
                                          <p:spTgt spid="29697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296979"/>
                                        </p:tgtEl>
                                        <p:attrNameLst>
                                          <p:attrName>style.visibility</p:attrName>
                                        </p:attrNameLst>
                                      </p:cBhvr>
                                      <p:to>
                                        <p:strVal val="visible"/>
                                      </p:to>
                                    </p:set>
                                    <p:animEffect transition="in" filter="wipe(left)">
                                      <p:cBhvr>
                                        <p:cTn id="68" dur="500"/>
                                        <p:tgtEl>
                                          <p:spTgt spid="29697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96973"/>
                                        </p:tgtEl>
                                        <p:attrNameLst>
                                          <p:attrName>style.visibility</p:attrName>
                                        </p:attrNameLst>
                                      </p:cBhvr>
                                      <p:to>
                                        <p:strVal val="visible"/>
                                      </p:to>
                                    </p:set>
                                    <p:animEffect transition="in" filter="wipe(left)">
                                      <p:cBhvr>
                                        <p:cTn id="73" dur="500"/>
                                        <p:tgtEl>
                                          <p:spTgt spid="29697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296977"/>
                                        </p:tgtEl>
                                        <p:attrNameLst>
                                          <p:attrName>style.visibility</p:attrName>
                                        </p:attrNameLst>
                                      </p:cBhvr>
                                      <p:to>
                                        <p:strVal val="visible"/>
                                      </p:to>
                                    </p:set>
                                    <p:animEffect transition="in" filter="wipe(left)">
                                      <p:cBhvr>
                                        <p:cTn id="78" dur="500"/>
                                        <p:tgtEl>
                                          <p:spTgt spid="29697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296981"/>
                                        </p:tgtEl>
                                        <p:attrNameLst>
                                          <p:attrName>style.visibility</p:attrName>
                                        </p:attrNameLst>
                                      </p:cBhvr>
                                      <p:to>
                                        <p:strVal val="visible"/>
                                      </p:to>
                                    </p:set>
                                    <p:animEffect transition="in" filter="wipe(left)">
                                      <p:cBhvr>
                                        <p:cTn id="83" dur="500"/>
                                        <p:tgtEl>
                                          <p:spTgt spid="29698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96978"/>
                                        </p:tgtEl>
                                        <p:attrNameLst>
                                          <p:attrName>style.visibility</p:attrName>
                                        </p:attrNameLst>
                                      </p:cBhvr>
                                      <p:to>
                                        <p:strVal val="visible"/>
                                      </p:to>
                                    </p:set>
                                    <p:animEffect transition="in" filter="wipe(left)">
                                      <p:cBhvr>
                                        <p:cTn id="88" dur="500"/>
                                        <p:tgtEl>
                                          <p:spTgt spid="296978"/>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296966"/>
                                        </p:tgtEl>
                                        <p:attrNameLst>
                                          <p:attrName>style.visibility</p:attrName>
                                        </p:attrNameLst>
                                      </p:cBhvr>
                                      <p:to>
                                        <p:strVal val="visible"/>
                                      </p:to>
                                    </p:set>
                                    <p:animEffect transition="in" filter="wipe(left)">
                                      <p:cBhvr>
                                        <p:cTn id="93" dur="500"/>
                                        <p:tgtEl>
                                          <p:spTgt spid="29696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96968"/>
                                        </p:tgtEl>
                                        <p:attrNameLst>
                                          <p:attrName>style.visibility</p:attrName>
                                        </p:attrNameLst>
                                      </p:cBhvr>
                                      <p:to>
                                        <p:strVal val="visible"/>
                                      </p:to>
                                    </p:set>
                                    <p:animEffect transition="in" filter="wipe(left)">
                                      <p:cBhvr>
                                        <p:cTn id="98" dur="500"/>
                                        <p:tgtEl>
                                          <p:spTgt spid="29696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96982"/>
                                        </p:tgtEl>
                                        <p:attrNameLst>
                                          <p:attrName>style.visibility</p:attrName>
                                        </p:attrNameLst>
                                      </p:cBhvr>
                                      <p:to>
                                        <p:strVal val="visible"/>
                                      </p:to>
                                    </p:set>
                                    <p:animEffect transition="in" filter="wipe(left)">
                                      <p:cBhvr>
                                        <p:cTn id="103" dur="500"/>
                                        <p:tgtEl>
                                          <p:spTgt spid="29698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296983"/>
                                        </p:tgtEl>
                                        <p:attrNameLst>
                                          <p:attrName>style.visibility</p:attrName>
                                        </p:attrNameLst>
                                      </p:cBhvr>
                                      <p:to>
                                        <p:strVal val="visible"/>
                                      </p:to>
                                    </p:set>
                                    <p:animEffect transition="in" filter="wipe(left)">
                                      <p:cBhvr>
                                        <p:cTn id="108" dur="500"/>
                                        <p:tgtEl>
                                          <p:spTgt spid="29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p:bldP spid="296965" grpId="0"/>
      <p:bldP spid="296966" grpId="0"/>
      <p:bldP spid="296967" grpId="0"/>
      <p:bldP spid="296971" grpId="0" animBg="1"/>
      <p:bldP spid="296979" grpId="0" animBg="1"/>
      <p:bldP spid="2969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0"/>
            <a:ext cx="7772400" cy="609600"/>
          </a:xfrm>
        </p:spPr>
        <p:txBody>
          <a:bodyPr/>
          <a:lstStyle/>
          <a:p>
            <a:r>
              <a:rPr lang="en-US" sz="5400"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76200" y="762000"/>
            <a:ext cx="8915400" cy="5445895"/>
          </a:xfrm>
        </p:spPr>
        <p:txBody>
          <a:bodyPr/>
          <a:lstStyle/>
          <a:p>
            <a:r>
              <a:rPr lang="en-US" sz="2400" dirty="0"/>
              <a:t>Reading Assignments: CH25.9 and 25.10</a:t>
            </a:r>
          </a:p>
          <a:p>
            <a:r>
              <a:rPr lang="en-US" sz="2400" dirty="0"/>
              <a:t>Today, we will have the class through 11:55am to allow us to move over to CPB303 for the lunch and the professor Carlo Rubbia Meeting</a:t>
            </a:r>
          </a:p>
          <a:p>
            <a:pPr lvl="1"/>
            <a:r>
              <a:rPr lang="en-US" sz="2000" dirty="0"/>
              <a:t>Please be sure to sign in your name for the quadruple Extra Credit on the sign-in sheet</a:t>
            </a:r>
          </a:p>
          <a:p>
            <a:r>
              <a:rPr lang="en-US" sz="2400" dirty="0"/>
              <a:t>We will have a mid-term grade discussion tomorrow, Thursday, June 20.  We will have a class till 11:30am, followed by the discussion in my office (CPB342). </a:t>
            </a:r>
            <a:endParaRPr lang="en-US" sz="2000" dirty="0"/>
          </a:p>
          <a:p>
            <a:pPr lvl="1"/>
            <a:r>
              <a:rPr lang="en-US" sz="2000" dirty="0"/>
              <a:t>Last name A – K:11:30 – 12:00</a:t>
            </a:r>
          </a:p>
          <a:p>
            <a:pPr lvl="1"/>
            <a:r>
              <a:rPr lang="en-US" sz="2000" dirty="0"/>
              <a:t>Last name L – Y: 12:00 – 12:30</a:t>
            </a:r>
          </a:p>
          <a:p>
            <a:r>
              <a:rPr lang="en-US" sz="2400" dirty="0"/>
              <a:t>Mid-term results</a:t>
            </a:r>
          </a:p>
          <a:p>
            <a:pPr lvl="1"/>
            <a:r>
              <a:rPr lang="en-US" sz="2000" dirty="0"/>
              <a:t>Class Average: 65.8/100</a:t>
            </a:r>
          </a:p>
          <a:p>
            <a:pPr lvl="2"/>
            <a:r>
              <a:rPr lang="en-US" sz="1600" dirty="0"/>
              <a:t>Previous result: 56.4/100</a:t>
            </a:r>
          </a:p>
          <a:p>
            <a:pPr lvl="1"/>
            <a:r>
              <a:rPr lang="en-US" sz="2000" dirty="0"/>
              <a:t>Top score: 86.5</a:t>
            </a:r>
          </a:p>
          <a:p>
            <a:pPr marL="457200" lvl="1" indent="0">
              <a:buNone/>
            </a:pPr>
            <a:endParaRPr lang="en-US" sz="2000" dirty="0"/>
          </a:p>
        </p:txBody>
      </p:sp>
    </p:spTree>
    <p:extLst>
      <p:ext uri="{BB962C8B-B14F-4D97-AF65-F5344CB8AC3E}">
        <p14:creationId xmlns:p14="http://schemas.microsoft.com/office/powerpoint/2010/main" val="397759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down)">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down)">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down)">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down)">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down)">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down)">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down)">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down)">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down)">
                                      <p:cBhvr>
                                        <p:cTn id="47" dur="500"/>
                                        <p:tgtEl>
                                          <p:spTgt spid="1116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11619">
                                            <p:txEl>
                                              <p:pRg st="9" end="9"/>
                                            </p:txEl>
                                          </p:spTgt>
                                        </p:tgtEl>
                                        <p:attrNameLst>
                                          <p:attrName>style.visibility</p:attrName>
                                        </p:attrNameLst>
                                      </p:cBhvr>
                                      <p:to>
                                        <p:strVal val="visible"/>
                                      </p:to>
                                    </p:set>
                                    <p:animEffect transition="in" filter="wipe(down)">
                                      <p:cBhvr>
                                        <p:cTn id="52" dur="500"/>
                                        <p:tgtEl>
                                          <p:spTgt spid="1116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a:t>Wednesday, June 19 2019</a:t>
            </a:r>
          </a:p>
        </p:txBody>
      </p:sp>
      <p:sp>
        <p:nvSpPr>
          <p:cNvPr id="23" name="Footer Placeholder 4"/>
          <p:cNvSpPr>
            <a:spLocks noGrp="1"/>
          </p:cNvSpPr>
          <p:nvPr>
            <p:ph type="ftr" sz="quarter" idx="11"/>
          </p:nvPr>
        </p:nvSpPr>
        <p:spPr/>
        <p:txBody>
          <a:bodyPr/>
          <a:lstStyle/>
          <a:p>
            <a:r>
              <a:rPr lang="de-DE"/>
              <a:t>PHYS 1444-001, Summer 2019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20</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 6 </a:t>
            </a:r>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mc:AlternateContent xmlns:mc="http://schemas.openxmlformats.org/markup-compatibility/2006">
              <mc:Choice xmlns:v="urn:schemas-microsoft-com:vml" Requires="v">
                <p:oleObj spid="_x0000_s130619" name="Equation" r:id="rId3" imgW="253800" imgH="152280" progId="Equation.DSMT4">
                  <p:embed/>
                </p:oleObj>
              </mc:Choice>
              <mc:Fallback>
                <p:oleObj name="Equation" r:id="rId3" imgW="253800" imgH="152280" progId="Equation.DSMT4">
                  <p:embed/>
                  <p:pic>
                    <p:nvPicPr>
                      <p:cNvPr id="29799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4899025"/>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mc:AlternateContent xmlns:mc="http://schemas.openxmlformats.org/markup-compatibility/2006">
              <mc:Choice xmlns:v="urn:schemas-microsoft-com:vml" Requires="v">
                <p:oleObj spid="_x0000_s130620" name="Equation" r:id="rId5" imgW="279360" imgH="368280" progId="Equation.DSMT4">
                  <p:embed/>
                </p:oleObj>
              </mc:Choice>
              <mc:Fallback>
                <p:oleObj name="Equation" r:id="rId5" imgW="279360" imgH="368280" progId="Equation.DSMT4">
                  <p:embed/>
                  <p:pic>
                    <p:nvPicPr>
                      <p:cNvPr id="297991"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4670425"/>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mc:AlternateContent xmlns:mc="http://schemas.openxmlformats.org/markup-compatibility/2006">
              <mc:Choice xmlns:v="urn:schemas-microsoft-com:vml" Requires="v">
                <p:oleObj spid="_x0000_s130621" name="Equation" r:id="rId7" imgW="253800" imgH="164880" progId="Equation.DSMT4">
                  <p:embed/>
                </p:oleObj>
              </mc:Choice>
              <mc:Fallback>
                <p:oleObj name="Equation" r:id="rId7" imgW="253800" imgH="164880" progId="Equation.DSMT4">
                  <p:embed/>
                  <p:pic>
                    <p:nvPicPr>
                      <p:cNvPr id="297992"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3159125"/>
                        <a:ext cx="609600" cy="422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mc:AlternateContent xmlns:mc="http://schemas.openxmlformats.org/markup-compatibility/2006">
              <mc:Choice xmlns:v="urn:schemas-microsoft-com:vml" Requires="v">
                <p:oleObj spid="_x0000_s130622" name="Equation" r:id="rId9" imgW="291960" imgH="152280" progId="Equation.DSMT4">
                  <p:embed/>
                </p:oleObj>
              </mc:Choice>
              <mc:Fallback>
                <p:oleObj name="Equation" r:id="rId9" imgW="291960" imgH="152280" progId="Equation.DSMT4">
                  <p:embed/>
                  <p:pic>
                    <p:nvPicPr>
                      <p:cNvPr id="297998"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681663"/>
                        <a:ext cx="611188" cy="3381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mc:AlternateContent xmlns:mc="http://schemas.openxmlformats.org/markup-compatibility/2006">
              <mc:Choice xmlns:v="urn:schemas-microsoft-com:vml" Requires="v">
                <p:oleObj spid="_x0000_s130623" name="Equation" r:id="rId11" imgW="431640" imgH="368280" progId="Equation.DSMT4">
                  <p:embed/>
                </p:oleObj>
              </mc:Choice>
              <mc:Fallback>
                <p:oleObj name="Equation" r:id="rId11" imgW="431640" imgH="368280" progId="Equation.DSMT4">
                  <p:embed/>
                  <p:pic>
                    <p:nvPicPr>
                      <p:cNvPr id="297999"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59313" y="5453063"/>
                        <a:ext cx="903287" cy="8143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mc:AlternateContent xmlns:mc="http://schemas.openxmlformats.org/markup-compatibility/2006">
              <mc:Choice xmlns:v="urn:schemas-microsoft-com:vml" Requires="v">
                <p:oleObj spid="_x0000_s130624" name="Equation" r:id="rId13" imgW="507960" imgH="406080" progId="Equation.DSMT4">
                  <p:embed/>
                </p:oleObj>
              </mc:Choice>
              <mc:Fallback>
                <p:oleObj name="Equation" r:id="rId13" imgW="507960" imgH="406080" progId="Equation.DSMT4">
                  <p:embed/>
                  <p:pic>
                    <p:nvPicPr>
                      <p:cNvPr id="29800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7363" y="5410200"/>
                        <a:ext cx="1062037" cy="900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mc:AlternateContent xmlns:mc="http://schemas.openxmlformats.org/markup-compatibility/2006">
              <mc:Choice xmlns:v="urn:schemas-microsoft-com:vml" Requires="v">
                <p:oleObj spid="_x0000_s130625" name="Equation" r:id="rId15" imgW="457200" imgH="368280" progId="Equation.DSMT4">
                  <p:embed/>
                </p:oleObj>
              </mc:Choice>
              <mc:Fallback>
                <p:oleObj name="Equation" r:id="rId15" imgW="457200" imgH="368280" progId="Equation.DSMT4">
                  <p:embed/>
                  <p:pic>
                    <p:nvPicPr>
                      <p:cNvPr id="298001"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5410200"/>
                        <a:ext cx="955675" cy="8143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mc:AlternateContent xmlns:mc="http://schemas.openxmlformats.org/markup-compatibility/2006">
              <mc:Choice xmlns:v="urn:schemas-microsoft-com:vml" Requires="v">
                <p:oleObj spid="_x0000_s130626" name="Equation" r:id="rId17" imgW="215640" imgH="152280" progId="Equation.DSMT4">
                  <p:embed/>
                </p:oleObj>
              </mc:Choice>
              <mc:Fallback>
                <p:oleObj name="Equation" r:id="rId17" imgW="215640" imgH="152280" progId="Equation.DSMT4">
                  <p:embed/>
                  <p:pic>
                    <p:nvPicPr>
                      <p:cNvPr id="298002"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43800" y="5638800"/>
                        <a:ext cx="450850"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mc:AlternateContent xmlns:mc="http://schemas.openxmlformats.org/markup-compatibility/2006">
              <mc:Choice xmlns:v="urn:schemas-microsoft-com:vml" Requires="v">
                <p:oleObj spid="_x0000_s130627" name="Equation" r:id="rId19" imgW="330120" imgH="152280" progId="Equation.DSMT4">
                  <p:embed/>
                </p:oleObj>
              </mc:Choice>
              <mc:Fallback>
                <p:oleObj name="Equation" r:id="rId19" imgW="330120" imgH="152280" progId="Equation.DSMT4">
                  <p:embed/>
                  <p:pic>
                    <p:nvPicPr>
                      <p:cNvPr id="298004"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48000" y="3192463"/>
                        <a:ext cx="792163" cy="3889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mc:AlternateContent xmlns:mc="http://schemas.openxmlformats.org/markup-compatibility/2006">
              <mc:Choice xmlns:v="urn:schemas-microsoft-com:vml" Requires="v">
                <p:oleObj spid="_x0000_s130628" name="Equation" r:id="rId21" imgW="342720" imgH="203040" progId="Equation.DSMT4">
                  <p:embed/>
                </p:oleObj>
              </mc:Choice>
              <mc:Fallback>
                <p:oleObj name="Equation" r:id="rId21" imgW="342720" imgH="203040" progId="Equation.DSMT4">
                  <p:embed/>
                  <p:pic>
                    <p:nvPicPr>
                      <p:cNvPr id="298005" name="Object 2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825875" y="3048000"/>
                        <a:ext cx="822325" cy="519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994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7987"/>
                                        </p:tgtEl>
                                        <p:attrNameLst>
                                          <p:attrName>style.visibility</p:attrName>
                                        </p:attrNameLst>
                                      </p:cBhvr>
                                      <p:to>
                                        <p:strVal val="visible"/>
                                      </p:to>
                                    </p:set>
                                    <p:animEffect transition="in" filter="wipe(left)">
                                      <p:cBhvr>
                                        <p:cTn id="7" dur="500"/>
                                        <p:tgtEl>
                                          <p:spTgt spid="2979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7988"/>
                                        </p:tgtEl>
                                        <p:attrNameLst>
                                          <p:attrName>style.visibility</p:attrName>
                                        </p:attrNameLst>
                                      </p:cBhvr>
                                      <p:to>
                                        <p:strVal val="visible"/>
                                      </p:to>
                                    </p:set>
                                    <p:animEffect transition="in" filter="wipe(left)">
                                      <p:cBhvr>
                                        <p:cTn id="12" dur="500"/>
                                        <p:tgtEl>
                                          <p:spTgt spid="29798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7993"/>
                                        </p:tgtEl>
                                        <p:attrNameLst>
                                          <p:attrName>style.visibility</p:attrName>
                                        </p:attrNameLst>
                                      </p:cBhvr>
                                      <p:to>
                                        <p:strVal val="visible"/>
                                      </p:to>
                                    </p:set>
                                    <p:animEffect transition="in" filter="wipe(left)">
                                      <p:cBhvr>
                                        <p:cTn id="17" dur="500"/>
                                        <p:tgtEl>
                                          <p:spTgt spid="29799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7989"/>
                                        </p:tgtEl>
                                        <p:attrNameLst>
                                          <p:attrName>style.visibility</p:attrName>
                                        </p:attrNameLst>
                                      </p:cBhvr>
                                      <p:to>
                                        <p:strVal val="visible"/>
                                      </p:to>
                                    </p:set>
                                    <p:animEffect transition="in" filter="wipe(left)">
                                      <p:cBhvr>
                                        <p:cTn id="22" dur="500"/>
                                        <p:tgtEl>
                                          <p:spTgt spid="2979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7992"/>
                                        </p:tgtEl>
                                        <p:attrNameLst>
                                          <p:attrName>style.visibility</p:attrName>
                                        </p:attrNameLst>
                                      </p:cBhvr>
                                      <p:to>
                                        <p:strVal val="visible"/>
                                      </p:to>
                                    </p:set>
                                    <p:animEffect transition="in" filter="wipe(left)">
                                      <p:cBhvr>
                                        <p:cTn id="27" dur="500"/>
                                        <p:tgtEl>
                                          <p:spTgt spid="2979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98004"/>
                                        </p:tgtEl>
                                        <p:attrNameLst>
                                          <p:attrName>style.visibility</p:attrName>
                                        </p:attrNameLst>
                                      </p:cBhvr>
                                      <p:to>
                                        <p:strVal val="visible"/>
                                      </p:to>
                                    </p:set>
                                    <p:animEffect transition="in" filter="wipe(left)">
                                      <p:cBhvr>
                                        <p:cTn id="32" dur="500"/>
                                        <p:tgtEl>
                                          <p:spTgt spid="29800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8005"/>
                                        </p:tgtEl>
                                        <p:attrNameLst>
                                          <p:attrName>style.visibility</p:attrName>
                                        </p:attrNameLst>
                                      </p:cBhvr>
                                      <p:to>
                                        <p:strVal val="visible"/>
                                      </p:to>
                                    </p:set>
                                    <p:animEffect transition="in" filter="wipe(left)">
                                      <p:cBhvr>
                                        <p:cTn id="37" dur="500"/>
                                        <p:tgtEl>
                                          <p:spTgt spid="29800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7994"/>
                                        </p:tgtEl>
                                        <p:attrNameLst>
                                          <p:attrName>style.visibility</p:attrName>
                                        </p:attrNameLst>
                                      </p:cBhvr>
                                      <p:to>
                                        <p:strVal val="visible"/>
                                      </p:to>
                                    </p:set>
                                    <p:animEffect transition="in" filter="wipe(left)">
                                      <p:cBhvr>
                                        <p:cTn id="42" dur="500"/>
                                        <p:tgtEl>
                                          <p:spTgt spid="2979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7995"/>
                                        </p:tgtEl>
                                        <p:attrNameLst>
                                          <p:attrName>style.visibility</p:attrName>
                                        </p:attrNameLst>
                                      </p:cBhvr>
                                      <p:to>
                                        <p:strVal val="visible"/>
                                      </p:to>
                                    </p:set>
                                    <p:animEffect transition="in" filter="wipe(left)">
                                      <p:cBhvr>
                                        <p:cTn id="47" dur="500"/>
                                        <p:tgtEl>
                                          <p:spTgt spid="29799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7996"/>
                                        </p:tgtEl>
                                        <p:attrNameLst>
                                          <p:attrName>style.visibility</p:attrName>
                                        </p:attrNameLst>
                                      </p:cBhvr>
                                      <p:to>
                                        <p:strVal val="visible"/>
                                      </p:to>
                                    </p:set>
                                    <p:animEffect transition="in" filter="wipe(left)">
                                      <p:cBhvr>
                                        <p:cTn id="52" dur="500"/>
                                        <p:tgtEl>
                                          <p:spTgt spid="29799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97990"/>
                                        </p:tgtEl>
                                        <p:attrNameLst>
                                          <p:attrName>style.visibility</p:attrName>
                                        </p:attrNameLst>
                                      </p:cBhvr>
                                      <p:to>
                                        <p:strVal val="visible"/>
                                      </p:to>
                                    </p:set>
                                    <p:animEffect transition="in" filter="wipe(left)">
                                      <p:cBhvr>
                                        <p:cTn id="57" dur="500"/>
                                        <p:tgtEl>
                                          <p:spTgt spid="29799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7991"/>
                                        </p:tgtEl>
                                        <p:attrNameLst>
                                          <p:attrName>style.visibility</p:attrName>
                                        </p:attrNameLst>
                                      </p:cBhvr>
                                      <p:to>
                                        <p:strVal val="visible"/>
                                      </p:to>
                                    </p:set>
                                    <p:animEffect transition="in" filter="wipe(left)">
                                      <p:cBhvr>
                                        <p:cTn id="62" dur="500"/>
                                        <p:tgtEl>
                                          <p:spTgt spid="2979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7997"/>
                                        </p:tgtEl>
                                        <p:attrNameLst>
                                          <p:attrName>style.visibility</p:attrName>
                                        </p:attrNameLst>
                                      </p:cBhvr>
                                      <p:to>
                                        <p:strVal val="visible"/>
                                      </p:to>
                                    </p:set>
                                    <p:animEffect transition="in" filter="wipe(left)">
                                      <p:cBhvr>
                                        <p:cTn id="67" dur="500"/>
                                        <p:tgtEl>
                                          <p:spTgt spid="29799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97998"/>
                                        </p:tgtEl>
                                        <p:attrNameLst>
                                          <p:attrName>style.visibility</p:attrName>
                                        </p:attrNameLst>
                                      </p:cBhvr>
                                      <p:to>
                                        <p:strVal val="visible"/>
                                      </p:to>
                                    </p:set>
                                    <p:animEffect transition="in" filter="wipe(left)">
                                      <p:cBhvr>
                                        <p:cTn id="72" dur="500"/>
                                        <p:tgtEl>
                                          <p:spTgt spid="29799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7999"/>
                                        </p:tgtEl>
                                        <p:attrNameLst>
                                          <p:attrName>style.visibility</p:attrName>
                                        </p:attrNameLst>
                                      </p:cBhvr>
                                      <p:to>
                                        <p:strVal val="visible"/>
                                      </p:to>
                                    </p:set>
                                    <p:animEffect transition="in" filter="wipe(left)">
                                      <p:cBhvr>
                                        <p:cTn id="77" dur="500"/>
                                        <p:tgtEl>
                                          <p:spTgt spid="29799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98000"/>
                                        </p:tgtEl>
                                        <p:attrNameLst>
                                          <p:attrName>style.visibility</p:attrName>
                                        </p:attrNameLst>
                                      </p:cBhvr>
                                      <p:to>
                                        <p:strVal val="visible"/>
                                      </p:to>
                                    </p:set>
                                    <p:animEffect transition="in" filter="wipe(left)">
                                      <p:cBhvr>
                                        <p:cTn id="82" dur="500"/>
                                        <p:tgtEl>
                                          <p:spTgt spid="29800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8001"/>
                                        </p:tgtEl>
                                        <p:attrNameLst>
                                          <p:attrName>style.visibility</p:attrName>
                                        </p:attrNameLst>
                                      </p:cBhvr>
                                      <p:to>
                                        <p:strVal val="visible"/>
                                      </p:to>
                                    </p:set>
                                    <p:animEffect transition="in" filter="wipe(left)">
                                      <p:cBhvr>
                                        <p:cTn id="87" dur="500"/>
                                        <p:tgtEl>
                                          <p:spTgt spid="29800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98002"/>
                                        </p:tgtEl>
                                        <p:attrNameLst>
                                          <p:attrName>style.visibility</p:attrName>
                                        </p:attrNameLst>
                                      </p:cBhvr>
                                      <p:to>
                                        <p:strVal val="visible"/>
                                      </p:to>
                                    </p:set>
                                    <p:animEffect transition="in" filter="wipe(left)">
                                      <p:cBhvr>
                                        <p:cTn id="92" dur="500"/>
                                        <p:tgtEl>
                                          <p:spTgt spid="29800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8003"/>
                                        </p:tgtEl>
                                        <p:attrNameLst>
                                          <p:attrName>style.visibility</p:attrName>
                                        </p:attrNameLst>
                                      </p:cBhvr>
                                      <p:to>
                                        <p:strVal val="visible"/>
                                      </p:to>
                                    </p:set>
                                    <p:animEffect transition="in" filter="wipe(left)">
                                      <p:cBhvr>
                                        <p:cTn id="97" dur="500"/>
                                        <p:tgtEl>
                                          <p:spTgt spid="2980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p:bldP spid="297988" grpId="0"/>
      <p:bldP spid="297989" grpId="0"/>
      <p:bldP spid="297993" grpId="0"/>
      <p:bldP spid="297994" grpId="0"/>
      <p:bldP spid="297995" grpId="0"/>
      <p:bldP spid="297996" grpId="0"/>
      <p:bldP spid="297997" grpId="0"/>
      <p:bldP spid="29800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Wednesday, June 19 2019</a:t>
            </a:r>
          </a:p>
        </p:txBody>
      </p:sp>
      <p:sp>
        <p:nvSpPr>
          <p:cNvPr id="6" name="Footer Placeholder 4"/>
          <p:cNvSpPr>
            <a:spLocks noGrp="1"/>
          </p:cNvSpPr>
          <p:nvPr>
            <p:ph type="ftr" sz="quarter" idx="11"/>
          </p:nvPr>
        </p:nvSpPr>
        <p:spPr/>
        <p:txBody>
          <a:bodyPr/>
          <a:lstStyle/>
          <a:p>
            <a:r>
              <a:rPr lang="de-DE"/>
              <a:t>PHYS 1444-001, Summer 2019             Dr. Jaehoon Yu</a:t>
            </a:r>
            <a:endParaRPr lang="en-US"/>
          </a:p>
        </p:txBody>
      </p:sp>
      <p:sp>
        <p:nvSpPr>
          <p:cNvPr id="7" name="Slide Number Placeholder 5"/>
          <p:cNvSpPr>
            <a:spLocks noGrp="1"/>
          </p:cNvSpPr>
          <p:nvPr>
            <p:ph type="sldNum" sz="quarter" idx="12"/>
          </p:nvPr>
        </p:nvSpPr>
        <p:spPr/>
        <p:txBody>
          <a:bodyPr/>
          <a:lstStyle/>
          <a:p>
            <a:fld id="{0605EB87-F66E-EA42-B219-A83BC1565D25}" type="slidenum">
              <a:rPr lang="en-US"/>
              <a:pPr/>
              <a:t>21</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p>
          <a:p>
            <a:pPr marL="742950" lvl="1" indent="-285750">
              <a:spcBef>
                <a:spcPct val="20000"/>
              </a:spcBef>
              <a:buFontTx/>
              <a:buChar char="–"/>
            </a:pPr>
            <a:r>
              <a:rPr lang="en-US" dirty="0">
                <a:solidFill>
                  <a:srgbClr val="660066"/>
                </a:solidFill>
                <a:latin typeface="Arial Narrow" charset="0"/>
                <a:ea typeface="ＭＳ Ｐゴシック" charset="-128"/>
              </a:rPr>
              <a:t>Because the atoms are vibrating more rapidly as temperature increases and are arranged in a less orderly fashion.  So?</a:t>
            </a:r>
          </a:p>
          <a:p>
            <a:pPr marL="1143000" lvl="2" indent="-228600">
              <a:spcBef>
                <a:spcPct val="20000"/>
              </a:spcBef>
              <a:buFontTx/>
              <a:buChar char="•"/>
            </a:pPr>
            <a:r>
              <a:rPr lang="en-US" sz="2000" dirty="0">
                <a:solidFill>
                  <a:srgbClr val="003300"/>
                </a:solidFill>
                <a:latin typeface="Arial Narrow" charset="0"/>
                <a:ea typeface="ＭＳ Ｐゴシック" charset="-128"/>
              </a:rPr>
              <a:t>They 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a:t>
            </a:r>
            <a:r>
              <a:rPr lang="en-US" sz="2800" dirty="0" err="1">
                <a:solidFill>
                  <a:schemeClr val="accent2"/>
                </a:solidFill>
                <a:latin typeface="Arial Narrow" charset="0"/>
              </a:rPr>
              <a:t>w</a:t>
            </a:r>
            <a:r>
              <a:rPr lang="en-US" sz="2800" dirty="0">
                <a:solidFill>
                  <a:schemeClr val="accent2"/>
                </a:solidFill>
                <a:latin typeface="Arial Narrow" charset="0"/>
              </a:rPr>
              <a:t>/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Arial Narrow" charset="0"/>
                <a:ea typeface="ＭＳ Ｐゴシック" charset="-128"/>
              </a:rPr>
              <a:t> is the temperature coefficient of resistivity</a:t>
            </a: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mc:AlternateContent xmlns:mc="http://schemas.openxmlformats.org/markup-compatibility/2006">
              <mc:Choice xmlns:v="urn:schemas-microsoft-com:vml" Requires="v">
                <p:oleObj spid="_x0000_s131130" name="Equation" r:id="rId3" imgW="1396800" imgH="253800" progId="Equation.DSMT4">
                  <p:embed/>
                </p:oleObj>
              </mc:Choice>
              <mc:Fallback>
                <p:oleObj name="Equation" r:id="rId3" imgW="1396800" imgH="253800" progId="Equation.DSMT4">
                  <p:embed/>
                  <p:pic>
                    <p:nvPicPr>
                      <p:cNvPr id="29901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6363" y="4953000"/>
                        <a:ext cx="2916237" cy="56197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extLst>
      <p:ext uri="{BB962C8B-B14F-4D97-AF65-F5344CB8AC3E}">
        <p14:creationId xmlns:p14="http://schemas.microsoft.com/office/powerpoint/2010/main" val="2948972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9010">
                                            <p:txEl>
                                              <p:pRg st="0" end="0"/>
                                            </p:txEl>
                                          </p:spTgt>
                                        </p:tgtEl>
                                        <p:attrNameLst>
                                          <p:attrName>style.visibility</p:attrName>
                                        </p:attrNameLst>
                                      </p:cBhvr>
                                      <p:to>
                                        <p:strVal val="visible"/>
                                      </p:to>
                                    </p:set>
                                    <p:animEffect transition="in" filter="wipe(left)">
                                      <p:cBhvr>
                                        <p:cTn id="7" dur="500"/>
                                        <p:tgtEl>
                                          <p:spTgt spid="2990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9010">
                                            <p:txEl>
                                              <p:pRg st="1" end="1"/>
                                            </p:txEl>
                                          </p:spTgt>
                                        </p:tgtEl>
                                        <p:attrNameLst>
                                          <p:attrName>style.visibility</p:attrName>
                                        </p:attrNameLst>
                                      </p:cBhvr>
                                      <p:to>
                                        <p:strVal val="visible"/>
                                      </p:to>
                                    </p:set>
                                    <p:animEffect transition="in" filter="wipe(left)">
                                      <p:cBhvr>
                                        <p:cTn id="12" dur="500"/>
                                        <p:tgtEl>
                                          <p:spTgt spid="2990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9010">
                                            <p:txEl>
                                              <p:pRg st="2" end="2"/>
                                            </p:txEl>
                                          </p:spTgt>
                                        </p:tgtEl>
                                        <p:attrNameLst>
                                          <p:attrName>style.visibility</p:attrName>
                                        </p:attrNameLst>
                                      </p:cBhvr>
                                      <p:to>
                                        <p:strVal val="visible"/>
                                      </p:to>
                                    </p:set>
                                    <p:animEffect transition="in" filter="wipe(left)">
                                      <p:cBhvr>
                                        <p:cTn id="17" dur="500"/>
                                        <p:tgtEl>
                                          <p:spTgt spid="2990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9010">
                                            <p:txEl>
                                              <p:pRg st="3" end="3"/>
                                            </p:txEl>
                                          </p:spTgt>
                                        </p:tgtEl>
                                        <p:attrNameLst>
                                          <p:attrName>style.visibility</p:attrName>
                                        </p:attrNameLst>
                                      </p:cBhvr>
                                      <p:to>
                                        <p:strVal val="visible"/>
                                      </p:to>
                                    </p:set>
                                    <p:animEffect transition="in" filter="wipe(left)">
                                      <p:cBhvr>
                                        <p:cTn id="22" dur="500"/>
                                        <p:tgtEl>
                                          <p:spTgt spid="2990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9010">
                                            <p:txEl>
                                              <p:pRg st="4" end="4"/>
                                            </p:txEl>
                                          </p:spTgt>
                                        </p:tgtEl>
                                        <p:attrNameLst>
                                          <p:attrName>style.visibility</p:attrName>
                                        </p:attrNameLst>
                                      </p:cBhvr>
                                      <p:to>
                                        <p:strVal val="visible"/>
                                      </p:to>
                                    </p:set>
                                    <p:animEffect transition="in" filter="wipe(left)">
                                      <p:cBhvr>
                                        <p:cTn id="27" dur="500"/>
                                        <p:tgtEl>
                                          <p:spTgt spid="2990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9010">
                                            <p:txEl>
                                              <p:pRg st="5" end="5"/>
                                            </p:txEl>
                                          </p:spTgt>
                                        </p:tgtEl>
                                        <p:attrNameLst>
                                          <p:attrName>style.visibility</p:attrName>
                                        </p:attrNameLst>
                                      </p:cBhvr>
                                      <p:to>
                                        <p:strVal val="visible"/>
                                      </p:to>
                                    </p:set>
                                    <p:animEffect transition="in" filter="wipe(left)">
                                      <p:cBhvr>
                                        <p:cTn id="32" dur="500"/>
                                        <p:tgtEl>
                                          <p:spTgt spid="2990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9010">
                                            <p:txEl>
                                              <p:pRg st="6" end="6"/>
                                            </p:txEl>
                                          </p:spTgt>
                                        </p:tgtEl>
                                        <p:attrNameLst>
                                          <p:attrName>style.visibility</p:attrName>
                                        </p:attrNameLst>
                                      </p:cBhvr>
                                      <p:to>
                                        <p:strVal val="visible"/>
                                      </p:to>
                                    </p:set>
                                    <p:animEffect transition="in" filter="wipe(left)">
                                      <p:cBhvr>
                                        <p:cTn id="37" dur="500"/>
                                        <p:tgtEl>
                                          <p:spTgt spid="2990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9010">
                                            <p:txEl>
                                              <p:pRg st="7" end="7"/>
                                            </p:txEl>
                                          </p:spTgt>
                                        </p:tgtEl>
                                        <p:attrNameLst>
                                          <p:attrName>style.visibility</p:attrName>
                                        </p:attrNameLst>
                                      </p:cBhvr>
                                      <p:to>
                                        <p:strVal val="visible"/>
                                      </p:to>
                                    </p:set>
                                    <p:animEffect transition="in" filter="wipe(left)">
                                      <p:cBhvr>
                                        <p:cTn id="42" dur="500"/>
                                        <p:tgtEl>
                                          <p:spTgt spid="29901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9011"/>
                                        </p:tgtEl>
                                        <p:attrNameLst>
                                          <p:attrName>style.visibility</p:attrName>
                                        </p:attrNameLst>
                                      </p:cBhvr>
                                      <p:to>
                                        <p:strVal val="visible"/>
                                      </p:to>
                                    </p:set>
                                    <p:animEffect transition="in" filter="wipe(left)">
                                      <p:cBhvr>
                                        <p:cTn id="47" dur="500"/>
                                        <p:tgtEl>
                                          <p:spTgt spid="2990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9010">
                                            <p:txEl>
                                              <p:pRg st="9" end="9"/>
                                            </p:txEl>
                                          </p:spTgt>
                                        </p:tgtEl>
                                        <p:attrNameLst>
                                          <p:attrName>style.visibility</p:attrName>
                                        </p:attrNameLst>
                                      </p:cBhvr>
                                      <p:to>
                                        <p:strVal val="visible"/>
                                      </p:to>
                                    </p:set>
                                    <p:animEffect transition="in" filter="wipe(left)">
                                      <p:cBhvr>
                                        <p:cTn id="52" dur="500"/>
                                        <p:tgtEl>
                                          <p:spTgt spid="299010">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9010">
                                            <p:txEl>
                                              <p:pRg st="10" end="10"/>
                                            </p:txEl>
                                          </p:spTgt>
                                        </p:tgtEl>
                                        <p:attrNameLst>
                                          <p:attrName>style.visibility</p:attrName>
                                        </p:attrNameLst>
                                      </p:cBhvr>
                                      <p:to>
                                        <p:strVal val="visible"/>
                                      </p:to>
                                    </p:set>
                                    <p:animEffect transition="in" filter="wipe(left)">
                                      <p:cBhvr>
                                        <p:cTn id="57" dur="500"/>
                                        <p:tgtEl>
                                          <p:spTgt spid="2990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June 19 2019</a:t>
            </a:r>
          </a:p>
        </p:txBody>
      </p:sp>
      <p:sp>
        <p:nvSpPr>
          <p:cNvPr id="5" name="Footer Placeholder 4"/>
          <p:cNvSpPr>
            <a:spLocks noGrp="1"/>
          </p:cNvSpPr>
          <p:nvPr>
            <p:ph type="ftr" sz="quarter" idx="11"/>
          </p:nvPr>
        </p:nvSpPr>
        <p:spPr/>
        <p:txBody>
          <a:bodyPr/>
          <a:lstStyle/>
          <a:p>
            <a:r>
              <a:rPr lang="de-DE"/>
              <a:t>PHYS 1444-001, Summer 2019             Dr. Jaehoon Yu</a:t>
            </a:r>
            <a:endParaRPr lang="en-US"/>
          </a:p>
        </p:txBody>
      </p:sp>
      <p:sp>
        <p:nvSpPr>
          <p:cNvPr id="6" name="Slide Number Placeholder 5"/>
          <p:cNvSpPr>
            <a:spLocks noGrp="1"/>
          </p:cNvSpPr>
          <p:nvPr>
            <p:ph type="sldNum" sz="quarter" idx="12"/>
          </p:nvPr>
        </p:nvSpPr>
        <p:spPr/>
        <p:txBody>
          <a:bodyPr/>
          <a:lstStyle/>
          <a:p>
            <a:fld id="{1DE429FC-E08B-B548-83E9-AB59EA872A63}" type="slidenum">
              <a:rPr lang="en-US"/>
              <a:pPr/>
              <a:t>22</a:t>
            </a:fld>
            <a:endParaRPr lang="en-US"/>
          </a:p>
        </p:txBody>
      </p:sp>
      <p:sp>
        <p:nvSpPr>
          <p:cNvPr id="300034" name="Rectangle 2"/>
          <p:cNvSpPr>
            <a:spLocks noGrp="1" noChangeArrowheads="1"/>
          </p:cNvSpPr>
          <p:nvPr>
            <p:ph type="title"/>
          </p:nvPr>
        </p:nvSpPr>
        <p:spPr>
          <a:xfrm>
            <a:off x="76200" y="0"/>
            <a:ext cx="8915400" cy="685800"/>
          </a:xfrm>
        </p:spPr>
        <p:txBody>
          <a:bodyPr/>
          <a:lstStyle/>
          <a:p>
            <a:r>
              <a:rPr lang="en-US"/>
              <a:t>Electric Power</a:t>
            </a:r>
          </a:p>
        </p:txBody>
      </p:sp>
      <p:sp>
        <p:nvSpPr>
          <p:cNvPr id="300035"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Why is the electric energy useful?</a:t>
            </a:r>
          </a:p>
          <a:p>
            <a:pPr marL="742950" lvl="1" indent="-285750">
              <a:spcBef>
                <a:spcPct val="20000"/>
              </a:spcBef>
              <a:buFontTx/>
              <a:buChar char="–"/>
            </a:pPr>
            <a:r>
              <a:rPr lang="en-US" sz="2000" dirty="0">
                <a:solidFill>
                  <a:srgbClr val="660066"/>
                </a:solidFill>
                <a:latin typeface="Arial Narrow" charset="0"/>
                <a:ea typeface="ＭＳ Ｐゴシック" charset="-128"/>
              </a:rPr>
              <a:t>It can transform into different forms of energy easily.</a:t>
            </a:r>
          </a:p>
          <a:p>
            <a:pPr marL="1143000" lvl="2" indent="-228600">
              <a:spcBef>
                <a:spcPct val="20000"/>
              </a:spcBef>
              <a:buFontTx/>
              <a:buChar char="•"/>
            </a:pPr>
            <a:r>
              <a:rPr lang="en-US" sz="1800" dirty="0">
                <a:solidFill>
                  <a:srgbClr val="003300"/>
                </a:solidFill>
                <a:latin typeface="Arial Narrow" charset="0"/>
                <a:ea typeface="ＭＳ Ｐゴシック" charset="-128"/>
              </a:rPr>
              <a:t>Motors, pumps, etc,  transform electric energy to mechanical energy </a:t>
            </a:r>
          </a:p>
          <a:p>
            <a:pPr marL="1143000" lvl="2" indent="-228600">
              <a:spcBef>
                <a:spcPct val="20000"/>
              </a:spcBef>
              <a:buFontTx/>
              <a:buChar char="•"/>
            </a:pPr>
            <a:r>
              <a:rPr lang="en-US" sz="1800" dirty="0">
                <a:solidFill>
                  <a:srgbClr val="003300"/>
                </a:solidFill>
                <a:latin typeface="Arial Narrow" charset="0"/>
                <a:ea typeface="ＭＳ Ｐゴシック" charset="-128"/>
              </a:rPr>
              <a:t>Heaters, dryers, cook-tops, etc, transforms electricity to thermal energy</a:t>
            </a:r>
          </a:p>
          <a:p>
            <a:pPr marL="1143000" lvl="2" indent="-228600">
              <a:spcBef>
                <a:spcPct val="20000"/>
              </a:spcBef>
              <a:buFontTx/>
              <a:buChar char="•"/>
            </a:pPr>
            <a:r>
              <a:rPr lang="en-US" sz="1800" dirty="0">
                <a:solidFill>
                  <a:srgbClr val="003300"/>
                </a:solidFill>
                <a:latin typeface="Arial Narrow" charset="0"/>
                <a:ea typeface="ＭＳ Ｐゴシック" charset="-128"/>
              </a:rPr>
              <a:t>Incandescent light bulb filament transforms electric energy to light energy</a:t>
            </a:r>
          </a:p>
          <a:p>
            <a:pPr marL="1600200" lvl="3" indent="-228600">
              <a:spcBef>
                <a:spcPct val="20000"/>
              </a:spcBef>
              <a:buFontTx/>
              <a:buChar char="–"/>
            </a:pPr>
            <a:r>
              <a:rPr lang="en-US" sz="1800" dirty="0">
                <a:solidFill>
                  <a:srgbClr val="CC00CC"/>
                </a:solidFill>
                <a:latin typeface="Arial Narrow" charset="0"/>
                <a:ea typeface="ＭＳ Ｐゴシック" charset="-128"/>
              </a:rPr>
              <a:t>Only about 10% of the energy turns to light and the 90% lost via heat</a:t>
            </a:r>
          </a:p>
          <a:p>
            <a:pPr marL="1600200" lvl="3" indent="-228600">
              <a:spcBef>
                <a:spcPct val="20000"/>
              </a:spcBef>
              <a:buFontTx/>
              <a:buChar char="–"/>
            </a:pPr>
            <a:r>
              <a:rPr lang="en-US" sz="1800" dirty="0">
                <a:solidFill>
                  <a:srgbClr val="CC00CC"/>
                </a:solidFill>
                <a:latin typeface="Arial Narrow" charset="0"/>
                <a:ea typeface="ＭＳ Ｐゴシック" charset="-128"/>
              </a:rPr>
              <a:t>Typical household light bulb and heating elements have resistance of order a few ohms to a few hundred ohms</a:t>
            </a:r>
          </a:p>
          <a:p>
            <a:pPr marL="342900" indent="-342900">
              <a:spcBef>
                <a:spcPct val="20000"/>
              </a:spcBef>
              <a:buFontTx/>
              <a:buChar char="•"/>
            </a:pPr>
            <a:r>
              <a:rPr lang="en-US" dirty="0">
                <a:solidFill>
                  <a:schemeClr val="accent2"/>
                </a:solidFill>
                <a:latin typeface="Arial Narrow" charset="0"/>
              </a:rPr>
              <a:t>How does electric energy transforms to thermal energy?</a:t>
            </a:r>
          </a:p>
          <a:p>
            <a:pPr marL="742950" lvl="1" indent="-285750">
              <a:spcBef>
                <a:spcPct val="20000"/>
              </a:spcBef>
              <a:buFontTx/>
              <a:buChar char="–"/>
            </a:pPr>
            <a:r>
              <a:rPr lang="en-US" sz="2000" dirty="0">
                <a:solidFill>
                  <a:srgbClr val="660066"/>
                </a:solidFill>
                <a:latin typeface="Arial Narrow" charset="0"/>
                <a:ea typeface="ＭＳ Ｐゴシック" charset="-128"/>
              </a:rPr>
              <a:t>Flowing electrons collide with the vibrating atoms of the wire.</a:t>
            </a:r>
          </a:p>
          <a:p>
            <a:pPr marL="742950" lvl="1" indent="-285750">
              <a:spcBef>
                <a:spcPct val="20000"/>
              </a:spcBef>
              <a:buFontTx/>
              <a:buChar char="–"/>
            </a:pPr>
            <a:r>
              <a:rPr lang="en-US" sz="2000" dirty="0">
                <a:solidFill>
                  <a:srgbClr val="660066"/>
                </a:solidFill>
                <a:latin typeface="Arial Narrow" charset="0"/>
                <a:ea typeface="ＭＳ Ｐゴシック" charset="-128"/>
              </a:rPr>
              <a:t>In each collision, part of electron’s kinetic energy is transferred to the atom it collides with.</a:t>
            </a:r>
          </a:p>
          <a:p>
            <a:pPr marL="742950" lvl="1" indent="-285750">
              <a:spcBef>
                <a:spcPct val="20000"/>
              </a:spcBef>
              <a:buFontTx/>
              <a:buChar char="–"/>
            </a:pPr>
            <a:r>
              <a:rPr lang="en-US" sz="2000" dirty="0">
                <a:solidFill>
                  <a:srgbClr val="660066"/>
                </a:solidFill>
                <a:latin typeface="Arial Narrow" charset="0"/>
                <a:ea typeface="ＭＳ Ｐゴシック" charset="-128"/>
              </a:rPr>
              <a:t>The kinetic energy of wire’s atoms increases, and thus the temperature of the wire increases.</a:t>
            </a:r>
          </a:p>
          <a:p>
            <a:pPr marL="742950" lvl="1" indent="-285750">
              <a:spcBef>
                <a:spcPct val="20000"/>
              </a:spcBef>
              <a:buFontTx/>
              <a:buChar char="–"/>
            </a:pPr>
            <a:r>
              <a:rPr lang="en-US" sz="2000" dirty="0">
                <a:solidFill>
                  <a:srgbClr val="660066"/>
                </a:solidFill>
                <a:latin typeface="Arial Narrow" charset="0"/>
                <a:ea typeface="ＭＳ Ｐゴシック" charset="-128"/>
              </a:rPr>
              <a:t>The increased thermal energy can be transferred as heat through conduction and convection to the air in a heater or to food on a pan, through radiation to bread in a toaster or radiated as light.</a:t>
            </a:r>
          </a:p>
        </p:txBody>
      </p:sp>
    </p:spTree>
    <p:extLst>
      <p:ext uri="{BB962C8B-B14F-4D97-AF65-F5344CB8AC3E}">
        <p14:creationId xmlns:p14="http://schemas.microsoft.com/office/powerpoint/2010/main" val="261179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0035">
                                            <p:txEl>
                                              <p:pRg st="0" end="0"/>
                                            </p:txEl>
                                          </p:spTgt>
                                        </p:tgtEl>
                                        <p:attrNameLst>
                                          <p:attrName>style.visibility</p:attrName>
                                        </p:attrNameLst>
                                      </p:cBhvr>
                                      <p:to>
                                        <p:strVal val="visible"/>
                                      </p:to>
                                    </p:set>
                                    <p:animEffect transition="in" filter="wipe(left)">
                                      <p:cBhvr>
                                        <p:cTn id="7" dur="500"/>
                                        <p:tgtEl>
                                          <p:spTgt spid="300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0035">
                                            <p:txEl>
                                              <p:pRg st="1" end="1"/>
                                            </p:txEl>
                                          </p:spTgt>
                                        </p:tgtEl>
                                        <p:attrNameLst>
                                          <p:attrName>style.visibility</p:attrName>
                                        </p:attrNameLst>
                                      </p:cBhvr>
                                      <p:to>
                                        <p:strVal val="visible"/>
                                      </p:to>
                                    </p:set>
                                    <p:animEffect transition="in" filter="wipe(left)">
                                      <p:cBhvr>
                                        <p:cTn id="12" dur="500"/>
                                        <p:tgtEl>
                                          <p:spTgt spid="300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00035">
                                            <p:txEl>
                                              <p:pRg st="2" end="2"/>
                                            </p:txEl>
                                          </p:spTgt>
                                        </p:tgtEl>
                                        <p:attrNameLst>
                                          <p:attrName>style.visibility</p:attrName>
                                        </p:attrNameLst>
                                      </p:cBhvr>
                                      <p:to>
                                        <p:strVal val="visible"/>
                                      </p:to>
                                    </p:set>
                                    <p:animEffect transition="in" filter="wipe(left)">
                                      <p:cBhvr>
                                        <p:cTn id="17" dur="500"/>
                                        <p:tgtEl>
                                          <p:spTgt spid="300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00035">
                                            <p:txEl>
                                              <p:pRg st="3" end="3"/>
                                            </p:txEl>
                                          </p:spTgt>
                                        </p:tgtEl>
                                        <p:attrNameLst>
                                          <p:attrName>style.visibility</p:attrName>
                                        </p:attrNameLst>
                                      </p:cBhvr>
                                      <p:to>
                                        <p:strVal val="visible"/>
                                      </p:to>
                                    </p:set>
                                    <p:animEffect transition="in" filter="wipe(left)">
                                      <p:cBhvr>
                                        <p:cTn id="22" dur="500"/>
                                        <p:tgtEl>
                                          <p:spTgt spid="3000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00035">
                                            <p:txEl>
                                              <p:pRg st="4" end="4"/>
                                            </p:txEl>
                                          </p:spTgt>
                                        </p:tgtEl>
                                        <p:attrNameLst>
                                          <p:attrName>style.visibility</p:attrName>
                                        </p:attrNameLst>
                                      </p:cBhvr>
                                      <p:to>
                                        <p:strVal val="visible"/>
                                      </p:to>
                                    </p:set>
                                    <p:animEffect transition="in" filter="wipe(left)">
                                      <p:cBhvr>
                                        <p:cTn id="27" dur="500"/>
                                        <p:tgtEl>
                                          <p:spTgt spid="3000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00035">
                                            <p:txEl>
                                              <p:pRg st="5" end="5"/>
                                            </p:txEl>
                                          </p:spTgt>
                                        </p:tgtEl>
                                        <p:attrNameLst>
                                          <p:attrName>style.visibility</p:attrName>
                                        </p:attrNameLst>
                                      </p:cBhvr>
                                      <p:to>
                                        <p:strVal val="visible"/>
                                      </p:to>
                                    </p:set>
                                    <p:animEffect transition="in" filter="wipe(left)">
                                      <p:cBhvr>
                                        <p:cTn id="32" dur="500"/>
                                        <p:tgtEl>
                                          <p:spTgt spid="3000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00035">
                                            <p:txEl>
                                              <p:pRg st="6" end="6"/>
                                            </p:txEl>
                                          </p:spTgt>
                                        </p:tgtEl>
                                        <p:attrNameLst>
                                          <p:attrName>style.visibility</p:attrName>
                                        </p:attrNameLst>
                                      </p:cBhvr>
                                      <p:to>
                                        <p:strVal val="visible"/>
                                      </p:to>
                                    </p:set>
                                    <p:animEffect transition="in" filter="wipe(left)">
                                      <p:cBhvr>
                                        <p:cTn id="37" dur="500"/>
                                        <p:tgtEl>
                                          <p:spTgt spid="3000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00035">
                                            <p:txEl>
                                              <p:pRg st="7" end="7"/>
                                            </p:txEl>
                                          </p:spTgt>
                                        </p:tgtEl>
                                        <p:attrNameLst>
                                          <p:attrName>style.visibility</p:attrName>
                                        </p:attrNameLst>
                                      </p:cBhvr>
                                      <p:to>
                                        <p:strVal val="visible"/>
                                      </p:to>
                                    </p:set>
                                    <p:animEffect transition="in" filter="wipe(left)">
                                      <p:cBhvr>
                                        <p:cTn id="42" dur="500"/>
                                        <p:tgtEl>
                                          <p:spTgt spid="30003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00035">
                                            <p:txEl>
                                              <p:pRg st="8" end="8"/>
                                            </p:txEl>
                                          </p:spTgt>
                                        </p:tgtEl>
                                        <p:attrNameLst>
                                          <p:attrName>style.visibility</p:attrName>
                                        </p:attrNameLst>
                                      </p:cBhvr>
                                      <p:to>
                                        <p:strVal val="visible"/>
                                      </p:to>
                                    </p:set>
                                    <p:animEffect transition="in" filter="wipe(left)">
                                      <p:cBhvr>
                                        <p:cTn id="47" dur="500"/>
                                        <p:tgtEl>
                                          <p:spTgt spid="30003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00035">
                                            <p:txEl>
                                              <p:pRg st="9" end="9"/>
                                            </p:txEl>
                                          </p:spTgt>
                                        </p:tgtEl>
                                        <p:attrNameLst>
                                          <p:attrName>style.visibility</p:attrName>
                                        </p:attrNameLst>
                                      </p:cBhvr>
                                      <p:to>
                                        <p:strVal val="visible"/>
                                      </p:to>
                                    </p:set>
                                    <p:animEffect transition="in" filter="wipe(left)">
                                      <p:cBhvr>
                                        <p:cTn id="52" dur="500"/>
                                        <p:tgtEl>
                                          <p:spTgt spid="30003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00035">
                                            <p:txEl>
                                              <p:pRg st="10" end="10"/>
                                            </p:txEl>
                                          </p:spTgt>
                                        </p:tgtEl>
                                        <p:attrNameLst>
                                          <p:attrName>style.visibility</p:attrName>
                                        </p:attrNameLst>
                                      </p:cBhvr>
                                      <p:to>
                                        <p:strVal val="visible"/>
                                      </p:to>
                                    </p:set>
                                    <p:animEffect transition="in" filter="wipe(left)">
                                      <p:cBhvr>
                                        <p:cTn id="57" dur="500"/>
                                        <p:tgtEl>
                                          <p:spTgt spid="30003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00035">
                                            <p:txEl>
                                              <p:pRg st="11" end="11"/>
                                            </p:txEl>
                                          </p:spTgt>
                                        </p:tgtEl>
                                        <p:attrNameLst>
                                          <p:attrName>style.visibility</p:attrName>
                                        </p:attrNameLst>
                                      </p:cBhvr>
                                      <p:to>
                                        <p:strVal val="visible"/>
                                      </p:to>
                                    </p:set>
                                    <p:animEffect transition="in" filter="wipe(left)">
                                      <p:cBhvr>
                                        <p:cTn id="62" dur="500"/>
                                        <p:tgtEl>
                                          <p:spTgt spid="30003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Wednesday, June 19 2019</a:t>
            </a:r>
          </a:p>
        </p:txBody>
      </p:sp>
      <p:sp>
        <p:nvSpPr>
          <p:cNvPr id="17" name="Footer Placeholder 4"/>
          <p:cNvSpPr>
            <a:spLocks noGrp="1"/>
          </p:cNvSpPr>
          <p:nvPr>
            <p:ph type="ftr" sz="quarter" idx="11"/>
          </p:nvPr>
        </p:nvSpPr>
        <p:spPr/>
        <p:txBody>
          <a:bodyPr/>
          <a:lstStyle/>
          <a:p>
            <a:r>
              <a:rPr lang="de-DE"/>
              <a:t>PHYS 1444-001, Summer 2019             Dr. Jaehoon Yu</a:t>
            </a:r>
            <a:endParaRPr lang="en-US"/>
          </a:p>
        </p:txBody>
      </p:sp>
      <p:sp>
        <p:nvSpPr>
          <p:cNvPr id="18" name="Slide Number Placeholder 5"/>
          <p:cNvSpPr>
            <a:spLocks noGrp="1"/>
          </p:cNvSpPr>
          <p:nvPr>
            <p:ph type="sldNum" sz="quarter" idx="12"/>
          </p:nvPr>
        </p:nvSpPr>
        <p:spPr/>
        <p:txBody>
          <a:bodyPr/>
          <a:lstStyle/>
          <a:p>
            <a:fld id="{EFFB50AE-1756-5A4F-8ABA-D2E7F7AA32F7}" type="slidenum">
              <a:rPr lang="en-US"/>
              <a:pPr/>
              <a:t>23</a:t>
            </a:fld>
            <a:endParaRPr lang="en-US"/>
          </a:p>
        </p:txBody>
      </p:sp>
      <p:sp>
        <p:nvSpPr>
          <p:cNvPr id="301058" name="Rectangle 2"/>
          <p:cNvSpPr>
            <a:spLocks noGrp="1" noChangeArrowheads="1"/>
          </p:cNvSpPr>
          <p:nvPr>
            <p:ph type="title"/>
          </p:nvPr>
        </p:nvSpPr>
        <p:spPr>
          <a:xfrm>
            <a:off x="685800" y="0"/>
            <a:ext cx="7772400" cy="609600"/>
          </a:xfrm>
        </p:spPr>
        <p:txBody>
          <a:bodyPr/>
          <a:lstStyle/>
          <a:p>
            <a:r>
              <a:rPr lang="en-US" sz="4000"/>
              <a:t>Electric Power</a:t>
            </a:r>
          </a:p>
        </p:txBody>
      </p:sp>
      <p:sp>
        <p:nvSpPr>
          <p:cNvPr id="301059" name="Rectangle 3"/>
          <p:cNvSpPr>
            <a:spLocks noGrp="1" noChangeArrowheads="1"/>
          </p:cNvSpPr>
          <p:nvPr>
            <p:ph type="body" idx="1"/>
          </p:nvPr>
        </p:nvSpPr>
        <p:spPr>
          <a:xfrm>
            <a:off x="152400" y="457200"/>
            <a:ext cx="8991600" cy="6324600"/>
          </a:xfrm>
        </p:spPr>
        <p:txBody>
          <a:bodyPr/>
          <a:lstStyle/>
          <a:p>
            <a:pPr>
              <a:lnSpc>
                <a:spcPct val="90000"/>
              </a:lnSpc>
            </a:pPr>
            <a:r>
              <a:rPr lang="en-US" sz="2800" dirty="0"/>
              <a:t>How do we find out the power transformed by an electric device?</a:t>
            </a:r>
          </a:p>
          <a:p>
            <a:pPr lvl="1">
              <a:lnSpc>
                <a:spcPct val="90000"/>
              </a:lnSpc>
            </a:pPr>
            <a:r>
              <a:rPr lang="en-US" sz="2400" dirty="0"/>
              <a:t>What is definition of the power?</a:t>
            </a:r>
          </a:p>
          <a:p>
            <a:pPr lvl="2">
              <a:lnSpc>
                <a:spcPct val="90000"/>
              </a:lnSpc>
            </a:pPr>
            <a:r>
              <a:rPr lang="en-US" sz="2000" dirty="0"/>
              <a:t>The rate at which work is done or the energy is transformed</a:t>
            </a:r>
          </a:p>
          <a:p>
            <a:pPr>
              <a:lnSpc>
                <a:spcPct val="90000"/>
              </a:lnSpc>
            </a:pPr>
            <a:r>
              <a:rPr lang="en-US" sz="2800" dirty="0"/>
              <a:t>What is the energy transformed when an infinitesimal charge </a:t>
            </a:r>
            <a:r>
              <a:rPr lang="en-US" sz="2800" dirty="0" err="1"/>
              <a:t>dq</a:t>
            </a:r>
            <a:r>
              <a:rPr lang="en-US" sz="2800" dirty="0"/>
              <a:t> moves through a potential difference V?</a:t>
            </a:r>
          </a:p>
          <a:p>
            <a:pPr lvl="1">
              <a:lnSpc>
                <a:spcPct val="90000"/>
              </a:lnSpc>
            </a:pPr>
            <a:r>
              <a:rPr lang="en-US" sz="2400" dirty="0" err="1"/>
              <a:t>dU</a:t>
            </a:r>
            <a:r>
              <a:rPr lang="en-US" sz="2400" dirty="0"/>
              <a:t>=</a:t>
            </a:r>
            <a:r>
              <a:rPr lang="en-US" sz="2400" dirty="0" err="1"/>
              <a:t>Vdq</a:t>
            </a:r>
            <a:endParaRPr lang="en-US" sz="2400" dirty="0"/>
          </a:p>
          <a:p>
            <a:pPr lvl="1">
              <a:lnSpc>
                <a:spcPct val="90000"/>
              </a:lnSpc>
            </a:pPr>
            <a:r>
              <a:rPr lang="en-US" sz="2400" dirty="0"/>
              <a:t>If </a:t>
            </a:r>
            <a:r>
              <a:rPr lang="en-US" sz="2400" dirty="0" err="1"/>
              <a:t>dt</a:t>
            </a:r>
            <a:r>
              <a:rPr lang="en-US" sz="2400" dirty="0"/>
              <a:t> is the time required for an amount of charge </a:t>
            </a:r>
            <a:r>
              <a:rPr lang="en-US" sz="2400" dirty="0" err="1"/>
              <a:t>dq</a:t>
            </a:r>
            <a:r>
              <a:rPr lang="en-US" sz="2400" dirty="0"/>
              <a:t> to move through the potential difference V, the power P is </a:t>
            </a:r>
          </a:p>
          <a:p>
            <a:pPr lvl="1">
              <a:lnSpc>
                <a:spcPct val="90000"/>
              </a:lnSpc>
            </a:pPr>
            <a:r>
              <a:rPr lang="en-US" sz="2400" dirty="0"/>
              <a:t> </a:t>
            </a:r>
          </a:p>
          <a:p>
            <a:pPr lvl="1">
              <a:lnSpc>
                <a:spcPct val="90000"/>
              </a:lnSpc>
            </a:pPr>
            <a:r>
              <a:rPr lang="en-US" sz="2400" dirty="0"/>
              <a:t>Thus, we obtain                  .  </a:t>
            </a:r>
          </a:p>
          <a:p>
            <a:pPr lvl="1">
              <a:lnSpc>
                <a:spcPct val="90000"/>
              </a:lnSpc>
            </a:pPr>
            <a:r>
              <a:rPr lang="en-US" sz="2400" dirty="0"/>
              <a:t>What is the unit?</a:t>
            </a:r>
          </a:p>
          <a:p>
            <a:pPr lvl="1">
              <a:lnSpc>
                <a:spcPct val="90000"/>
              </a:lnSpc>
            </a:pPr>
            <a:r>
              <a:rPr lang="en-US" sz="2400" dirty="0"/>
              <a:t>What kind of quantity is the electrical power? </a:t>
            </a:r>
          </a:p>
          <a:p>
            <a:pPr lvl="2">
              <a:lnSpc>
                <a:spcPct val="90000"/>
              </a:lnSpc>
            </a:pPr>
            <a:r>
              <a:rPr lang="en-US" sz="2000" dirty="0"/>
              <a:t>Scalar</a:t>
            </a:r>
          </a:p>
          <a:p>
            <a:pPr lvl="1">
              <a:lnSpc>
                <a:spcPct val="90000"/>
              </a:lnSpc>
            </a:pPr>
            <a:r>
              <a:rPr lang="en-US" sz="2400" u="sng" dirty="0">
                <a:solidFill>
                  <a:srgbClr val="CC0000"/>
                </a:solidFill>
              </a:rPr>
              <a:t>P=IV can apply to any devices while the formula with resistance can only apply to devices that has resistance.</a:t>
            </a:r>
          </a:p>
        </p:txBody>
      </p:sp>
      <p:graphicFrame>
        <p:nvGraphicFramePr>
          <p:cNvPr id="301060" name="Object 4"/>
          <p:cNvGraphicFramePr>
            <a:graphicFrameLocks noChangeAspect="1"/>
          </p:cNvGraphicFramePr>
          <p:nvPr/>
        </p:nvGraphicFramePr>
        <p:xfrm>
          <a:off x="1084263" y="3641725"/>
          <a:ext cx="530225" cy="336550"/>
        </p:xfrm>
        <a:graphic>
          <a:graphicData uri="http://schemas.openxmlformats.org/presentationml/2006/ole">
            <mc:AlternateContent xmlns:mc="http://schemas.openxmlformats.org/markup-compatibility/2006">
              <mc:Choice xmlns:v="urn:schemas-microsoft-com:vml" Requires="v">
                <p:oleObj spid="_x0000_s132439" name="Equation" r:id="rId3" imgW="253800" imgH="152280" progId="Equation.DSMT4">
                  <p:embed/>
                </p:oleObj>
              </mc:Choice>
              <mc:Fallback>
                <p:oleObj name="Equation" r:id="rId3" imgW="253800" imgH="152280" progId="Equation.DSMT4">
                  <p:embed/>
                  <p:pic>
                    <p:nvPicPr>
                      <p:cNvPr id="30106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63" y="3641725"/>
                        <a:ext cx="530225" cy="3365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5"/>
          <p:cNvGrpSpPr>
            <a:grpSpLocks/>
          </p:cNvGrpSpPr>
          <p:nvPr/>
        </p:nvGrpSpPr>
        <p:grpSpPr bwMode="auto">
          <a:xfrm>
            <a:off x="2836863" y="3505200"/>
            <a:ext cx="2954337" cy="533400"/>
            <a:chOff x="2651" y="2976"/>
            <a:chExt cx="1861" cy="336"/>
          </a:xfrm>
        </p:grpSpPr>
        <p:sp>
          <p:nvSpPr>
            <p:cNvPr id="301062" name="Oval 6"/>
            <p:cNvSpPr>
              <a:spLocks noChangeArrowheads="1"/>
            </p:cNvSpPr>
            <p:nvPr/>
          </p:nvSpPr>
          <p:spPr bwMode="auto">
            <a:xfrm>
              <a:off x="2651" y="2976"/>
              <a:ext cx="528" cy="336"/>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
          <p:nvSpPr>
            <p:cNvPr id="301063" name="Text Box 7"/>
            <p:cNvSpPr txBox="1">
              <a:spLocks noChangeArrowheads="1"/>
            </p:cNvSpPr>
            <p:nvPr/>
          </p:nvSpPr>
          <p:spPr bwMode="auto">
            <a:xfrm>
              <a:off x="3563" y="3010"/>
              <a:ext cx="949"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b="1">
                  <a:solidFill>
                    <a:srgbClr val="CC0000"/>
                  </a:solidFill>
                  <a:latin typeface="Arial Narrow" charset="0"/>
                </a:rPr>
                <a:t>What is this?</a:t>
              </a:r>
            </a:p>
          </p:txBody>
        </p:sp>
        <p:cxnSp>
          <p:nvCxnSpPr>
            <p:cNvPr id="301064" name="AutoShape 8"/>
            <p:cNvCxnSpPr>
              <a:cxnSpLocks noChangeShapeType="1"/>
              <a:stCxn id="301063" idx="1"/>
              <a:endCxn id="301062" idx="6"/>
            </p:cNvCxnSpPr>
            <p:nvPr/>
          </p:nvCxnSpPr>
          <p:spPr bwMode="auto">
            <a:xfrm rot="10800000">
              <a:off x="3188" y="3144"/>
              <a:ext cx="366" cy="0"/>
            </a:xfrm>
            <a:prstGeom prst="straightConnector1">
              <a:avLst/>
            </a:prstGeom>
            <a:noFill/>
            <a:ln w="28575">
              <a:solidFill>
                <a:srgbClr val="CC0000"/>
              </a:solidFill>
              <a:round/>
              <a:headEnd/>
              <a:tailEnd type="triangle" w="med" len="med"/>
            </a:ln>
            <a:effectLst/>
          </p:spPr>
        </p:cxnSp>
      </p:grpSp>
      <p:graphicFrame>
        <p:nvGraphicFramePr>
          <p:cNvPr id="301065" name="Object 9"/>
          <p:cNvGraphicFramePr>
            <a:graphicFrameLocks noChangeAspect="1"/>
          </p:cNvGraphicFramePr>
          <p:nvPr/>
        </p:nvGraphicFramePr>
        <p:xfrm>
          <a:off x="1598613" y="3584575"/>
          <a:ext cx="1085850" cy="449263"/>
        </p:xfrm>
        <a:graphic>
          <a:graphicData uri="http://schemas.openxmlformats.org/presentationml/2006/ole">
            <mc:AlternateContent xmlns:mc="http://schemas.openxmlformats.org/markup-compatibility/2006">
              <mc:Choice xmlns:v="urn:schemas-microsoft-com:vml" Requires="v">
                <p:oleObj spid="_x0000_s132440" name="Equation" r:id="rId5" imgW="520560" imgH="203040" progId="Equation.DSMT4">
                  <p:embed/>
                </p:oleObj>
              </mc:Choice>
              <mc:Fallback>
                <p:oleObj name="Equation" r:id="rId5" imgW="520560" imgH="203040" progId="Equation.DSMT4">
                  <p:embed/>
                  <p:pic>
                    <p:nvPicPr>
                      <p:cNvPr id="301065"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3584575"/>
                        <a:ext cx="10858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6" name="Object 10"/>
          <p:cNvGraphicFramePr>
            <a:graphicFrameLocks noChangeAspect="1"/>
          </p:cNvGraphicFramePr>
          <p:nvPr/>
        </p:nvGraphicFramePr>
        <p:xfrm>
          <a:off x="2620963" y="3627438"/>
          <a:ext cx="292100" cy="365125"/>
        </p:xfrm>
        <a:graphic>
          <a:graphicData uri="http://schemas.openxmlformats.org/presentationml/2006/ole">
            <mc:AlternateContent xmlns:mc="http://schemas.openxmlformats.org/markup-compatibility/2006">
              <mc:Choice xmlns:v="urn:schemas-microsoft-com:vml" Requires="v">
                <p:oleObj spid="_x0000_s132441" name="Equation" r:id="rId7" imgW="139680" imgH="164880" progId="Equation.DSMT4">
                  <p:embed/>
                </p:oleObj>
              </mc:Choice>
              <mc:Fallback>
                <p:oleObj name="Equation" r:id="rId7" imgW="139680" imgH="164880" progId="Equation.DSMT4">
                  <p:embed/>
                  <p:pic>
                    <p:nvPicPr>
                      <p:cNvPr id="30106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0963" y="3627438"/>
                        <a:ext cx="2921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7" name="Object 11"/>
          <p:cNvGraphicFramePr>
            <a:graphicFrameLocks noChangeAspect="1"/>
          </p:cNvGraphicFramePr>
          <p:nvPr/>
        </p:nvGraphicFramePr>
        <p:xfrm>
          <a:off x="2830513" y="3581400"/>
          <a:ext cx="768350" cy="449263"/>
        </p:xfrm>
        <a:graphic>
          <a:graphicData uri="http://schemas.openxmlformats.org/presentationml/2006/ole">
            <mc:AlternateContent xmlns:mc="http://schemas.openxmlformats.org/markup-compatibility/2006">
              <mc:Choice xmlns:v="urn:schemas-microsoft-com:vml" Requires="v">
                <p:oleObj spid="_x0000_s132442" name="Equation" r:id="rId9" imgW="368280" imgH="203040" progId="Equation.DSMT4">
                  <p:embed/>
                </p:oleObj>
              </mc:Choice>
              <mc:Fallback>
                <p:oleObj name="Equation" r:id="rId9" imgW="368280" imgH="203040" progId="Equation.DSMT4">
                  <p:embed/>
                  <p:pic>
                    <p:nvPicPr>
                      <p:cNvPr id="301067"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0513" y="3581400"/>
                        <a:ext cx="7683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8" name="Object 12"/>
          <p:cNvGraphicFramePr>
            <a:graphicFrameLocks noChangeAspect="1"/>
          </p:cNvGraphicFramePr>
          <p:nvPr/>
        </p:nvGraphicFramePr>
        <p:xfrm>
          <a:off x="3011488" y="4038600"/>
          <a:ext cx="874712" cy="365125"/>
        </p:xfrm>
        <a:graphic>
          <a:graphicData uri="http://schemas.openxmlformats.org/presentationml/2006/ole">
            <mc:AlternateContent xmlns:mc="http://schemas.openxmlformats.org/markup-compatibility/2006">
              <mc:Choice xmlns:v="urn:schemas-microsoft-com:vml" Requires="v">
                <p:oleObj spid="_x0000_s132443" name="Equation" r:id="rId11" imgW="419040" imgH="164880" progId="Equation.DSMT4">
                  <p:embed/>
                </p:oleObj>
              </mc:Choice>
              <mc:Fallback>
                <p:oleObj name="Equation" r:id="rId11" imgW="419040" imgH="164880" progId="Equation.DSMT4">
                  <p:embed/>
                  <p:pic>
                    <p:nvPicPr>
                      <p:cNvPr id="301068"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11488" y="4038600"/>
                        <a:ext cx="874712" cy="3651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69" name="Text Box 13"/>
          <p:cNvSpPr txBox="1">
            <a:spLocks noChangeArrowheads="1"/>
          </p:cNvSpPr>
          <p:nvPr/>
        </p:nvSpPr>
        <p:spPr bwMode="auto">
          <a:xfrm>
            <a:off x="3048000" y="4495800"/>
            <a:ext cx="13716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Watts = J/s </a:t>
            </a:r>
          </a:p>
        </p:txBody>
      </p:sp>
      <p:graphicFrame>
        <p:nvGraphicFramePr>
          <p:cNvPr id="301070" name="Object 14"/>
          <p:cNvGraphicFramePr>
            <a:graphicFrameLocks noChangeAspect="1"/>
          </p:cNvGraphicFramePr>
          <p:nvPr/>
        </p:nvGraphicFramePr>
        <p:xfrm>
          <a:off x="6735763" y="3776663"/>
          <a:ext cx="1722437" cy="871537"/>
        </p:xfrm>
        <a:graphic>
          <a:graphicData uri="http://schemas.openxmlformats.org/presentationml/2006/ole">
            <mc:AlternateContent xmlns:mc="http://schemas.openxmlformats.org/markup-compatibility/2006">
              <mc:Choice xmlns:v="urn:schemas-microsoft-com:vml" Requires="v">
                <p:oleObj spid="_x0000_s132444" name="Equation" r:id="rId13" imgW="825480" imgH="393480" progId="Equation.DSMT4">
                  <p:embed/>
                </p:oleObj>
              </mc:Choice>
              <mc:Fallback>
                <p:oleObj name="Equation" r:id="rId13" imgW="825480" imgH="393480" progId="Equation.DSMT4">
                  <p:embed/>
                  <p:pic>
                    <p:nvPicPr>
                      <p:cNvPr id="30107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3" y="3776663"/>
                        <a:ext cx="1722437" cy="871537"/>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71" name="Text Box 15"/>
          <p:cNvSpPr txBox="1">
            <a:spLocks noChangeArrowheads="1"/>
          </p:cNvSpPr>
          <p:nvPr/>
        </p:nvSpPr>
        <p:spPr bwMode="auto">
          <a:xfrm>
            <a:off x="4267200" y="4013200"/>
            <a:ext cx="2438400" cy="396875"/>
          </a:xfrm>
          <a:prstGeom prst="rect">
            <a:avLst/>
          </a:prstGeom>
          <a:noFill/>
          <a:ln w="28575">
            <a:noFill/>
            <a:miter lim="800000"/>
            <a:headEnd/>
            <a:tailEnd/>
          </a:ln>
          <a:effectLst/>
        </p:spPr>
        <p:txBody>
          <a:bodyPr>
            <a:prstTxWarp prst="textNoShape">
              <a:avLst/>
            </a:prstTxWarp>
            <a:spAutoFit/>
          </a:bodyPr>
          <a:lstStyle/>
          <a:p>
            <a:r>
              <a:rPr lang="en-US" sz="2000" b="1">
                <a:solidFill>
                  <a:srgbClr val="660066"/>
                </a:solidFill>
                <a:latin typeface="Arial Narrow" charset="0"/>
              </a:rPr>
              <a:t>In terms of resistance </a:t>
            </a:r>
          </a:p>
        </p:txBody>
      </p:sp>
    </p:spTree>
    <p:extLst>
      <p:ext uri="{BB962C8B-B14F-4D97-AF65-F5344CB8AC3E}">
        <p14:creationId xmlns:p14="http://schemas.microsoft.com/office/powerpoint/2010/main" val="335067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1059">
                                            <p:txEl>
                                              <p:pRg st="0" end="0"/>
                                            </p:txEl>
                                          </p:spTgt>
                                        </p:tgtEl>
                                        <p:attrNameLst>
                                          <p:attrName>style.visibility</p:attrName>
                                        </p:attrNameLst>
                                      </p:cBhvr>
                                      <p:to>
                                        <p:strVal val="visible"/>
                                      </p:to>
                                    </p:set>
                                    <p:animEffect transition="in" filter="wipe(left)">
                                      <p:cBhvr>
                                        <p:cTn id="7" dur="500"/>
                                        <p:tgtEl>
                                          <p:spTgt spid="301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1059">
                                            <p:txEl>
                                              <p:pRg st="1" end="1"/>
                                            </p:txEl>
                                          </p:spTgt>
                                        </p:tgtEl>
                                        <p:attrNameLst>
                                          <p:attrName>style.visibility</p:attrName>
                                        </p:attrNameLst>
                                      </p:cBhvr>
                                      <p:to>
                                        <p:strVal val="visible"/>
                                      </p:to>
                                    </p:set>
                                    <p:animEffect transition="in" filter="wipe(left)">
                                      <p:cBhvr>
                                        <p:cTn id="12" dur="500"/>
                                        <p:tgtEl>
                                          <p:spTgt spid="301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01059">
                                            <p:txEl>
                                              <p:pRg st="2" end="2"/>
                                            </p:txEl>
                                          </p:spTgt>
                                        </p:tgtEl>
                                        <p:attrNameLst>
                                          <p:attrName>style.visibility</p:attrName>
                                        </p:attrNameLst>
                                      </p:cBhvr>
                                      <p:to>
                                        <p:strVal val="visible"/>
                                      </p:to>
                                    </p:set>
                                    <p:animEffect transition="in" filter="wipe(left)">
                                      <p:cBhvr>
                                        <p:cTn id="17" dur="500"/>
                                        <p:tgtEl>
                                          <p:spTgt spid="301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01059">
                                            <p:txEl>
                                              <p:pRg st="3" end="3"/>
                                            </p:txEl>
                                          </p:spTgt>
                                        </p:tgtEl>
                                        <p:attrNameLst>
                                          <p:attrName>style.visibility</p:attrName>
                                        </p:attrNameLst>
                                      </p:cBhvr>
                                      <p:to>
                                        <p:strVal val="visible"/>
                                      </p:to>
                                    </p:set>
                                    <p:animEffect transition="in" filter="wipe(left)">
                                      <p:cBhvr>
                                        <p:cTn id="22" dur="500"/>
                                        <p:tgtEl>
                                          <p:spTgt spid="3010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01059">
                                            <p:txEl>
                                              <p:pRg st="4" end="4"/>
                                            </p:txEl>
                                          </p:spTgt>
                                        </p:tgtEl>
                                        <p:attrNameLst>
                                          <p:attrName>style.visibility</p:attrName>
                                        </p:attrNameLst>
                                      </p:cBhvr>
                                      <p:to>
                                        <p:strVal val="visible"/>
                                      </p:to>
                                    </p:set>
                                    <p:animEffect transition="in" filter="wipe(left)">
                                      <p:cBhvr>
                                        <p:cTn id="27" dur="500"/>
                                        <p:tgtEl>
                                          <p:spTgt spid="3010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01059">
                                            <p:txEl>
                                              <p:pRg st="5" end="5"/>
                                            </p:txEl>
                                          </p:spTgt>
                                        </p:tgtEl>
                                        <p:attrNameLst>
                                          <p:attrName>style.visibility</p:attrName>
                                        </p:attrNameLst>
                                      </p:cBhvr>
                                      <p:to>
                                        <p:strVal val="visible"/>
                                      </p:to>
                                    </p:set>
                                    <p:animEffect transition="in" filter="wipe(left)">
                                      <p:cBhvr>
                                        <p:cTn id="32" dur="500"/>
                                        <p:tgtEl>
                                          <p:spTgt spid="30105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01059">
                                            <p:txEl>
                                              <p:pRg st="6" end="6"/>
                                            </p:txEl>
                                          </p:spTgt>
                                        </p:tgtEl>
                                        <p:attrNameLst>
                                          <p:attrName>style.visibility</p:attrName>
                                        </p:attrNameLst>
                                      </p:cBhvr>
                                      <p:to>
                                        <p:strVal val="visible"/>
                                      </p:to>
                                    </p:set>
                                    <p:animEffect transition="in" filter="wipe(left)">
                                      <p:cBhvr>
                                        <p:cTn id="37" dur="500"/>
                                        <p:tgtEl>
                                          <p:spTgt spid="301059">
                                            <p:txEl>
                                              <p:pRg st="6" end="6"/>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301060"/>
                                        </p:tgtEl>
                                        <p:attrNameLst>
                                          <p:attrName>style.visibility</p:attrName>
                                        </p:attrNameLst>
                                      </p:cBhvr>
                                      <p:to>
                                        <p:strVal val="visible"/>
                                      </p:to>
                                    </p:set>
                                    <p:animEffect transition="in" filter="wipe(left)">
                                      <p:cBhvr>
                                        <p:cTn id="40" dur="500"/>
                                        <p:tgtEl>
                                          <p:spTgt spid="30106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01065"/>
                                        </p:tgtEl>
                                        <p:attrNameLst>
                                          <p:attrName>style.visibility</p:attrName>
                                        </p:attrNameLst>
                                      </p:cBhvr>
                                      <p:to>
                                        <p:strVal val="visible"/>
                                      </p:to>
                                    </p:set>
                                    <p:animEffect transition="in" filter="wipe(left)">
                                      <p:cBhvr>
                                        <p:cTn id="45" dur="500"/>
                                        <p:tgtEl>
                                          <p:spTgt spid="30106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01066"/>
                                        </p:tgtEl>
                                        <p:attrNameLst>
                                          <p:attrName>style.visibility</p:attrName>
                                        </p:attrNameLst>
                                      </p:cBhvr>
                                      <p:to>
                                        <p:strVal val="visible"/>
                                      </p:to>
                                    </p:set>
                                    <p:animEffect transition="in" filter="wipe(left)">
                                      <p:cBhvr>
                                        <p:cTn id="50" dur="500"/>
                                        <p:tgtEl>
                                          <p:spTgt spid="30106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01067"/>
                                        </p:tgtEl>
                                        <p:attrNameLst>
                                          <p:attrName>style.visibility</p:attrName>
                                        </p:attrNameLst>
                                      </p:cBhvr>
                                      <p:to>
                                        <p:strVal val="visible"/>
                                      </p:to>
                                    </p:set>
                                    <p:animEffect transition="in" filter="wipe(left)">
                                      <p:cBhvr>
                                        <p:cTn id="55" dur="500"/>
                                        <p:tgtEl>
                                          <p:spTgt spid="30106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nodeType="click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wipe(right)">
                                      <p:cBhvr>
                                        <p:cTn id="60" dur="500"/>
                                        <p:tgtEl>
                                          <p:spTgt spid="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301059">
                                            <p:txEl>
                                              <p:pRg st="7" end="7"/>
                                            </p:txEl>
                                          </p:spTgt>
                                        </p:tgtEl>
                                        <p:attrNameLst>
                                          <p:attrName>style.visibility</p:attrName>
                                        </p:attrNameLst>
                                      </p:cBhvr>
                                      <p:to>
                                        <p:strVal val="visible"/>
                                      </p:to>
                                    </p:set>
                                    <p:animEffect transition="in" filter="wipe(left)">
                                      <p:cBhvr>
                                        <p:cTn id="65" dur="500"/>
                                        <p:tgtEl>
                                          <p:spTgt spid="301059">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301068"/>
                                        </p:tgtEl>
                                        <p:attrNameLst>
                                          <p:attrName>style.visibility</p:attrName>
                                        </p:attrNameLst>
                                      </p:cBhvr>
                                      <p:to>
                                        <p:strVal val="visible"/>
                                      </p:to>
                                    </p:set>
                                    <p:animEffect transition="in" filter="wipe(left)">
                                      <p:cBhvr>
                                        <p:cTn id="70" dur="500"/>
                                        <p:tgtEl>
                                          <p:spTgt spid="30106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iterate type="wd">
                                    <p:tmPct val="10000"/>
                                  </p:iterate>
                                  <p:childTnLst>
                                    <p:set>
                                      <p:cBhvr>
                                        <p:cTn id="74" dur="1" fill="hold">
                                          <p:stCondLst>
                                            <p:cond delay="0"/>
                                          </p:stCondLst>
                                        </p:cTn>
                                        <p:tgtEl>
                                          <p:spTgt spid="301071"/>
                                        </p:tgtEl>
                                        <p:attrNameLst>
                                          <p:attrName>style.visibility</p:attrName>
                                        </p:attrNameLst>
                                      </p:cBhvr>
                                      <p:to>
                                        <p:strVal val="visible"/>
                                      </p:to>
                                    </p:set>
                                    <p:animEffect transition="in" filter="wipe(left)">
                                      <p:cBhvr>
                                        <p:cTn id="75" dur="500"/>
                                        <p:tgtEl>
                                          <p:spTgt spid="301071"/>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01070"/>
                                        </p:tgtEl>
                                        <p:attrNameLst>
                                          <p:attrName>style.visibility</p:attrName>
                                        </p:attrNameLst>
                                      </p:cBhvr>
                                      <p:to>
                                        <p:strVal val="visible"/>
                                      </p:to>
                                    </p:set>
                                    <p:animEffect transition="in" filter="wipe(left)">
                                      <p:cBhvr>
                                        <p:cTn id="80" dur="500"/>
                                        <p:tgtEl>
                                          <p:spTgt spid="30107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iterate type="wd">
                                    <p:tmPct val="10000"/>
                                  </p:iterate>
                                  <p:childTnLst>
                                    <p:set>
                                      <p:cBhvr>
                                        <p:cTn id="84" dur="1" fill="hold">
                                          <p:stCondLst>
                                            <p:cond delay="0"/>
                                          </p:stCondLst>
                                        </p:cTn>
                                        <p:tgtEl>
                                          <p:spTgt spid="301059">
                                            <p:txEl>
                                              <p:pRg st="8" end="8"/>
                                            </p:txEl>
                                          </p:spTgt>
                                        </p:tgtEl>
                                        <p:attrNameLst>
                                          <p:attrName>style.visibility</p:attrName>
                                        </p:attrNameLst>
                                      </p:cBhvr>
                                      <p:to>
                                        <p:strVal val="visible"/>
                                      </p:to>
                                    </p:set>
                                    <p:animEffect transition="in" filter="wipe(left)">
                                      <p:cBhvr>
                                        <p:cTn id="85" dur="500"/>
                                        <p:tgtEl>
                                          <p:spTgt spid="301059">
                                            <p:txEl>
                                              <p:pRg st="8" end="8"/>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301069"/>
                                        </p:tgtEl>
                                        <p:attrNameLst>
                                          <p:attrName>style.visibility</p:attrName>
                                        </p:attrNameLst>
                                      </p:cBhvr>
                                      <p:to>
                                        <p:strVal val="visible"/>
                                      </p:to>
                                    </p:set>
                                    <p:animEffect transition="in" filter="wipe(left)">
                                      <p:cBhvr>
                                        <p:cTn id="90" dur="500"/>
                                        <p:tgtEl>
                                          <p:spTgt spid="30106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iterate type="wd">
                                    <p:tmPct val="10000"/>
                                  </p:iterate>
                                  <p:childTnLst>
                                    <p:set>
                                      <p:cBhvr>
                                        <p:cTn id="94" dur="1" fill="hold">
                                          <p:stCondLst>
                                            <p:cond delay="0"/>
                                          </p:stCondLst>
                                        </p:cTn>
                                        <p:tgtEl>
                                          <p:spTgt spid="301059">
                                            <p:txEl>
                                              <p:pRg st="9" end="9"/>
                                            </p:txEl>
                                          </p:spTgt>
                                        </p:tgtEl>
                                        <p:attrNameLst>
                                          <p:attrName>style.visibility</p:attrName>
                                        </p:attrNameLst>
                                      </p:cBhvr>
                                      <p:to>
                                        <p:strVal val="visible"/>
                                      </p:to>
                                    </p:set>
                                    <p:animEffect transition="in" filter="wipe(left)">
                                      <p:cBhvr>
                                        <p:cTn id="95" dur="500"/>
                                        <p:tgtEl>
                                          <p:spTgt spid="301059">
                                            <p:txEl>
                                              <p:pRg st="9" end="9"/>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301059">
                                            <p:txEl>
                                              <p:pRg st="10" end="10"/>
                                            </p:txEl>
                                          </p:spTgt>
                                        </p:tgtEl>
                                        <p:attrNameLst>
                                          <p:attrName>style.visibility</p:attrName>
                                        </p:attrNameLst>
                                      </p:cBhvr>
                                      <p:to>
                                        <p:strVal val="visible"/>
                                      </p:to>
                                    </p:set>
                                    <p:animEffect transition="in" filter="wipe(left)">
                                      <p:cBhvr>
                                        <p:cTn id="100" dur="500"/>
                                        <p:tgtEl>
                                          <p:spTgt spid="301059">
                                            <p:txEl>
                                              <p:pRg st="10" end="1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301059">
                                            <p:txEl>
                                              <p:pRg st="11" end="11"/>
                                            </p:txEl>
                                          </p:spTgt>
                                        </p:tgtEl>
                                        <p:attrNameLst>
                                          <p:attrName>style.visibility</p:attrName>
                                        </p:attrNameLst>
                                      </p:cBhvr>
                                      <p:to>
                                        <p:strVal val="visible"/>
                                      </p:to>
                                    </p:set>
                                    <p:animEffect transition="in" filter="wipe(left)">
                                      <p:cBhvr>
                                        <p:cTn id="105" dur="500"/>
                                        <p:tgtEl>
                                          <p:spTgt spid="30105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p:bldP spid="301069" grpId="0" animBg="1"/>
      <p:bldP spid="30107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ACAF826D-C510-1F44-AE7E-092A3FCC1E85}" type="slidenum">
              <a:rPr lang="en-US"/>
              <a:pPr/>
              <a:t>24</a:t>
            </a:fld>
            <a:endParaRPr lang="en-US"/>
          </a:p>
        </p:txBody>
      </p:sp>
      <p:pic>
        <p:nvPicPr>
          <p:cNvPr id="302082" name="Picture 2" descr="FG25_015"/>
          <p:cNvPicPr>
            <a:picLocks noChangeAspect="1" noChangeArrowheads="1"/>
          </p:cNvPicPr>
          <p:nvPr/>
        </p:nvPicPr>
        <p:blipFill>
          <a:blip r:embed="rId3"/>
          <a:srcRect/>
          <a:stretch>
            <a:fillRect/>
          </a:stretch>
        </p:blipFill>
        <p:spPr bwMode="auto">
          <a:xfrm>
            <a:off x="5486400" y="247650"/>
            <a:ext cx="3352800" cy="3028950"/>
          </a:xfrm>
          <a:prstGeom prst="rect">
            <a:avLst/>
          </a:prstGeom>
          <a:noFill/>
        </p:spPr>
      </p:pic>
      <p:sp>
        <p:nvSpPr>
          <p:cNvPr id="302083" name="Rectangle 3"/>
          <p:cNvSpPr>
            <a:spLocks noGrp="1" noChangeArrowheads="1"/>
          </p:cNvSpPr>
          <p:nvPr>
            <p:ph type="title"/>
          </p:nvPr>
        </p:nvSpPr>
        <p:spPr>
          <a:xfrm>
            <a:off x="228600" y="0"/>
            <a:ext cx="8686800" cy="762000"/>
          </a:xfrm>
        </p:spPr>
        <p:txBody>
          <a:bodyPr/>
          <a:lstStyle/>
          <a:p>
            <a:r>
              <a:rPr lang="en-US" dirty="0"/>
              <a:t>Example 25 – 8 </a:t>
            </a:r>
          </a:p>
        </p:txBody>
      </p:sp>
      <p:sp>
        <p:nvSpPr>
          <p:cNvPr id="302084" name="Text Box 4"/>
          <p:cNvSpPr txBox="1">
            <a:spLocks noChangeArrowheads="1"/>
          </p:cNvSpPr>
          <p:nvPr/>
        </p:nvSpPr>
        <p:spPr bwMode="auto">
          <a:xfrm>
            <a:off x="304800" y="654050"/>
            <a:ext cx="5181600" cy="1554163"/>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Headlights: </a:t>
            </a:r>
            <a:r>
              <a:rPr lang="en-US" sz="3200" dirty="0">
                <a:solidFill>
                  <a:schemeClr val="accent2"/>
                </a:solidFill>
                <a:latin typeface="Arial Narrow" charset="0"/>
              </a:rPr>
              <a:t>Calculate the resistance of a 40-W automobile headlight designed for 12V. </a:t>
            </a:r>
          </a:p>
        </p:txBody>
      </p:sp>
      <p:sp>
        <p:nvSpPr>
          <p:cNvPr id="302085" name="Text Box 5"/>
          <p:cNvSpPr txBox="1">
            <a:spLocks noChangeArrowheads="1"/>
          </p:cNvSpPr>
          <p:nvPr/>
        </p:nvSpPr>
        <p:spPr bwMode="auto">
          <a:xfrm>
            <a:off x="381000" y="2635250"/>
            <a:ext cx="79248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Since the power is 40W and the voltage is 12V, we use the formula with V and R.  </a:t>
            </a:r>
          </a:p>
        </p:txBody>
      </p:sp>
      <p:sp>
        <p:nvSpPr>
          <p:cNvPr id="302086" name="AutoShape 6"/>
          <p:cNvSpPr>
            <a:spLocks noChangeArrowheads="1"/>
          </p:cNvSpPr>
          <p:nvPr/>
        </p:nvSpPr>
        <p:spPr bwMode="auto">
          <a:xfrm>
            <a:off x="2551113" y="3781425"/>
            <a:ext cx="1630362" cy="850900"/>
          </a:xfrm>
          <a:prstGeom prst="rightArrow">
            <a:avLst>
              <a:gd name="adj1" fmla="val 50000"/>
              <a:gd name="adj2" fmla="val 47901"/>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R</a:t>
            </a:r>
          </a:p>
        </p:txBody>
      </p:sp>
      <p:graphicFrame>
        <p:nvGraphicFramePr>
          <p:cNvPr id="302087" name="Object 7"/>
          <p:cNvGraphicFramePr>
            <a:graphicFrameLocks noChangeAspect="1"/>
          </p:cNvGraphicFramePr>
          <p:nvPr/>
        </p:nvGraphicFramePr>
        <p:xfrm>
          <a:off x="925513" y="3700463"/>
          <a:ext cx="1360487" cy="1211262"/>
        </p:xfrm>
        <a:graphic>
          <a:graphicData uri="http://schemas.openxmlformats.org/presentationml/2006/ole">
            <mc:AlternateContent xmlns:mc="http://schemas.openxmlformats.org/markup-compatibility/2006">
              <mc:Choice xmlns:v="urn:schemas-microsoft-com:vml" Requires="v">
                <p:oleObj spid="_x0000_s133349" name="Equation" r:id="rId4" imgW="469800" imgH="393480" progId="Equation.DSMT4">
                  <p:embed/>
                </p:oleObj>
              </mc:Choice>
              <mc:Fallback>
                <p:oleObj name="Equation" r:id="rId4" imgW="469800" imgH="393480" progId="Equation.DSMT4">
                  <p:embed/>
                  <p:pic>
                    <p:nvPicPr>
                      <p:cNvPr id="30208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3700463"/>
                        <a:ext cx="1360487" cy="1211262"/>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02088" name="Object 8"/>
          <p:cNvGraphicFramePr>
            <a:graphicFrameLocks noChangeAspect="1"/>
          </p:cNvGraphicFramePr>
          <p:nvPr/>
        </p:nvGraphicFramePr>
        <p:xfrm>
          <a:off x="3200400" y="5181600"/>
          <a:ext cx="690563" cy="438150"/>
        </p:xfrm>
        <a:graphic>
          <a:graphicData uri="http://schemas.openxmlformats.org/presentationml/2006/ole">
            <mc:AlternateContent xmlns:mc="http://schemas.openxmlformats.org/markup-compatibility/2006">
              <mc:Choice xmlns:v="urn:schemas-microsoft-com:vml" Requires="v">
                <p:oleObj spid="_x0000_s133350" name="Equation" r:id="rId6" imgW="253800" imgH="152280" progId="Equation.DSMT4">
                  <p:embed/>
                </p:oleObj>
              </mc:Choice>
              <mc:Fallback>
                <p:oleObj name="Equation" r:id="rId6" imgW="253800" imgH="152280" progId="Equation.DSMT4">
                  <p:embed/>
                  <p:pic>
                    <p:nvPicPr>
                      <p:cNvPr id="302088"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5181600"/>
                        <a:ext cx="690563" cy="438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89" name="Object 9"/>
          <p:cNvGraphicFramePr>
            <a:graphicFrameLocks noChangeAspect="1"/>
          </p:cNvGraphicFramePr>
          <p:nvPr/>
        </p:nvGraphicFramePr>
        <p:xfrm>
          <a:off x="3810000" y="4800600"/>
          <a:ext cx="931863" cy="1135063"/>
        </p:xfrm>
        <a:graphic>
          <a:graphicData uri="http://schemas.openxmlformats.org/presentationml/2006/ole">
            <mc:AlternateContent xmlns:mc="http://schemas.openxmlformats.org/markup-compatibility/2006">
              <mc:Choice xmlns:v="urn:schemas-microsoft-com:vml" Requires="v">
                <p:oleObj spid="_x0000_s133351" name="Equation" r:id="rId8" imgW="342720" imgH="393480" progId="Equation.DSMT4">
                  <p:embed/>
                </p:oleObj>
              </mc:Choice>
              <mc:Fallback>
                <p:oleObj name="Equation" r:id="rId8" imgW="342720" imgH="393480" progId="Equation.DSMT4">
                  <p:embed/>
                  <p:pic>
                    <p:nvPicPr>
                      <p:cNvPr id="302089"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0" y="4800600"/>
                        <a:ext cx="931863" cy="1135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90" name="Object 10"/>
          <p:cNvGraphicFramePr>
            <a:graphicFrameLocks noChangeAspect="1"/>
          </p:cNvGraphicFramePr>
          <p:nvPr/>
        </p:nvGraphicFramePr>
        <p:xfrm>
          <a:off x="4746625" y="4699000"/>
          <a:ext cx="2416175" cy="1244600"/>
        </p:xfrm>
        <a:graphic>
          <a:graphicData uri="http://schemas.openxmlformats.org/presentationml/2006/ole">
            <mc:AlternateContent xmlns:mc="http://schemas.openxmlformats.org/markup-compatibility/2006">
              <mc:Choice xmlns:v="urn:schemas-microsoft-com:vml" Requires="v">
                <p:oleObj spid="_x0000_s133352" name="Equation" r:id="rId10" imgW="888840" imgH="431640" progId="Equation.DSMT4">
                  <p:embed/>
                </p:oleObj>
              </mc:Choice>
              <mc:Fallback>
                <p:oleObj name="Equation" r:id="rId10" imgW="888840" imgH="431640" progId="Equation.DSMT4">
                  <p:embed/>
                  <p:pic>
                    <p:nvPicPr>
                      <p:cNvPr id="30209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46625" y="4699000"/>
                        <a:ext cx="2416175" cy="1244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252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2084"/>
                                        </p:tgtEl>
                                        <p:attrNameLst>
                                          <p:attrName>style.visibility</p:attrName>
                                        </p:attrNameLst>
                                      </p:cBhvr>
                                      <p:to>
                                        <p:strVal val="visible"/>
                                      </p:to>
                                    </p:set>
                                    <p:animEffect transition="in" filter="wipe(left)">
                                      <p:cBhvr>
                                        <p:cTn id="7" dur="500"/>
                                        <p:tgtEl>
                                          <p:spTgt spid="30208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02082"/>
                                        </p:tgtEl>
                                        <p:attrNameLst>
                                          <p:attrName>style.visibility</p:attrName>
                                        </p:attrNameLst>
                                      </p:cBhvr>
                                      <p:to>
                                        <p:strVal val="visible"/>
                                      </p:to>
                                    </p:set>
                                    <p:anim calcmode="lin" valueType="num">
                                      <p:cBhvr>
                                        <p:cTn id="12" dur="500" fill="hold"/>
                                        <p:tgtEl>
                                          <p:spTgt spid="302082"/>
                                        </p:tgtEl>
                                        <p:attrNameLst>
                                          <p:attrName>ppt_w</p:attrName>
                                        </p:attrNameLst>
                                      </p:cBhvr>
                                      <p:tavLst>
                                        <p:tav tm="0">
                                          <p:val>
                                            <p:fltVal val="0"/>
                                          </p:val>
                                        </p:tav>
                                        <p:tav tm="100000">
                                          <p:val>
                                            <p:strVal val="#ppt_w"/>
                                          </p:val>
                                        </p:tav>
                                      </p:tavLst>
                                    </p:anim>
                                    <p:anim calcmode="lin" valueType="num">
                                      <p:cBhvr>
                                        <p:cTn id="13" dur="500" fill="hold"/>
                                        <p:tgtEl>
                                          <p:spTgt spid="302082"/>
                                        </p:tgtEl>
                                        <p:attrNameLst>
                                          <p:attrName>ppt_h</p:attrName>
                                        </p:attrNameLst>
                                      </p:cBhvr>
                                      <p:tavLst>
                                        <p:tav tm="0">
                                          <p:val>
                                            <p:fltVal val="0"/>
                                          </p:val>
                                        </p:tav>
                                        <p:tav tm="100000">
                                          <p:val>
                                            <p:strVal val="#ppt_h"/>
                                          </p:val>
                                        </p:tav>
                                      </p:tavLst>
                                    </p:anim>
                                    <p:animEffect transition="in" filter="fade">
                                      <p:cBhvr>
                                        <p:cTn id="14" dur="500"/>
                                        <p:tgtEl>
                                          <p:spTgt spid="30208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02085"/>
                                        </p:tgtEl>
                                        <p:attrNameLst>
                                          <p:attrName>style.visibility</p:attrName>
                                        </p:attrNameLst>
                                      </p:cBhvr>
                                      <p:to>
                                        <p:strVal val="visible"/>
                                      </p:to>
                                    </p:set>
                                    <p:animEffect transition="in" filter="wipe(left)">
                                      <p:cBhvr>
                                        <p:cTn id="19" dur="500"/>
                                        <p:tgtEl>
                                          <p:spTgt spid="30208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02087"/>
                                        </p:tgtEl>
                                        <p:attrNameLst>
                                          <p:attrName>style.visibility</p:attrName>
                                        </p:attrNameLst>
                                      </p:cBhvr>
                                      <p:to>
                                        <p:strVal val="visible"/>
                                      </p:to>
                                    </p:set>
                                    <p:animEffect transition="in" filter="wipe(left)">
                                      <p:cBhvr>
                                        <p:cTn id="24" dur="500"/>
                                        <p:tgtEl>
                                          <p:spTgt spid="30208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02086"/>
                                        </p:tgtEl>
                                        <p:attrNameLst>
                                          <p:attrName>style.visibility</p:attrName>
                                        </p:attrNameLst>
                                      </p:cBhvr>
                                      <p:to>
                                        <p:strVal val="visible"/>
                                      </p:to>
                                    </p:set>
                                    <p:animEffect transition="in" filter="wipe(left)">
                                      <p:cBhvr>
                                        <p:cTn id="29" dur="500"/>
                                        <p:tgtEl>
                                          <p:spTgt spid="30208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02088"/>
                                        </p:tgtEl>
                                        <p:attrNameLst>
                                          <p:attrName>style.visibility</p:attrName>
                                        </p:attrNameLst>
                                      </p:cBhvr>
                                      <p:to>
                                        <p:strVal val="visible"/>
                                      </p:to>
                                    </p:set>
                                    <p:animEffect transition="in" filter="wipe(left)">
                                      <p:cBhvr>
                                        <p:cTn id="34" dur="500"/>
                                        <p:tgtEl>
                                          <p:spTgt spid="30208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02089"/>
                                        </p:tgtEl>
                                        <p:attrNameLst>
                                          <p:attrName>style.visibility</p:attrName>
                                        </p:attrNameLst>
                                      </p:cBhvr>
                                      <p:to>
                                        <p:strVal val="visible"/>
                                      </p:to>
                                    </p:set>
                                    <p:animEffect transition="in" filter="wipe(left)">
                                      <p:cBhvr>
                                        <p:cTn id="39" dur="500"/>
                                        <p:tgtEl>
                                          <p:spTgt spid="30208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02090"/>
                                        </p:tgtEl>
                                        <p:attrNameLst>
                                          <p:attrName>style.visibility</p:attrName>
                                        </p:attrNameLst>
                                      </p:cBhvr>
                                      <p:to>
                                        <p:strVal val="visible"/>
                                      </p:to>
                                    </p:set>
                                    <p:animEffect transition="in" filter="wipe(left)">
                                      <p:cBhvr>
                                        <p:cTn id="44" dur="500"/>
                                        <p:tgtEl>
                                          <p:spTgt spid="302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4" grpId="0"/>
      <p:bldP spid="302085" grpId="0"/>
      <p:bldP spid="30208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156F621-78C5-CD42-AEF9-C4574F17F98B}"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 and Resistance</a:t>
            </a:r>
          </a:p>
        </p:txBody>
      </p:sp>
      <p:sp>
        <p:nvSpPr>
          <p:cNvPr id="283651" name="Rectangle 3"/>
          <p:cNvSpPr>
            <a:spLocks noChangeArrowheads="1"/>
          </p:cNvSpPr>
          <p:nvPr/>
        </p:nvSpPr>
        <p:spPr bwMode="auto">
          <a:xfrm>
            <a:off x="304800" y="609600"/>
            <a:ext cx="8610600" cy="533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So far we have been studying static electricity</a:t>
            </a:r>
          </a:p>
          <a:p>
            <a:pPr marL="742950" lvl="1" indent="-285750">
              <a:spcBef>
                <a:spcPct val="20000"/>
              </a:spcBef>
              <a:buFontTx/>
              <a:buChar char="–"/>
            </a:pPr>
            <a:r>
              <a:rPr lang="en-US" dirty="0">
                <a:solidFill>
                  <a:srgbClr val="660066"/>
                </a:solidFill>
                <a:latin typeface="Arial Narrow" charset="0"/>
              </a:rPr>
              <a:t>What is the static electricity?</a:t>
            </a:r>
          </a:p>
          <a:p>
            <a:pPr marL="1143000" lvl="2" indent="-228600">
              <a:spcBef>
                <a:spcPct val="20000"/>
              </a:spcBef>
              <a:buFontTx/>
              <a:buChar char="•"/>
            </a:pPr>
            <a:r>
              <a:rPr lang="en-US" sz="2000" dirty="0">
                <a:solidFill>
                  <a:srgbClr val="003300"/>
                </a:solidFill>
                <a:latin typeface="Arial Narrow" charset="0"/>
              </a:rPr>
              <a:t>The charges so far has not been moving but staying put at the location they are placed.</a:t>
            </a:r>
          </a:p>
          <a:p>
            <a:pPr marL="342900" indent="-342900">
              <a:spcBef>
                <a:spcPct val="20000"/>
              </a:spcBef>
              <a:buFontTx/>
              <a:buChar char="•"/>
            </a:pPr>
            <a:r>
              <a:rPr lang="en-US" sz="2800" dirty="0">
                <a:solidFill>
                  <a:schemeClr val="accent2"/>
                </a:solidFill>
                <a:latin typeface="Arial Narrow" charset="0"/>
              </a:rPr>
              <a:t>Now we will learn dynamics of the electricity</a:t>
            </a:r>
          </a:p>
          <a:p>
            <a:pPr marL="342900" indent="-342900">
              <a:spcBef>
                <a:spcPct val="20000"/>
              </a:spcBef>
              <a:buFontTx/>
              <a:buChar char="•"/>
            </a:pPr>
            <a:r>
              <a:rPr lang="en-US" sz="2800" dirty="0">
                <a:solidFill>
                  <a:schemeClr val="accent2"/>
                </a:solidFill>
                <a:latin typeface="Arial Narrow" charset="0"/>
              </a:rPr>
              <a:t>What is the electric current?</a:t>
            </a:r>
          </a:p>
          <a:p>
            <a:pPr marL="742950" lvl="1" indent="-285750">
              <a:spcBef>
                <a:spcPct val="20000"/>
              </a:spcBef>
              <a:buFontTx/>
              <a:buChar char="–"/>
            </a:pPr>
            <a:r>
              <a:rPr lang="en-US" dirty="0">
                <a:solidFill>
                  <a:srgbClr val="660066"/>
                </a:solidFill>
                <a:latin typeface="Arial Narrow" charset="0"/>
              </a:rPr>
              <a:t>A flow of electric charge</a:t>
            </a:r>
          </a:p>
          <a:p>
            <a:pPr marL="742950" lvl="1" indent="-285750">
              <a:spcBef>
                <a:spcPct val="20000"/>
              </a:spcBef>
              <a:buFontTx/>
              <a:buChar char="–"/>
            </a:pPr>
            <a:r>
              <a:rPr lang="en-US" dirty="0">
                <a:solidFill>
                  <a:srgbClr val="660066"/>
                </a:solidFill>
                <a:latin typeface="Arial Narrow" charset="0"/>
              </a:rPr>
              <a:t>A few examples of the things that use electric current in everyday lives?</a:t>
            </a:r>
          </a:p>
          <a:p>
            <a:pPr marL="342900" indent="-342900">
              <a:spcBef>
                <a:spcPct val="20000"/>
              </a:spcBef>
              <a:buFontTx/>
              <a:buChar char="•"/>
            </a:pPr>
            <a:r>
              <a:rPr lang="en-US" sz="2800" dirty="0">
                <a:solidFill>
                  <a:schemeClr val="accent2"/>
                </a:solidFill>
                <a:latin typeface="Arial Narrow" charset="0"/>
              </a:rPr>
              <a:t>In an electrostatic situation, there is no electric field inside a conductor but when there is current, there is field inside a conductor.  Why?</a:t>
            </a:r>
          </a:p>
          <a:p>
            <a:pPr marL="742950" lvl="1" indent="-285750">
              <a:spcBef>
                <a:spcPct val="20000"/>
              </a:spcBef>
              <a:buFontTx/>
              <a:buChar char="–"/>
            </a:pPr>
            <a:r>
              <a:rPr lang="en-US" dirty="0">
                <a:solidFill>
                  <a:srgbClr val="660066"/>
                </a:solidFill>
                <a:latin typeface="Arial Narrow" charset="0"/>
              </a:rPr>
              <a:t>Electric field is needed to keep charges moving</a:t>
            </a:r>
          </a:p>
        </p:txBody>
      </p:sp>
    </p:spTree>
    <p:extLst>
      <p:ext uri="{BB962C8B-B14F-4D97-AF65-F5344CB8AC3E}">
        <p14:creationId xmlns:p14="http://schemas.microsoft.com/office/powerpoint/2010/main" val="39334184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3651">
                                            <p:txEl>
                                              <p:pRg st="0" end="0"/>
                                            </p:txEl>
                                          </p:spTgt>
                                        </p:tgtEl>
                                        <p:attrNameLst>
                                          <p:attrName>style.visibility</p:attrName>
                                        </p:attrNameLst>
                                      </p:cBhvr>
                                      <p:to>
                                        <p:strVal val="visible"/>
                                      </p:to>
                                    </p:set>
                                    <p:animEffect transition="in" filter="wipe(left)">
                                      <p:cBhvr>
                                        <p:cTn id="7" dur="500"/>
                                        <p:tgtEl>
                                          <p:spTgt spid="283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3651">
                                            <p:txEl>
                                              <p:pRg st="1" end="1"/>
                                            </p:txEl>
                                          </p:spTgt>
                                        </p:tgtEl>
                                        <p:attrNameLst>
                                          <p:attrName>style.visibility</p:attrName>
                                        </p:attrNameLst>
                                      </p:cBhvr>
                                      <p:to>
                                        <p:strVal val="visible"/>
                                      </p:to>
                                    </p:set>
                                    <p:animEffect transition="in" filter="wipe(left)">
                                      <p:cBhvr>
                                        <p:cTn id="12" dur="500"/>
                                        <p:tgtEl>
                                          <p:spTgt spid="283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3651">
                                            <p:txEl>
                                              <p:pRg st="2" end="2"/>
                                            </p:txEl>
                                          </p:spTgt>
                                        </p:tgtEl>
                                        <p:attrNameLst>
                                          <p:attrName>style.visibility</p:attrName>
                                        </p:attrNameLst>
                                      </p:cBhvr>
                                      <p:to>
                                        <p:strVal val="visible"/>
                                      </p:to>
                                    </p:set>
                                    <p:animEffect transition="in" filter="wipe(left)">
                                      <p:cBhvr>
                                        <p:cTn id="17" dur="500"/>
                                        <p:tgtEl>
                                          <p:spTgt spid="283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3651">
                                            <p:txEl>
                                              <p:pRg st="3" end="3"/>
                                            </p:txEl>
                                          </p:spTgt>
                                        </p:tgtEl>
                                        <p:attrNameLst>
                                          <p:attrName>style.visibility</p:attrName>
                                        </p:attrNameLst>
                                      </p:cBhvr>
                                      <p:to>
                                        <p:strVal val="visible"/>
                                      </p:to>
                                    </p:set>
                                    <p:animEffect transition="in" filter="wipe(left)">
                                      <p:cBhvr>
                                        <p:cTn id="22" dur="500"/>
                                        <p:tgtEl>
                                          <p:spTgt spid="283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3651">
                                            <p:txEl>
                                              <p:pRg st="4" end="4"/>
                                            </p:txEl>
                                          </p:spTgt>
                                        </p:tgtEl>
                                        <p:attrNameLst>
                                          <p:attrName>style.visibility</p:attrName>
                                        </p:attrNameLst>
                                      </p:cBhvr>
                                      <p:to>
                                        <p:strVal val="visible"/>
                                      </p:to>
                                    </p:set>
                                    <p:animEffect transition="in" filter="wipe(left)">
                                      <p:cBhvr>
                                        <p:cTn id="27" dur="500"/>
                                        <p:tgtEl>
                                          <p:spTgt spid="2836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3651">
                                            <p:txEl>
                                              <p:pRg st="5" end="5"/>
                                            </p:txEl>
                                          </p:spTgt>
                                        </p:tgtEl>
                                        <p:attrNameLst>
                                          <p:attrName>style.visibility</p:attrName>
                                        </p:attrNameLst>
                                      </p:cBhvr>
                                      <p:to>
                                        <p:strVal val="visible"/>
                                      </p:to>
                                    </p:set>
                                    <p:animEffect transition="in" filter="wipe(left)">
                                      <p:cBhvr>
                                        <p:cTn id="32" dur="500"/>
                                        <p:tgtEl>
                                          <p:spTgt spid="2836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3651">
                                            <p:txEl>
                                              <p:pRg st="6" end="6"/>
                                            </p:txEl>
                                          </p:spTgt>
                                        </p:tgtEl>
                                        <p:attrNameLst>
                                          <p:attrName>style.visibility</p:attrName>
                                        </p:attrNameLst>
                                      </p:cBhvr>
                                      <p:to>
                                        <p:strVal val="visible"/>
                                      </p:to>
                                    </p:set>
                                    <p:animEffect transition="in" filter="wipe(left)">
                                      <p:cBhvr>
                                        <p:cTn id="37" dur="500"/>
                                        <p:tgtEl>
                                          <p:spTgt spid="28365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3651">
                                            <p:txEl>
                                              <p:pRg st="7" end="7"/>
                                            </p:txEl>
                                          </p:spTgt>
                                        </p:tgtEl>
                                        <p:attrNameLst>
                                          <p:attrName>style.visibility</p:attrName>
                                        </p:attrNameLst>
                                      </p:cBhvr>
                                      <p:to>
                                        <p:strVal val="visible"/>
                                      </p:to>
                                    </p:set>
                                    <p:animEffect transition="in" filter="wipe(left)">
                                      <p:cBhvr>
                                        <p:cTn id="42" dur="500"/>
                                        <p:tgtEl>
                                          <p:spTgt spid="28365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3651">
                                            <p:txEl>
                                              <p:pRg st="8" end="8"/>
                                            </p:txEl>
                                          </p:spTgt>
                                        </p:tgtEl>
                                        <p:attrNameLst>
                                          <p:attrName>style.visibility</p:attrName>
                                        </p:attrNameLst>
                                      </p:cBhvr>
                                      <p:to>
                                        <p:strVal val="visible"/>
                                      </p:to>
                                    </p:set>
                                    <p:animEffect transition="in" filter="wipe(left)">
                                      <p:cBhvr>
                                        <p:cTn id="47" dur="500"/>
                                        <p:tgtEl>
                                          <p:spTgt spid="2836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7"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E0569D4-CFEC-E34C-8E09-9DB44886F08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84674" name="Picture 2" descr="FG25_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05400"/>
            <a:ext cx="2286000" cy="171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Rectangle 3"/>
          <p:cNvSpPr>
            <a:spLocks noGrp="1" noChangeArrowheads="1"/>
          </p:cNvSpPr>
          <p:nvPr>
            <p:ph type="title"/>
          </p:nvPr>
        </p:nvSpPr>
        <p:spPr>
          <a:xfrm>
            <a:off x="76200" y="76200"/>
            <a:ext cx="8915400" cy="685800"/>
          </a:xfrm>
        </p:spPr>
        <p:txBody>
          <a:bodyPr/>
          <a:lstStyle/>
          <a:p>
            <a:r>
              <a:rPr lang="en-US">
                <a:latin typeface="Arial Narrow" charset="0"/>
                <a:ea typeface="ＭＳ Ｐゴシック" charset="0"/>
                <a:cs typeface="ＭＳ Ｐゴシック" charset="0"/>
              </a:rPr>
              <a:t>The Electric Battery</a:t>
            </a:r>
          </a:p>
        </p:txBody>
      </p:sp>
      <p:sp>
        <p:nvSpPr>
          <p:cNvPr id="284676" name="Rectangle 4"/>
          <p:cNvSpPr>
            <a:spLocks noChangeArrowheads="1"/>
          </p:cNvSpPr>
          <p:nvPr/>
        </p:nvSpPr>
        <p:spPr bwMode="auto">
          <a:xfrm>
            <a:off x="228600" y="762000"/>
            <a:ext cx="84582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rPr>
              <a:t>A device that produces electrical energy from the stored chemical energy and produces electricity </a:t>
            </a:r>
            <a:r>
              <a:rPr lang="en-US" dirty="0">
                <a:solidFill>
                  <a:srgbClr val="660066"/>
                </a:solidFill>
                <a:latin typeface="Arial Narrow" charset="0"/>
                <a:sym typeface="Wingdings"/>
              </a:rPr>
              <a:t> Maintains a potential difference!</a:t>
            </a:r>
            <a:endParaRPr lang="en-US" dirty="0">
              <a:solidFill>
                <a:srgbClr val="660066"/>
              </a:solidFill>
              <a:latin typeface="Arial Narrow" charset="0"/>
            </a:endParaRP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rPr>
              <a:t>It was made of disks of zinc and silver based on his research that certain combinations of materials produce a greater electromotive force (</a:t>
            </a:r>
            <a:r>
              <a:rPr lang="en-US" dirty="0" err="1">
                <a:solidFill>
                  <a:srgbClr val="660066"/>
                </a:solidFill>
                <a:latin typeface="Arial Narrow" charset="0"/>
              </a:rPr>
              <a:t>emf</a:t>
            </a:r>
            <a:r>
              <a:rPr lang="en-US" dirty="0">
                <a:solidFill>
                  <a:srgbClr val="660066"/>
                </a:solidFill>
                <a:latin typeface="Arial Narrow" charset="0"/>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metals called the electrodes</a:t>
            </a:r>
          </a:p>
          <a:p>
            <a:pPr marL="742950" lvl="1" indent="-285750">
              <a:spcBef>
                <a:spcPct val="20000"/>
              </a:spcBef>
              <a:buFontTx/>
              <a:buChar char="–"/>
            </a:pPr>
            <a:r>
              <a:rPr lang="en-US" dirty="0">
                <a:solidFill>
                  <a:srgbClr val="660066"/>
                </a:solidFill>
                <a:latin typeface="Arial Narrow" charset="0"/>
              </a:rPr>
              <a:t>Electrodes are immersed in a solution, the electrolyte</a:t>
            </a:r>
          </a:p>
          <a:p>
            <a:pPr marL="742950" lvl="1" indent="-285750">
              <a:spcBef>
                <a:spcPct val="20000"/>
              </a:spcBef>
              <a:buFontTx/>
              <a:buChar char="–"/>
            </a:pPr>
            <a:r>
              <a:rPr lang="en-US" dirty="0">
                <a:solidFill>
                  <a:srgbClr val="660066"/>
                </a:solidFill>
                <a:latin typeface="Arial Narrow" charset="0"/>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 called terminals</a:t>
            </a:r>
          </a:p>
        </p:txBody>
      </p:sp>
    </p:spTree>
    <p:extLst>
      <p:ext uri="{BB962C8B-B14F-4D97-AF65-F5344CB8AC3E}">
        <p14:creationId xmlns:p14="http://schemas.microsoft.com/office/powerpoint/2010/main" val="33168744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4676">
                                            <p:txEl>
                                              <p:pRg st="0" end="0"/>
                                            </p:txEl>
                                          </p:spTgt>
                                        </p:tgtEl>
                                        <p:attrNameLst>
                                          <p:attrName>style.visibility</p:attrName>
                                        </p:attrNameLst>
                                      </p:cBhvr>
                                      <p:to>
                                        <p:strVal val="visible"/>
                                      </p:to>
                                    </p:set>
                                    <p:animEffect transition="in" filter="wipe(left)">
                                      <p:cBhvr>
                                        <p:cTn id="7" dur="500"/>
                                        <p:tgtEl>
                                          <p:spTgt spid="2846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4676">
                                            <p:txEl>
                                              <p:pRg st="1" end="1"/>
                                            </p:txEl>
                                          </p:spTgt>
                                        </p:tgtEl>
                                        <p:attrNameLst>
                                          <p:attrName>style.visibility</p:attrName>
                                        </p:attrNameLst>
                                      </p:cBhvr>
                                      <p:to>
                                        <p:strVal val="visible"/>
                                      </p:to>
                                    </p:set>
                                    <p:animEffect transition="in" filter="wipe(left)">
                                      <p:cBhvr>
                                        <p:cTn id="12" dur="500"/>
                                        <p:tgtEl>
                                          <p:spTgt spid="2846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4676">
                                            <p:txEl>
                                              <p:pRg st="2" end="2"/>
                                            </p:txEl>
                                          </p:spTgt>
                                        </p:tgtEl>
                                        <p:attrNameLst>
                                          <p:attrName>style.visibility</p:attrName>
                                        </p:attrNameLst>
                                      </p:cBhvr>
                                      <p:to>
                                        <p:strVal val="visible"/>
                                      </p:to>
                                    </p:set>
                                    <p:animEffect transition="in" filter="wipe(left)">
                                      <p:cBhvr>
                                        <p:cTn id="17" dur="500"/>
                                        <p:tgtEl>
                                          <p:spTgt spid="28467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4676">
                                            <p:txEl>
                                              <p:pRg st="3" end="3"/>
                                            </p:txEl>
                                          </p:spTgt>
                                        </p:tgtEl>
                                        <p:attrNameLst>
                                          <p:attrName>style.visibility</p:attrName>
                                        </p:attrNameLst>
                                      </p:cBhvr>
                                      <p:to>
                                        <p:strVal val="visible"/>
                                      </p:to>
                                    </p:set>
                                    <p:animEffect transition="in" filter="wipe(left)">
                                      <p:cBhvr>
                                        <p:cTn id="22" dur="500"/>
                                        <p:tgtEl>
                                          <p:spTgt spid="28467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4676">
                                            <p:txEl>
                                              <p:pRg st="4" end="4"/>
                                            </p:txEl>
                                          </p:spTgt>
                                        </p:tgtEl>
                                        <p:attrNameLst>
                                          <p:attrName>style.visibility</p:attrName>
                                        </p:attrNameLst>
                                      </p:cBhvr>
                                      <p:to>
                                        <p:strVal val="visible"/>
                                      </p:to>
                                    </p:set>
                                    <p:animEffect transition="in" filter="wipe(left)">
                                      <p:cBhvr>
                                        <p:cTn id="27" dur="500"/>
                                        <p:tgtEl>
                                          <p:spTgt spid="28467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4676">
                                            <p:txEl>
                                              <p:pRg st="5" end="5"/>
                                            </p:txEl>
                                          </p:spTgt>
                                        </p:tgtEl>
                                        <p:attrNameLst>
                                          <p:attrName>style.visibility</p:attrName>
                                        </p:attrNameLst>
                                      </p:cBhvr>
                                      <p:to>
                                        <p:strVal val="visible"/>
                                      </p:to>
                                    </p:set>
                                    <p:animEffect transition="in" filter="wipe(left)">
                                      <p:cBhvr>
                                        <p:cTn id="32" dur="500"/>
                                        <p:tgtEl>
                                          <p:spTgt spid="28467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4676">
                                            <p:txEl>
                                              <p:pRg st="6" end="6"/>
                                            </p:txEl>
                                          </p:spTgt>
                                        </p:tgtEl>
                                        <p:attrNameLst>
                                          <p:attrName>style.visibility</p:attrName>
                                        </p:attrNameLst>
                                      </p:cBhvr>
                                      <p:to>
                                        <p:strVal val="visible"/>
                                      </p:to>
                                    </p:set>
                                    <p:animEffect transition="in" filter="wipe(left)">
                                      <p:cBhvr>
                                        <p:cTn id="37" dur="500"/>
                                        <p:tgtEl>
                                          <p:spTgt spid="284676">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nodeType="clickEffect">
                                  <p:stCondLst>
                                    <p:cond delay="0"/>
                                  </p:stCondLst>
                                  <p:childTnLst>
                                    <p:set>
                                      <p:cBhvr>
                                        <p:cTn id="41" dur="1" fill="hold">
                                          <p:stCondLst>
                                            <p:cond delay="0"/>
                                          </p:stCondLst>
                                        </p:cTn>
                                        <p:tgtEl>
                                          <p:spTgt spid="284674"/>
                                        </p:tgtEl>
                                        <p:attrNameLst>
                                          <p:attrName>style.visibility</p:attrName>
                                        </p:attrNameLst>
                                      </p:cBhvr>
                                      <p:to>
                                        <p:strVal val="visible"/>
                                      </p:to>
                                    </p:set>
                                    <p:anim calcmode="lin" valueType="num">
                                      <p:cBhvr>
                                        <p:cTn id="42" dur="500" fill="hold"/>
                                        <p:tgtEl>
                                          <p:spTgt spid="284674"/>
                                        </p:tgtEl>
                                        <p:attrNameLst>
                                          <p:attrName>ppt_w</p:attrName>
                                        </p:attrNameLst>
                                      </p:cBhvr>
                                      <p:tavLst>
                                        <p:tav tm="0">
                                          <p:val>
                                            <p:fltVal val="0"/>
                                          </p:val>
                                        </p:tav>
                                        <p:tav tm="100000">
                                          <p:val>
                                            <p:strVal val="#ppt_w"/>
                                          </p:val>
                                        </p:tav>
                                      </p:tavLst>
                                    </p:anim>
                                    <p:anim calcmode="lin" valueType="num">
                                      <p:cBhvr>
                                        <p:cTn id="43" dur="500" fill="hold"/>
                                        <p:tgtEl>
                                          <p:spTgt spid="284674"/>
                                        </p:tgtEl>
                                        <p:attrNameLst>
                                          <p:attrName>ppt_h</p:attrName>
                                        </p:attrNameLst>
                                      </p:cBhvr>
                                      <p:tavLst>
                                        <p:tav tm="0">
                                          <p:val>
                                            <p:fltVal val="0"/>
                                          </p:val>
                                        </p:tav>
                                        <p:tav tm="100000">
                                          <p:val>
                                            <p:strVal val="#ppt_h"/>
                                          </p:val>
                                        </p:tav>
                                      </p:tavLst>
                                    </p:anim>
                                    <p:animEffect transition="in" filter="fade">
                                      <p:cBhvr>
                                        <p:cTn id="44" dur="500"/>
                                        <p:tgtEl>
                                          <p:spTgt spid="28467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84676">
                                            <p:txEl>
                                              <p:pRg st="7" end="7"/>
                                            </p:txEl>
                                          </p:spTgt>
                                        </p:tgtEl>
                                        <p:attrNameLst>
                                          <p:attrName>style.visibility</p:attrName>
                                        </p:attrNameLst>
                                      </p:cBhvr>
                                      <p:to>
                                        <p:strVal val="visible"/>
                                      </p:to>
                                    </p:set>
                                    <p:animEffect transition="in" filter="wipe(left)">
                                      <p:cBhvr>
                                        <p:cTn id="49" dur="500"/>
                                        <p:tgtEl>
                                          <p:spTgt spid="28467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8"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27B02CA-3A21-6842-96E1-A86F8BC05EB1}"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pic>
        <p:nvPicPr>
          <p:cNvPr id="285698" name="Picture 2" descr="FG25_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685800"/>
            <a:ext cx="2895600" cy="217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0" name="Rectangle 3"/>
          <p:cNvSpPr>
            <a:spLocks noGrp="1" noChangeArrowheads="1"/>
          </p:cNvSpPr>
          <p:nvPr>
            <p:ph type="title"/>
          </p:nvPr>
        </p:nvSpPr>
        <p:spPr>
          <a:xfrm>
            <a:off x="76200" y="152400"/>
            <a:ext cx="8915400" cy="685800"/>
          </a:xfrm>
        </p:spPr>
        <p:txBody>
          <a:bodyPr/>
          <a:lstStyle/>
          <a:p>
            <a:r>
              <a:rPr lang="en-US" dirty="0">
                <a:latin typeface="Arial Narrow" charset="0"/>
                <a:ea typeface="ＭＳ Ｐゴシック" charset="0"/>
                <a:cs typeface="ＭＳ Ｐゴシック" charset="0"/>
              </a:rPr>
              <a:t>How does a battery work </a:t>
            </a:r>
            <a:r>
              <a:rPr lang="mr-IN" dirty="0">
                <a:latin typeface="Arial Narrow" charset="0"/>
                <a:ea typeface="ＭＳ Ｐゴシック" charset="0"/>
                <a:cs typeface="ＭＳ Ｐゴシック" charset="0"/>
              </a:rPr>
              <a:t>–</a:t>
            </a:r>
            <a:r>
              <a:rPr lang="en-US" dirty="0">
                <a:latin typeface="Arial Narrow" charset="0"/>
                <a:ea typeface="ＭＳ Ｐゴシック" charset="0"/>
                <a:cs typeface="ＭＳ Ｐゴシック" charset="0"/>
              </a:rPr>
              <a:t> I?</a:t>
            </a:r>
          </a:p>
        </p:txBody>
      </p:sp>
      <p:sp>
        <p:nvSpPr>
          <p:cNvPr id="285700" name="Rectangle 4"/>
          <p:cNvSpPr>
            <a:spLocks noChangeArrowheads="1"/>
          </p:cNvSpPr>
          <p:nvPr/>
        </p:nvSpPr>
        <p:spPr bwMode="auto">
          <a:xfrm>
            <a:off x="533400" y="990600"/>
            <a:ext cx="63246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a:solidFill>
                  <a:schemeClr val="accent2"/>
                </a:solidFill>
                <a:latin typeface="Arial Narrow" charset="0"/>
              </a:rPr>
              <a:t>The acid electrolyte reacts with the zinc electrode and dissolves it.</a:t>
            </a:r>
          </a:p>
        </p:txBody>
      </p:sp>
      <p:sp>
        <p:nvSpPr>
          <p:cNvPr id="285701" name="Rectangle 5"/>
          <p:cNvSpPr>
            <a:spLocks noChangeArrowheads="1"/>
          </p:cNvSpPr>
          <p:nvPr/>
        </p:nvSpPr>
        <p:spPr bwMode="auto">
          <a:xfrm>
            <a:off x="533400" y="2895600"/>
            <a:ext cx="8458200" cy="373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a:solidFill>
                  <a:schemeClr val="accent2"/>
                </a:solidFill>
                <a:latin typeface="Arial Narrow" charset="0"/>
                <a:sym typeface="Wingdings" charset="0"/>
              </a:rPr>
              <a:t> zinc electrode acquires negative charge and the electrolyte (the solution) becomes positively charged</a:t>
            </a:r>
          </a:p>
          <a:p>
            <a:pPr marL="342900" indent="-342900">
              <a:spcBef>
                <a:spcPct val="20000"/>
              </a:spcBef>
              <a:buFontTx/>
              <a:buChar char="•"/>
            </a:pPr>
            <a:r>
              <a:rPr lang="en-US" sz="2800" dirty="0">
                <a:solidFill>
                  <a:schemeClr val="accent2"/>
                </a:solidFill>
                <a:latin typeface="Arial Narrow" charset="0"/>
              </a:rPr>
              <a:t>The carbon electrode picks up the positive charge</a:t>
            </a:r>
          </a:p>
          <a:p>
            <a:pPr marL="342900" indent="-342900">
              <a:spcBef>
                <a:spcPct val="20000"/>
              </a:spcBef>
              <a:buFontTx/>
              <a:buChar char="•"/>
            </a:pPr>
            <a:r>
              <a:rPr lang="en-US" sz="2800" dirty="0">
                <a:solidFill>
                  <a:schemeClr val="accent2"/>
                </a:solidFill>
                <a:latin typeface="Arial Narrow" charset="0"/>
              </a:rPr>
              <a:t>Since the two terminals are oppositely charged, there is a potential difference between them</a:t>
            </a:r>
          </a:p>
        </p:txBody>
      </p:sp>
    </p:spTree>
    <p:extLst>
      <p:ext uri="{BB962C8B-B14F-4D97-AF65-F5344CB8AC3E}">
        <p14:creationId xmlns:p14="http://schemas.microsoft.com/office/powerpoint/2010/main" val="1544779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5700">
                                            <p:txEl>
                                              <p:pRg st="0" end="0"/>
                                            </p:txEl>
                                          </p:spTgt>
                                        </p:tgtEl>
                                        <p:attrNameLst>
                                          <p:attrName>style.visibility</p:attrName>
                                        </p:attrNameLst>
                                      </p:cBhvr>
                                      <p:to>
                                        <p:strVal val="visible"/>
                                      </p:to>
                                    </p:set>
                                    <p:animEffect transition="in" filter="wipe(left)">
                                      <p:cBhvr>
                                        <p:cTn id="7" dur="500"/>
                                        <p:tgtEl>
                                          <p:spTgt spid="2857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85698"/>
                                        </p:tgtEl>
                                        <p:attrNameLst>
                                          <p:attrName>style.visibility</p:attrName>
                                        </p:attrNameLst>
                                      </p:cBhvr>
                                      <p:to>
                                        <p:strVal val="visible"/>
                                      </p:to>
                                    </p:set>
                                    <p:anim calcmode="lin" valueType="num">
                                      <p:cBhvr>
                                        <p:cTn id="12" dur="500" fill="hold"/>
                                        <p:tgtEl>
                                          <p:spTgt spid="285698"/>
                                        </p:tgtEl>
                                        <p:attrNameLst>
                                          <p:attrName>ppt_w</p:attrName>
                                        </p:attrNameLst>
                                      </p:cBhvr>
                                      <p:tavLst>
                                        <p:tav tm="0">
                                          <p:val>
                                            <p:fltVal val="0"/>
                                          </p:val>
                                        </p:tav>
                                        <p:tav tm="100000">
                                          <p:val>
                                            <p:strVal val="#ppt_w"/>
                                          </p:val>
                                        </p:tav>
                                      </p:tavLst>
                                    </p:anim>
                                    <p:anim calcmode="lin" valueType="num">
                                      <p:cBhvr>
                                        <p:cTn id="13" dur="500" fill="hold"/>
                                        <p:tgtEl>
                                          <p:spTgt spid="285698"/>
                                        </p:tgtEl>
                                        <p:attrNameLst>
                                          <p:attrName>ppt_h</p:attrName>
                                        </p:attrNameLst>
                                      </p:cBhvr>
                                      <p:tavLst>
                                        <p:tav tm="0">
                                          <p:val>
                                            <p:fltVal val="0"/>
                                          </p:val>
                                        </p:tav>
                                        <p:tav tm="100000">
                                          <p:val>
                                            <p:strVal val="#ppt_h"/>
                                          </p:val>
                                        </p:tav>
                                      </p:tavLst>
                                    </p:anim>
                                    <p:animEffect transition="in" filter="fade">
                                      <p:cBhvr>
                                        <p:cTn id="14" dur="500"/>
                                        <p:tgtEl>
                                          <p:spTgt spid="28569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85700">
                                            <p:txEl>
                                              <p:pRg st="1" end="1"/>
                                            </p:txEl>
                                          </p:spTgt>
                                        </p:tgtEl>
                                        <p:attrNameLst>
                                          <p:attrName>style.visibility</p:attrName>
                                        </p:attrNameLst>
                                      </p:cBhvr>
                                      <p:to>
                                        <p:strVal val="visible"/>
                                      </p:to>
                                    </p:set>
                                    <p:animEffect transition="in" filter="wipe(left)">
                                      <p:cBhvr>
                                        <p:cTn id="19" dur="500"/>
                                        <p:tgtEl>
                                          <p:spTgt spid="285700">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5701">
                                            <p:txEl>
                                              <p:pRg st="0" end="0"/>
                                            </p:txEl>
                                          </p:spTgt>
                                        </p:tgtEl>
                                        <p:attrNameLst>
                                          <p:attrName>style.visibility</p:attrName>
                                        </p:attrNameLst>
                                      </p:cBhvr>
                                      <p:to>
                                        <p:strVal val="visible"/>
                                      </p:to>
                                    </p:set>
                                    <p:animEffect transition="in" filter="wipe(left)">
                                      <p:cBhvr>
                                        <p:cTn id="24" dur="500"/>
                                        <p:tgtEl>
                                          <p:spTgt spid="285701">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85701">
                                            <p:txEl>
                                              <p:pRg st="1" end="1"/>
                                            </p:txEl>
                                          </p:spTgt>
                                        </p:tgtEl>
                                        <p:attrNameLst>
                                          <p:attrName>style.visibility</p:attrName>
                                        </p:attrNameLst>
                                      </p:cBhvr>
                                      <p:to>
                                        <p:strVal val="visible"/>
                                      </p:to>
                                    </p:set>
                                    <p:animEffect transition="in" filter="wipe(left)">
                                      <p:cBhvr>
                                        <p:cTn id="29" dur="500"/>
                                        <p:tgtEl>
                                          <p:spTgt spid="285701">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85701">
                                            <p:txEl>
                                              <p:pRg st="2" end="2"/>
                                            </p:txEl>
                                          </p:spTgt>
                                        </p:tgtEl>
                                        <p:attrNameLst>
                                          <p:attrName>style.visibility</p:attrName>
                                        </p:attrNameLst>
                                      </p:cBhvr>
                                      <p:to>
                                        <p:strVal val="visible"/>
                                      </p:to>
                                    </p:set>
                                    <p:animEffect transition="in" filter="wipe(left)">
                                      <p:cBhvr>
                                        <p:cTn id="34" dur="500"/>
                                        <p:tgtEl>
                                          <p:spTgt spid="2857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0" grpId="0" build="p"/>
      <p:bldP spid="28570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107D0-D908-BB4C-B858-C12DA342FFFB}"/>
              </a:ext>
            </a:extLst>
          </p:cNvPr>
          <p:cNvSpPr>
            <a:spLocks noGrp="1"/>
          </p:cNvSpPr>
          <p:nvPr>
            <p:ph type="title"/>
          </p:nvPr>
        </p:nvSpPr>
        <p:spPr>
          <a:xfrm>
            <a:off x="685800" y="165652"/>
            <a:ext cx="7772400" cy="609600"/>
          </a:xfrm>
        </p:spPr>
        <p:txBody>
          <a:bodyPr/>
          <a:lstStyle/>
          <a:p>
            <a:r>
              <a:rPr lang="en-US" dirty="0"/>
              <a:t>How does a normal battery look?</a:t>
            </a:r>
          </a:p>
        </p:txBody>
      </p:sp>
      <p:sp>
        <p:nvSpPr>
          <p:cNvPr id="4" name="Date Placeholder 3">
            <a:extLst>
              <a:ext uri="{FF2B5EF4-FFF2-40B4-BE49-F238E27FC236}">
                <a16:creationId xmlns:a16="http://schemas.microsoft.com/office/drawing/2014/main" id="{09B3D211-1756-314E-9DF2-3A460D103EF3}"/>
              </a:ext>
            </a:extLst>
          </p:cNvPr>
          <p:cNvSpPr>
            <a:spLocks noGrp="1"/>
          </p:cNvSpPr>
          <p:nvPr>
            <p:ph type="dt" sz="half" idx="10"/>
          </p:nvPr>
        </p:nvSpPr>
        <p:spPr/>
        <p:txBody>
          <a:bodyPr/>
          <a:lstStyle/>
          <a:p>
            <a:pPr>
              <a:defRPr/>
            </a:pPr>
            <a:r>
              <a:rPr lang="en-US"/>
              <a:t>Wednesday, June 19 2019</a:t>
            </a:r>
          </a:p>
        </p:txBody>
      </p:sp>
      <p:sp>
        <p:nvSpPr>
          <p:cNvPr id="5" name="Footer Placeholder 4">
            <a:extLst>
              <a:ext uri="{FF2B5EF4-FFF2-40B4-BE49-F238E27FC236}">
                <a16:creationId xmlns:a16="http://schemas.microsoft.com/office/drawing/2014/main" id="{BE91EA71-24F3-A844-A7EF-A707E8E8A3C9}"/>
              </a:ext>
            </a:extLst>
          </p:cNvPr>
          <p:cNvSpPr>
            <a:spLocks noGrp="1"/>
          </p:cNvSpPr>
          <p:nvPr>
            <p:ph type="ftr" sz="quarter" idx="11"/>
          </p:nvPr>
        </p:nvSpPr>
        <p:spPr/>
        <p:txBody>
          <a:bodyPr/>
          <a:lstStyle/>
          <a:p>
            <a:pPr>
              <a:defRPr/>
            </a:pPr>
            <a:r>
              <a:rPr lang="de-DE"/>
              <a:t>PHYS 1444-001, Summer 2019             Dr. Jaehoon Yu</a:t>
            </a:r>
            <a:endParaRPr lang="en-US"/>
          </a:p>
        </p:txBody>
      </p:sp>
      <p:sp>
        <p:nvSpPr>
          <p:cNvPr id="6" name="Slide Number Placeholder 5">
            <a:extLst>
              <a:ext uri="{FF2B5EF4-FFF2-40B4-BE49-F238E27FC236}">
                <a16:creationId xmlns:a16="http://schemas.microsoft.com/office/drawing/2014/main" id="{C85A2B8F-1EA3-AD4E-8720-C8AAD7EE0F7E}"/>
              </a:ext>
            </a:extLst>
          </p:cNvPr>
          <p:cNvSpPr>
            <a:spLocks noGrp="1"/>
          </p:cNvSpPr>
          <p:nvPr>
            <p:ph type="sldNum" sz="quarter" idx="12"/>
          </p:nvPr>
        </p:nvSpPr>
        <p:spPr/>
        <p:txBody>
          <a:bodyPr/>
          <a:lstStyle/>
          <a:p>
            <a:pPr>
              <a:defRPr/>
            </a:pPr>
            <a:fld id="{BEF3D8A4-74EF-534D-976E-1FB9C4B72804}" type="slidenum">
              <a:rPr lang="en-US" smtClean="0"/>
              <a:pPr>
                <a:defRPr/>
              </a:pPr>
              <a:t>6</a:t>
            </a:fld>
            <a:endParaRPr lang="en-US"/>
          </a:p>
        </p:txBody>
      </p:sp>
      <p:pic>
        <p:nvPicPr>
          <p:cNvPr id="7" name="Picture 6" descr="A close up of a logo&#10;&#10;Description automatically generated">
            <a:extLst>
              <a:ext uri="{FF2B5EF4-FFF2-40B4-BE49-F238E27FC236}">
                <a16:creationId xmlns:a16="http://schemas.microsoft.com/office/drawing/2014/main" id="{57CE5B6E-2232-4340-9A37-CEF8061166D5}"/>
              </a:ext>
            </a:extLst>
          </p:cNvPr>
          <p:cNvPicPr>
            <a:picLocks noChangeAspect="1"/>
          </p:cNvPicPr>
          <p:nvPr/>
        </p:nvPicPr>
        <p:blipFill>
          <a:blip r:embed="rId2"/>
          <a:stretch>
            <a:fillRect/>
          </a:stretch>
        </p:blipFill>
        <p:spPr>
          <a:xfrm>
            <a:off x="914400" y="811694"/>
            <a:ext cx="7248940" cy="5436705"/>
          </a:xfrm>
          <a:prstGeom prst="rect">
            <a:avLst/>
          </a:prstGeom>
        </p:spPr>
      </p:pic>
    </p:spTree>
    <p:extLst>
      <p:ext uri="{BB962C8B-B14F-4D97-AF65-F5344CB8AC3E}">
        <p14:creationId xmlns:p14="http://schemas.microsoft.com/office/powerpoint/2010/main" val="309722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8B99295-B058-3542-9EAF-8AE0708F6BCF}"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sp>
        <p:nvSpPr>
          <p:cNvPr id="22533" name="Rectangle 2"/>
          <p:cNvSpPr>
            <a:spLocks noGrp="1" noChangeArrowheads="1"/>
          </p:cNvSpPr>
          <p:nvPr>
            <p:ph type="title"/>
          </p:nvPr>
        </p:nvSpPr>
        <p:spPr>
          <a:xfrm>
            <a:off x="76200" y="0"/>
            <a:ext cx="8915400" cy="685800"/>
          </a:xfrm>
        </p:spPr>
        <p:txBody>
          <a:bodyPr/>
          <a:lstStyle/>
          <a:p>
            <a:r>
              <a:rPr lang="en-US" dirty="0">
                <a:latin typeface="Arial Narrow" charset="0"/>
                <a:ea typeface="ＭＳ Ｐゴシック" charset="0"/>
                <a:cs typeface="ＭＳ Ｐゴシック" charset="0"/>
              </a:rPr>
              <a:t>How does a battery work </a:t>
            </a:r>
            <a:r>
              <a:rPr lang="mr-IN" dirty="0">
                <a:latin typeface="Arial Narrow" charset="0"/>
                <a:ea typeface="ＭＳ Ｐゴシック" charset="0"/>
                <a:cs typeface="ＭＳ Ｐゴシック" charset="0"/>
              </a:rPr>
              <a:t>–</a:t>
            </a:r>
            <a:r>
              <a:rPr lang="en-US" dirty="0">
                <a:latin typeface="Arial Narrow" charset="0"/>
                <a:ea typeface="ＭＳ Ｐゴシック" charset="0"/>
                <a:cs typeface="ＭＳ Ｐゴシック" charset="0"/>
              </a:rPr>
              <a:t> II?</a:t>
            </a:r>
          </a:p>
        </p:txBody>
      </p:sp>
      <p:sp>
        <p:nvSpPr>
          <p:cNvPr id="286723" name="Rectangle 3"/>
          <p:cNvSpPr>
            <a:spLocks noChangeArrowheads="1"/>
          </p:cNvSpPr>
          <p:nvPr/>
        </p:nvSpPr>
        <p:spPr bwMode="auto">
          <a:xfrm>
            <a:off x="381000" y="609600"/>
            <a:ext cx="84582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the terminals are not connected, only the necessary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p>
          <a:p>
            <a:pPr marL="742950" lvl="1" indent="-285750">
              <a:spcBef>
                <a:spcPct val="20000"/>
              </a:spcBef>
              <a:buFontTx/>
              <a:buChar char="–"/>
            </a:pPr>
            <a:r>
              <a:rPr lang="en-US" dirty="0">
                <a:solidFill>
                  <a:srgbClr val="660066"/>
                </a:solidFill>
                <a:latin typeface="Arial Narrow" charset="0"/>
              </a:rPr>
              <a:t>If the terminals are not connected, as too many zinc ions get produced, </a:t>
            </a:r>
          </a:p>
          <a:p>
            <a:pPr marL="1143000" lvl="2" indent="-228600">
              <a:spcBef>
                <a:spcPct val="20000"/>
              </a:spcBef>
              <a:buFontTx/>
              <a:buChar char="•"/>
            </a:pPr>
            <a:r>
              <a:rPr lang="en-US" sz="2000" dirty="0">
                <a:solidFill>
                  <a:srgbClr val="003300"/>
                </a:solidFill>
                <a:latin typeface="Arial Narrow" charset="0"/>
              </a:rPr>
              <a:t>zinc electrode gets increasingly charged up negative</a:t>
            </a:r>
          </a:p>
          <a:p>
            <a:pPr marL="1143000" lvl="2" indent="-228600">
              <a:spcBef>
                <a:spcPct val="20000"/>
              </a:spcBef>
              <a:buFontTx/>
              <a:buChar char="•"/>
            </a:pPr>
            <a:r>
              <a:rPr lang="en-US" sz="2000" dirty="0">
                <a:solidFill>
                  <a:srgbClr val="003300"/>
                </a:solidFill>
                <a:latin typeface="Arial Narrow" charset="0"/>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rPr>
              <a:t>When the terminals are connected to a circuit, the negative charges will flow away from the zinc electrode</a:t>
            </a:r>
          </a:p>
          <a:p>
            <a:pPr marL="742950" lvl="1" indent="-285750">
              <a:spcBef>
                <a:spcPct val="20000"/>
              </a:spcBef>
              <a:buFontTx/>
              <a:buChar char="–"/>
            </a:pPr>
            <a:r>
              <a:rPr lang="en-US" dirty="0">
                <a:solidFill>
                  <a:srgbClr val="660066"/>
                </a:solidFill>
                <a:latin typeface="Arial Narrow" charset="0"/>
              </a:rPr>
              <a:t>More zinc atoms dissolve into the electrolyte to produce more charge</a:t>
            </a:r>
          </a:p>
          <a:p>
            <a:pPr marL="742950" lvl="1" indent="-285750">
              <a:spcBef>
                <a:spcPct val="20000"/>
              </a:spcBef>
              <a:buFontTx/>
              <a:buChar char="–"/>
            </a:pPr>
            <a:r>
              <a:rPr lang="en-US" dirty="0">
                <a:solidFill>
                  <a:srgbClr val="660066"/>
                </a:solidFill>
                <a:latin typeface="Arial Narrow" charset="0"/>
              </a:rPr>
              <a:t>One or more electrode get used up not producing any more charge.</a:t>
            </a:r>
          </a:p>
        </p:txBody>
      </p:sp>
    </p:spTree>
    <p:extLst>
      <p:ext uri="{BB962C8B-B14F-4D97-AF65-F5344CB8AC3E}">
        <p14:creationId xmlns:p14="http://schemas.microsoft.com/office/powerpoint/2010/main" val="17738593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6723">
                                            <p:txEl>
                                              <p:pRg st="0" end="0"/>
                                            </p:txEl>
                                          </p:spTgt>
                                        </p:tgtEl>
                                        <p:attrNameLst>
                                          <p:attrName>style.visibility</p:attrName>
                                        </p:attrNameLst>
                                      </p:cBhvr>
                                      <p:to>
                                        <p:strVal val="visible"/>
                                      </p:to>
                                    </p:set>
                                    <p:animEffect transition="in" filter="wipe(left)">
                                      <p:cBhvr>
                                        <p:cTn id="7" dur="500"/>
                                        <p:tgtEl>
                                          <p:spTgt spid="286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6723">
                                            <p:txEl>
                                              <p:pRg st="1" end="1"/>
                                            </p:txEl>
                                          </p:spTgt>
                                        </p:tgtEl>
                                        <p:attrNameLst>
                                          <p:attrName>style.visibility</p:attrName>
                                        </p:attrNameLst>
                                      </p:cBhvr>
                                      <p:to>
                                        <p:strVal val="visible"/>
                                      </p:to>
                                    </p:set>
                                    <p:animEffect transition="in" filter="wipe(left)">
                                      <p:cBhvr>
                                        <p:cTn id="12" dur="500"/>
                                        <p:tgtEl>
                                          <p:spTgt spid="286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6723">
                                            <p:txEl>
                                              <p:pRg st="2" end="2"/>
                                            </p:txEl>
                                          </p:spTgt>
                                        </p:tgtEl>
                                        <p:attrNameLst>
                                          <p:attrName>style.visibility</p:attrName>
                                        </p:attrNameLst>
                                      </p:cBhvr>
                                      <p:to>
                                        <p:strVal val="visible"/>
                                      </p:to>
                                    </p:set>
                                    <p:animEffect transition="in" filter="wipe(left)">
                                      <p:cBhvr>
                                        <p:cTn id="17" dur="500"/>
                                        <p:tgtEl>
                                          <p:spTgt spid="286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6723">
                                            <p:txEl>
                                              <p:pRg st="3" end="3"/>
                                            </p:txEl>
                                          </p:spTgt>
                                        </p:tgtEl>
                                        <p:attrNameLst>
                                          <p:attrName>style.visibility</p:attrName>
                                        </p:attrNameLst>
                                      </p:cBhvr>
                                      <p:to>
                                        <p:strVal val="visible"/>
                                      </p:to>
                                    </p:set>
                                    <p:animEffect transition="in" filter="wipe(left)">
                                      <p:cBhvr>
                                        <p:cTn id="22" dur="500"/>
                                        <p:tgtEl>
                                          <p:spTgt spid="286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6723">
                                            <p:txEl>
                                              <p:pRg st="4" end="4"/>
                                            </p:txEl>
                                          </p:spTgt>
                                        </p:tgtEl>
                                        <p:attrNameLst>
                                          <p:attrName>style.visibility</p:attrName>
                                        </p:attrNameLst>
                                      </p:cBhvr>
                                      <p:to>
                                        <p:strVal val="visible"/>
                                      </p:to>
                                    </p:set>
                                    <p:animEffect transition="in" filter="wipe(left)">
                                      <p:cBhvr>
                                        <p:cTn id="27" dur="500"/>
                                        <p:tgtEl>
                                          <p:spTgt spid="2867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6723">
                                            <p:txEl>
                                              <p:pRg st="5" end="5"/>
                                            </p:txEl>
                                          </p:spTgt>
                                        </p:tgtEl>
                                        <p:attrNameLst>
                                          <p:attrName>style.visibility</p:attrName>
                                        </p:attrNameLst>
                                      </p:cBhvr>
                                      <p:to>
                                        <p:strVal val="visible"/>
                                      </p:to>
                                    </p:set>
                                    <p:animEffect transition="in" filter="wipe(left)">
                                      <p:cBhvr>
                                        <p:cTn id="32" dur="500"/>
                                        <p:tgtEl>
                                          <p:spTgt spid="28672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6723">
                                            <p:txEl>
                                              <p:pRg st="6" end="6"/>
                                            </p:txEl>
                                          </p:spTgt>
                                        </p:tgtEl>
                                        <p:attrNameLst>
                                          <p:attrName>style.visibility</p:attrName>
                                        </p:attrNameLst>
                                      </p:cBhvr>
                                      <p:to>
                                        <p:strVal val="visible"/>
                                      </p:to>
                                    </p:set>
                                    <p:animEffect transition="in" filter="wipe(left)">
                                      <p:cBhvr>
                                        <p:cTn id="37" dur="500"/>
                                        <p:tgtEl>
                                          <p:spTgt spid="28672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6723">
                                            <p:txEl>
                                              <p:pRg st="7" end="7"/>
                                            </p:txEl>
                                          </p:spTgt>
                                        </p:tgtEl>
                                        <p:attrNameLst>
                                          <p:attrName>style.visibility</p:attrName>
                                        </p:attrNameLst>
                                      </p:cBhvr>
                                      <p:to>
                                        <p:strVal val="visible"/>
                                      </p:to>
                                    </p:set>
                                    <p:animEffect transition="in" filter="wipe(left)">
                                      <p:cBhvr>
                                        <p:cTn id="42" dur="500"/>
                                        <p:tgtEl>
                                          <p:spTgt spid="28672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6723">
                                            <p:txEl>
                                              <p:pRg st="8" end="8"/>
                                            </p:txEl>
                                          </p:spTgt>
                                        </p:tgtEl>
                                        <p:attrNameLst>
                                          <p:attrName>style.visibility</p:attrName>
                                        </p:attrNameLst>
                                      </p:cBhvr>
                                      <p:to>
                                        <p:strVal val="visible"/>
                                      </p:to>
                                    </p:set>
                                    <p:animEffect transition="in" filter="wipe(left)">
                                      <p:cBhvr>
                                        <p:cTn id="47" dur="500"/>
                                        <p:tgtEl>
                                          <p:spTgt spid="2867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14"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D3A63DB-6750-DB49-B9CA-21BBAF6B1FB8}" type="slidenum">
              <a:rPr lang="en-US" sz="1400">
                <a:solidFill>
                  <a:srgbClr val="A50021"/>
                </a:solidFill>
                <a:latin typeface="Arial Narrow" charset="0"/>
              </a:rPr>
              <a:pPr eaLnBrk="1" hangingPunct="1"/>
              <a:t>8</a:t>
            </a:fld>
            <a:endParaRPr lang="en-US" sz="1400">
              <a:solidFill>
                <a:srgbClr val="A50021"/>
              </a:solidFill>
              <a:latin typeface="Arial Narrow" charset="0"/>
            </a:endParaRPr>
          </a:p>
        </p:txBody>
      </p:sp>
      <p:pic>
        <p:nvPicPr>
          <p:cNvPr id="287746" name="Picture 2" descr="FG25_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781050"/>
            <a:ext cx="190500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60" name="Rectangle 3"/>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a:t>
            </a:r>
          </a:p>
        </p:txBody>
      </p:sp>
      <p:sp>
        <p:nvSpPr>
          <p:cNvPr id="287748" name="Rectangle 4"/>
          <p:cNvSpPr>
            <a:spLocks noChangeArrowheads="1"/>
          </p:cNvSpPr>
          <p:nvPr/>
        </p:nvSpPr>
        <p:spPr bwMode="auto">
          <a:xfrm>
            <a:off x="152400" y="457200"/>
            <a:ext cx="8610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a circuit is powered by a battery (or a source of </a:t>
            </a:r>
            <a:r>
              <a:rPr lang="en-US" sz="2800" dirty="0" err="1">
                <a:solidFill>
                  <a:schemeClr val="accent2"/>
                </a:solidFill>
                <a:latin typeface="Arial Narrow" charset="0"/>
              </a:rPr>
              <a:t>emf</a:t>
            </a:r>
            <a:r>
              <a:rPr lang="en-US" sz="2800" dirty="0">
                <a:solidFill>
                  <a:schemeClr val="accent2"/>
                </a:solidFill>
                <a:latin typeface="Arial Narrow" charset="0"/>
              </a:rPr>
              <a:t>) the charge can flow through the circuit.</a:t>
            </a:r>
          </a:p>
          <a:p>
            <a:pPr marL="342900" indent="-342900">
              <a:spcBef>
                <a:spcPct val="20000"/>
              </a:spcBef>
              <a:buFontTx/>
              <a:buChar char="•"/>
            </a:pPr>
            <a:r>
              <a:rPr lang="en-US" sz="2800" dirty="0">
                <a:solidFill>
                  <a:schemeClr val="accent2"/>
                </a:solidFill>
                <a:latin typeface="Arial Narrow" charset="0"/>
              </a:rPr>
              <a:t>Electric Current: Any flow of charge</a:t>
            </a:r>
          </a:p>
          <a:p>
            <a:pPr marL="742950" lvl="1" indent="-285750">
              <a:spcBef>
                <a:spcPct val="20000"/>
              </a:spcBef>
              <a:buFontTx/>
              <a:buChar char="–"/>
            </a:pPr>
            <a:r>
              <a:rPr lang="en-US" dirty="0">
                <a:solidFill>
                  <a:srgbClr val="660066"/>
                </a:solidFill>
                <a:latin typeface="Arial Narrow" charset="0"/>
              </a:rPr>
              <a:t>Current can flow whenever there is a potential difference between the ends of a conductor (or when the two ends have opposite charges)</a:t>
            </a:r>
          </a:p>
          <a:p>
            <a:pPr marL="1143000" lvl="2" indent="-228600">
              <a:spcBef>
                <a:spcPct val="20000"/>
              </a:spcBef>
              <a:buFontTx/>
              <a:buChar char="•"/>
            </a:pPr>
            <a:r>
              <a:rPr lang="en-US" sz="2000" dirty="0">
                <a:solidFill>
                  <a:srgbClr val="003300"/>
                </a:solidFill>
                <a:latin typeface="Arial Narrow" charset="0"/>
              </a:rPr>
              <a:t>The current can flow even through the empty space under certain conditions</a:t>
            </a:r>
          </a:p>
          <a:p>
            <a:pPr marL="742950" lvl="1" indent="-285750">
              <a:spcBef>
                <a:spcPct val="20000"/>
              </a:spcBef>
              <a:buFontTx/>
              <a:buChar char="–"/>
            </a:pPr>
            <a:r>
              <a:rPr lang="en-US" dirty="0">
                <a:solidFill>
                  <a:srgbClr val="660066"/>
                </a:solidFill>
                <a:latin typeface="Arial Narrow" charset="0"/>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dirty="0">
                <a:solidFill>
                  <a:srgbClr val="660066"/>
                </a:solidFill>
                <a:latin typeface="Arial Narrow" charset="0"/>
              </a:rPr>
              <a:t>Average current is defined as:</a:t>
            </a:r>
          </a:p>
          <a:p>
            <a:pPr marL="742950" lvl="1" indent="-285750">
              <a:spcBef>
                <a:spcPct val="20000"/>
              </a:spcBef>
              <a:buFontTx/>
              <a:buChar char="–"/>
            </a:pPr>
            <a:r>
              <a:rPr lang="en-US" dirty="0">
                <a:solidFill>
                  <a:srgbClr val="660066"/>
                </a:solidFill>
                <a:latin typeface="Arial Narrow" charset="0"/>
              </a:rPr>
              <a:t>The instantaneous current is:</a:t>
            </a:r>
          </a:p>
          <a:p>
            <a:pPr marL="742950" lvl="1" indent="-285750">
              <a:spcBef>
                <a:spcPct val="20000"/>
              </a:spcBef>
              <a:buFontTx/>
              <a:buChar char="–"/>
            </a:pPr>
            <a:r>
              <a:rPr lang="en-US" dirty="0">
                <a:solidFill>
                  <a:srgbClr val="660066"/>
                </a:solidFill>
                <a:latin typeface="Arial Narrow" charset="0"/>
              </a:rPr>
              <a:t>What kind of a quantity is the current?</a:t>
            </a:r>
          </a:p>
        </p:txBody>
      </p:sp>
      <p:graphicFrame>
        <p:nvGraphicFramePr>
          <p:cNvPr id="287749" name="Object 2"/>
          <p:cNvGraphicFramePr>
            <a:graphicFrameLocks noChangeAspect="1"/>
          </p:cNvGraphicFramePr>
          <p:nvPr/>
        </p:nvGraphicFramePr>
        <p:xfrm>
          <a:off x="4419600" y="4648200"/>
          <a:ext cx="1075686" cy="373062"/>
        </p:xfrm>
        <a:graphic>
          <a:graphicData uri="http://schemas.openxmlformats.org/presentationml/2006/ole">
            <mc:AlternateContent xmlns:mc="http://schemas.openxmlformats.org/markup-compatibility/2006">
              <mc:Choice xmlns:v="urn:schemas-microsoft-com:vml" Requires="v">
                <p:oleObj spid="_x0000_s120947" name="Equation" r:id="rId4" imgW="660400" imgH="215900" progId="Equation.DSMT4">
                  <p:embed/>
                </p:oleObj>
              </mc:Choice>
              <mc:Fallback>
                <p:oleObj name="Equation" r:id="rId4" imgW="660400" imgH="215900" progId="Equation.DSMT4">
                  <p:embed/>
                  <p:pic>
                    <p:nvPicPr>
                      <p:cNvPr id="287749" name="Object 2"/>
                      <p:cNvPicPr>
                        <a:picLocks noChangeAspect="1" noChangeArrowheads="1"/>
                      </p:cNvPicPr>
                      <p:nvPr/>
                    </p:nvPicPr>
                    <p:blipFill>
                      <a:blip r:embed="rId5"/>
                      <a:srcRect/>
                      <a:stretch>
                        <a:fillRect/>
                      </a:stretch>
                    </p:blipFill>
                    <p:spPr bwMode="auto">
                      <a:xfrm>
                        <a:off x="4419600" y="4648200"/>
                        <a:ext cx="1075686" cy="373062"/>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287750" name="Object 3"/>
          <p:cNvGraphicFramePr>
            <a:graphicFrameLocks noChangeAspect="1"/>
          </p:cNvGraphicFramePr>
          <p:nvPr/>
        </p:nvGraphicFramePr>
        <p:xfrm>
          <a:off x="4408488" y="5156199"/>
          <a:ext cx="949296" cy="350013"/>
        </p:xfrm>
        <a:graphic>
          <a:graphicData uri="http://schemas.openxmlformats.org/presentationml/2006/ole">
            <mc:AlternateContent xmlns:mc="http://schemas.openxmlformats.org/markup-compatibility/2006">
              <mc:Choice xmlns:v="urn:schemas-microsoft-com:vml" Requires="v">
                <p:oleObj spid="_x0000_s120948" name="Equation" r:id="rId6" imgW="622300" imgH="215900" progId="Equation.DSMT4">
                  <p:embed/>
                </p:oleObj>
              </mc:Choice>
              <mc:Fallback>
                <p:oleObj name="Equation" r:id="rId6" imgW="622300" imgH="215900" progId="Equation.DSMT4">
                  <p:embed/>
                  <p:pic>
                    <p:nvPicPr>
                      <p:cNvPr id="287750" name="Object 3"/>
                      <p:cNvPicPr>
                        <a:picLocks noChangeAspect="1" noChangeArrowheads="1"/>
                      </p:cNvPicPr>
                      <p:nvPr/>
                    </p:nvPicPr>
                    <p:blipFill>
                      <a:blip r:embed="rId7"/>
                      <a:srcRect/>
                      <a:stretch>
                        <a:fillRect/>
                      </a:stretch>
                    </p:blipFill>
                    <p:spPr bwMode="auto">
                      <a:xfrm>
                        <a:off x="4408488" y="5156199"/>
                        <a:ext cx="949296" cy="350013"/>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87751" name="Text Box 7"/>
          <p:cNvSpPr txBox="1">
            <a:spLocks noChangeArrowheads="1"/>
          </p:cNvSpPr>
          <p:nvPr/>
        </p:nvSpPr>
        <p:spPr bwMode="auto">
          <a:xfrm>
            <a:off x="6553200" y="4572000"/>
            <a:ext cx="1981200"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Unit of the current?</a:t>
            </a:r>
          </a:p>
        </p:txBody>
      </p:sp>
      <p:sp>
        <p:nvSpPr>
          <p:cNvPr id="287752" name="Text Box 8"/>
          <p:cNvSpPr txBox="1">
            <a:spLocks noChangeArrowheads="1"/>
          </p:cNvSpPr>
          <p:nvPr/>
        </p:nvSpPr>
        <p:spPr bwMode="auto">
          <a:xfrm>
            <a:off x="6637337" y="5137150"/>
            <a:ext cx="525463"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5137150"/>
            <a:ext cx="1019175"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6051550"/>
            <a:ext cx="7848600" cy="730250"/>
          </a:xfrm>
          <a:prstGeom prst="rect">
            <a:avLst/>
          </a:prstGeom>
          <a:solidFill>
            <a:srgbClr val="FFFF66"/>
          </a:solidFill>
          <a:ln w="28575">
            <a:solidFill>
              <a:srgbClr val="FF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dirty="0">
                <a:solidFill>
                  <a:srgbClr val="FF0000"/>
                </a:solidFill>
                <a:latin typeface="Arial Narrow" charset="0"/>
              </a:rPr>
              <a:t>In a single circuit,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732463" y="5562600"/>
            <a:ext cx="744537" cy="395287"/>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Scalar</a:t>
            </a:r>
          </a:p>
        </p:txBody>
      </p:sp>
    </p:spTree>
    <p:extLst>
      <p:ext uri="{BB962C8B-B14F-4D97-AF65-F5344CB8AC3E}">
        <p14:creationId xmlns:p14="http://schemas.microsoft.com/office/powerpoint/2010/main" val="7242108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7748">
                                            <p:txEl>
                                              <p:pRg st="0" end="0"/>
                                            </p:txEl>
                                          </p:spTgt>
                                        </p:tgtEl>
                                        <p:attrNameLst>
                                          <p:attrName>style.visibility</p:attrName>
                                        </p:attrNameLst>
                                      </p:cBhvr>
                                      <p:to>
                                        <p:strVal val="visible"/>
                                      </p:to>
                                    </p:set>
                                    <p:animEffect transition="in" filter="wipe(left)">
                                      <p:cBhvr>
                                        <p:cTn id="7" dur="500"/>
                                        <p:tgtEl>
                                          <p:spTgt spid="2877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87746"/>
                                        </p:tgtEl>
                                        <p:attrNameLst>
                                          <p:attrName>style.visibility</p:attrName>
                                        </p:attrNameLst>
                                      </p:cBhvr>
                                      <p:to>
                                        <p:strVal val="visible"/>
                                      </p:to>
                                    </p:set>
                                    <p:anim calcmode="lin" valueType="num">
                                      <p:cBhvr>
                                        <p:cTn id="12" dur="500" fill="hold"/>
                                        <p:tgtEl>
                                          <p:spTgt spid="287746"/>
                                        </p:tgtEl>
                                        <p:attrNameLst>
                                          <p:attrName>ppt_w</p:attrName>
                                        </p:attrNameLst>
                                      </p:cBhvr>
                                      <p:tavLst>
                                        <p:tav tm="0">
                                          <p:val>
                                            <p:fltVal val="0"/>
                                          </p:val>
                                        </p:tav>
                                        <p:tav tm="100000">
                                          <p:val>
                                            <p:strVal val="#ppt_w"/>
                                          </p:val>
                                        </p:tav>
                                      </p:tavLst>
                                    </p:anim>
                                    <p:anim calcmode="lin" valueType="num">
                                      <p:cBhvr>
                                        <p:cTn id="13" dur="500" fill="hold"/>
                                        <p:tgtEl>
                                          <p:spTgt spid="287746"/>
                                        </p:tgtEl>
                                        <p:attrNameLst>
                                          <p:attrName>ppt_h</p:attrName>
                                        </p:attrNameLst>
                                      </p:cBhvr>
                                      <p:tavLst>
                                        <p:tav tm="0">
                                          <p:val>
                                            <p:fltVal val="0"/>
                                          </p:val>
                                        </p:tav>
                                        <p:tav tm="100000">
                                          <p:val>
                                            <p:strVal val="#ppt_h"/>
                                          </p:val>
                                        </p:tav>
                                      </p:tavLst>
                                    </p:anim>
                                    <p:animEffect transition="in" filter="fade">
                                      <p:cBhvr>
                                        <p:cTn id="14" dur="500"/>
                                        <p:tgtEl>
                                          <p:spTgt spid="28774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87748">
                                            <p:txEl>
                                              <p:pRg st="1" end="1"/>
                                            </p:txEl>
                                          </p:spTgt>
                                        </p:tgtEl>
                                        <p:attrNameLst>
                                          <p:attrName>style.visibility</p:attrName>
                                        </p:attrNameLst>
                                      </p:cBhvr>
                                      <p:to>
                                        <p:strVal val="visible"/>
                                      </p:to>
                                    </p:set>
                                    <p:animEffect transition="in" filter="wipe(left)">
                                      <p:cBhvr>
                                        <p:cTn id="19" dur="500"/>
                                        <p:tgtEl>
                                          <p:spTgt spid="287748">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7748">
                                            <p:txEl>
                                              <p:pRg st="2" end="2"/>
                                            </p:txEl>
                                          </p:spTgt>
                                        </p:tgtEl>
                                        <p:attrNameLst>
                                          <p:attrName>style.visibility</p:attrName>
                                        </p:attrNameLst>
                                      </p:cBhvr>
                                      <p:to>
                                        <p:strVal val="visible"/>
                                      </p:to>
                                    </p:set>
                                    <p:animEffect transition="in" filter="wipe(left)">
                                      <p:cBhvr>
                                        <p:cTn id="24" dur="500"/>
                                        <p:tgtEl>
                                          <p:spTgt spid="287748">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87748">
                                            <p:txEl>
                                              <p:pRg st="3" end="3"/>
                                            </p:txEl>
                                          </p:spTgt>
                                        </p:tgtEl>
                                        <p:attrNameLst>
                                          <p:attrName>style.visibility</p:attrName>
                                        </p:attrNameLst>
                                      </p:cBhvr>
                                      <p:to>
                                        <p:strVal val="visible"/>
                                      </p:to>
                                    </p:set>
                                    <p:animEffect transition="in" filter="wipe(left)">
                                      <p:cBhvr>
                                        <p:cTn id="29" dur="500"/>
                                        <p:tgtEl>
                                          <p:spTgt spid="287748">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87748">
                                            <p:txEl>
                                              <p:pRg st="4" end="4"/>
                                            </p:txEl>
                                          </p:spTgt>
                                        </p:tgtEl>
                                        <p:attrNameLst>
                                          <p:attrName>style.visibility</p:attrName>
                                        </p:attrNameLst>
                                      </p:cBhvr>
                                      <p:to>
                                        <p:strVal val="visible"/>
                                      </p:to>
                                    </p:set>
                                    <p:animEffect transition="in" filter="wipe(left)">
                                      <p:cBhvr>
                                        <p:cTn id="34" dur="500"/>
                                        <p:tgtEl>
                                          <p:spTgt spid="287748">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87748">
                                            <p:txEl>
                                              <p:pRg st="5" end="5"/>
                                            </p:txEl>
                                          </p:spTgt>
                                        </p:tgtEl>
                                        <p:attrNameLst>
                                          <p:attrName>style.visibility</p:attrName>
                                        </p:attrNameLst>
                                      </p:cBhvr>
                                      <p:to>
                                        <p:strVal val="visible"/>
                                      </p:to>
                                    </p:set>
                                    <p:animEffect transition="in" filter="wipe(left)">
                                      <p:cBhvr>
                                        <p:cTn id="39" dur="500"/>
                                        <p:tgtEl>
                                          <p:spTgt spid="287748">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87749"/>
                                        </p:tgtEl>
                                        <p:attrNameLst>
                                          <p:attrName>style.visibility</p:attrName>
                                        </p:attrNameLst>
                                      </p:cBhvr>
                                      <p:to>
                                        <p:strVal val="visible"/>
                                      </p:to>
                                    </p:set>
                                    <p:animEffect transition="in" filter="wipe(left)">
                                      <p:cBhvr>
                                        <p:cTn id="44" dur="500"/>
                                        <p:tgtEl>
                                          <p:spTgt spid="28774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87748">
                                            <p:txEl>
                                              <p:pRg st="6" end="6"/>
                                            </p:txEl>
                                          </p:spTgt>
                                        </p:tgtEl>
                                        <p:attrNameLst>
                                          <p:attrName>style.visibility</p:attrName>
                                        </p:attrNameLst>
                                      </p:cBhvr>
                                      <p:to>
                                        <p:strVal val="visible"/>
                                      </p:to>
                                    </p:set>
                                    <p:animEffect transition="in" filter="wipe(left)">
                                      <p:cBhvr>
                                        <p:cTn id="49" dur="500"/>
                                        <p:tgtEl>
                                          <p:spTgt spid="287748">
                                            <p:txEl>
                                              <p:pRg st="6" end="6"/>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287750"/>
                                        </p:tgtEl>
                                        <p:attrNameLst>
                                          <p:attrName>style.visibility</p:attrName>
                                        </p:attrNameLst>
                                      </p:cBhvr>
                                      <p:to>
                                        <p:strVal val="visible"/>
                                      </p:to>
                                    </p:set>
                                    <p:animEffect transition="in" filter="wipe(left)">
                                      <p:cBhvr>
                                        <p:cTn id="54" dur="500"/>
                                        <p:tgtEl>
                                          <p:spTgt spid="28775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87751"/>
                                        </p:tgtEl>
                                        <p:attrNameLst>
                                          <p:attrName>style.visibility</p:attrName>
                                        </p:attrNameLst>
                                      </p:cBhvr>
                                      <p:to>
                                        <p:strVal val="visible"/>
                                      </p:to>
                                    </p:set>
                                    <p:animEffect transition="in" filter="wipe(left)">
                                      <p:cBhvr>
                                        <p:cTn id="59" dur="500"/>
                                        <p:tgtEl>
                                          <p:spTgt spid="28775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87752"/>
                                        </p:tgtEl>
                                        <p:attrNameLst>
                                          <p:attrName>style.visibility</p:attrName>
                                        </p:attrNameLst>
                                      </p:cBhvr>
                                      <p:to>
                                        <p:strVal val="visible"/>
                                      </p:to>
                                    </p:set>
                                    <p:animEffect transition="in" filter="wipe(left)">
                                      <p:cBhvr>
                                        <p:cTn id="64" dur="500"/>
                                        <p:tgtEl>
                                          <p:spTgt spid="28775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87753"/>
                                        </p:tgtEl>
                                        <p:attrNameLst>
                                          <p:attrName>style.visibility</p:attrName>
                                        </p:attrNameLst>
                                      </p:cBhvr>
                                      <p:to>
                                        <p:strVal val="visible"/>
                                      </p:to>
                                    </p:set>
                                    <p:animEffect transition="in" filter="wipe(left)">
                                      <p:cBhvr>
                                        <p:cTn id="69" dur="500"/>
                                        <p:tgtEl>
                                          <p:spTgt spid="28775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287748">
                                            <p:txEl>
                                              <p:pRg st="7" end="7"/>
                                            </p:txEl>
                                          </p:spTgt>
                                        </p:tgtEl>
                                        <p:attrNameLst>
                                          <p:attrName>style.visibility</p:attrName>
                                        </p:attrNameLst>
                                      </p:cBhvr>
                                      <p:to>
                                        <p:strVal val="visible"/>
                                      </p:to>
                                    </p:set>
                                    <p:animEffect transition="in" filter="wipe(left)">
                                      <p:cBhvr>
                                        <p:cTn id="74" dur="500"/>
                                        <p:tgtEl>
                                          <p:spTgt spid="287748">
                                            <p:txEl>
                                              <p:pRg st="7" end="7"/>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287755"/>
                                        </p:tgtEl>
                                        <p:attrNameLst>
                                          <p:attrName>style.visibility</p:attrName>
                                        </p:attrNameLst>
                                      </p:cBhvr>
                                      <p:to>
                                        <p:strVal val="visible"/>
                                      </p:to>
                                    </p:set>
                                    <p:animEffect transition="in" filter="wipe(left)">
                                      <p:cBhvr>
                                        <p:cTn id="79" dur="500"/>
                                        <p:tgtEl>
                                          <p:spTgt spid="287755"/>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287754"/>
                                        </p:tgtEl>
                                        <p:attrNameLst>
                                          <p:attrName>style.visibility</p:attrName>
                                        </p:attrNameLst>
                                      </p:cBhvr>
                                      <p:to>
                                        <p:strVal val="visible"/>
                                      </p:to>
                                    </p:set>
                                    <p:animEffect transition="in" filter="wipe(left)">
                                      <p:cBhvr>
                                        <p:cTn id="84" dur="500"/>
                                        <p:tgtEl>
                                          <p:spTgt spid="287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8" grpId="0" build="p"/>
      <p:bldP spid="287751" grpId="0" animBg="1"/>
      <p:bldP spid="287752" grpId="0" animBg="1"/>
      <p:bldP spid="287753" grpId="0" animBg="1"/>
      <p:bldP spid="287754" grpId="0" animBg="1"/>
      <p:bldP spid="28775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Wednesday, June 19 2019</a:t>
            </a:r>
          </a:p>
        </p:txBody>
      </p:sp>
      <p:sp>
        <p:nvSpPr>
          <p:cNvPr id="13" name="Footer Placeholder 4"/>
          <p:cNvSpPr>
            <a:spLocks noGrp="1"/>
          </p:cNvSpPr>
          <p:nvPr>
            <p:ph type="ftr" sz="quarter" idx="11"/>
          </p:nvPr>
        </p:nvSpPr>
        <p:spPr/>
        <p:txBody>
          <a:bodyPr/>
          <a:lstStyle/>
          <a:p>
            <a:r>
              <a:rPr lang="de-DE"/>
              <a:t>PHYS 1444-001, Summer 2019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9</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is a 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flown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122199" name="Equation" r:id="rId3" imgW="571320" imgH="190440" progId="Equation.DSMT4">
                  <p:embed/>
                </p:oleObj>
              </mc:Choice>
              <mc:Fallback>
                <p:oleObj name="Equation" r:id="rId3" imgW="571320" imgH="190440" progId="Equation.DSMT4">
                  <p:embed/>
                  <p:pic>
                    <p:nvPicPr>
                      <p:cNvPr id="28877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122200" name="Equation" r:id="rId5" imgW="685800" imgH="190440" progId="Equation.DSMT4">
                  <p:embed/>
                </p:oleObj>
              </mc:Choice>
              <mc:Fallback>
                <p:oleObj name="Equation" r:id="rId5" imgW="685800" imgH="190440" progId="Equation.DSMT4">
                  <p:embed/>
                  <p:pic>
                    <p:nvPicPr>
                      <p:cNvPr id="28877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122201" name="Equation" r:id="rId7" imgW="317160" imgH="203040" progId="Equation.DSMT4">
                  <p:embed/>
                </p:oleObj>
              </mc:Choice>
              <mc:Fallback>
                <p:oleObj name="Equation" r:id="rId7" imgW="317160" imgH="203040" progId="Equation.DSMT4">
                  <p:embed/>
                  <p:pic>
                    <p:nvPicPr>
                      <p:cNvPr id="288776"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122202" name="Equation" r:id="rId9" imgW="1231560" imgH="164880" progId="Equation.DSMT4">
                  <p:embed/>
                </p:oleObj>
              </mc:Choice>
              <mc:Fallback>
                <p:oleObj name="Equation" r:id="rId9" imgW="1231560" imgH="164880" progId="Equation.DSMT4">
                  <p:embed/>
                  <p:pic>
                    <p:nvPicPr>
                      <p:cNvPr id="288777"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122203" name="Equation" r:id="rId11" imgW="368280" imgH="368280" progId="Equation.DSMT4">
                  <p:embed/>
                </p:oleObj>
              </mc:Choice>
              <mc:Fallback>
                <p:oleObj name="Equation" r:id="rId11" imgW="368280" imgH="368280" progId="Equation.DSMT4">
                  <p:embed/>
                  <p:pic>
                    <p:nvPicPr>
                      <p:cNvPr id="288778"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122204" name="Equation" r:id="rId13" imgW="1917360" imgH="380880" progId="Equation.DSMT4">
                  <p:embed/>
                </p:oleObj>
              </mc:Choice>
              <mc:Fallback>
                <p:oleObj name="Equation" r:id="rId13" imgW="1917360" imgH="380880" progId="Equation.DSMT4">
                  <p:embed/>
                  <p:pic>
                    <p:nvPicPr>
                      <p:cNvPr id="288779"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1093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8771"/>
                                        </p:tgtEl>
                                        <p:attrNameLst>
                                          <p:attrName>style.visibility</p:attrName>
                                        </p:attrNameLst>
                                      </p:cBhvr>
                                      <p:to>
                                        <p:strVal val="visible"/>
                                      </p:to>
                                    </p:set>
                                    <p:animEffect transition="in" filter="wipe(left)">
                                      <p:cBhvr>
                                        <p:cTn id="7" dur="500"/>
                                        <p:tgtEl>
                                          <p:spTgt spid="28877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8772"/>
                                        </p:tgtEl>
                                        <p:attrNameLst>
                                          <p:attrName>style.visibility</p:attrName>
                                        </p:attrNameLst>
                                      </p:cBhvr>
                                      <p:to>
                                        <p:strVal val="visible"/>
                                      </p:to>
                                    </p:set>
                                    <p:animEffect transition="in" filter="wipe(left)">
                                      <p:cBhvr>
                                        <p:cTn id="12" dur="500"/>
                                        <p:tgtEl>
                                          <p:spTgt spid="288772"/>
                                        </p:tgtEl>
                                      </p:cBhvr>
                                    </p:animEffect>
                                  </p:childTnLst>
                                </p:cTn>
                              </p:par>
                            </p:childTnLst>
                          </p:cTn>
                        </p:par>
                        <p:par>
                          <p:cTn id="13" fill="hold">
                            <p:stCondLst>
                              <p:cond delay="1350"/>
                            </p:stCondLst>
                            <p:childTnLst>
                              <p:par>
                                <p:cTn id="14" presetID="22" presetClass="entr" presetSubtype="8" fill="hold" nodeType="afterEffect">
                                  <p:stCondLst>
                                    <p:cond delay="0"/>
                                  </p:stCondLst>
                                  <p:childTnLst>
                                    <p:set>
                                      <p:cBhvr>
                                        <p:cTn id="15" dur="1" fill="hold">
                                          <p:stCondLst>
                                            <p:cond delay="0"/>
                                          </p:stCondLst>
                                        </p:cTn>
                                        <p:tgtEl>
                                          <p:spTgt spid="288774"/>
                                        </p:tgtEl>
                                        <p:attrNameLst>
                                          <p:attrName>style.visibility</p:attrName>
                                        </p:attrNameLst>
                                      </p:cBhvr>
                                      <p:to>
                                        <p:strVal val="visible"/>
                                      </p:to>
                                    </p:set>
                                    <p:animEffect transition="in" filter="wipe(left)">
                                      <p:cBhvr>
                                        <p:cTn id="16" dur="500"/>
                                        <p:tgtEl>
                                          <p:spTgt spid="28877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88775"/>
                                        </p:tgtEl>
                                        <p:attrNameLst>
                                          <p:attrName>style.visibility</p:attrName>
                                        </p:attrNameLst>
                                      </p:cBhvr>
                                      <p:to>
                                        <p:strVal val="visible"/>
                                      </p:to>
                                    </p:set>
                                    <p:animEffect transition="in" filter="wipe(left)">
                                      <p:cBhvr>
                                        <p:cTn id="21" dur="500"/>
                                        <p:tgtEl>
                                          <p:spTgt spid="28877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88777"/>
                                        </p:tgtEl>
                                        <p:attrNameLst>
                                          <p:attrName>style.visibility</p:attrName>
                                        </p:attrNameLst>
                                      </p:cBhvr>
                                      <p:to>
                                        <p:strVal val="visible"/>
                                      </p:to>
                                    </p:set>
                                    <p:animEffect transition="in" filter="wipe(left)">
                                      <p:cBhvr>
                                        <p:cTn id="26" dur="500"/>
                                        <p:tgtEl>
                                          <p:spTgt spid="28877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88773"/>
                                        </p:tgtEl>
                                        <p:attrNameLst>
                                          <p:attrName>style.visibility</p:attrName>
                                        </p:attrNameLst>
                                      </p:cBhvr>
                                      <p:to>
                                        <p:strVal val="visible"/>
                                      </p:to>
                                    </p:set>
                                    <p:animEffect transition="in" filter="wipe(left)">
                                      <p:cBhvr>
                                        <p:cTn id="31" dur="500"/>
                                        <p:tgtEl>
                                          <p:spTgt spid="28877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88776"/>
                                        </p:tgtEl>
                                        <p:attrNameLst>
                                          <p:attrName>style.visibility</p:attrName>
                                        </p:attrNameLst>
                                      </p:cBhvr>
                                      <p:to>
                                        <p:strVal val="visible"/>
                                      </p:to>
                                    </p:set>
                                    <p:animEffect transition="in" filter="wipe(left)">
                                      <p:cBhvr>
                                        <p:cTn id="36" dur="500"/>
                                        <p:tgtEl>
                                          <p:spTgt spid="28877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88778"/>
                                        </p:tgtEl>
                                        <p:attrNameLst>
                                          <p:attrName>style.visibility</p:attrName>
                                        </p:attrNameLst>
                                      </p:cBhvr>
                                      <p:to>
                                        <p:strVal val="visible"/>
                                      </p:to>
                                    </p:set>
                                    <p:animEffect transition="in" filter="wipe(left)">
                                      <p:cBhvr>
                                        <p:cTn id="41" dur="500"/>
                                        <p:tgtEl>
                                          <p:spTgt spid="28877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8779"/>
                                        </p:tgtEl>
                                        <p:attrNameLst>
                                          <p:attrName>style.visibility</p:attrName>
                                        </p:attrNameLst>
                                      </p:cBhvr>
                                      <p:to>
                                        <p:strVal val="visible"/>
                                      </p:to>
                                    </p:set>
                                    <p:animEffect transition="in" filter="wipe(left)">
                                      <p:cBhvr>
                                        <p:cTn id="46" dur="500"/>
                                        <p:tgtEl>
                                          <p:spTgt spid="288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P spid="288772" grpId="0"/>
      <p:bldP spid="288773" grpId="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21277</TotalTime>
  <Words>2742</Words>
  <Application>Microsoft Macintosh PowerPoint</Application>
  <PresentationFormat>On-screen Show (4:3)</PresentationFormat>
  <Paragraphs>331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Narrow</vt:lpstr>
      <vt:lpstr>Monotype Corsiva</vt:lpstr>
      <vt:lpstr>Symbol</vt:lpstr>
      <vt:lpstr>Times New Roman</vt:lpstr>
      <vt:lpstr>phys1443-spring02</vt:lpstr>
      <vt:lpstr>Equation</vt:lpstr>
      <vt:lpstr>PHYS 1444 – Section 001 Lecture #10</vt:lpstr>
      <vt:lpstr>Announcements</vt:lpstr>
      <vt:lpstr>Electric Current and Resistance</vt:lpstr>
      <vt:lpstr>The Electric Battery</vt:lpstr>
      <vt:lpstr>How does a battery work – I?</vt:lpstr>
      <vt:lpstr>How does a normal battery look?</vt:lpstr>
      <vt:lpstr>How does a battery work – II?</vt:lpstr>
      <vt:lpstr>Electric Current</vt:lpstr>
      <vt:lpstr>Example 25 – 1 </vt:lpstr>
      <vt:lpstr>Example 25 – 1 </vt:lpstr>
      <vt:lpstr>Direction of the Electric Current</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lpstr>Temperature Dependence of Resistivity</vt:lpstr>
      <vt:lpstr>Electric Power</vt:lpstr>
      <vt:lpstr>Electric Power</vt:lpstr>
      <vt:lpstr>Example 25 – 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627</cp:revision>
  <cp:lastPrinted>2019-06-16T21:51:58Z</cp:lastPrinted>
  <dcterms:created xsi:type="dcterms:W3CDTF">2012-01-19T04:21:20Z</dcterms:created>
  <dcterms:modified xsi:type="dcterms:W3CDTF">2019-06-19T19:40:07Z</dcterms:modified>
</cp:coreProperties>
</file>