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6" r:id="rId2"/>
    <p:sldId id="748" r:id="rId3"/>
    <p:sldId id="590" r:id="rId4"/>
    <p:sldId id="745" r:id="rId5"/>
    <p:sldId id="747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/>
    <p:restoredTop sz="96327"/>
  </p:normalViewPr>
  <p:slideViewPr>
    <p:cSldViewPr>
      <p:cViewPr varScale="1">
        <p:scale>
          <a:sx n="97" d="100"/>
          <a:sy n="97" d="100"/>
        </p:scale>
        <p:origin x="1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7.emf"/><Relationship Id="rId3" Type="http://schemas.openxmlformats.org/officeDocument/2006/relationships/image" Target="../media/image39.jpe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5.wmf"/><Relationship Id="rId22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image" Target="../media/image61.jpeg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7.jpeg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3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31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5.wmf"/><Relationship Id="rId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jpe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4388" y="1531203"/>
            <a:ext cx="2847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Thursday, June 20,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36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Electric Power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Alternating 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Ohm’s Law in Microscopic View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EMF and Terminal Voltage</a:t>
            </a:r>
          </a:p>
          <a:p>
            <a:pPr marL="436563" lvl="1" indent="0">
              <a:buNone/>
            </a:pPr>
            <a:endParaRPr lang="en-US" sz="32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10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a voltage V exists across a resistance R, the current I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/>
              <a:t> (–I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r>
              <a:rPr lang="en-US" sz="2400" baseline="-25000" dirty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1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843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2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308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76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3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60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819400" y="137160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04236" y="1143000"/>
            <a:ext cx="2767963" cy="425450"/>
            <a:chOff x="2018" y="740"/>
            <a:chExt cx="1470" cy="26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2018" y="873"/>
              <a:ext cx="670" cy="122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7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  <p:bldP spid="3082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11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3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2743200" cy="5191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4" name="Equation" r:id="rId6" imgW="622080" imgH="368280" progId="Equation.DSMT4">
                  <p:embed/>
                </p:oleObj>
              </mc:Choice>
              <mc:Fallback>
                <p:oleObj name="Equation" r:id="rId6" imgW="622080" imgH="368280" progId="Equation.DSMT4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36800"/>
                        <a:ext cx="1143000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5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09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814763"/>
                        <a:ext cx="2416175" cy="6350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6" name="Equation" r:id="rId10" imgW="723600" imgH="469800" progId="Equation.DSMT4">
                  <p:embed/>
                </p:oleObj>
              </mc:Choice>
              <mc:Fallback>
                <p:oleObj name="Equation" r:id="rId10" imgW="723600" imgH="469800" progId="Equation.DSMT4">
                  <p:embed/>
                  <p:pic>
                    <p:nvPicPr>
                      <p:cNvPr id="309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67113"/>
                        <a:ext cx="1676400" cy="11572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7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30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8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309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5327650"/>
                        <a:ext cx="1303338" cy="835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  <p:bldP spid="3092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12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square root of each of these are called root-mean-square, or rms: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rms values are sometimes called the 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are useful quantities since they can substitute current 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 other words, an AC of peak voltage V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or peak current I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produces as much power as DC voltage of </a:t>
            </a: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 or DC current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normally, rms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 uses 115V rms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7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31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714625" cy="7318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8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31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143000"/>
                        <a:ext cx="2781300" cy="7302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9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31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0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310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1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310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2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310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292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3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10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0292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4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3102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5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02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6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310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7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310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6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13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13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7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11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8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311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9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311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0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11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1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311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2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311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3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311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4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1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5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311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6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311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7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311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098180" y="4994275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68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113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180" y="4994275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  <p:bldP spid="311301" grpId="0"/>
      <p:bldP spid="311302" grpId="0"/>
      <p:bldP spid="311306" grpId="0"/>
      <p:bldP spid="311310" grpId="0"/>
      <p:bldP spid="311314" grpId="0"/>
      <p:bldP spid="311316" grpId="0"/>
      <p:bldP spid="311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Thursday, June 20,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Nobel Meeting Photos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609600"/>
          </a:xfrm>
        </p:spPr>
        <p:txBody>
          <a:bodyPr/>
          <a:lstStyle/>
          <a:p>
            <a:r>
              <a:rPr lang="en-US" dirty="0"/>
              <a:t>Good job for asking most the questions, class!</a:t>
            </a:r>
            <a:endParaRPr lang="en-US" sz="24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DF5FE90-FC94-284D-BDC1-37051378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62051"/>
            <a:ext cx="3733799" cy="2800349"/>
          </a:xfrm>
          <a:prstGeom prst="rect">
            <a:avLst/>
          </a:prstGeom>
        </p:spPr>
      </p:pic>
      <p:pic>
        <p:nvPicPr>
          <p:cNvPr id="5" name="Picture 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3AA6CC30-1EED-2E4B-B7B7-AB44C56DA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63" y="1135547"/>
            <a:ext cx="3733801" cy="2800351"/>
          </a:xfrm>
          <a:prstGeom prst="rect">
            <a:avLst/>
          </a:prstGeom>
        </p:spPr>
      </p:pic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E47697A-FE23-F349-87F2-F73F04D90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7" y="4038600"/>
            <a:ext cx="3733799" cy="2800349"/>
          </a:xfrm>
          <a:prstGeom prst="rect">
            <a:avLst/>
          </a:prstGeom>
        </p:spPr>
      </p:pic>
      <p:pic>
        <p:nvPicPr>
          <p:cNvPr id="10" name="Picture 9" descr="A person sitting at a desk in a room&#10;&#10;Description automatically generated">
            <a:extLst>
              <a:ext uri="{FF2B5EF4-FFF2-40B4-BE49-F238E27FC236}">
                <a16:creationId xmlns:a16="http://schemas.microsoft.com/office/drawing/2014/main" id="{0CA54E61-2FF4-AE4F-B375-0C2DB9917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163" y="4038600"/>
            <a:ext cx="3733801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Thursday, June 20,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445895"/>
          </a:xfrm>
        </p:spPr>
        <p:txBody>
          <a:bodyPr/>
          <a:lstStyle/>
          <a:p>
            <a:r>
              <a:rPr lang="en-US" dirty="0"/>
              <a:t>Quiz #3</a:t>
            </a:r>
          </a:p>
          <a:p>
            <a:pPr lvl="1"/>
            <a:r>
              <a:rPr lang="en-US" sz="2400" dirty="0"/>
              <a:t>Beginning of the class Monday, June 24</a:t>
            </a:r>
          </a:p>
          <a:p>
            <a:pPr lvl="1"/>
            <a:r>
              <a:rPr lang="en-US" sz="2400" dirty="0"/>
              <a:t>Covers CH25.1 through what we learn today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setups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r>
              <a:rPr lang="en-US" sz="2800" dirty="0"/>
              <a:t>We will have a mid-term grade discussion today, Thursday, June 20.  We will have a class till 11:30am, followed by the discussion in my office (CPB342). </a:t>
            </a:r>
            <a:endParaRPr lang="en-US" sz="2400" dirty="0"/>
          </a:p>
          <a:p>
            <a:pPr lvl="1"/>
            <a:r>
              <a:rPr lang="en-US" sz="2400" dirty="0"/>
              <a:t>Last name A – K:11:30 – 12:00</a:t>
            </a:r>
          </a:p>
          <a:p>
            <a:pPr lvl="1"/>
            <a:r>
              <a:rPr lang="en-US" sz="2400" dirty="0"/>
              <a:t>Last name L – Y: 12:00 – 12:30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Special </a:t>
            </a:r>
            <a:r>
              <a:rPr lang="en-US"/>
              <a:t>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/>
              <a:t>Due: Beginning of the class Thursday, June 27 </a:t>
            </a:r>
          </a:p>
        </p:txBody>
      </p:sp>
    </p:spTree>
    <p:extLst>
      <p:ext uri="{BB962C8B-B14F-4D97-AF65-F5344CB8AC3E}">
        <p14:creationId xmlns:p14="http://schemas.microsoft.com/office/powerpoint/2010/main" val="2467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0A8-9FE9-F24C-B5C6-2584842B6645}" type="slidenum">
              <a:rPr lang="en-US"/>
              <a:pPr/>
              <a:t>6</a:t>
            </a:fld>
            <a:endParaRPr lang="en-US"/>
          </a:p>
        </p:txBody>
      </p:sp>
      <p:pic>
        <p:nvPicPr>
          <p:cNvPr id="303106" name="Picture 2" descr="FG25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90650"/>
            <a:ext cx="4038600" cy="2343150"/>
          </a:xfrm>
          <a:prstGeom prst="rect">
            <a:avLst/>
          </a:prstGeom>
          <a:noFill/>
        </p:spPr>
      </p:pic>
      <p:pic>
        <p:nvPicPr>
          <p:cNvPr id="303107" name="Picture 3" descr="FG25_01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2438400" cy="2362200"/>
          </a:xfrm>
          <a:prstGeom prst="rect">
            <a:avLst/>
          </a:prstGeom>
          <a:noFill/>
        </p:spPr>
      </p:pic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in Household Circuits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86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Household devices usually have small resistance</a:t>
            </a:r>
          </a:p>
          <a:p>
            <a:pPr lvl="1">
              <a:lnSpc>
                <a:spcPct val="90000"/>
              </a:lnSpc>
            </a:pPr>
            <a:r>
              <a:rPr lang="en-US"/>
              <a:t>But since they draw current, if they become large enough, wires can heat up (overloaded)</a:t>
            </a:r>
          </a:p>
          <a:p>
            <a:pPr lvl="2">
              <a:lnSpc>
                <a:spcPct val="90000"/>
              </a:lnSpc>
            </a:pPr>
            <a:r>
              <a:rPr lang="en-US"/>
              <a:t>Why is using thicker wires safer?</a:t>
            </a:r>
          </a:p>
          <a:p>
            <a:pPr lvl="3">
              <a:lnSpc>
                <a:spcPct val="90000"/>
              </a:lnSpc>
            </a:pPr>
            <a:r>
              <a:rPr lang="en-US"/>
              <a:t>Thicker wires has less resistance, lower heat</a:t>
            </a:r>
          </a:p>
          <a:p>
            <a:pPr lvl="1">
              <a:lnSpc>
                <a:spcPct val="90000"/>
              </a:lnSpc>
            </a:pPr>
            <a:r>
              <a:rPr lang="en-US"/>
              <a:t>Overloaded wire can set off a fire at home</a:t>
            </a:r>
          </a:p>
          <a:p>
            <a:pPr>
              <a:lnSpc>
                <a:spcPct val="90000"/>
              </a:lnSpc>
            </a:pPr>
            <a:r>
              <a:rPr lang="en-US"/>
              <a:t>How do we prevent this?</a:t>
            </a:r>
          </a:p>
          <a:p>
            <a:pPr lvl="1">
              <a:lnSpc>
                <a:spcPct val="90000"/>
              </a:lnSpc>
            </a:pPr>
            <a:r>
              <a:rPr lang="en-US"/>
              <a:t>Put in a switch that would disconnect the circuit when overloaded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-304800" y="44958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Fuse or circuit breakers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They open up the circuit when the current is over certain value</a:t>
            </a:r>
          </a:p>
        </p:txBody>
      </p:sp>
      <p:pic>
        <p:nvPicPr>
          <p:cNvPr id="303111" name="Picture 7" descr="FG25_01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114800"/>
            <a:ext cx="2514600" cy="2343150"/>
          </a:xfrm>
          <a:prstGeom prst="rect">
            <a:avLst/>
          </a:prstGeom>
          <a:noFill/>
        </p:spPr>
      </p:pic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6446838" y="5213350"/>
            <a:ext cx="1181100" cy="730250"/>
          </a:xfrm>
          <a:prstGeom prst="rightArrow">
            <a:avLst>
              <a:gd name="adj1" fmla="val 50000"/>
              <a:gd name="adj2" fmla="val 404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Overload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4953000" y="4343400"/>
            <a:ext cx="5334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696200" y="4267200"/>
            <a:ext cx="609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build="p"/>
      <p:bldP spid="303110" grpId="0" build="p"/>
      <p:bldP spid="303112" grpId="0" animBg="1"/>
      <p:bldP spid="303113" grpId="0" animBg="1"/>
      <p:bldP spid="303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B4C6-F311-0847-A377-074D26D5169A}" type="slidenum">
              <a:rPr lang="en-US"/>
              <a:pPr/>
              <a:t>7</a:t>
            </a:fld>
            <a:endParaRPr lang="en-US"/>
          </a:p>
        </p:txBody>
      </p:sp>
      <p:pic>
        <p:nvPicPr>
          <p:cNvPr id="304130" name="Picture 2" descr="FG25_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724400" cy="3810000"/>
          </a:xfrm>
          <a:prstGeom prst="rect">
            <a:avLst/>
          </a:prstGeom>
          <a:noFill/>
        </p:spPr>
      </p:pic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11 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Will a fuse blow?: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Determine the total current drawn by all the devices in the circuit in the figure.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1000" y="271145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total current is the sum of current drawn by individual device. 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1905000" y="3505200"/>
            <a:ext cx="1503363" cy="850900"/>
          </a:xfrm>
          <a:prstGeom prst="rightArrow">
            <a:avLst>
              <a:gd name="adj1" fmla="val 50000"/>
              <a:gd name="adj2" fmla="val 4417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I</a:t>
            </a:r>
          </a:p>
        </p:txBody>
      </p:sp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533400" y="3657600"/>
          <a:ext cx="12509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5"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304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12509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Bulb  </a:t>
            </a:r>
          </a:p>
        </p:txBody>
      </p:sp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517900" y="3657600"/>
          <a:ext cx="14351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6"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304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657600"/>
                        <a:ext cx="14351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1371600" y="4384675"/>
          <a:ext cx="561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7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3041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84675"/>
                        <a:ext cx="561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4773613" y="42672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Heater  </a:t>
            </a:r>
          </a:p>
        </p:txBody>
      </p:sp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5638800" y="4297363"/>
          <a:ext cx="628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8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304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7363"/>
                        <a:ext cx="6286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Stereo  </a:t>
            </a:r>
          </a:p>
        </p:txBody>
      </p:sp>
      <p:graphicFrame>
        <p:nvGraphicFramePr>
          <p:cNvPr id="304142" name="Object 14"/>
          <p:cNvGraphicFramePr>
            <a:graphicFrameLocks noChangeAspect="1"/>
          </p:cNvGraphicFramePr>
          <p:nvPr/>
        </p:nvGraphicFramePr>
        <p:xfrm>
          <a:off x="1373188" y="4876800"/>
          <a:ext cx="6080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9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3041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876800"/>
                        <a:ext cx="6080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73613" y="48006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Dryer  </a:t>
            </a:r>
          </a:p>
        </p:txBody>
      </p:sp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5646738" y="4830763"/>
          <a:ext cx="6016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0" name="Equation" r:id="rId14" imgW="304560" imgH="203040" progId="Equation.DSMT4">
                  <p:embed/>
                </p:oleObj>
              </mc:Choice>
              <mc:Fallback>
                <p:oleObj name="Equation" r:id="rId14" imgW="304560" imgH="203040" progId="Equation.DSMT4">
                  <p:embed/>
                  <p:pic>
                    <p:nvPicPr>
                      <p:cNvPr id="3041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830763"/>
                        <a:ext cx="60166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457200" y="5334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Total current  </a:t>
            </a:r>
          </a:p>
        </p:txBody>
      </p:sp>
      <p:graphicFrame>
        <p:nvGraphicFramePr>
          <p:cNvPr id="304146" name="Object 18"/>
          <p:cNvGraphicFramePr>
            <a:graphicFrameLocks noChangeAspect="1"/>
          </p:cNvGraphicFramePr>
          <p:nvPr/>
        </p:nvGraphicFramePr>
        <p:xfrm>
          <a:off x="1600200" y="5724525"/>
          <a:ext cx="608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1" name="Equation" r:id="rId16" imgW="291960" imgH="203040" progId="Equation.DSMT4">
                  <p:embed/>
                </p:oleObj>
              </mc:Choice>
              <mc:Fallback>
                <p:oleObj name="Equation" r:id="rId16" imgW="291960" imgH="203040" progId="Equation.DSMT4">
                  <p:embed/>
                  <p:pic>
                    <p:nvPicPr>
                      <p:cNvPr id="3041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24525"/>
                        <a:ext cx="608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7" name="Object 19"/>
          <p:cNvGraphicFramePr>
            <a:graphicFrameLocks noChangeAspect="1"/>
          </p:cNvGraphicFramePr>
          <p:nvPr/>
        </p:nvGraphicFramePr>
        <p:xfrm>
          <a:off x="2170113" y="5715000"/>
          <a:ext cx="24018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2" name="Equation" r:id="rId18" imgW="1155600" imgH="203040" progId="Equation.DSMT4">
                  <p:embed/>
                </p:oleObj>
              </mc:Choice>
              <mc:Fallback>
                <p:oleObj name="Equation" r:id="rId18" imgW="1155600" imgH="203040" progId="Equation.DSMT4">
                  <p:embed/>
                  <p:pic>
                    <p:nvPicPr>
                      <p:cNvPr id="3041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5715000"/>
                        <a:ext cx="24018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8" name="Object 20"/>
          <p:cNvGraphicFramePr>
            <a:graphicFrameLocks noChangeAspect="1"/>
          </p:cNvGraphicFramePr>
          <p:nvPr/>
        </p:nvGraphicFramePr>
        <p:xfrm>
          <a:off x="4556125" y="5732463"/>
          <a:ext cx="4435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3" name="Equation" r:id="rId20" imgW="2133360" imgH="164880" progId="Equation.DSMT4">
                  <p:embed/>
                </p:oleObj>
              </mc:Choice>
              <mc:Fallback>
                <p:oleObj name="Equation" r:id="rId20" imgW="2133360" imgH="164880" progId="Equation.DSMT4">
                  <p:embed/>
                  <p:pic>
                    <p:nvPicPr>
                      <p:cNvPr id="3041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732463"/>
                        <a:ext cx="44354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9" name="Object 21"/>
          <p:cNvGraphicFramePr>
            <a:graphicFrameLocks noChangeAspect="1"/>
          </p:cNvGraphicFramePr>
          <p:nvPr/>
        </p:nvGraphicFramePr>
        <p:xfrm>
          <a:off x="6251575" y="48307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4" name="Equation" r:id="rId22" imgW="1269720" imgH="203040" progId="Equation.DSMT4">
                  <p:embed/>
                </p:oleObj>
              </mc:Choice>
              <mc:Fallback>
                <p:oleObj name="Equation" r:id="rId22" imgW="1269720" imgH="203040" progId="Equation.DSMT4">
                  <p:embed/>
                  <p:pic>
                    <p:nvPicPr>
                      <p:cNvPr id="3041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8307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0" name="Object 22"/>
          <p:cNvGraphicFramePr>
            <a:graphicFrameLocks noChangeAspect="1"/>
          </p:cNvGraphicFramePr>
          <p:nvPr/>
        </p:nvGraphicFramePr>
        <p:xfrm>
          <a:off x="6248400" y="42973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5" name="Equation" r:id="rId24" imgW="1269720" imgH="203040" progId="Equation.DSMT4">
                  <p:embed/>
                </p:oleObj>
              </mc:Choice>
              <mc:Fallback>
                <p:oleObj name="Equation" r:id="rId24" imgW="1269720" imgH="203040" progId="Equation.DSMT4">
                  <p:embed/>
                  <p:pic>
                    <p:nvPicPr>
                      <p:cNvPr id="3041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973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1" name="Object 23"/>
          <p:cNvGraphicFramePr>
            <a:graphicFrameLocks noChangeAspect="1"/>
          </p:cNvGraphicFramePr>
          <p:nvPr/>
        </p:nvGraphicFramePr>
        <p:xfrm>
          <a:off x="2043113" y="4876800"/>
          <a:ext cx="237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6" name="Equation" r:id="rId26" imgW="1143000" imgH="203040" progId="Equation.DSMT4">
                  <p:embed/>
                </p:oleObj>
              </mc:Choice>
              <mc:Fallback>
                <p:oleObj name="Equation" r:id="rId26" imgW="1143000" imgH="203040" progId="Equation.DSMT4">
                  <p:embed/>
                  <p:pic>
                    <p:nvPicPr>
                      <p:cNvPr id="3041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76800"/>
                        <a:ext cx="237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1936750" y="4384675"/>
          <a:ext cx="2178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7" name="Equation" r:id="rId28" imgW="1130040" imgH="203040" progId="Equation.DSMT4">
                  <p:embed/>
                </p:oleObj>
              </mc:Choice>
              <mc:Fallback>
                <p:oleObj name="Equation" r:id="rId28" imgW="1130040" imgH="203040" progId="Equation.DSMT4">
                  <p:embed/>
                  <p:pic>
                    <p:nvPicPr>
                      <p:cNvPr id="3041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384675"/>
                        <a:ext cx="21780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total power?  </a:t>
            </a:r>
          </a:p>
        </p:txBody>
      </p:sp>
      <p:graphicFrame>
        <p:nvGraphicFramePr>
          <p:cNvPr id="304154" name="Object 26"/>
          <p:cNvGraphicFramePr>
            <a:graphicFrameLocks noChangeAspect="1"/>
          </p:cNvGraphicFramePr>
          <p:nvPr/>
        </p:nvGraphicFramePr>
        <p:xfrm>
          <a:off x="3276600" y="6261100"/>
          <a:ext cx="4143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8" name="Equation" r:id="rId30" imgW="304560" imgH="203040" progId="Equation.DSMT4">
                  <p:embed/>
                </p:oleObj>
              </mc:Choice>
              <mc:Fallback>
                <p:oleObj name="Equation" r:id="rId30" imgW="304560" imgH="203040" progId="Equation.DSMT4">
                  <p:embed/>
                  <p:pic>
                    <p:nvPicPr>
                      <p:cNvPr id="3041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61100"/>
                        <a:ext cx="414338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5" name="Object 27"/>
          <p:cNvGraphicFramePr>
            <a:graphicFrameLocks noChangeAspect="1"/>
          </p:cNvGraphicFramePr>
          <p:nvPr/>
        </p:nvGraphicFramePr>
        <p:xfrm>
          <a:off x="3878263" y="6261100"/>
          <a:ext cx="16192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9" name="Equation" r:id="rId32" imgW="1193760" imgH="203040" progId="Equation.DSMT4">
                  <p:embed/>
                </p:oleObj>
              </mc:Choice>
              <mc:Fallback>
                <p:oleObj name="Equation" r:id="rId32" imgW="1193760" imgH="203040" progId="Equation.DSMT4">
                  <p:embed/>
                  <p:pic>
                    <p:nvPicPr>
                      <p:cNvPr id="3041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6261100"/>
                        <a:ext cx="161925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6" name="Object 28"/>
          <p:cNvGraphicFramePr>
            <a:graphicFrameLocks noChangeAspect="1"/>
          </p:cNvGraphicFramePr>
          <p:nvPr/>
        </p:nvGraphicFramePr>
        <p:xfrm>
          <a:off x="5684838" y="6289675"/>
          <a:ext cx="33067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0" name="Equation" r:id="rId34" imgW="2438280" imgH="164880" progId="Equation.DSMT4">
                  <p:embed/>
                </p:oleObj>
              </mc:Choice>
              <mc:Fallback>
                <p:oleObj name="Equation" r:id="rId34" imgW="2438280" imgH="164880" progId="Equation.DSMT4">
                  <p:embed/>
                  <p:pic>
                    <p:nvPicPr>
                      <p:cNvPr id="3041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6289675"/>
                        <a:ext cx="3306762" cy="236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1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/>
      <p:bldP spid="304133" grpId="0"/>
      <p:bldP spid="304134" grpId="0" animBg="1"/>
      <p:bldP spid="304136" grpId="0"/>
      <p:bldP spid="304139" grpId="0"/>
      <p:bldP spid="304141" grpId="0"/>
      <p:bldP spid="304143" grpId="0"/>
      <p:bldP spid="304145" grpId="0"/>
      <p:bldP spid="304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8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while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Direct Current (DC), and it does not change its direction of 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43600" y="4419600"/>
            <a:ext cx="3200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5562600"/>
            <a:ext cx="3200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/>
      <p:bldP spid="306181" grpId="0" build="p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9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The 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(–V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endParaRPr lang="en-US" sz="2400" baseline="-25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voltages or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What is the unit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>
                <a:latin typeface="Symbol" charset="2"/>
              </a:rPr>
              <a:t>ω</a:t>
            </a:r>
            <a:r>
              <a:rPr lang="en-US" sz="2400" dirty="0">
                <a:latin typeface="Symbol" charset="2"/>
              </a:rPr>
              <a:t>=2π</a:t>
            </a:r>
            <a:r>
              <a:rPr lang="en-US" sz="2400" dirty="0">
                <a:latin typeface="Monotype Corsiva" charset="0"/>
              </a:rPr>
              <a:t>f</a:t>
            </a: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7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6060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8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176463"/>
                        <a:ext cx="20304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9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307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7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22466</TotalTime>
  <Words>1244</Words>
  <Application>Microsoft Macintosh PowerPoint</Application>
  <PresentationFormat>On-screen Show (4:3)</PresentationFormat>
  <Paragraphs>156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001 Lecture #11</vt:lpstr>
      <vt:lpstr>Nobel Meeting Photos</vt:lpstr>
      <vt:lpstr>Announcements</vt:lpstr>
      <vt:lpstr>Special Project #4</vt:lpstr>
      <vt:lpstr>PowerPoint Presentation</vt:lpstr>
      <vt:lpstr>Power in Household Circuits</vt:lpstr>
      <vt:lpstr>Example 25 – 11 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649</cp:revision>
  <cp:lastPrinted>2019-06-16T21:51:58Z</cp:lastPrinted>
  <dcterms:created xsi:type="dcterms:W3CDTF">2012-01-19T04:21:20Z</dcterms:created>
  <dcterms:modified xsi:type="dcterms:W3CDTF">2019-06-20T17:54:10Z</dcterms:modified>
</cp:coreProperties>
</file>