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36" r:id="rId2"/>
    <p:sldId id="590" r:id="rId3"/>
    <p:sldId id="745" r:id="rId4"/>
    <p:sldId id="747" r:id="rId5"/>
    <p:sldId id="685" r:id="rId6"/>
    <p:sldId id="686" r:id="rId7"/>
    <p:sldId id="687" r:id="rId8"/>
    <p:sldId id="688" r:id="rId9"/>
    <p:sldId id="691" r:id="rId10"/>
    <p:sldId id="692" r:id="rId11"/>
    <p:sldId id="693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  <p:sldId id="659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/>
    <p:restoredTop sz="96327"/>
  </p:normalViewPr>
  <p:slideViewPr>
    <p:cSldViewPr>
      <p:cViewPr varScale="1">
        <p:scale>
          <a:sx n="105" d="100"/>
          <a:sy n="105" d="100"/>
        </p:scale>
        <p:origin x="200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3.wmf"/><Relationship Id="rId1" Type="http://schemas.openxmlformats.org/officeDocument/2006/relationships/image" Target="../media/image18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18" Type="http://schemas.openxmlformats.org/officeDocument/2006/relationships/image" Target="../media/image7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17" Type="http://schemas.openxmlformats.org/officeDocument/2006/relationships/image" Target="../media/image78.wmf"/><Relationship Id="rId2" Type="http://schemas.openxmlformats.org/officeDocument/2006/relationships/image" Target="../media/image63.wmf"/><Relationship Id="rId16" Type="http://schemas.openxmlformats.org/officeDocument/2006/relationships/image" Target="../media/image77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19.wmf"/><Relationship Id="rId16" Type="http://schemas.openxmlformats.org/officeDocument/2006/relationships/image" Target="../media/image38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3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5" Type="http://schemas.openxmlformats.org/officeDocument/2006/relationships/image" Target="../media/image39.jpeg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image" Target="../media/image24.wmf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1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54.wmf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image" Target="../media/image46.wmf"/><Relationship Id="rId9" Type="http://schemas.openxmlformats.org/officeDocument/2006/relationships/image" Target="../media/image61.jpeg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4.bin"/><Relationship Id="rId8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9" Type="http://schemas.openxmlformats.org/officeDocument/2006/relationships/image" Target="../media/image79.wmf"/><Relationship Id="rId21" Type="http://schemas.openxmlformats.org/officeDocument/2006/relationships/image" Target="../media/image70.wmf"/><Relationship Id="rId34" Type="http://schemas.openxmlformats.org/officeDocument/2006/relationships/oleObject" Target="../embeddings/oleObject71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33" Type="http://schemas.openxmlformats.org/officeDocument/2006/relationships/image" Target="../media/image76.wmf"/><Relationship Id="rId38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74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78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9.wmf"/><Relationship Id="rId31" Type="http://schemas.openxmlformats.org/officeDocument/2006/relationships/image" Target="../media/image75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77.wmf"/><Relationship Id="rId8" Type="http://schemas.openxmlformats.org/officeDocument/2006/relationships/oleObject" Target="../embeddings/oleObject58.bin"/><Relationship Id="rId3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3280" y="1531203"/>
            <a:ext cx="2749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June 24,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Ohm’s Law in Microscopic View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EMF and Terminal Voltage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26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Resistors in Series and Parallel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Kirchhoff’s Rules</a:t>
            </a:r>
          </a:p>
          <a:p>
            <a:pPr marL="1352550" lvl="1" indent="-609600"/>
            <a:r>
              <a:rPr lang="en-US" sz="2400">
                <a:latin typeface="Arial Narrow" charset="0"/>
              </a:rPr>
              <a:t>EMFs in Series and Parallel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8D4A7A3-6E25-B74A-83F0-C411E1B03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7567"/>
            <a:ext cx="772692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#9, due 11pm, Thursday, June 27!!</a:t>
            </a:r>
          </a:p>
        </p:txBody>
      </p:sp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/>
              <a:t>Critical Temperature of Superconductors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5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11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the tissue 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the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 when wet, it could be 10</a:t>
            </a:r>
            <a:r>
              <a:rPr lang="en-US" sz="2800" baseline="30000" dirty="0"/>
              <a:t>3</a:t>
            </a:r>
            <a:r>
              <a:rPr lang="en-US" sz="2800" dirty="0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42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43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44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62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12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 a battery or a generator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into the 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 an </a:t>
            </a:r>
            <a:r>
              <a:rPr lang="en-US" sz="2800" dirty="0" err="1"/>
              <a:t>emf</a:t>
            </a:r>
            <a:r>
              <a:rPr lang="en-US" sz="2800" dirty="0"/>
              <a:t> 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(</a:t>
            </a:r>
            <a:r>
              <a:rPr lang="en-US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/>
              <a:t>) of the source.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battery 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4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13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2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 </a:t>
            </a:r>
            <a:r>
              <a:rPr lang="en-US" sz="3600" dirty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 voltage drop due to the internal resistance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98094"/>
              </p:ext>
            </p:extLst>
          </p:nvPr>
        </p:nvGraphicFramePr>
        <p:xfrm>
          <a:off x="5142706" y="563245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24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0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706" y="563245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62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14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series when two or more resistors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resistors represent simple resistors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series?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85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8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3225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160574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15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 dirty="0"/>
              <a:t> Energy Losses in Resistors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 charge q passes through resistors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 total energy 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0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16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9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0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1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321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2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321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3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21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4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21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5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321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6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321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7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3215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8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321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9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321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0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3215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1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321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2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3215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3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3215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4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3215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 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98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17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04800" y="2514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in a circuit connected in parallel?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resistors.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battery, is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20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324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parallel when two or more resistors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234776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18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dirty="0"/>
              <a:t> Resistor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39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325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40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325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Parallel Resistor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41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325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Series Resistor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42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325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51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19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2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3266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3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3266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4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326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5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3266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6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326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7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266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8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3266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19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3266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20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3266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21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3266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22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3266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23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3266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24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3266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25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3266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26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3266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88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June 24,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44589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Term Exam</a:t>
            </a:r>
          </a:p>
          <a:p>
            <a:pPr lvl="1"/>
            <a:r>
              <a:rPr lang="en-US" sz="2400" dirty="0"/>
              <a:t>First 80min this Wednesday, June 26</a:t>
            </a:r>
          </a:p>
          <a:p>
            <a:pPr lvl="1"/>
            <a:r>
              <a:rPr lang="en-US" sz="2400" dirty="0"/>
              <a:t>Covers CH25.1 through what we learn tomorrow</a:t>
            </a:r>
          </a:p>
          <a:p>
            <a:pPr lvl="1" eaLnBrk="1" hangingPunct="1"/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setups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7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8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9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0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1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500-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resistor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2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3277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700-</a:t>
            </a:r>
            <a:r>
              <a:rPr lang="en-US" sz="1800" b="1" dirty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resistor?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3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3277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4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3277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5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327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6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3277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7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8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9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3277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0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327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1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32771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2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3277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3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3277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4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3277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20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/>
              <a:t>Due: Beginning of the class Thursday, June 27 </a:t>
            </a:r>
          </a:p>
        </p:txBody>
      </p:sp>
    </p:spTree>
    <p:extLst>
      <p:ext uri="{BB962C8B-B14F-4D97-AF65-F5344CB8AC3E}">
        <p14:creationId xmlns:p14="http://schemas.microsoft.com/office/powerpoint/2010/main" val="246770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3374A-0EAD-6040-93E3-BF78C6A6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23AD7-5267-7643-8CDF-B0FC2BE4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18B7F-2F0A-3E43-8198-2FB02959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7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914-183D-2C49-A8BF-1977239EBBF3}" type="slidenum">
              <a:rPr lang="en-US"/>
              <a:pPr/>
              <a:t>5</a:t>
            </a:fld>
            <a:endParaRPr lang="en-US"/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When a potential difference is applied to the two ends of a wire w/ a uniform cross-section, the direction of the electric field is parallel to the walls of the wire, this is possible since the charges are moving</a:t>
            </a:r>
          </a:p>
          <a:p>
            <a:r>
              <a:rPr lang="en-US" sz="2800" dirty="0"/>
              <a:t>Let’s define a microscopic vector quantity, the current density,</a:t>
            </a:r>
            <a:r>
              <a:rPr lang="en-US" sz="2800" b="1" dirty="0"/>
              <a:t> </a:t>
            </a:r>
            <a:r>
              <a:rPr lang="en-US" sz="2800" b="1" dirty="0" err="1"/>
              <a:t>j</a:t>
            </a:r>
            <a:r>
              <a:rPr lang="en-US" sz="2800" dirty="0"/>
              <a:t>, the electric current per unit cross-sectional area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=I/A or </a:t>
            </a:r>
            <a:r>
              <a:rPr lang="en-US" sz="2400" b="1" i="1" dirty="0">
                <a:latin typeface="Monotype Corsiva" charset="0"/>
              </a:rPr>
              <a:t>I</a:t>
            </a:r>
            <a:r>
              <a:rPr lang="en-US" sz="2400" dirty="0"/>
              <a:t> = </a:t>
            </a:r>
            <a:r>
              <a:rPr lang="en-US" sz="2400" dirty="0" err="1"/>
              <a:t>jA</a:t>
            </a:r>
            <a:r>
              <a:rPr lang="en-US" sz="2400" dirty="0"/>
              <a:t> if the current density is uniform</a:t>
            </a:r>
          </a:p>
          <a:p>
            <a:pPr lvl="1"/>
            <a:r>
              <a:rPr lang="en-US" sz="2400" dirty="0"/>
              <a:t>If not uniform </a:t>
            </a:r>
          </a:p>
          <a:p>
            <a:pPr lvl="1"/>
            <a:r>
              <a:rPr lang="en-US" sz="2400" dirty="0"/>
              <a:t>The direction of </a:t>
            </a:r>
            <a:r>
              <a:rPr lang="en-US" sz="2400" b="1" dirty="0" err="1"/>
              <a:t>j</a:t>
            </a:r>
            <a:r>
              <a:rPr lang="en-US" sz="2400" dirty="0"/>
              <a:t> is the direction the positive charge would move when placed at that position, generally the same as E</a:t>
            </a:r>
          </a:p>
          <a:p>
            <a:r>
              <a:rPr lang="en-US" sz="2800" dirty="0"/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</a:rPr>
              <a:t>I</a:t>
            </a:r>
            <a:r>
              <a:rPr lang="en-US" sz="2800" dirty="0"/>
              <a:t> refers to a conductor as a whole so a macroscopic 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b="1" dirty="0"/>
              <a:t>Microscopic View of Electric Current</a:t>
            </a:r>
          </a:p>
        </p:txBody>
      </p:sp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2832100" y="3798888"/>
          <a:ext cx="1344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25" name="Equation" r:id="rId4" imgW="647700" imgH="304800" progId="Equation.DSMT4">
                  <p:embed/>
                </p:oleObj>
              </mc:Choice>
              <mc:Fallback>
                <p:oleObj name="Equation" r:id="rId4" imgW="647700" imgH="304800" progId="Equation.DSMT4">
                  <p:embed/>
                  <p:pic>
                    <p:nvPicPr>
                      <p:cNvPr id="312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98888"/>
                        <a:ext cx="13446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02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6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20065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direction of j is the direction of a positive charge.  So in a conductor, since negatively charged electrons move, the direction is –</a:t>
            </a:r>
            <a:r>
              <a:rPr lang="en-US" b="1"/>
              <a:t>j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Let’s 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/>
              <a:t>When voltage is applied to the end of a wire</a:t>
            </a:r>
          </a:p>
          <a:p>
            <a:pPr lvl="1">
              <a:lnSpc>
                <a:spcPct val="90000"/>
              </a:lnSpc>
            </a:pPr>
            <a:r>
              <a:rPr lang="en-US"/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soon reach to a steady average speed due to collisions with atoms in the wire, called drift velocity, </a:t>
            </a:r>
            <a:r>
              <a:rPr lang="en-US" b="1"/>
              <a:t>v</a:t>
            </a:r>
            <a:r>
              <a:rPr lang="en-US" baseline="-25000"/>
              <a:t>d</a:t>
            </a:r>
          </a:p>
          <a:p>
            <a:pPr lvl="1">
              <a:lnSpc>
                <a:spcPct val="90000"/>
              </a:lnSpc>
            </a:pPr>
            <a:r>
              <a:rPr lang="en-US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09600"/>
          </a:xfrm>
        </p:spPr>
        <p:txBody>
          <a:bodyPr/>
          <a:lstStyle/>
          <a:p>
            <a:r>
              <a:rPr lang="en-US" sz="4000" b="1" dirty="0"/>
              <a:t>Microscopic View of Electric Current – II </a:t>
            </a:r>
          </a:p>
        </p:txBody>
      </p:sp>
    </p:spTree>
    <p:extLst>
      <p:ext uri="{BB962C8B-B14F-4D97-AF65-F5344CB8AC3E}">
        <p14:creationId xmlns:p14="http://schemas.microsoft.com/office/powerpoint/2010/main" val="295402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the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 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154444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A2F0-CC2A-354F-988B-25F253124470}" type="slidenum">
              <a:rPr lang="en-US"/>
              <a:pPr/>
              <a:t>8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Ohm’s law can be written in microscopic quantities.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Resistance in terms of resistivity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can rewrite the potential V and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as: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</a:t>
            </a:r>
            <a:r>
              <a:rPr lang="en-US" dirty="0" err="1"/>
              <a:t>jA</a:t>
            </a:r>
            <a:r>
              <a:rPr lang="en-US" dirty="0"/>
              <a:t>, V=E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electric field is uniform, from V=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R, we obtain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So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a metal conductor, </a:t>
            </a:r>
            <a:r>
              <a:rPr lang="en-US" dirty="0" err="1">
                <a:latin typeface="Symbol" charset="2"/>
              </a:rPr>
              <a:t>ρ</a:t>
            </a:r>
            <a:r>
              <a:rPr lang="en-US" dirty="0"/>
              <a:t> or </a:t>
            </a:r>
            <a:r>
              <a:rPr lang="en-US">
                <a:latin typeface="Symbol" charset="2"/>
              </a:rPr>
              <a:t>σ</a:t>
            </a:r>
            <a:r>
              <a:rPr lang="en-US"/>
              <a:t> </a:t>
            </a:r>
            <a:r>
              <a:rPr lang="en-US" dirty="0"/>
              <a:t>does not depend on V, thus, the current density </a:t>
            </a:r>
            <a:r>
              <a:rPr lang="en-US" dirty="0" err="1"/>
              <a:t>j</a:t>
            </a:r>
            <a:r>
              <a:rPr lang="en-US" dirty="0"/>
              <a:t> is proportional to the electric field E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Microscopic statement of Ohm’s Law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 vector form, the density can be written as  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Ohm’s Law in Microscopic View</a:t>
            </a:r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5715000" y="1082675"/>
          <a:ext cx="7731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58" name="Equation" r:id="rId3" imgW="507960" imgH="368280" progId="Equation.DSMT4">
                  <p:embed/>
                </p:oleObj>
              </mc:Choice>
              <mc:Fallback>
                <p:oleObj name="Equation" r:id="rId3" imgW="507960" imgH="368280" progId="Equation.DSMT4">
                  <p:embed/>
                  <p:pic>
                    <p:nvPicPr>
                      <p:cNvPr id="316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082675"/>
                        <a:ext cx="7731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1219200" y="3190875"/>
          <a:ext cx="444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59" name="Equation" r:id="rId5" imgW="291960" imgH="164880" progId="Equation.DSMT4">
                  <p:embed/>
                </p:oleObj>
              </mc:Choice>
              <mc:Fallback>
                <p:oleObj name="Equation" r:id="rId5" imgW="291960" imgH="164880" progId="Equation.DSMT4">
                  <p:embed/>
                  <p:pic>
                    <p:nvPicPr>
                      <p:cNvPr id="316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90875"/>
                        <a:ext cx="4445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1268413" y="2743200"/>
          <a:ext cx="6365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60" name="Equation" r:id="rId7" imgW="419040" imgH="164880" progId="Equation.DSMT4">
                  <p:embed/>
                </p:oleObj>
              </mc:Choice>
              <mc:Fallback>
                <p:oleObj name="Equation" r:id="rId7" imgW="419040" imgH="164880" progId="Equation.DSMT4">
                  <p:embed/>
                  <p:pic>
                    <p:nvPicPr>
                      <p:cNvPr id="316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743200"/>
                        <a:ext cx="6365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3" name="Object 7"/>
          <p:cNvGraphicFramePr>
            <a:graphicFrameLocks noChangeAspect="1"/>
          </p:cNvGraphicFramePr>
          <p:nvPr/>
        </p:nvGraphicFramePr>
        <p:xfrm>
          <a:off x="1738313" y="3779838"/>
          <a:ext cx="10810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61" name="Equation" r:id="rId9" imgW="711000" imgH="393480" progId="Equation.DSMT4">
                  <p:embed/>
                </p:oleObj>
              </mc:Choice>
              <mc:Fallback>
                <p:oleObj name="Equation" r:id="rId9" imgW="711000" imgH="393480" progId="Equation.DSMT4">
                  <p:embed/>
                  <p:pic>
                    <p:nvPicPr>
                      <p:cNvPr id="316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779838"/>
                        <a:ext cx="1081087" cy="715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6858000" y="5649913"/>
          <a:ext cx="1100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62" name="Equation" r:id="rId11" imgW="723900" imgH="406400" progId="Equation.DSMT4">
                  <p:embed/>
                </p:oleObj>
              </mc:Choice>
              <mc:Fallback>
                <p:oleObj name="Equation" r:id="rId11" imgW="723900" imgH="406400" progId="Equation.DSMT4">
                  <p:embed/>
                  <p:pic>
                    <p:nvPicPr>
                      <p:cNvPr id="316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49913"/>
                        <a:ext cx="1100138" cy="739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1676400" y="2971800"/>
          <a:ext cx="12176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63" name="Equation" r:id="rId13" imgW="799920" imgH="406080" progId="Equation.DSMT4">
                  <p:embed/>
                </p:oleObj>
              </mc:Choice>
              <mc:Fallback>
                <p:oleObj name="Equation" r:id="rId13" imgW="799920" imgH="406080" progId="Equation.DSMT4">
                  <p:embed/>
                  <p:pic>
                    <p:nvPicPr>
                      <p:cNvPr id="316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2176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2895600" y="3160713"/>
          <a:ext cx="3873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64" name="Equation" r:id="rId15" imgW="253800" imgH="190440" progId="Equation.DSMT4">
                  <p:embed/>
                </p:oleObj>
              </mc:Choice>
              <mc:Fallback>
                <p:oleObj name="Equation" r:id="rId15" imgW="253800" imgH="190440" progId="Equation.DSMT4">
                  <p:embed/>
                  <p:pic>
                    <p:nvPicPr>
                      <p:cNvPr id="3164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60713"/>
                        <a:ext cx="3873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26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9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superconducting    below a transition temperature (T</a:t>
            </a:r>
            <a:r>
              <a:rPr lang="en-US" sz="2400" baseline="-25000" dirty="0"/>
              <a:t>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625371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25402</TotalTime>
  <Words>2323</Words>
  <Application>Microsoft Macintosh PowerPoint</Application>
  <PresentationFormat>On-screen Show (4:3)</PresentationFormat>
  <Paragraphs>224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1444 – Section 001 Lecture #12</vt:lpstr>
      <vt:lpstr>Announcements</vt:lpstr>
      <vt:lpstr>Reminder: Special Project #4</vt:lpstr>
      <vt:lpstr>PowerPoint Presentation</vt:lpstr>
      <vt:lpstr>Microscopic View of Electric Current</vt:lpstr>
      <vt:lpstr>Microscopic View of Electric Current – II </vt:lpstr>
      <vt:lpstr>Microscopic View of Electric Current</vt:lpstr>
      <vt:lpstr> Ohm’s Law in Microscopic View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Resistors in Series</vt:lpstr>
      <vt:lpstr> Energy Losses in Resistors</vt:lpstr>
      <vt:lpstr>Example 26 – 1 </vt:lpstr>
      <vt:lpstr> Resistors in Parallel</vt:lpstr>
      <vt:lpstr> Resistor and Capacitor Arrangements</vt:lpstr>
      <vt:lpstr>Example 26 – 2 </vt:lpstr>
      <vt:lpstr>Example 26 –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688</cp:revision>
  <cp:lastPrinted>2019-06-16T21:51:58Z</cp:lastPrinted>
  <dcterms:created xsi:type="dcterms:W3CDTF">2012-01-19T04:21:20Z</dcterms:created>
  <dcterms:modified xsi:type="dcterms:W3CDTF">2019-06-24T17:55:38Z</dcterms:modified>
</cp:coreProperties>
</file>